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78" r:id="rId11"/>
    <p:sldId id="268" r:id="rId12"/>
    <p:sldId id="270" r:id="rId13"/>
    <p:sldId id="271" r:id="rId14"/>
    <p:sldId id="272" r:id="rId15"/>
    <p:sldId id="273" r:id="rId16"/>
    <p:sldId id="279" r:id="rId17"/>
    <p:sldId id="280" r:id="rId18"/>
    <p:sldId id="281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" initials="M" lastIdx="2" clrIdx="0">
    <p:extLst>
      <p:ext uri="{19B8F6BF-5375-455C-9EA6-DF929625EA0E}">
        <p15:presenceInfo xmlns:p15="http://schemas.microsoft.com/office/powerpoint/2012/main" userId="Microsof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64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28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95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76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65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2018. 7. 27.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92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2018. 7. 27.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75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2018. 7. 27.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17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2018. 7. 27.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43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2018. 7. 27.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9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2018. 7. 27.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65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DA6C0-B28F-46EF-86A1-81A5908CA26F}" type="datetimeFigureOut">
              <a:rPr lang="ko-KR" altLang="en-US" smtClean="0"/>
              <a:t>2018. 7. 27.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1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netflix-inc/netflix-prize-dat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넷플릭스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 Recommender System</a:t>
            </a:r>
            <a:endParaRPr lang="ko-KR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38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3176" y="384802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데이터 가공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97953" y="827901"/>
            <a:ext cx="2550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Matrix </a:t>
            </a:r>
            <a:r>
              <a:rPr lang="ko-KR" altLang="en-US" sz="1400" dirty="0" smtClean="0"/>
              <a:t>형태로 데이터 정리</a:t>
            </a:r>
            <a:endParaRPr lang="ko-KR" alt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65" y="1582615"/>
            <a:ext cx="2861673" cy="11122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9065" y="2784661"/>
            <a:ext cx="32681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Sparse Matrix </a:t>
            </a:r>
            <a:r>
              <a:rPr lang="ko-KR" altLang="en-US" sz="1100" dirty="0" smtClean="0"/>
              <a:t>를 만드는데 필요한 모듈 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(</a:t>
            </a:r>
            <a:r>
              <a:rPr lang="ko-KR" altLang="en-US" sz="1100" dirty="0" smtClean="0"/>
              <a:t>기본 </a:t>
            </a:r>
            <a:r>
              <a:rPr lang="en-US" altLang="ko-KR" sz="1100" dirty="0" err="1" smtClean="0"/>
              <a:t>numpy</a:t>
            </a:r>
            <a:r>
              <a:rPr lang="en-US" altLang="ko-KR" sz="1100" dirty="0" smtClean="0"/>
              <a:t> matrix 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sparse </a:t>
            </a:r>
            <a:r>
              <a:rPr lang="ko-KR" altLang="en-US" sz="1100" dirty="0" smtClean="0"/>
              <a:t>기능을 지원하지 않음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9" name="Oval 18"/>
          <p:cNvSpPr/>
          <p:nvPr/>
        </p:nvSpPr>
        <p:spPr>
          <a:xfrm>
            <a:off x="5867400" y="1582616"/>
            <a:ext cx="1439333" cy="465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.txt file</a:t>
            </a:r>
            <a:endParaRPr lang="ko-KR" altLang="en-US" dirty="0"/>
          </a:p>
        </p:txBody>
      </p:sp>
      <p:cxnSp>
        <p:nvCxnSpPr>
          <p:cNvPr id="21" name="Straight Arrow Connector 20"/>
          <p:cNvCxnSpPr>
            <a:stCxn id="19" idx="4"/>
          </p:cNvCxnSpPr>
          <p:nvPr/>
        </p:nvCxnSpPr>
        <p:spPr>
          <a:xfrm flipH="1">
            <a:off x="6587066" y="2048283"/>
            <a:ext cx="1" cy="49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67400" y="2590150"/>
            <a:ext cx="1439333" cy="646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Matrix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</a:t>
            </a:r>
          </a:p>
          <a:p>
            <a:pPr algn="ctr"/>
            <a:r>
              <a:rPr lang="ko-KR" altLang="en-US" sz="1200" dirty="0" smtClean="0"/>
              <a:t>모듈</a:t>
            </a:r>
            <a:endParaRPr lang="ko-KR" altLang="en-US" sz="1200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587066" y="3236464"/>
            <a:ext cx="1" cy="64061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>
            <a:off x="5799666" y="3877083"/>
            <a:ext cx="1574800" cy="115993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Memory Error</a:t>
            </a:r>
            <a:endParaRPr lang="ko-KR" altLang="en-US" sz="1200" dirty="0"/>
          </a:p>
        </p:txBody>
      </p:sp>
      <p:sp>
        <p:nvSpPr>
          <p:cNvPr id="26" name="Oval 25"/>
          <p:cNvSpPr/>
          <p:nvPr/>
        </p:nvSpPr>
        <p:spPr>
          <a:xfrm>
            <a:off x="9829800" y="1582615"/>
            <a:ext cx="1439333" cy="465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.txt file</a:t>
            </a:r>
            <a:endParaRPr lang="ko-KR" altLang="en-US" dirty="0"/>
          </a:p>
        </p:txBody>
      </p:sp>
      <p:sp>
        <p:nvSpPr>
          <p:cNvPr id="28" name="Rectangle 27"/>
          <p:cNvSpPr/>
          <p:nvPr/>
        </p:nvSpPr>
        <p:spPr>
          <a:xfrm>
            <a:off x="9829798" y="2619508"/>
            <a:ext cx="1439333" cy="646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Scipy</a:t>
            </a:r>
            <a:r>
              <a:rPr lang="en-US" altLang="ko-KR" sz="1200" dirty="0" smtClean="0"/>
              <a:t> Spare</a:t>
            </a:r>
          </a:p>
          <a:p>
            <a:pPr algn="ctr"/>
            <a:r>
              <a:rPr lang="ko-KR" altLang="en-US" sz="1200" dirty="0" smtClean="0"/>
              <a:t>모듈</a:t>
            </a:r>
            <a:endParaRPr lang="ko-KR" altLang="en-US" sz="12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0553699" y="2090617"/>
            <a:ext cx="1" cy="49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2"/>
          </p:cNvCxnSpPr>
          <p:nvPr/>
        </p:nvCxnSpPr>
        <p:spPr>
          <a:xfrm>
            <a:off x="10549465" y="3265822"/>
            <a:ext cx="2" cy="6756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440330" y="3941494"/>
            <a:ext cx="2218267" cy="115993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영화 </a:t>
            </a:r>
            <a:r>
              <a:rPr lang="en-US" altLang="ko-KR" dirty="0" smtClean="0"/>
              <a:t>(row) * </a:t>
            </a:r>
            <a:r>
              <a:rPr lang="ko-KR" altLang="en-US" dirty="0" smtClean="0"/>
              <a:t>유저 </a:t>
            </a:r>
            <a:r>
              <a:rPr lang="en-US" altLang="ko-KR" dirty="0" smtClean="0"/>
              <a:t>(column) Matrix </a:t>
            </a:r>
          </a:p>
          <a:p>
            <a:pPr algn="ctr"/>
            <a:r>
              <a:rPr lang="ko-KR" altLang="en-US" dirty="0" smtClean="0"/>
              <a:t>구현 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68867" y="4140200"/>
            <a:ext cx="300833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B0F0"/>
                </a:solidFill>
              </a:rPr>
              <a:t>Sparse Matrix vs Dense Matrix</a:t>
            </a: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Sparse Matrix </a:t>
            </a:r>
            <a:r>
              <a:rPr lang="ko-KR" altLang="en-US" sz="1200" dirty="0" smtClean="0">
                <a:solidFill>
                  <a:srgbClr val="FF0000"/>
                </a:solidFill>
              </a:rPr>
              <a:t>는 </a:t>
            </a:r>
            <a:r>
              <a:rPr lang="en-US" altLang="ko-KR" sz="1200" dirty="0" smtClean="0">
                <a:solidFill>
                  <a:srgbClr val="FF0000"/>
                </a:solidFill>
              </a:rPr>
              <a:t>‘0‘ </a:t>
            </a:r>
            <a:r>
              <a:rPr lang="ko-KR" altLang="en-US" sz="1200" dirty="0" smtClean="0">
                <a:solidFill>
                  <a:srgbClr val="FF0000"/>
                </a:solidFill>
              </a:rPr>
              <a:t>혹은 </a:t>
            </a:r>
            <a:r>
              <a:rPr lang="en-US" altLang="ko-KR" sz="1200" dirty="0" smtClean="0">
                <a:solidFill>
                  <a:srgbClr val="FF0000"/>
                </a:solidFill>
              </a:rPr>
              <a:t>‘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NaN</a:t>
            </a:r>
            <a:r>
              <a:rPr lang="en-US" altLang="ko-KR" sz="1200" dirty="0" smtClean="0">
                <a:solidFill>
                  <a:srgbClr val="FF0000"/>
                </a:solidFill>
              </a:rPr>
              <a:t>’ </a:t>
            </a:r>
            <a:r>
              <a:rPr lang="ko-KR" altLang="en-US" sz="1200" dirty="0" smtClean="0">
                <a:solidFill>
                  <a:srgbClr val="FF0000"/>
                </a:solidFill>
              </a:rPr>
              <a:t>값을 메모리에 저장 시키지 않는다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빈값이 대부분의 값을 차지하는 </a:t>
            </a:r>
            <a:r>
              <a:rPr lang="en-US" altLang="ko-KR" sz="1200" dirty="0" smtClean="0">
                <a:solidFill>
                  <a:srgbClr val="FF0000"/>
                </a:solidFill>
              </a:rPr>
              <a:t>Netflix 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Data </a:t>
            </a:r>
            <a:r>
              <a:rPr lang="ko-KR" altLang="en-US" sz="1200" dirty="0" smtClean="0">
                <a:solidFill>
                  <a:srgbClr val="FF0000"/>
                </a:solidFill>
              </a:rPr>
              <a:t>의 구조상 </a:t>
            </a:r>
            <a:r>
              <a:rPr lang="en-US" altLang="ko-KR" sz="1200" dirty="0" smtClean="0">
                <a:solidFill>
                  <a:srgbClr val="FF0000"/>
                </a:solidFill>
              </a:rPr>
              <a:t>Sparse Matrix </a:t>
            </a:r>
            <a:r>
              <a:rPr lang="ko-KR" altLang="en-US" sz="1200" dirty="0" smtClean="0">
                <a:solidFill>
                  <a:srgbClr val="FF0000"/>
                </a:solidFill>
              </a:rPr>
              <a:t>를 쓰면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Matrix </a:t>
            </a:r>
            <a:r>
              <a:rPr lang="ko-KR" altLang="en-US" sz="1200" dirty="0" smtClean="0">
                <a:solidFill>
                  <a:srgbClr val="FF0000"/>
                </a:solidFill>
              </a:rPr>
              <a:t>를 구현하는데 필요한 메모리가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줄어든다</a:t>
            </a:r>
            <a:r>
              <a:rPr lang="en-US" altLang="ko-KR" sz="1200" dirty="0" smtClean="0">
                <a:solidFill>
                  <a:srgbClr val="FF0000"/>
                </a:solidFill>
              </a:rPr>
              <a:t>. 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8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3" y="384803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데이터 가공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48643" y="1548713"/>
            <a:ext cx="5642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Singular Value Decomposition, Stochastic Gradient Descent </a:t>
            </a:r>
            <a:r>
              <a:rPr lang="ko-KR" altLang="en-US" dirty="0" smtClean="0"/>
              <a:t>같은 </a:t>
            </a:r>
            <a:r>
              <a:rPr lang="en-US" altLang="ko-KR" dirty="0" smtClean="0"/>
              <a:t>Machine-Learning Algorithm </a:t>
            </a:r>
          </a:p>
          <a:p>
            <a:r>
              <a:rPr lang="ko-KR" altLang="en-US" dirty="0" smtClean="0"/>
              <a:t>에 대입시킬수 있는 형태로 데이터 가공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48643" y="3501081"/>
            <a:ext cx="5296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이상적인 데이터 형태</a:t>
            </a:r>
            <a:r>
              <a:rPr lang="en-US" altLang="ko-KR" dirty="0" smtClean="0"/>
              <a:t>:</a:t>
            </a:r>
          </a:p>
          <a:p>
            <a:endParaRPr lang="en-US" altLang="ko-KR" dirty="0"/>
          </a:p>
          <a:p>
            <a:r>
              <a:rPr lang="en-US" altLang="ko-KR" dirty="0" smtClean="0"/>
              <a:t>Movie * User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Matrix</a:t>
            </a:r>
            <a:endParaRPr lang="ko-KR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4201"/>
          <a:stretch/>
        </p:blipFill>
        <p:spPr>
          <a:xfrm>
            <a:off x="7924800" y="2730891"/>
            <a:ext cx="3407632" cy="246370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6969211" y="3146854"/>
            <a:ext cx="807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83642" y="2962188"/>
            <a:ext cx="117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영화 </a:t>
            </a:r>
            <a:r>
              <a:rPr lang="en-US" altLang="ko-KR" dirty="0" smtClean="0">
                <a:solidFill>
                  <a:schemeClr val="accent2"/>
                </a:solidFill>
              </a:rPr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386119" y="2133600"/>
            <a:ext cx="8238" cy="59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24800" y="1861751"/>
            <a:ext cx="90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유저 </a:t>
            </a:r>
            <a:r>
              <a:rPr lang="en-US" altLang="ko-KR" dirty="0" smtClean="0">
                <a:solidFill>
                  <a:schemeClr val="accent2"/>
                </a:solidFill>
              </a:rPr>
              <a:t>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cxnSp>
        <p:nvCxnSpPr>
          <p:cNvPr id="16" name="Curved Connector 15"/>
          <p:cNvCxnSpPr/>
          <p:nvPr/>
        </p:nvCxnSpPr>
        <p:spPr>
          <a:xfrm rot="5400000" flipH="1" flipV="1">
            <a:off x="7445268" y="5228969"/>
            <a:ext cx="967303" cy="930876"/>
          </a:xfrm>
          <a:prstGeom prst="curvedConnector3">
            <a:avLst>
              <a:gd name="adj1" fmla="val -615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84324" y="5664862"/>
            <a:ext cx="1441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2"/>
                </a:solidFill>
              </a:rPr>
              <a:t>영화 </a:t>
            </a:r>
            <a:r>
              <a:rPr lang="en-US" altLang="ko-KR" sz="1200" dirty="0" smtClean="0">
                <a:solidFill>
                  <a:schemeClr val="accent2"/>
                </a:solidFill>
              </a:rPr>
              <a:t>n </a:t>
            </a:r>
            <a:r>
              <a:rPr lang="ko-KR" altLang="en-US" sz="1200" dirty="0" smtClean="0">
                <a:solidFill>
                  <a:schemeClr val="accent2"/>
                </a:solidFill>
              </a:rPr>
              <a:t>에대한 유저 </a:t>
            </a:r>
            <a:r>
              <a:rPr lang="en-US" altLang="ko-KR" sz="1200" dirty="0" smtClean="0">
                <a:solidFill>
                  <a:schemeClr val="accent2"/>
                </a:solidFill>
              </a:rPr>
              <a:t>1 </a:t>
            </a:r>
            <a:r>
              <a:rPr lang="ko-KR" altLang="en-US" sz="1200" dirty="0" smtClean="0">
                <a:solidFill>
                  <a:schemeClr val="accent2"/>
                </a:solidFill>
              </a:rPr>
              <a:t>의 </a:t>
            </a:r>
            <a:r>
              <a:rPr lang="en-US" altLang="ko-KR" sz="1200" dirty="0" smtClean="0">
                <a:solidFill>
                  <a:schemeClr val="accent2"/>
                </a:solidFill>
              </a:rPr>
              <a:t>Rating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08554" y="2392337"/>
            <a:ext cx="1565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480189 Users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672647" y="3713361"/>
            <a:ext cx="1103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17700 </a:t>
            </a:r>
          </a:p>
          <a:p>
            <a:r>
              <a:rPr lang="en-US" altLang="ko-KR" sz="1600" dirty="0" smtClean="0"/>
              <a:t>Movies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25609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30189" y="4148488"/>
            <a:ext cx="59772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3)</a:t>
            </a:r>
            <a:r>
              <a:rPr lang="en-US" altLang="ko-KR" sz="4800" dirty="0"/>
              <a:t> </a:t>
            </a:r>
            <a:r>
              <a:rPr lang="ko-KR" altLang="en-US" sz="4800" dirty="0" smtClean="0"/>
              <a:t>데이터 분석   </a:t>
            </a:r>
            <a:r>
              <a:rPr lang="en-US" altLang="ko-KR" sz="3600" dirty="0" smtClean="0">
                <a:solidFill>
                  <a:schemeClr val="accent2"/>
                </a:solidFill>
              </a:rPr>
              <a:t>Analyze Data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12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3" y="384803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데이터 분석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59027" y="1375719"/>
            <a:ext cx="33280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accent2"/>
                </a:solidFill>
              </a:rPr>
              <a:t>Singular Value Decomposition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>
                <a:solidFill>
                  <a:schemeClr val="accent2"/>
                </a:solidFill>
              </a:rPr>
              <a:t>2. User – Effects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  Global – Effects</a:t>
            </a:r>
          </a:p>
          <a:p>
            <a:r>
              <a:rPr lang="en-US" altLang="ko-KR" dirty="0" smtClean="0">
                <a:solidFill>
                  <a:schemeClr val="accent2"/>
                </a:solidFill>
              </a:rPr>
              <a:t>   Movie - Effects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48000" y="1762897"/>
            <a:ext cx="3591697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55243" y="1586469"/>
            <a:ext cx="367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전체적인 </a:t>
            </a:r>
            <a:r>
              <a:rPr lang="en-US" altLang="ko-KR" dirty="0" smtClean="0"/>
              <a:t>Dataset </a:t>
            </a:r>
            <a:r>
              <a:rPr lang="ko-KR" altLang="en-US" dirty="0" smtClean="0"/>
              <a:t>를 통째로 비교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47999" y="5062151"/>
            <a:ext cx="3591697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55243" y="4699706"/>
            <a:ext cx="393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User, Movie, Global Effect </a:t>
            </a:r>
            <a:r>
              <a:rPr lang="ko-KR" altLang="en-US" dirty="0" smtClean="0"/>
              <a:t>별로</a:t>
            </a:r>
            <a:endParaRPr lang="en-US" altLang="ko-KR" dirty="0" smtClean="0"/>
          </a:p>
          <a:p>
            <a:r>
              <a:rPr lang="ko-KR" altLang="en-US" dirty="0" smtClean="0"/>
              <a:t>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비중을 부여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512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110" y="492035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데이터 분석</a:t>
            </a:r>
            <a:endParaRPr lang="ko-KR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741405" y="1318054"/>
            <a:ext cx="359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Singular Value Decomposition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3827" y="2504303"/>
            <a:ext cx="30974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 개념</a:t>
            </a:r>
            <a:r>
              <a:rPr lang="en-US" altLang="ko-KR" dirty="0" smtClean="0"/>
              <a:t>:</a:t>
            </a:r>
          </a:p>
          <a:p>
            <a:endParaRPr lang="en-US" altLang="ko-KR" dirty="0"/>
          </a:p>
          <a:p>
            <a:r>
              <a:rPr lang="ko-KR" altLang="en-US" dirty="0" smtClean="0"/>
              <a:t>한개의 큰 매트릭스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endParaRPr lang="en-US" altLang="ko-KR" dirty="0" smtClean="0"/>
          </a:p>
          <a:p>
            <a:r>
              <a:rPr lang="ko-KR" altLang="en-US" dirty="0" smtClean="0"/>
              <a:t>작은 매트릭스로 나누는 </a:t>
            </a:r>
            <a:endParaRPr lang="en-US" altLang="ko-KR" dirty="0" smtClean="0"/>
          </a:p>
          <a:p>
            <a:r>
              <a:rPr lang="en-US" altLang="ko-KR" dirty="0" smtClean="0"/>
              <a:t>Factorization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754129" y="1153298"/>
            <a:ext cx="5025081" cy="1351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Matrix A</a:t>
            </a:r>
            <a:endParaRPr lang="ko-KR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18453" y="3443416"/>
            <a:ext cx="2471351" cy="13345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Matrix X</a:t>
            </a:r>
            <a:endParaRPr lang="ko-KR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543534" y="3443416"/>
            <a:ext cx="2471351" cy="13345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Matrix Y</a:t>
            </a:r>
            <a:endParaRPr lang="ko-KR" alt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931242" y="2486897"/>
            <a:ext cx="2335427" cy="85673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202597" y="2486897"/>
            <a:ext cx="2512541" cy="897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49082" y="5039696"/>
            <a:ext cx="467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Matrix A = Matrix X * Matrix Y </a:t>
            </a:r>
            <a:r>
              <a:rPr lang="en-US" altLang="ko-KR" baseline="30000" dirty="0"/>
              <a:t>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08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3" y="384803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데이터 분석</a:t>
            </a:r>
            <a:endParaRPr lang="ko-KR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48643" y="1148892"/>
            <a:ext cx="330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프로젝트에서 </a:t>
            </a:r>
            <a:r>
              <a:rPr lang="en-US" altLang="ko-KR" dirty="0" smtClean="0">
                <a:solidFill>
                  <a:schemeClr val="accent2"/>
                </a:solidFill>
              </a:rPr>
              <a:t>SVD </a:t>
            </a:r>
            <a:r>
              <a:rPr lang="ko-KR" altLang="en-US" dirty="0" smtClean="0">
                <a:solidFill>
                  <a:schemeClr val="accent2"/>
                </a:solidFill>
              </a:rPr>
              <a:t>사용 방법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18067" y="1930400"/>
            <a:ext cx="1684866" cy="541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Matrix X</a:t>
            </a:r>
            <a:endParaRPr lang="ko-KR" alt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886874" y="1930400"/>
            <a:ext cx="1684866" cy="541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Matrix Y</a:t>
            </a:r>
            <a:endParaRPr lang="ko-KR" alt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1452033" y="2556933"/>
            <a:ext cx="8467" cy="149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7133" y="4241800"/>
            <a:ext cx="332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영화에 대한 </a:t>
            </a:r>
            <a:r>
              <a:rPr lang="en-US" altLang="ko-KR" dirty="0" smtClean="0"/>
              <a:t>Aspect Vector </a:t>
            </a:r>
            <a:r>
              <a:rPr lang="ko-KR" altLang="en-US" dirty="0" smtClean="0"/>
              <a:t>구축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IF Aspect = 40</a:t>
            </a:r>
          </a:p>
          <a:p>
            <a:endParaRPr lang="en-US" altLang="ko-KR" dirty="0"/>
          </a:p>
          <a:p>
            <a:r>
              <a:rPr lang="en-US" altLang="ko-KR" dirty="0" smtClean="0"/>
              <a:t>Matrix X = # of Movies * 40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5729307" y="2556933"/>
            <a:ext cx="8467" cy="149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90533" y="4241800"/>
            <a:ext cx="30818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유저에 대한 </a:t>
            </a:r>
            <a:r>
              <a:rPr lang="en-US" altLang="ko-KR" dirty="0" smtClean="0"/>
              <a:t>Aspect Vector </a:t>
            </a:r>
            <a:r>
              <a:rPr lang="ko-KR" altLang="en-US" dirty="0" smtClean="0"/>
              <a:t>구축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IF Aspect = 40</a:t>
            </a:r>
          </a:p>
          <a:p>
            <a:endParaRPr lang="en-US" altLang="ko-KR" dirty="0"/>
          </a:p>
          <a:p>
            <a:r>
              <a:rPr lang="en-US" altLang="ko-KR" dirty="0" smtClean="0"/>
              <a:t>Matrix Y = # of Users * 40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53400" y="2472267"/>
            <a:ext cx="40386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Matrix X </a:t>
            </a:r>
            <a:r>
              <a:rPr lang="ko-KR" altLang="en-US" sz="1400" dirty="0" smtClean="0">
                <a:solidFill>
                  <a:srgbClr val="FF0000"/>
                </a:solidFill>
              </a:rPr>
              <a:t>에서 영화 </a:t>
            </a:r>
            <a:r>
              <a:rPr lang="en-US" altLang="ko-KR" sz="1400" dirty="0" smtClean="0">
                <a:solidFill>
                  <a:srgbClr val="FF0000"/>
                </a:solidFill>
              </a:rPr>
              <a:t>1 </a:t>
            </a:r>
            <a:r>
              <a:rPr lang="ko-KR" altLang="en-US" sz="1400" dirty="0" smtClean="0">
                <a:solidFill>
                  <a:srgbClr val="FF0000"/>
                </a:solidFill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</a:rPr>
              <a:t>Aspect Vector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[Feature 1, Feature 2, . . . , Feature N]</a:t>
            </a:r>
          </a:p>
          <a:p>
            <a:endParaRPr lang="en-US" altLang="ko-KR" sz="1400" dirty="0" smtClean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Matrix Y </a:t>
            </a:r>
            <a:r>
              <a:rPr lang="ko-KR" altLang="en-US" sz="1400" dirty="0" smtClean="0">
                <a:solidFill>
                  <a:srgbClr val="FF0000"/>
                </a:solidFill>
              </a:rPr>
              <a:t>에서 영화 </a:t>
            </a:r>
            <a:r>
              <a:rPr lang="en-US" altLang="ko-KR" sz="1400" dirty="0" smtClean="0">
                <a:solidFill>
                  <a:srgbClr val="FF0000"/>
                </a:solidFill>
              </a:rPr>
              <a:t>2 </a:t>
            </a:r>
            <a:r>
              <a:rPr lang="ko-KR" altLang="en-US" sz="1400" dirty="0" smtClean="0">
                <a:solidFill>
                  <a:srgbClr val="FF0000"/>
                </a:solidFill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</a:rPr>
              <a:t>Aspect 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Vector 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[Feature 1, Feature 2, . . . , Feature N]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영화 </a:t>
            </a:r>
            <a:r>
              <a:rPr lang="en-US" altLang="ko-KR" sz="1400" dirty="0" smtClean="0">
                <a:solidFill>
                  <a:srgbClr val="FF0000"/>
                </a:solidFill>
              </a:rPr>
              <a:t>Aspect Vector </a:t>
            </a:r>
            <a:r>
              <a:rPr lang="ko-KR" altLang="en-US" sz="1400" dirty="0" smtClean="0">
                <a:solidFill>
                  <a:srgbClr val="FF0000"/>
                </a:solidFill>
              </a:rPr>
              <a:t>와 유저 </a:t>
            </a:r>
            <a:r>
              <a:rPr lang="en-US" altLang="ko-KR" sz="1400" dirty="0" smtClean="0">
                <a:solidFill>
                  <a:srgbClr val="FF0000"/>
                </a:solidFill>
              </a:rPr>
              <a:t>Aspect Vector </a:t>
            </a:r>
            <a:r>
              <a:rPr lang="ko-KR" altLang="en-US" sz="1400" dirty="0" smtClean="0">
                <a:solidFill>
                  <a:srgbClr val="FF0000"/>
                </a:solidFill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</a:rPr>
              <a:t>Dot Product </a:t>
            </a:r>
            <a:r>
              <a:rPr lang="ko-KR" altLang="en-US" sz="1400" dirty="0" smtClean="0">
                <a:solidFill>
                  <a:srgbClr val="FF0000"/>
                </a:solidFill>
              </a:rPr>
              <a:t>를 구하면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해당 영화에 대한 해당 유저의 예상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평점을 구할 수 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64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09" y="2229376"/>
            <a:ext cx="7048997" cy="40605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0110" y="497058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데이터 분석</a:t>
            </a:r>
            <a:endParaRPr lang="ko-KR" alt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325225" y="1199642"/>
            <a:ext cx="869950" cy="850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878455" y="580830"/>
            <a:ext cx="2641600" cy="61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데이터 수집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영화 </a:t>
            </a:r>
            <a:r>
              <a:rPr lang="en-US" altLang="ko-KR" sz="1200" dirty="0" smtClean="0"/>
              <a:t>x </a:t>
            </a:r>
            <a:r>
              <a:rPr lang="ko-KR" altLang="en-US" sz="1200" dirty="0" smtClean="0"/>
              <a:t>유저 </a:t>
            </a:r>
            <a:r>
              <a:rPr lang="en-US" altLang="ko-KR" sz="1200" dirty="0" smtClean="0"/>
              <a:t>y </a:t>
            </a:r>
            <a:r>
              <a:rPr lang="ko-KR" altLang="en-US" sz="1200" dirty="0" smtClean="0"/>
              <a:t>를 평가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258521" y="1199642"/>
            <a:ext cx="0" cy="677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565188" y="1953345"/>
            <a:ext cx="3403600" cy="10244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Offset </a:t>
            </a:r>
            <a:r>
              <a:rPr lang="ko-KR" altLang="en-US" sz="1400" dirty="0" smtClean="0"/>
              <a:t>평가 </a:t>
            </a:r>
            <a:r>
              <a:rPr lang="en-US" altLang="ko-KR" sz="1400" dirty="0" smtClean="0"/>
              <a:t>: (</a:t>
            </a:r>
            <a:r>
              <a:rPr lang="ko-KR" altLang="en-US" sz="1400" dirty="0" smtClean="0"/>
              <a:t>영화의 평균 평점과 해당 유저의 평균 평점의 차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10266988" y="2977812"/>
            <a:ext cx="0" cy="60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459354" y="3731515"/>
            <a:ext cx="3615267" cy="93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Training Algorithm </a:t>
            </a:r>
            <a:r>
              <a:rPr lang="ko-KR" altLang="en-US" dirty="0" smtClean="0"/>
              <a:t>에 대입</a:t>
            </a:r>
            <a:endParaRPr lang="ko-KR" altLang="en-US" dirty="0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10258521" y="4671315"/>
            <a:ext cx="8467" cy="47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230753" y="5212842"/>
            <a:ext cx="4072467" cy="11006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영화에 해당하는 </a:t>
            </a:r>
            <a:r>
              <a:rPr lang="en-US" altLang="ko-KR" dirty="0" smtClean="0"/>
              <a:t>Feature, </a:t>
            </a:r>
            <a:r>
              <a:rPr lang="ko-KR" altLang="en-US" dirty="0" smtClean="0"/>
              <a:t>유저에 해당하는 </a:t>
            </a:r>
            <a:r>
              <a:rPr lang="en-US" altLang="ko-KR" dirty="0" smtClean="0"/>
              <a:t>Feature </a:t>
            </a:r>
            <a:r>
              <a:rPr lang="ko-KR" altLang="en-US" dirty="0" smtClean="0"/>
              <a:t>값 갱신</a:t>
            </a:r>
            <a:endParaRPr lang="ko-KR" altLang="en-US" dirty="0"/>
          </a:p>
        </p:txBody>
      </p:sp>
      <p:cxnSp>
        <p:nvCxnSpPr>
          <p:cNvPr id="13" name="Curved Connector 12"/>
          <p:cNvCxnSpPr>
            <a:stCxn id="12" idx="1"/>
          </p:cNvCxnSpPr>
          <p:nvPr/>
        </p:nvCxnSpPr>
        <p:spPr>
          <a:xfrm rot="10800000" flipH="1">
            <a:off x="8230753" y="900631"/>
            <a:ext cx="575736" cy="4862544"/>
          </a:xfrm>
          <a:prstGeom prst="curvedConnector4">
            <a:avLst>
              <a:gd name="adj1" fmla="val -39706"/>
              <a:gd name="adj2" fmla="val 1051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58786" y="3144027"/>
            <a:ext cx="58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loop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17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733" y="0"/>
            <a:ext cx="4885267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643" y="384803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데이터 분석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63040" y="3019567"/>
            <a:ext cx="4868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Stochastic Gradient Descent </a:t>
            </a:r>
            <a:r>
              <a:rPr lang="ko-KR" altLang="en-US" dirty="0" smtClean="0">
                <a:solidFill>
                  <a:srgbClr val="FF0000"/>
                </a:solidFill>
              </a:rPr>
              <a:t>를 인용한 </a:t>
            </a:r>
            <a:r>
              <a:rPr lang="en-US" altLang="ko-KR" dirty="0" smtClean="0">
                <a:solidFill>
                  <a:srgbClr val="FF0000"/>
                </a:solidFill>
              </a:rPr>
              <a:t>Singular Value Decomposition</a:t>
            </a: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578600" y="3149600"/>
            <a:ext cx="1083733" cy="84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19800" y="3019567"/>
            <a:ext cx="465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bias</a:t>
            </a:r>
            <a:endParaRPr lang="ko-KR" alt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578600" y="2616200"/>
            <a:ext cx="1083733" cy="84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899" y="2446923"/>
            <a:ext cx="558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Vector </a:t>
            </a:r>
            <a:r>
              <a:rPr lang="en-US" altLang="ko-KR" sz="800" dirty="0" err="1" smtClean="0"/>
              <a:t>Init</a:t>
            </a:r>
            <a:endParaRPr lang="ko-KR" altLang="en-US" sz="8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578599" y="5461000"/>
            <a:ext cx="1083733" cy="84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57899" y="5345584"/>
            <a:ext cx="6392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무작위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78323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409700"/>
            <a:ext cx="1857375" cy="5448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525" y="1409700"/>
            <a:ext cx="1895475" cy="380047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9020175" y="3488267"/>
            <a:ext cx="1276350" cy="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8643" y="384803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데이터 분석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055908" y="538691"/>
            <a:ext cx="196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SGD </a:t>
            </a:r>
            <a:r>
              <a:rPr lang="ko-KR" altLang="en-US" dirty="0" smtClean="0"/>
              <a:t>의 에러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1200" y="1409700"/>
            <a:ext cx="51477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진행 상황</a:t>
            </a:r>
            <a:r>
              <a:rPr lang="en-US" altLang="ko-KR" dirty="0" smtClean="0"/>
              <a:t>: </a:t>
            </a:r>
          </a:p>
          <a:p>
            <a:endParaRPr lang="en-US" altLang="ko-KR" dirty="0"/>
          </a:p>
          <a:p>
            <a:r>
              <a:rPr lang="en-US" altLang="ko-KR" dirty="0" smtClean="0"/>
              <a:t>	SGD </a:t>
            </a:r>
            <a:r>
              <a:rPr lang="ko-KR" altLang="en-US" dirty="0" smtClean="0"/>
              <a:t>에 최적화된 파라미터 찾기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		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37267" y="3115733"/>
            <a:ext cx="1270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Learning Rate</a:t>
            </a:r>
            <a:endParaRPr lang="ko-KR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3776134" y="3115733"/>
            <a:ext cx="1270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# of Iterations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03866" y="4035271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너무 크면 </a:t>
            </a:r>
            <a:r>
              <a:rPr lang="en-US" altLang="ko-KR" dirty="0" err="1" smtClean="0"/>
              <a:t>overfit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</a:t>
            </a:r>
            <a:endParaRPr lang="en-US" altLang="ko-KR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818468" y="4035271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너무 많으면 </a:t>
            </a:r>
            <a:endParaRPr lang="en-US" altLang="ko-KR" dirty="0" smtClean="0"/>
          </a:p>
          <a:p>
            <a:r>
              <a:rPr lang="ko-KR" altLang="en-US" dirty="0" smtClean="0"/>
              <a:t>시간 낭비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너무 적으면 </a:t>
            </a:r>
            <a:endParaRPr lang="en-US" altLang="ko-KR" dirty="0" smtClean="0"/>
          </a:p>
          <a:p>
            <a:r>
              <a:rPr lang="ko-KR" altLang="en-US" dirty="0" smtClean="0"/>
              <a:t>최적화 </a:t>
            </a:r>
            <a:r>
              <a:rPr lang="en-US" altLang="ko-KR" dirty="0" smtClean="0"/>
              <a:t>X</a:t>
            </a:r>
          </a:p>
        </p:txBody>
      </p:sp>
      <p:cxnSp>
        <p:nvCxnSpPr>
          <p:cNvPr id="25" name="Straight Arrow Connector 24"/>
          <p:cNvCxnSpPr>
            <a:stCxn id="18" idx="2"/>
          </p:cNvCxnSpPr>
          <p:nvPr/>
        </p:nvCxnSpPr>
        <p:spPr>
          <a:xfrm>
            <a:off x="2472267" y="3725333"/>
            <a:ext cx="0" cy="30993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428068" y="3725333"/>
            <a:ext cx="0" cy="30993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65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110" y="492035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데이터 분석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186333" y="1226922"/>
            <a:ext cx="226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Training </a:t>
            </a:r>
            <a:r>
              <a:rPr lang="ko-KR" altLang="en-US" dirty="0" smtClean="0">
                <a:solidFill>
                  <a:srgbClr val="FF0000"/>
                </a:solidFill>
              </a:rPr>
              <a:t>상황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187" y="1744133"/>
            <a:ext cx="3705225" cy="36957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99533" y="1596254"/>
            <a:ext cx="1820334" cy="816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현재 상황</a:t>
            </a:r>
            <a:endParaRPr lang="ko-KR" altLang="en-US" dirty="0"/>
          </a:p>
        </p:txBody>
      </p:sp>
      <p:cxnSp>
        <p:nvCxnSpPr>
          <p:cNvPr id="12" name="Straight Arrow Connector 11"/>
          <p:cNvCxnSpPr>
            <a:stCxn id="10" idx="6"/>
          </p:cNvCxnSpPr>
          <p:nvPr/>
        </p:nvCxnSpPr>
        <p:spPr>
          <a:xfrm>
            <a:off x="2319867" y="2004627"/>
            <a:ext cx="1032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22927" y="1284216"/>
            <a:ext cx="3505200" cy="1619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 smtClean="0"/>
              <a:t>기본 </a:t>
            </a:r>
            <a:r>
              <a:rPr lang="en-US" altLang="ko-KR" dirty="0" smtClean="0"/>
              <a:t>SVD </a:t>
            </a:r>
            <a:r>
              <a:rPr lang="ko-KR" altLang="en-US" dirty="0" smtClean="0"/>
              <a:t>알고리즘 완료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en-US" altLang="ko-KR" dirty="0" smtClean="0"/>
              <a:t>SVD </a:t>
            </a:r>
            <a:r>
              <a:rPr lang="ko-KR" altLang="en-US" dirty="0" smtClean="0"/>
              <a:t>진행 속도 보완</a:t>
            </a:r>
            <a:r>
              <a:rPr lang="en-US" altLang="ko-KR" dirty="0"/>
              <a:t> </a:t>
            </a:r>
            <a:r>
              <a:rPr lang="en-US" altLang="ko-KR" dirty="0" smtClean="0"/>
              <a:t>(Sparse Matrix </a:t>
            </a:r>
            <a:r>
              <a:rPr lang="ko-KR" altLang="en-US" dirty="0" smtClean="0"/>
              <a:t>로 인해서 인덱싱 시간 줄어듬</a:t>
            </a:r>
            <a:r>
              <a:rPr lang="en-US" altLang="ko-KR" dirty="0" smtClean="0"/>
              <a:t>)</a:t>
            </a:r>
          </a:p>
          <a:p>
            <a:pPr marL="342900" indent="-342900" algn="ctr">
              <a:buAutoNum type="arabicPeriod"/>
            </a:pPr>
            <a:r>
              <a:rPr lang="en-US" altLang="ko-KR" dirty="0" smtClean="0"/>
              <a:t>Bias (</a:t>
            </a:r>
            <a:r>
              <a:rPr lang="ko-KR" altLang="en-US" dirty="0" smtClean="0"/>
              <a:t>비중</a:t>
            </a:r>
            <a:r>
              <a:rPr lang="en-US" altLang="ko-KR" dirty="0" smtClean="0"/>
              <a:t>), Overfitting </a:t>
            </a:r>
            <a:r>
              <a:rPr lang="ko-KR" altLang="en-US" dirty="0" smtClean="0"/>
              <a:t>에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대한 알고리즘 필요</a:t>
            </a:r>
            <a:endParaRPr lang="ko-KR" altLang="en-US" dirty="0"/>
          </a:p>
        </p:txBody>
      </p:sp>
      <p:sp>
        <p:nvSpPr>
          <p:cNvPr id="16" name="Oval 15"/>
          <p:cNvSpPr/>
          <p:nvPr/>
        </p:nvSpPr>
        <p:spPr>
          <a:xfrm>
            <a:off x="499533" y="4441054"/>
            <a:ext cx="1820334" cy="816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개선점</a:t>
            </a:r>
            <a:endParaRPr lang="ko-KR" altLang="en-US" dirty="0"/>
          </a:p>
        </p:txBody>
      </p:sp>
      <p:cxnSp>
        <p:nvCxnSpPr>
          <p:cNvPr id="18" name="Straight Arrow Connector 17"/>
          <p:cNvCxnSpPr>
            <a:stCxn id="16" idx="6"/>
          </p:cNvCxnSpPr>
          <p:nvPr/>
        </p:nvCxnSpPr>
        <p:spPr>
          <a:xfrm flipV="1">
            <a:off x="2319867" y="4849426"/>
            <a:ext cx="965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522927" y="4039686"/>
            <a:ext cx="3505200" cy="1619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Bias, Overfitting </a:t>
            </a:r>
            <a:r>
              <a:rPr lang="ko-KR" altLang="en-US" dirty="0" smtClean="0"/>
              <a:t>을 고려한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알고리즘 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82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022" y="543697"/>
            <a:ext cx="4959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Recommender System </a:t>
            </a:r>
          </a:p>
          <a:p>
            <a:endParaRPr lang="en-US" altLang="ko-KR" dirty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98141" y="1559360"/>
            <a:ext cx="8460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Recommender System </a:t>
            </a:r>
            <a:r>
              <a:rPr lang="ko-KR" altLang="en-US" dirty="0" smtClean="0"/>
              <a:t>은 기존 데이터로 사용자의 성향을 분석한 후 그 성향을 토대로 사용자가 어떤 아이템에 내릴 평가를 예상하는 시스템이다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598141" y="3369276"/>
            <a:ext cx="53298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예</a:t>
            </a:r>
            <a:r>
              <a:rPr lang="en-US" altLang="ko-KR" dirty="0" smtClean="0">
                <a:solidFill>
                  <a:schemeClr val="accent4"/>
                </a:solidFill>
              </a:rPr>
              <a:t>)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A </a:t>
            </a:r>
            <a:r>
              <a:rPr lang="ko-KR" altLang="en-US" dirty="0" smtClean="0"/>
              <a:t>가 아이폰과 맥북에 좋은 평점</a:t>
            </a:r>
            <a:r>
              <a:rPr lang="en-US" altLang="ko-KR" dirty="0" smtClean="0"/>
              <a:t>	</a:t>
            </a:r>
            <a:r>
              <a:rPr lang="ko-KR" altLang="en-US" dirty="0" smtClean="0"/>
              <a:t>을 부여했고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윈도스 제품에는 낮은 평점</a:t>
            </a:r>
            <a:r>
              <a:rPr lang="en-US" altLang="ko-KR" dirty="0" smtClean="0"/>
              <a:t>	</a:t>
            </a:r>
            <a:r>
              <a:rPr lang="ko-KR" altLang="en-US" dirty="0" smtClean="0"/>
              <a:t>을 부여했다</a:t>
            </a:r>
            <a:r>
              <a:rPr lang="en-US" altLang="ko-KR" dirty="0" smtClean="0"/>
              <a:t>. Recommender System </a:t>
            </a:r>
            <a:r>
              <a:rPr lang="ko-KR" altLang="en-US" dirty="0" smtClean="0"/>
              <a:t>은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이 데이터를 가지고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A </a:t>
            </a:r>
            <a:r>
              <a:rPr lang="ko-KR" altLang="en-US" dirty="0" smtClean="0"/>
              <a:t>는 애플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제품을 좋아한다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라는 결론은 내리고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그에 맞게 사용자 </a:t>
            </a:r>
            <a:r>
              <a:rPr lang="en-US" altLang="ko-KR" dirty="0" smtClean="0"/>
              <a:t>A </a:t>
            </a:r>
            <a:r>
              <a:rPr lang="ko-KR" altLang="en-US" dirty="0" smtClean="0"/>
              <a:t>한테 제품을 추천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해준다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7046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3103" y="4148488"/>
            <a:ext cx="59772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4</a:t>
            </a:r>
            <a:r>
              <a:rPr lang="en-US" altLang="ko-KR" sz="4800" dirty="0" smtClean="0"/>
              <a:t>) </a:t>
            </a:r>
            <a:r>
              <a:rPr lang="ko-KR" altLang="en-US" sz="4800" dirty="0" smtClean="0"/>
              <a:t>계획</a:t>
            </a:r>
            <a:endParaRPr lang="en-US" altLang="ko-KR" sz="3600" dirty="0">
              <a:solidFill>
                <a:schemeClr val="accent2"/>
              </a:solidFill>
            </a:endParaRPr>
          </a:p>
          <a:p>
            <a:r>
              <a:rPr lang="en-US" altLang="ko-KR" sz="3600" dirty="0" smtClean="0">
                <a:solidFill>
                  <a:schemeClr val="accent2"/>
                </a:solidFill>
              </a:rPr>
              <a:t>Future Planning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1887790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1223" y="496389"/>
            <a:ext cx="2987040" cy="1105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가공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367349" y="496389"/>
            <a:ext cx="2987040" cy="1105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SVD </a:t>
            </a:r>
            <a:r>
              <a:rPr lang="ko-KR" altLang="en-US" dirty="0" smtClean="0"/>
              <a:t>개선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447315" y="496389"/>
            <a:ext cx="2987040" cy="1105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 </a:t>
            </a:r>
            <a:r>
              <a:rPr lang="ko-KR" altLang="en-US" dirty="0" smtClean="0"/>
              <a:t>데이터 분석</a:t>
            </a:r>
            <a:r>
              <a:rPr lang="en-US" altLang="ko-KR" dirty="0"/>
              <a:t> </a:t>
            </a:r>
            <a:r>
              <a:rPr lang="en-US" altLang="ko-KR" dirty="0" smtClean="0"/>
              <a:t>*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cxnSp>
        <p:nvCxnSpPr>
          <p:cNvPr id="8" name="Straight Arrow Connector 7"/>
          <p:cNvCxnSpPr>
            <a:stCxn id="4" idx="2"/>
          </p:cNvCxnSpPr>
          <p:nvPr/>
        </p:nvCxnSpPr>
        <p:spPr>
          <a:xfrm>
            <a:off x="2024743" y="1602377"/>
            <a:ext cx="0" cy="97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1223" y="2656114"/>
            <a:ext cx="3056708" cy="1053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데이터를 바로 </a:t>
            </a:r>
            <a:r>
              <a:rPr lang="en-US" altLang="ko-KR" dirty="0" smtClean="0"/>
              <a:t>Matrix </a:t>
            </a:r>
            <a:r>
              <a:rPr lang="ko-KR" altLang="en-US" dirty="0" smtClean="0"/>
              <a:t>에 구현할 수 있는 방법 연구</a:t>
            </a:r>
            <a:endParaRPr lang="ko-KR" altLang="en-US" dirty="0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1053737" y="3709851"/>
            <a:ext cx="1005840" cy="84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</p:cNvCxnSpPr>
          <p:nvPr/>
        </p:nvCxnSpPr>
        <p:spPr>
          <a:xfrm>
            <a:off x="2059577" y="3709851"/>
            <a:ext cx="936172" cy="76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47354" y="3917070"/>
            <a:ext cx="40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성공</a:t>
            </a:r>
            <a:endParaRPr lang="ko-KR" alt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2677885" y="3908362"/>
            <a:ext cx="40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실패</a:t>
            </a:r>
            <a:endParaRPr lang="ko-KR" altLang="en-US" sz="900" dirty="0"/>
          </a:p>
        </p:txBody>
      </p:sp>
      <p:sp>
        <p:nvSpPr>
          <p:cNvPr id="18" name="Oval 17"/>
          <p:cNvSpPr/>
          <p:nvPr/>
        </p:nvSpPr>
        <p:spPr>
          <a:xfrm>
            <a:off x="150222" y="4554583"/>
            <a:ext cx="1082039" cy="10972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프로그램 속도 향상</a:t>
            </a:r>
            <a:endParaRPr lang="ko-KR" altLang="en-US" sz="1000" dirty="0"/>
          </a:p>
        </p:txBody>
      </p:sp>
      <p:sp>
        <p:nvSpPr>
          <p:cNvPr id="19" name="Oval 18"/>
          <p:cNvSpPr/>
          <p:nvPr/>
        </p:nvSpPr>
        <p:spPr>
          <a:xfrm>
            <a:off x="2505892" y="4554583"/>
            <a:ext cx="1082039" cy="10972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현재의 데이터 가공 알고리즘 사용</a:t>
            </a:r>
            <a:endParaRPr lang="ko-KR" altLang="en-US" sz="10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956663" y="1602377"/>
            <a:ext cx="0" cy="97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428309" y="2647405"/>
            <a:ext cx="3056708" cy="1053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Bias, Overfitting </a:t>
            </a:r>
            <a:r>
              <a:rPr lang="ko-KR" altLang="en-US" dirty="0" smtClean="0"/>
              <a:t>을 고려한 알고리즘 개발</a:t>
            </a:r>
            <a:endParaRPr lang="ko-KR" altLang="en-US" dirty="0"/>
          </a:p>
        </p:txBody>
      </p:sp>
      <p:cxnSp>
        <p:nvCxnSpPr>
          <p:cNvPr id="23" name="Straight Arrow Connector 22"/>
          <p:cNvCxnSpPr>
            <a:stCxn id="21" idx="2"/>
          </p:cNvCxnSpPr>
          <p:nvPr/>
        </p:nvCxnSpPr>
        <p:spPr>
          <a:xfrm>
            <a:off x="5956663" y="3701142"/>
            <a:ext cx="0" cy="77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415643" y="4476206"/>
            <a:ext cx="1082039" cy="10972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SVD </a:t>
            </a:r>
            <a:r>
              <a:rPr lang="ko-KR" altLang="en-US" sz="1000" dirty="0" smtClean="0"/>
              <a:t>완성</a:t>
            </a:r>
            <a:endParaRPr lang="ko-KR" altLang="en-US" sz="1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927773" y="1602377"/>
            <a:ext cx="0" cy="97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412481" y="2664822"/>
            <a:ext cx="3056708" cy="1053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유저별 공통점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영화별 공통점을 사용한 </a:t>
            </a:r>
            <a:r>
              <a:rPr lang="en-US" altLang="ko-KR" dirty="0" smtClean="0"/>
              <a:t>Neighborhood Modeling </a:t>
            </a:r>
            <a:r>
              <a:rPr lang="ko-KR" altLang="en-US" dirty="0" smtClean="0"/>
              <a:t>도입</a:t>
            </a:r>
            <a:endParaRPr lang="ko-KR" alt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927773" y="3718559"/>
            <a:ext cx="0" cy="77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386753" y="4554583"/>
            <a:ext cx="1082039" cy="10972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SVD </a:t>
            </a:r>
            <a:r>
              <a:rPr lang="ko-KR" altLang="en-US" sz="1000" dirty="0" smtClean="0"/>
              <a:t>결과에 병합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0127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176951" y="1116227"/>
            <a:ext cx="2314833" cy="930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Rec.System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029730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endParaRPr lang="ko-KR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291913" y="963827"/>
            <a:ext cx="3608173" cy="17134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데이터 </a:t>
            </a:r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595674" y="1116227"/>
            <a:ext cx="2314833" cy="930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</a:t>
            </a:r>
            <a:endParaRPr lang="ko-KR" alt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900086" y="1581665"/>
            <a:ext cx="1243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6"/>
          </p:cNvCxnSpPr>
          <p:nvPr/>
        </p:nvCxnSpPr>
        <p:spPr>
          <a:xfrm>
            <a:off x="2910507" y="1581665"/>
            <a:ext cx="1299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4" idx="4"/>
          </p:cNvCxnSpPr>
          <p:nvPr/>
        </p:nvCxnSpPr>
        <p:spPr>
          <a:xfrm rot="5400000">
            <a:off x="6489118" y="1804781"/>
            <a:ext cx="3602929" cy="40875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endCxn id="9" idx="4"/>
          </p:cNvCxnSpPr>
          <p:nvPr/>
        </p:nvCxnSpPr>
        <p:spPr>
          <a:xfrm rot="10800000">
            <a:off x="1753092" y="2047104"/>
            <a:ext cx="4493705" cy="36029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76337" y="1116227"/>
            <a:ext cx="75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데이터</a:t>
            </a:r>
            <a:endParaRPr lang="en-US" altLang="ko-KR" sz="900" dirty="0" smtClean="0"/>
          </a:p>
          <a:p>
            <a:r>
              <a:rPr lang="ko-KR" altLang="en-US" sz="900" dirty="0" smtClean="0"/>
              <a:t> 수집</a:t>
            </a:r>
            <a:endParaRPr lang="ko-KR" alt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8239712" y="1098979"/>
            <a:ext cx="5646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필요한 </a:t>
            </a:r>
            <a:endParaRPr lang="en-US" altLang="ko-KR" sz="900" dirty="0" smtClean="0"/>
          </a:p>
          <a:p>
            <a:r>
              <a:rPr lang="ko-KR" altLang="en-US" sz="900" dirty="0" smtClean="0"/>
              <a:t>데이터 </a:t>
            </a:r>
            <a:endParaRPr lang="en-US" altLang="ko-KR" sz="900" dirty="0" smtClean="0"/>
          </a:p>
          <a:p>
            <a:r>
              <a:rPr lang="ko-KR" altLang="en-US" sz="900" dirty="0" smtClean="0"/>
              <a:t>추출</a:t>
            </a:r>
            <a:endParaRPr lang="ko-KR" alt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5912298" y="4961282"/>
            <a:ext cx="149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유저에게 </a:t>
            </a:r>
            <a:endParaRPr lang="en-US" altLang="ko-KR" sz="900" dirty="0" smtClean="0"/>
          </a:p>
          <a:p>
            <a:r>
              <a:rPr lang="ko-KR" altLang="en-US" sz="900" dirty="0" smtClean="0"/>
              <a:t>제품 추천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97183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015" y="548640"/>
            <a:ext cx="11348185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Netflix Challenge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넷플릭스는 영화</a:t>
            </a:r>
            <a:r>
              <a:rPr lang="en-US" altLang="ko-KR" dirty="0"/>
              <a:t> </a:t>
            </a:r>
            <a:r>
              <a:rPr lang="ko-KR" altLang="en-US" dirty="0" smtClean="0"/>
              <a:t>스트리밍을 핵심 서비스로 제공하는 기업이다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넷플릭스는 소비자를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유지하기 위해서 </a:t>
            </a:r>
            <a:r>
              <a:rPr lang="en-US" altLang="ko-KR" dirty="0" err="1" smtClean="0"/>
              <a:t>Cinematch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Recommender System </a:t>
            </a:r>
            <a:r>
              <a:rPr lang="ko-KR" altLang="en-US" dirty="0" smtClean="0"/>
              <a:t>을 개발하여 각 유저의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성향에 맞게 영화를 추천해준다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	2006</a:t>
            </a:r>
            <a:r>
              <a:rPr lang="ko-KR" altLang="en-US" dirty="0" smtClean="0"/>
              <a:t>년에 넷플릭스는 본인들이 개발한 영화 추천 알고리즘 </a:t>
            </a:r>
            <a:r>
              <a:rPr lang="en-US" altLang="ko-KR" dirty="0" err="1" smtClean="0"/>
              <a:t>Cinematch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비하여 </a:t>
            </a:r>
            <a:r>
              <a:rPr lang="en-US" altLang="ko-KR" dirty="0" smtClean="0"/>
              <a:t>10% 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이상으로 정확한 알고리즘을 개발하는 팀에게 백만 달러</a:t>
            </a:r>
            <a:r>
              <a:rPr lang="en-US" altLang="ko-KR" dirty="0" smtClean="0"/>
              <a:t>($) </a:t>
            </a:r>
            <a:r>
              <a:rPr lang="ko-KR" altLang="en-US" dirty="0" smtClean="0"/>
              <a:t>의 상금을 수여한다고 발표하고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방대한 양의 데이터를 인터넷에 올렸다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	Competition Rules: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	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넷플릭스는 </a:t>
            </a:r>
            <a:r>
              <a:rPr lang="en-US" altLang="ko-KR" dirty="0" smtClean="0"/>
              <a:t>17,700 </a:t>
            </a:r>
            <a:r>
              <a:rPr lang="ko-KR" altLang="en-US" dirty="0" smtClean="0"/>
              <a:t>개의 영화에 대한 </a:t>
            </a:r>
            <a:r>
              <a:rPr lang="en-US" altLang="ko-KR" dirty="0" smtClean="0"/>
              <a:t>480,189 </a:t>
            </a:r>
            <a:r>
              <a:rPr lang="ko-KR" altLang="en-US" dirty="0" smtClean="0"/>
              <a:t>명의 평점 </a:t>
            </a:r>
            <a:r>
              <a:rPr lang="en-US" altLang="ko-KR" dirty="0" smtClean="0"/>
              <a:t>(Rating) </a:t>
            </a:r>
            <a:r>
              <a:rPr lang="ko-KR" altLang="en-US" dirty="0" smtClean="0"/>
              <a:t>을 공개했다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4"/>
                </a:solidFill>
              </a:rPr>
              <a:t>(</a:t>
            </a:r>
            <a:r>
              <a:rPr lang="ko-KR" altLang="en-US" dirty="0" smtClean="0">
                <a:solidFill>
                  <a:schemeClr val="accent4"/>
                </a:solidFill>
              </a:rPr>
              <a:t>모든 유저가 모든 영화에 대한 평점을 내린것은 아니다</a:t>
            </a:r>
            <a:r>
              <a:rPr lang="en-US" altLang="ko-KR" dirty="0" smtClean="0">
                <a:solidFill>
                  <a:schemeClr val="accent4"/>
                </a:solidFill>
              </a:rPr>
              <a:t>) </a:t>
            </a:r>
          </a:p>
          <a:p>
            <a:r>
              <a:rPr lang="en-US" altLang="ko-KR" dirty="0" smtClean="0"/>
              <a:t>			</a:t>
            </a:r>
            <a:endParaRPr lang="en-US" altLang="ko-KR" dirty="0"/>
          </a:p>
          <a:p>
            <a:r>
              <a:rPr lang="en-US" altLang="ko-KR" dirty="0" smtClean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79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30189" y="4148488"/>
            <a:ext cx="59772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arenR"/>
            </a:pPr>
            <a:r>
              <a:rPr lang="ko-KR" altLang="en-US" sz="4800" dirty="0" smtClean="0"/>
              <a:t>데이터 수집</a:t>
            </a:r>
            <a:endParaRPr lang="en-US" altLang="ko-KR" sz="4800" dirty="0" smtClean="0"/>
          </a:p>
          <a:p>
            <a:r>
              <a:rPr lang="en-US" altLang="ko-KR" sz="3600" dirty="0" smtClean="0">
                <a:solidFill>
                  <a:schemeClr val="accent2"/>
                </a:solidFill>
              </a:rPr>
              <a:t>Collect Data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5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96767" y="384803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1) </a:t>
            </a:r>
            <a:r>
              <a:rPr lang="ko-KR" altLang="en-US" sz="2800" dirty="0" smtClean="0"/>
              <a:t>데이터 수집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962526" y="1328286"/>
            <a:ext cx="43313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2"/>
              </a:rPr>
              <a:t>https://www.kaggle.com/netflix-inc/netflix-prize-data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에서 넷플릭스가 제공한 </a:t>
            </a:r>
            <a:endParaRPr lang="en-US" altLang="ko-KR" dirty="0" smtClean="0"/>
          </a:p>
          <a:p>
            <a:r>
              <a:rPr lang="ko-KR" altLang="en-US" dirty="0" smtClean="0"/>
              <a:t>데이터를 다운로드 할수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압축이 되어 있는 파일로 받아온후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압축을 풀면 데이터가 들어가있는 파일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Combined_data_1.txt</a:t>
            </a:r>
          </a:p>
          <a:p>
            <a:r>
              <a:rPr lang="en-US" altLang="ko-KR" dirty="0" smtClean="0"/>
              <a:t>Combined_data_2.txt</a:t>
            </a:r>
          </a:p>
          <a:p>
            <a:r>
              <a:rPr lang="en-US" altLang="ko-KR" dirty="0" smtClean="0"/>
              <a:t>Combined_data_3.txt</a:t>
            </a:r>
          </a:p>
          <a:p>
            <a:r>
              <a:rPr lang="en-US" altLang="ko-KR" dirty="0" smtClean="0"/>
              <a:t>Combined_data_4.txt </a:t>
            </a:r>
          </a:p>
          <a:p>
            <a:endParaRPr lang="en-US" altLang="ko-KR" dirty="0"/>
          </a:p>
          <a:p>
            <a:r>
              <a:rPr lang="ko-KR" altLang="en-US" dirty="0" smtClean="0"/>
              <a:t>이 나온다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650" y="394532"/>
            <a:ext cx="7017350" cy="49040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558913" y="2743199"/>
            <a:ext cx="517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압축 후 상태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31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3" y="384803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1) </a:t>
            </a:r>
            <a:r>
              <a:rPr lang="ko-KR" altLang="en-US" sz="2800" dirty="0" smtClean="0"/>
              <a:t>데이터 수집</a:t>
            </a:r>
            <a:endParaRPr lang="ko-KR" alt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2366" t="1842"/>
          <a:stretch/>
        </p:blipFill>
        <p:spPr>
          <a:xfrm>
            <a:off x="9452006" y="908023"/>
            <a:ext cx="2190349" cy="49552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779268" y="318435"/>
            <a:ext cx="195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.txt </a:t>
            </a:r>
            <a:r>
              <a:rPr lang="ko-KR" altLang="en-US" dirty="0" smtClean="0"/>
              <a:t>파일에서 </a:t>
            </a:r>
            <a:endParaRPr lang="en-US" altLang="ko-KR" dirty="0" smtClean="0"/>
          </a:p>
          <a:p>
            <a:r>
              <a:rPr lang="ko-KR" altLang="en-US" dirty="0" smtClean="0"/>
              <a:t>데이터의 형식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6767" y="1272321"/>
            <a:ext cx="555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넷플릭스에서 제공하는 데이터의 형태 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155032" y="2156059"/>
            <a:ext cx="1694046" cy="4908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MovieID1:</a:t>
            </a:r>
            <a:endParaRPr lang="ko-KR" altLang="en-US" dirty="0"/>
          </a:p>
        </p:txBody>
      </p:sp>
      <p:cxnSp>
        <p:nvCxnSpPr>
          <p:cNvPr id="16" name="Straight Arrow Connector 15"/>
          <p:cNvCxnSpPr>
            <a:stCxn id="14" idx="4"/>
          </p:cNvCxnSpPr>
          <p:nvPr/>
        </p:nvCxnSpPr>
        <p:spPr>
          <a:xfrm>
            <a:off x="2002055" y="2646947"/>
            <a:ext cx="0" cy="52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79649" y="3176337"/>
            <a:ext cx="2545882" cy="2311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UserID1, Rating, Date</a:t>
            </a:r>
          </a:p>
          <a:p>
            <a:pPr algn="ctr"/>
            <a:r>
              <a:rPr lang="en-US" altLang="ko-KR" dirty="0" smtClean="0"/>
              <a:t>UserID2, Rating, Date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err="1" smtClean="0"/>
              <a:t>UserIDX</a:t>
            </a:r>
            <a:r>
              <a:rPr lang="en-US" altLang="ko-KR" dirty="0" smtClean="0"/>
              <a:t>, Rating, Date</a:t>
            </a:r>
            <a:endParaRPr lang="ko-KR" altLang="en-US" dirty="0"/>
          </a:p>
        </p:txBody>
      </p:sp>
      <p:cxnSp>
        <p:nvCxnSpPr>
          <p:cNvPr id="20" name="Curved Connector 19"/>
          <p:cNvCxnSpPr>
            <a:stCxn id="17" idx="2"/>
          </p:cNvCxnSpPr>
          <p:nvPr/>
        </p:nvCxnSpPr>
        <p:spPr>
          <a:xfrm rot="5400000" flipH="1" flipV="1">
            <a:off x="2065824" y="2307462"/>
            <a:ext cx="3166712" cy="3193181"/>
          </a:xfrm>
          <a:prstGeom prst="curvedConnector4">
            <a:avLst>
              <a:gd name="adj1" fmla="val -7219"/>
              <a:gd name="adj2" fmla="val 69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303518" y="2156059"/>
            <a:ext cx="1694046" cy="4908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MovieID2:</a:t>
            </a:r>
            <a:endParaRPr lang="ko-KR" alt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129687" y="2646947"/>
            <a:ext cx="0" cy="52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877601" y="3176337"/>
            <a:ext cx="2545882" cy="2311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UserID1, Rating, Date</a:t>
            </a:r>
          </a:p>
          <a:p>
            <a:pPr algn="ctr"/>
            <a:r>
              <a:rPr lang="en-US" altLang="ko-KR" dirty="0" smtClean="0"/>
              <a:t>UserID2, Rating, Date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err="1" smtClean="0"/>
              <a:t>UserIDX</a:t>
            </a:r>
            <a:r>
              <a:rPr lang="en-US" altLang="ko-KR" dirty="0" smtClean="0"/>
              <a:t>, Rating, Date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27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3" y="384803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1) </a:t>
            </a:r>
            <a:r>
              <a:rPr lang="ko-KR" altLang="en-US" sz="2800" dirty="0" smtClean="0"/>
              <a:t>데이터 수집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897207" y="492524"/>
            <a:ext cx="3409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FF0000"/>
                </a:solidFill>
              </a:rPr>
              <a:t>iMDB</a:t>
            </a:r>
            <a:r>
              <a:rPr lang="en-US" altLang="ko-KR" sz="1400" dirty="0" smtClean="0">
                <a:solidFill>
                  <a:srgbClr val="FF0000"/>
                </a:solidFill>
              </a:rPr>
              <a:t> API </a:t>
            </a:r>
            <a:r>
              <a:rPr lang="ko-KR" altLang="en-US" sz="1400" dirty="0" smtClean="0">
                <a:solidFill>
                  <a:srgbClr val="FF0000"/>
                </a:solidFill>
              </a:rPr>
              <a:t>로 추가 데이터 수집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34373" y="269099"/>
            <a:ext cx="3619500" cy="977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.txt </a:t>
            </a:r>
            <a:r>
              <a:rPr lang="ko-KR" altLang="en-US" dirty="0" smtClean="0"/>
              <a:t>파일에서 영화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수집</a:t>
            </a:r>
            <a:endParaRPr lang="ko-KR" alt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077450" y="1269169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958265" y="2031169"/>
            <a:ext cx="2181225" cy="13335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.csv </a:t>
            </a:r>
            <a:r>
              <a:rPr lang="ko-KR" altLang="en-US" sz="1400" dirty="0" smtClean="0"/>
              <a:t>파일 데이터로 </a:t>
            </a:r>
            <a:r>
              <a:rPr lang="en-US" altLang="ko-KR" sz="1400" dirty="0" smtClean="0"/>
              <a:t>ID </a:t>
            </a:r>
            <a:r>
              <a:rPr lang="ko-KR" altLang="en-US" sz="1400" dirty="0" smtClean="0"/>
              <a:t>별 영화제목 수집</a:t>
            </a:r>
            <a:endParaRPr lang="ko-KR" alt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0077449" y="3408760"/>
            <a:ext cx="1" cy="58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334375" y="4077970"/>
            <a:ext cx="3619500" cy="977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파이썬 프로그램으로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접속</a:t>
            </a:r>
            <a:endParaRPr lang="ko-KR" alt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0077450" y="5051439"/>
            <a:ext cx="1" cy="58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063039" y="5636267"/>
            <a:ext cx="1971675" cy="11906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</a:t>
            </a:r>
            <a:r>
              <a:rPr lang="ko-KR" altLang="en-US" dirty="0" smtClean="0"/>
              <a:t>데이터가공</a:t>
            </a:r>
            <a:endParaRPr lang="ko-KR" altLang="en-US" dirty="0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3705224" y="6464838"/>
            <a:ext cx="5357815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'https://api.themoviedb.org/3/search/movie?api_key=5f2f74c5dad2ce53ec50300cf1633a34&amp;query='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643" y="6310949"/>
            <a:ext cx="2600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.csv </a:t>
            </a:r>
            <a:r>
              <a:rPr lang="ko-KR" altLang="en-US" sz="1400" dirty="0" smtClean="0">
                <a:solidFill>
                  <a:srgbClr val="FF0000"/>
                </a:solidFill>
              </a:rPr>
              <a:t>파일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구조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0481"/>
              </p:ext>
            </p:extLst>
          </p:nvPr>
        </p:nvGraphicFramePr>
        <p:xfrm>
          <a:off x="548643" y="4827589"/>
          <a:ext cx="4521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600"/>
                <a:gridCol w="22606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MovieID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Movie Name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Dinosaur</a:t>
                      </a:r>
                      <a:r>
                        <a:rPr lang="en-US" altLang="ko-KR" baseline="0" dirty="0" smtClean="0"/>
                        <a:t> Planet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Titanic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3" y="1059775"/>
            <a:ext cx="4405330" cy="3660091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13" idx="1"/>
          </p:cNvCxnSpPr>
          <p:nvPr/>
        </p:nvCxnSpPr>
        <p:spPr>
          <a:xfrm flipH="1" flipV="1">
            <a:off x="5069843" y="2952750"/>
            <a:ext cx="3264532" cy="161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98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30189" y="4148488"/>
            <a:ext cx="59772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2)	</a:t>
            </a:r>
            <a:r>
              <a:rPr lang="ko-KR" altLang="en-US" sz="4800" dirty="0" smtClean="0"/>
              <a:t>데이터 가공</a:t>
            </a:r>
            <a:endParaRPr lang="en-US" altLang="ko-KR" sz="4800" dirty="0" smtClean="0"/>
          </a:p>
          <a:p>
            <a:r>
              <a:rPr lang="en-US" altLang="ko-KR" sz="3600" dirty="0" smtClean="0">
                <a:solidFill>
                  <a:schemeClr val="accent2"/>
                </a:solidFill>
              </a:rPr>
              <a:t>Process Data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46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4771</TotalTime>
  <Words>705</Words>
  <Application>Microsoft Office PowerPoint</Application>
  <PresentationFormat>Widescreen</PresentationFormat>
  <Paragraphs>237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굴림체</vt:lpstr>
      <vt:lpstr>맑은 고딕</vt:lpstr>
      <vt:lpstr>Arial</vt:lpstr>
      <vt:lpstr>Office Theme</vt:lpstr>
      <vt:lpstr>넷플릭스  Recommender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넷플릭스  Recommender System</dc:title>
  <dc:creator>Microsoft</dc:creator>
  <cp:lastModifiedBy>Microsoft</cp:lastModifiedBy>
  <cp:revision>49</cp:revision>
  <dcterms:created xsi:type="dcterms:W3CDTF">2018-07-18T06:51:30Z</dcterms:created>
  <dcterms:modified xsi:type="dcterms:W3CDTF">2018-07-27T07:41:37Z</dcterms:modified>
</cp:coreProperties>
</file>