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8" r:id="rId11"/>
    <p:sldId id="268" r:id="rId12"/>
    <p:sldId id="270" r:id="rId13"/>
    <p:sldId id="271" r:id="rId14"/>
    <p:sldId id="272" r:id="rId15"/>
    <p:sldId id="273" r:id="rId16"/>
    <p:sldId id="279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A6C0-B28F-46EF-86A1-81A5908CA26F}" type="datetimeFigureOut">
              <a:rPr lang="ko-KR" altLang="en-US" smtClean="0"/>
              <a:t>2018. 7. 26.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넷플릭스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Recommender System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176" y="384802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953" y="827901"/>
            <a:ext cx="255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Matrix </a:t>
            </a:r>
            <a:r>
              <a:rPr lang="ko-KR" altLang="en-US" sz="1400" dirty="0" smtClean="0"/>
              <a:t>형태로 데이터 정리</a:t>
            </a:r>
            <a:endParaRPr lang="ko-KR" alt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5" y="1582615"/>
            <a:ext cx="2861673" cy="11122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9065" y="2784661"/>
            <a:ext cx="326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Sparse Matrix </a:t>
            </a:r>
            <a:r>
              <a:rPr lang="ko-KR" altLang="en-US" sz="1100" dirty="0" smtClean="0"/>
              <a:t>를 만드는데 필요한 모듈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기본 </a:t>
            </a:r>
            <a:r>
              <a:rPr lang="en-US" altLang="ko-KR" sz="1100" dirty="0" err="1" smtClean="0"/>
              <a:t>numpy</a:t>
            </a:r>
            <a:r>
              <a:rPr lang="en-US" altLang="ko-KR" sz="1100" dirty="0" smtClean="0"/>
              <a:t> matrix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sparse </a:t>
            </a:r>
            <a:r>
              <a:rPr lang="ko-KR" altLang="en-US" sz="1100" dirty="0" smtClean="0"/>
              <a:t>기능을 지원하지 않음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5867400" y="1582616"/>
            <a:ext cx="14393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file</a:t>
            </a:r>
            <a:endParaRPr lang="ko-KR" altLang="en-US" dirty="0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H="1">
            <a:off x="6587066" y="2048283"/>
            <a:ext cx="1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7400" y="2590150"/>
            <a:ext cx="1439333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Matrix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모듈</a:t>
            </a:r>
            <a:endParaRPr lang="ko-KR" altLang="en-US" sz="1200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587066" y="3236464"/>
            <a:ext cx="1" cy="6406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5799666" y="3877083"/>
            <a:ext cx="1574800" cy="115993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Memory Error</a:t>
            </a:r>
            <a:endParaRPr lang="ko-KR" alt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9829800" y="1582615"/>
            <a:ext cx="14393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file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9829798" y="2619508"/>
            <a:ext cx="1439333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Scipy</a:t>
            </a:r>
            <a:r>
              <a:rPr lang="en-US" altLang="ko-KR" sz="1200" dirty="0" smtClean="0"/>
              <a:t> Spare</a:t>
            </a:r>
          </a:p>
          <a:p>
            <a:pPr algn="ctr"/>
            <a:r>
              <a:rPr lang="ko-KR" altLang="en-US" sz="1200" dirty="0" smtClean="0"/>
              <a:t>모듈</a:t>
            </a:r>
            <a:endParaRPr lang="ko-KR" alt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553699" y="2090617"/>
            <a:ext cx="1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10549465" y="3265822"/>
            <a:ext cx="2" cy="6756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0330" y="3941494"/>
            <a:ext cx="2218267" cy="11599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</a:t>
            </a:r>
            <a:r>
              <a:rPr lang="en-US" altLang="ko-KR" dirty="0" smtClean="0"/>
              <a:t>(row) * </a:t>
            </a:r>
            <a:r>
              <a:rPr lang="ko-KR" altLang="en-US" dirty="0" smtClean="0"/>
              <a:t>유저 </a:t>
            </a:r>
            <a:r>
              <a:rPr lang="en-US" altLang="ko-KR" dirty="0" smtClean="0"/>
              <a:t>(column) Matrix </a:t>
            </a:r>
          </a:p>
          <a:p>
            <a:pPr algn="ctr"/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867" y="4140200"/>
            <a:ext cx="3008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Sparse Matrix vs Dense Matrix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Sparse 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‘0‘ </a:t>
            </a:r>
            <a:r>
              <a:rPr lang="ko-KR" altLang="en-US" sz="12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200" dirty="0" smtClean="0">
                <a:solidFill>
                  <a:srgbClr val="FF0000"/>
                </a:solidFill>
              </a:rPr>
              <a:t>’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메모리에 저장 시키지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빈값이 대부분의 값을 차지하는 </a:t>
            </a:r>
            <a:r>
              <a:rPr lang="en-US" altLang="ko-KR" sz="1200" dirty="0" smtClean="0">
                <a:solidFill>
                  <a:srgbClr val="FF0000"/>
                </a:solidFill>
              </a:rPr>
              <a:t>Netflix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Data </a:t>
            </a:r>
            <a:r>
              <a:rPr lang="ko-KR" altLang="en-US" sz="1200" dirty="0" smtClean="0">
                <a:solidFill>
                  <a:srgbClr val="FF0000"/>
                </a:solidFill>
              </a:rPr>
              <a:t>의 구조상 </a:t>
            </a:r>
            <a:r>
              <a:rPr lang="en-US" altLang="ko-KR" sz="1200" dirty="0" smtClean="0">
                <a:solidFill>
                  <a:srgbClr val="FF0000"/>
                </a:solidFill>
              </a:rPr>
              <a:t>Sparse 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쓰면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구현하는데 필요한 메모리가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줄어든다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3" y="1548713"/>
            <a:ext cx="564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Decomposition, Stochastic Gradient Descent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Machine-Learning Algorithm </a:t>
            </a:r>
          </a:p>
          <a:p>
            <a:r>
              <a:rPr lang="ko-KR" altLang="en-US" dirty="0" smtClean="0"/>
              <a:t>에 대입시킬수 있는 형태로 데이터 가공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8643" y="3501081"/>
            <a:ext cx="529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이상적인 데이터 형태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Movie * User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201"/>
          <a:stretch/>
        </p:blipFill>
        <p:spPr>
          <a:xfrm>
            <a:off x="7924800" y="2730891"/>
            <a:ext cx="3407632" cy="24637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969211" y="3146854"/>
            <a:ext cx="8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3642" y="2962188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영화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6119" y="2133600"/>
            <a:ext cx="8238" cy="5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800" y="1861751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유저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7445268" y="5228969"/>
            <a:ext cx="967303" cy="930876"/>
          </a:xfrm>
          <a:prstGeom prst="curvedConnector3">
            <a:avLst>
              <a:gd name="adj1" fmla="val -61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4324" y="5664862"/>
            <a:ext cx="14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영화 </a:t>
            </a:r>
            <a:r>
              <a:rPr lang="en-US" altLang="ko-KR" sz="1200" dirty="0" smtClean="0">
                <a:solidFill>
                  <a:schemeClr val="accent2"/>
                </a:solidFill>
              </a:rPr>
              <a:t>n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에대한 유저 </a:t>
            </a:r>
            <a:r>
              <a:rPr lang="en-US" altLang="ko-KR" sz="1200" dirty="0" smtClean="0">
                <a:solidFill>
                  <a:schemeClr val="accent2"/>
                </a:solidFill>
              </a:rPr>
              <a:t>1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의 </a:t>
            </a:r>
            <a:r>
              <a:rPr lang="en-US" altLang="ko-KR" sz="1200" dirty="0" smtClean="0">
                <a:solidFill>
                  <a:schemeClr val="accent2"/>
                </a:solidFill>
              </a:rPr>
              <a:t>Rating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554" y="2392337"/>
            <a:ext cx="156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480189 Users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672647" y="3713361"/>
            <a:ext cx="110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17700 </a:t>
            </a:r>
          </a:p>
          <a:p>
            <a:r>
              <a:rPr lang="en-US" altLang="ko-KR" sz="1600" dirty="0" smtClean="0"/>
              <a:t>Movies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560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3)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데이터 분석   </a:t>
            </a:r>
            <a:r>
              <a:rPr lang="en-US" altLang="ko-KR" sz="3600" dirty="0" smtClean="0">
                <a:solidFill>
                  <a:schemeClr val="accent2"/>
                </a:solidFill>
              </a:rPr>
              <a:t>Analyze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1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1375719"/>
            <a:ext cx="3328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2"/>
                </a:solidFill>
              </a:rPr>
              <a:t>Singular Value Decomposition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2. User – Effects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  Global – Effects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Movie - Effects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1762897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5243" y="1586469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를 통째로 비교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7999" y="5062151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5243" y="4699706"/>
            <a:ext cx="393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User, Movie, Global Effect </a:t>
            </a:r>
            <a:r>
              <a:rPr lang="ko-KR" altLang="en-US" dirty="0" smtClean="0"/>
              <a:t>별로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비중을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1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1405" y="1318054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827" y="2504303"/>
            <a:ext cx="309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개념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한개의 큰 매트릭스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ko-KR" altLang="en-US" dirty="0" smtClean="0"/>
              <a:t>작은 매트릭스로 나누는 </a:t>
            </a:r>
            <a:endParaRPr lang="en-US" altLang="ko-KR" dirty="0" smtClean="0"/>
          </a:p>
          <a:p>
            <a:r>
              <a:rPr lang="en-US" altLang="ko-KR" dirty="0" smtClean="0"/>
              <a:t>Factorization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754129" y="1153298"/>
            <a:ext cx="5025081" cy="135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A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18453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543534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31242" y="2486897"/>
            <a:ext cx="2335427" cy="8567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02597" y="2486897"/>
            <a:ext cx="2512541" cy="89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9082" y="5039696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A = Matrix X * Matrix Y </a:t>
            </a:r>
            <a:r>
              <a:rPr lang="en-US" altLang="ko-KR" baseline="30000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08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3" y="1148892"/>
            <a:ext cx="33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프로젝트에서 </a:t>
            </a:r>
            <a:r>
              <a:rPr lang="en-US" altLang="ko-KR" dirty="0" smtClean="0">
                <a:solidFill>
                  <a:schemeClr val="accent2"/>
                </a:solidFill>
              </a:rPr>
              <a:t>SVD </a:t>
            </a:r>
            <a:r>
              <a:rPr lang="ko-KR" altLang="en-US" dirty="0" smtClean="0">
                <a:solidFill>
                  <a:schemeClr val="accent2"/>
                </a:solidFill>
              </a:rPr>
              <a:t>사용 방법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8067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86874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452033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133" y="4241800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영화에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X = # of Movies * 40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729307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0533" y="4241800"/>
            <a:ext cx="3081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유저에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Y = # of Users * 40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3400" y="2472267"/>
            <a:ext cx="403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Matrix X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Matrix Y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2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Vector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와 유저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Dot Product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구하면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해당 영화에 대한 해당 유저의 예상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평점을 구할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4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9" y="2229376"/>
            <a:ext cx="7048997" cy="4060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110" y="497058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25225" y="1199642"/>
            <a:ext cx="869950" cy="8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878455" y="580830"/>
            <a:ext cx="2641600" cy="61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 수집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영화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를 평가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258521" y="1199642"/>
            <a:ext cx="0" cy="67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65188" y="1953345"/>
            <a:ext cx="3403600" cy="10244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Offset </a:t>
            </a:r>
            <a:r>
              <a:rPr lang="ko-KR" altLang="en-US" sz="1400" dirty="0" smtClean="0"/>
              <a:t>평가 </a:t>
            </a:r>
            <a:r>
              <a:rPr lang="en-US" altLang="ko-KR" sz="1400" dirty="0" smtClean="0"/>
              <a:t>: (</a:t>
            </a:r>
            <a:r>
              <a:rPr lang="ko-KR" altLang="en-US" sz="1400" dirty="0" smtClean="0"/>
              <a:t>영화의 평균 평점과 해당 유저의 평균 평점의 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266988" y="2977812"/>
            <a:ext cx="0" cy="60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59354" y="3731515"/>
            <a:ext cx="3615267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Algorithm </a:t>
            </a:r>
            <a:r>
              <a:rPr lang="ko-KR" altLang="en-US" dirty="0" smtClean="0"/>
              <a:t>에 대입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0258521" y="4671315"/>
            <a:ext cx="8467" cy="4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30753" y="5212842"/>
            <a:ext cx="4072467" cy="1100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영화에 해당하는 </a:t>
            </a:r>
            <a:r>
              <a:rPr lang="en-US" altLang="ko-KR" dirty="0" smtClean="0"/>
              <a:t>Feature, </a:t>
            </a:r>
            <a:r>
              <a:rPr lang="ko-KR" altLang="en-US" dirty="0" smtClean="0"/>
              <a:t>유저에 해당하는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값 갱신</a:t>
            </a:r>
            <a:endParaRPr lang="ko-KR" altLang="en-US" dirty="0"/>
          </a:p>
        </p:txBody>
      </p:sp>
      <p:cxnSp>
        <p:nvCxnSpPr>
          <p:cNvPr id="13" name="Curved Connector 12"/>
          <p:cNvCxnSpPr>
            <a:stCxn id="12" idx="1"/>
          </p:cNvCxnSpPr>
          <p:nvPr/>
        </p:nvCxnSpPr>
        <p:spPr>
          <a:xfrm rot="10800000" flipH="1">
            <a:off x="8230753" y="900631"/>
            <a:ext cx="575736" cy="4862544"/>
          </a:xfrm>
          <a:prstGeom prst="curvedConnector4">
            <a:avLst>
              <a:gd name="adj1" fmla="val -39706"/>
              <a:gd name="adj2" fmla="val 105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8786" y="3144027"/>
            <a:ext cx="58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7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86333" y="1226922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Training </a:t>
            </a:r>
            <a:r>
              <a:rPr lang="ko-KR" altLang="en-US" dirty="0" smtClean="0">
                <a:solidFill>
                  <a:srgbClr val="FF0000"/>
                </a:solidFill>
              </a:rPr>
              <a:t>상황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87" y="1744133"/>
            <a:ext cx="3705225" cy="36957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99533" y="15962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>
            <a:off x="2319867" y="2004627"/>
            <a:ext cx="103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2927" y="128421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알고리즘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SVD </a:t>
            </a:r>
            <a:r>
              <a:rPr lang="ko-KR" altLang="en-US" dirty="0" smtClean="0"/>
              <a:t>진행 속도 보완</a:t>
            </a:r>
            <a:r>
              <a:rPr lang="en-US" altLang="ko-KR" dirty="0"/>
              <a:t> </a:t>
            </a:r>
            <a:r>
              <a:rPr lang="en-US" altLang="ko-KR" dirty="0" smtClean="0"/>
              <a:t>(Sparse Matrix </a:t>
            </a:r>
            <a:r>
              <a:rPr lang="ko-KR" altLang="en-US" dirty="0" smtClean="0"/>
              <a:t>로 인해서 인덱싱 시간 줄어듬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Bias (</a:t>
            </a:r>
            <a:r>
              <a:rPr lang="ko-KR" altLang="en-US" dirty="0" smtClean="0"/>
              <a:t>비중</a:t>
            </a:r>
            <a:r>
              <a:rPr lang="en-US" altLang="ko-KR" dirty="0" smtClean="0"/>
              <a:t>), Overfitting 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알고리즘 필요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99533" y="44410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개선점</a:t>
            </a:r>
            <a:endParaRPr lang="ko-KR" altLang="en-US" dirty="0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2319867" y="4849426"/>
            <a:ext cx="965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22927" y="403968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en-US" altLang="ko-KR" dirty="0" smtClean="0"/>
              <a:t>. Bias, Overfitting </a:t>
            </a:r>
            <a:r>
              <a:rPr lang="ko-KR" altLang="en-US" dirty="0" smtClean="0"/>
              <a:t>을 고려한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알고리즘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82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3103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</a:t>
            </a:r>
            <a:r>
              <a:rPr lang="en-US" altLang="ko-KR" sz="4800" dirty="0" smtClean="0"/>
              <a:t>) </a:t>
            </a:r>
            <a:r>
              <a:rPr lang="ko-KR" altLang="en-US" sz="4800" dirty="0" smtClean="0"/>
              <a:t>계획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Future Planning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88779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223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349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SVD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447315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데이터 분석</a:t>
            </a: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02474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223" y="2656114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바로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에 구현할 수 있는 방법 연구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053737" y="3709851"/>
            <a:ext cx="1005840" cy="84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059577" y="3709851"/>
            <a:ext cx="936172" cy="7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354" y="391707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성공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7885" y="3908362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실패</a:t>
            </a:r>
            <a:endParaRPr lang="ko-KR" alt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15022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속도 향상</a:t>
            </a:r>
            <a:endParaRPr lang="ko-KR" alt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50589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현재의 데이터 가공 알고리즘 사용</a:t>
            </a:r>
            <a:endParaRPr lang="ko-KR" alt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5666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8309" y="2647405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Bias, Overfitting </a:t>
            </a:r>
            <a:r>
              <a:rPr lang="ko-KR" altLang="en-US" dirty="0" smtClean="0"/>
              <a:t>을 고려한 알고리즘 개발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956663" y="3701142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5643" y="4476206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완성</a:t>
            </a:r>
            <a:endParaRPr lang="ko-KR" alt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2777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2481" y="2664822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유저별 공통점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영화별 공통점을 사용한 </a:t>
            </a:r>
            <a:r>
              <a:rPr lang="en-US" altLang="ko-KR" dirty="0" smtClean="0"/>
              <a:t>Neighborhood Modeling </a:t>
            </a:r>
            <a:r>
              <a:rPr lang="ko-KR" altLang="en-US" dirty="0" smtClean="0"/>
              <a:t>도입</a:t>
            </a:r>
            <a:endParaRPr lang="ko-KR" alt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27773" y="3718559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86753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결과에 병합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12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543697"/>
            <a:ext cx="49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Recommender System 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8141" y="1559360"/>
            <a:ext cx="84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Recommender System </a:t>
            </a:r>
            <a:r>
              <a:rPr lang="ko-KR" altLang="en-US" dirty="0" smtClean="0"/>
              <a:t>은 기존 데이터로 사용자의 성향을 분석한 후 그 성향을 토대로 사용자가 어떤 아이템에 내릴 평가를 예상하는 시스템이다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598141" y="3369276"/>
            <a:ext cx="532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예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아이폰과 맥북에 좋은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윈도스 제품에는 낮은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부여했다</a:t>
            </a:r>
            <a:r>
              <a:rPr lang="en-US" altLang="ko-KR" dirty="0" smtClean="0"/>
              <a:t>. Recommender System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이 데이터를 가지고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는 애플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제품을 좋아한다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라는 결론은 내리고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그에 맞게 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한테 제품을 추천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0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76951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Rec.System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0297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91913" y="963827"/>
            <a:ext cx="3608173" cy="1713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5674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00086" y="1581665"/>
            <a:ext cx="124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2910507" y="1581665"/>
            <a:ext cx="129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4"/>
          </p:cNvCxnSpPr>
          <p:nvPr/>
        </p:nvCxnSpPr>
        <p:spPr>
          <a:xfrm rot="5400000">
            <a:off x="6489118" y="1804781"/>
            <a:ext cx="3602929" cy="408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9" idx="4"/>
          </p:cNvCxnSpPr>
          <p:nvPr/>
        </p:nvCxnSpPr>
        <p:spPr>
          <a:xfrm rot="10800000">
            <a:off x="1753092" y="2047104"/>
            <a:ext cx="4493705" cy="3602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6337" y="1116227"/>
            <a:ext cx="7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  <a:p>
            <a:r>
              <a:rPr lang="ko-KR" altLang="en-US" sz="900" dirty="0" smtClean="0"/>
              <a:t> 수집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9712" y="1098979"/>
            <a:ext cx="564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필요한 </a:t>
            </a:r>
            <a:endParaRPr lang="en-US" altLang="ko-KR" sz="900" dirty="0" smtClean="0"/>
          </a:p>
          <a:p>
            <a:r>
              <a:rPr lang="ko-KR" altLang="en-US" sz="900" dirty="0" smtClean="0"/>
              <a:t>데이터 </a:t>
            </a:r>
            <a:endParaRPr lang="en-US" altLang="ko-KR" sz="900" dirty="0" smtClean="0"/>
          </a:p>
          <a:p>
            <a:r>
              <a:rPr lang="ko-KR" altLang="en-US" sz="900" dirty="0" smtClean="0"/>
              <a:t>추출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912298" y="496128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유저에게 </a:t>
            </a:r>
            <a:endParaRPr lang="en-US" altLang="ko-KR" sz="900" dirty="0" smtClean="0"/>
          </a:p>
          <a:p>
            <a:r>
              <a:rPr lang="ko-KR" altLang="en-US" sz="900" dirty="0" smtClean="0"/>
              <a:t>제품 추천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718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015" y="548640"/>
            <a:ext cx="113481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Netflix Challenge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넷플릭스는 영화</a:t>
            </a:r>
            <a:r>
              <a:rPr lang="en-US" altLang="ko-KR" dirty="0"/>
              <a:t> </a:t>
            </a:r>
            <a:r>
              <a:rPr lang="ko-KR" altLang="en-US" dirty="0" smtClean="0"/>
              <a:t>스트리밍을 핵심 서비스로 제공하는 기업이다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넷플릭스는 소비자를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유지하기 위해서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Recommender System </a:t>
            </a:r>
            <a:r>
              <a:rPr lang="ko-KR" altLang="en-US" dirty="0" smtClean="0"/>
              <a:t>을 개발하여 각 유저의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성향에 맞게 영화를 추천해준다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2006</a:t>
            </a:r>
            <a:r>
              <a:rPr lang="ko-KR" altLang="en-US" dirty="0" smtClean="0"/>
              <a:t>년에 넷플릭스는 본인들이 개발한 영화 추천 알고리즘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비하여 </a:t>
            </a:r>
            <a:r>
              <a:rPr lang="en-US" altLang="ko-KR" dirty="0" smtClean="0"/>
              <a:t>10%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이상으로 정확한 알고리즘을 개발하는 팀에게 백만 달러</a:t>
            </a:r>
            <a:r>
              <a:rPr lang="en-US" altLang="ko-KR" dirty="0" smtClean="0"/>
              <a:t>($) </a:t>
            </a:r>
            <a:r>
              <a:rPr lang="ko-KR" altLang="en-US" dirty="0" smtClean="0"/>
              <a:t>의 상금을 수여한다고 발표하고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방대한 양의 데이터를 인터넷에 올렸다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Competition Rules: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넷플릭스는 </a:t>
            </a:r>
            <a:r>
              <a:rPr lang="en-US" altLang="ko-KR" dirty="0" smtClean="0"/>
              <a:t>17,700 </a:t>
            </a:r>
            <a:r>
              <a:rPr lang="ko-KR" altLang="en-US" dirty="0" smtClean="0"/>
              <a:t>개의 영화에 대한 </a:t>
            </a:r>
            <a:r>
              <a:rPr lang="en-US" altLang="ko-KR" dirty="0" smtClean="0"/>
              <a:t>480,189 </a:t>
            </a:r>
            <a:r>
              <a:rPr lang="ko-KR" altLang="en-US" dirty="0" smtClean="0"/>
              <a:t>명의 평점 </a:t>
            </a:r>
            <a:r>
              <a:rPr lang="en-US" altLang="ko-KR" dirty="0" smtClean="0"/>
              <a:t>(Rating) </a:t>
            </a:r>
            <a:r>
              <a:rPr lang="ko-KR" altLang="en-US" dirty="0" smtClean="0"/>
              <a:t>을 공개했다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모든 유저가 모든 영화에 대한 평점을 내린것은 아니다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</a:p>
          <a:p>
            <a:r>
              <a:rPr lang="en-US" altLang="ko-KR" dirty="0" smtClean="0"/>
              <a:t>		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ko-KR" altLang="en-US" sz="4800" dirty="0" smtClean="0"/>
              <a:t>데이터 수집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Collect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767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2526" y="1328286"/>
            <a:ext cx="4331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https://www.kaggle.com/netflix-inc/netflix-prize-data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에서 넷플릭스가 제공한 </a:t>
            </a:r>
            <a:endParaRPr lang="en-US" altLang="ko-KR" dirty="0" smtClean="0"/>
          </a:p>
          <a:p>
            <a:r>
              <a:rPr lang="ko-KR" altLang="en-US" dirty="0" smtClean="0"/>
              <a:t>데이터를 다운로드 할수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압축이 되어 있는 파일로 받아온후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압축을 풀면 데이터가 들어가있는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Combined_data_1.txt</a:t>
            </a:r>
          </a:p>
          <a:p>
            <a:r>
              <a:rPr lang="en-US" altLang="ko-KR" dirty="0" smtClean="0"/>
              <a:t>Combined_data_2.txt</a:t>
            </a:r>
          </a:p>
          <a:p>
            <a:r>
              <a:rPr lang="en-US" altLang="ko-KR" dirty="0" smtClean="0"/>
              <a:t>Combined_data_3.txt</a:t>
            </a:r>
          </a:p>
          <a:p>
            <a:r>
              <a:rPr lang="en-US" altLang="ko-KR" dirty="0" smtClean="0"/>
              <a:t>Combined_data_4.txt </a:t>
            </a:r>
          </a:p>
          <a:p>
            <a:endParaRPr lang="en-US" altLang="ko-KR" dirty="0"/>
          </a:p>
          <a:p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50" y="394532"/>
            <a:ext cx="7017350" cy="4904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58913" y="2743199"/>
            <a:ext cx="51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후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66" t="1842"/>
          <a:stretch/>
        </p:blipFill>
        <p:spPr>
          <a:xfrm>
            <a:off x="9452006" y="908023"/>
            <a:ext cx="2190349" cy="4955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79268" y="318435"/>
            <a:ext cx="19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.txt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ko-KR" altLang="en-US" dirty="0" smtClean="0"/>
              <a:t>데이터의 형식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767" y="1272321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넷플릭스에서 제공하는 데이터의 형태 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55032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MovieID1: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2002055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9649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  <p:cxnSp>
        <p:nvCxnSpPr>
          <p:cNvPr id="20" name="Curved Connector 19"/>
          <p:cNvCxnSpPr>
            <a:stCxn id="17" idx="2"/>
          </p:cNvCxnSpPr>
          <p:nvPr/>
        </p:nvCxnSpPr>
        <p:spPr>
          <a:xfrm rot="5400000" flipH="1" flipV="1">
            <a:off x="2065824" y="2307462"/>
            <a:ext cx="3166712" cy="3193181"/>
          </a:xfrm>
          <a:prstGeom prst="curvedConnector4">
            <a:avLst>
              <a:gd name="adj1" fmla="val -7219"/>
              <a:gd name="adj2" fmla="val 6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3518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MovieID2: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9687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601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7207" y="492524"/>
            <a:ext cx="340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iMDB</a:t>
            </a:r>
            <a:r>
              <a:rPr lang="en-US" altLang="ko-KR" sz="1400" dirty="0" smtClean="0">
                <a:solidFill>
                  <a:srgbClr val="FF0000"/>
                </a:solidFill>
              </a:rPr>
              <a:t> API 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추가 데이터 수집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34373" y="269099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파일에서 영화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77450" y="1269169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58265" y="2031169"/>
            <a:ext cx="2181225" cy="13335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.csv </a:t>
            </a:r>
            <a:r>
              <a:rPr lang="ko-KR" altLang="en-US" sz="1400" dirty="0" smtClean="0"/>
              <a:t>파일 데이터로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별 영화제목 수집</a:t>
            </a:r>
            <a:endParaRPr lang="ko-KR" alt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077449" y="3408760"/>
            <a:ext cx="1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34375" y="4077970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파이썬 프로그램으로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077450" y="5051439"/>
            <a:ext cx="1" cy="5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63039" y="5636267"/>
            <a:ext cx="1971675" cy="1190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r>
              <a:rPr lang="ko-KR" altLang="en-US" dirty="0" smtClean="0"/>
              <a:t>데이터가공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05224" y="6464838"/>
            <a:ext cx="53578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'https://api.themoviedb.org/3/search/movie?api_key=5f2f74c5dad2ce53ec50300cf1633a34&amp;query='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3" y="6310949"/>
            <a:ext cx="260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.csv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구조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0481"/>
              </p:ext>
            </p:extLst>
          </p:nvPr>
        </p:nvGraphicFramePr>
        <p:xfrm>
          <a:off x="548643" y="4827589"/>
          <a:ext cx="452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Movie 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Dinosaur</a:t>
                      </a:r>
                      <a:r>
                        <a:rPr lang="en-US" altLang="ko-KR" baseline="0" dirty="0" smtClean="0"/>
                        <a:t> Planet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Titanic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" y="1059775"/>
            <a:ext cx="4405330" cy="366009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 flipV="1">
            <a:off x="5069843" y="2952750"/>
            <a:ext cx="3264532" cy="16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2)	</a:t>
            </a:r>
            <a:r>
              <a:rPr lang="ko-KR" altLang="en-US" sz="4800" dirty="0" smtClean="0"/>
              <a:t>데이터 가공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Process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</TotalTime>
  <Words>661</Words>
  <Application>Microsoft Office PowerPoint</Application>
  <PresentationFormat>Widescreen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굴림체</vt:lpstr>
      <vt:lpstr>맑은 고딕</vt:lpstr>
      <vt:lpstr>Arial</vt:lpstr>
      <vt:lpstr>Office Theme</vt:lpstr>
      <vt:lpstr>넷플릭스 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넷플릭스  Recommender System</dc:title>
  <dc:creator>Microsoft</dc:creator>
  <cp:lastModifiedBy>Microsoft</cp:lastModifiedBy>
  <cp:revision>42</cp:revision>
  <dcterms:created xsi:type="dcterms:W3CDTF">2018-07-18T06:51:30Z</dcterms:created>
  <dcterms:modified xsi:type="dcterms:W3CDTF">2018-07-26T08:42:13Z</dcterms:modified>
</cp:coreProperties>
</file>