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0B7FE-DE2E-4982-B4B8-E74906A97C3A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7372F-9C44-420D-9BFF-A4CEF8B2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75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CA4E-6B52-4D51-8D33-DD80629C976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892D-9284-4854-BAAC-7114BD725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0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CA4E-6B52-4D51-8D33-DD80629C976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892D-9284-4854-BAAC-7114BD725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2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CA4E-6B52-4D51-8D33-DD80629C976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892D-9284-4854-BAAC-7114BD725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1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CA4E-6B52-4D51-8D33-DD80629C976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892D-9284-4854-BAAC-7114BD725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0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CA4E-6B52-4D51-8D33-DD80629C976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892D-9284-4854-BAAC-7114BD725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2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CA4E-6B52-4D51-8D33-DD80629C976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892D-9284-4854-BAAC-7114BD725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7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CA4E-6B52-4D51-8D33-DD80629C976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892D-9284-4854-BAAC-7114BD725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0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CA4E-6B52-4D51-8D33-DD80629C976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892D-9284-4854-BAAC-7114BD725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4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CA4E-6B52-4D51-8D33-DD80629C976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892D-9284-4854-BAAC-7114BD725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CA4E-6B52-4D51-8D33-DD80629C976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892D-9284-4854-BAAC-7114BD725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4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CA4E-6B52-4D51-8D33-DD80629C976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892D-9284-4854-BAAC-7114BD725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1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CCA4E-6B52-4D51-8D33-DD80629C976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B892D-9284-4854-BAAC-7114BD725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1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6DB6-9D7C-44CD-9507-5725DF821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Nomadic Computing for Big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15D7C-0BC0-4B52-A263-35FBD8EE47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87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62E7AC-75B0-4140-8024-8ADCFB16F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043"/>
            <a:ext cx="12192000" cy="38082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CC2E9B-42A2-46E0-8368-C7A8B008BC4D}"/>
              </a:ext>
            </a:extLst>
          </p:cNvPr>
          <p:cNvSpPr txBox="1"/>
          <p:nvPr/>
        </p:nvSpPr>
        <p:spPr>
          <a:xfrm>
            <a:off x="556181" y="4213781"/>
            <a:ext cx="113592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CCD++ </a:t>
            </a:r>
            <a:r>
              <a:rPr lang="ko-KR" altLang="en-US" dirty="0"/>
              <a:t>와 </a:t>
            </a:r>
            <a:r>
              <a:rPr lang="en-US" altLang="ko-KR" dirty="0"/>
              <a:t>FPSGD** </a:t>
            </a:r>
            <a:r>
              <a:rPr lang="ko-KR" altLang="en-US" dirty="0"/>
              <a:t>는 현재 공용된 메모리 </a:t>
            </a:r>
            <a:r>
              <a:rPr lang="en-US" altLang="ko-KR" dirty="0"/>
              <a:t>(Shared Memory) </a:t>
            </a:r>
            <a:r>
              <a:rPr lang="ko-KR" altLang="en-US" dirty="0"/>
              <a:t>환경에서 뛰어난 성능을 가지기로 입증된 알고리즘이다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RMSE (Root Mean Square Error) 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알고리즘을 통하여 배출된 데이터 값과 실제 데이터 값의 차이를 나타내는 수치이다</a:t>
            </a:r>
            <a:r>
              <a:rPr lang="en-US" altLang="ko-KR" dirty="0"/>
              <a:t>. RMSE</a:t>
            </a:r>
            <a:r>
              <a:rPr lang="ko-KR" altLang="en-US" dirty="0"/>
              <a:t> 수치가 작을수록 데이터는 더 정확하다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다른 알고리즘과 비교해서 </a:t>
            </a:r>
            <a:r>
              <a:rPr lang="en-US" altLang="ko-KR" dirty="0"/>
              <a:t>NOMAD </a:t>
            </a:r>
            <a:r>
              <a:rPr lang="ko-KR" altLang="en-US" dirty="0"/>
              <a:t>는 더 빠른 시간내에 적은 </a:t>
            </a:r>
            <a:r>
              <a:rPr lang="en-US" altLang="ko-KR" dirty="0"/>
              <a:t>RMSE </a:t>
            </a:r>
            <a:r>
              <a:rPr lang="ko-KR" altLang="en-US" dirty="0"/>
              <a:t>를 가진 데이터 값을 배출한다</a:t>
            </a:r>
            <a:r>
              <a:rPr lang="en-US" altLang="ko-KR" dirty="0"/>
              <a:t>. </a:t>
            </a:r>
            <a:r>
              <a:rPr lang="ko-KR" altLang="en-US" dirty="0"/>
              <a:t>이 결과는 </a:t>
            </a:r>
            <a:r>
              <a:rPr lang="en-US" altLang="ko-KR" dirty="0"/>
              <a:t>NOMAD </a:t>
            </a:r>
            <a:r>
              <a:rPr lang="ko-KR" altLang="en-US" dirty="0"/>
              <a:t>가 다른 알고리즘보다 </a:t>
            </a:r>
            <a:r>
              <a:rPr lang="en-US" altLang="ko-KR" dirty="0"/>
              <a:t>Data Optimization </a:t>
            </a:r>
            <a:r>
              <a:rPr lang="ko-KR" altLang="en-US" dirty="0"/>
              <a:t>속도가 빠른 것을 입증한다</a:t>
            </a:r>
            <a:r>
              <a:rPr lang="en-US" altLang="ko-KR" dirty="0"/>
              <a:t>. </a:t>
            </a:r>
            <a:r>
              <a:rPr lang="ko-KR" altLang="en-US" dirty="0"/>
              <a:t>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8420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F83871-748D-4DA3-B54E-8B85CEC0E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065"/>
            <a:ext cx="12192000" cy="34057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8993A4-8296-40B8-A48C-30C239D8B416}"/>
              </a:ext>
            </a:extLst>
          </p:cNvPr>
          <p:cNvSpPr txBox="1"/>
          <p:nvPr/>
        </p:nvSpPr>
        <p:spPr>
          <a:xfrm>
            <a:off x="348792" y="3668854"/>
            <a:ext cx="116326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DSGD,</a:t>
            </a:r>
            <a:r>
              <a:rPr lang="ko-KR" altLang="en-US" dirty="0"/>
              <a:t> </a:t>
            </a:r>
            <a:r>
              <a:rPr lang="en-US" altLang="ko-KR" dirty="0"/>
              <a:t>DSGD++,</a:t>
            </a:r>
            <a:r>
              <a:rPr lang="ko-KR" altLang="en-US" dirty="0"/>
              <a:t> </a:t>
            </a:r>
            <a:r>
              <a:rPr lang="en-US" altLang="ko-KR" dirty="0"/>
              <a:t>CCD++</a:t>
            </a:r>
            <a:r>
              <a:rPr lang="ko-KR" altLang="en-US" dirty="0"/>
              <a:t> 는 현재 </a:t>
            </a:r>
            <a:r>
              <a:rPr lang="en-US" altLang="ko-KR" dirty="0"/>
              <a:t>Distributed Memory (</a:t>
            </a:r>
            <a:r>
              <a:rPr lang="ko-KR" altLang="en-US" dirty="0"/>
              <a:t>프로세서마다 메모리 공간이 따로 있음</a:t>
            </a:r>
            <a:r>
              <a:rPr lang="en-US" altLang="ko-KR" dirty="0"/>
              <a:t>) </a:t>
            </a:r>
            <a:r>
              <a:rPr lang="ko-KR" altLang="en-US" dirty="0"/>
              <a:t>뛰어난 성능을 가지기로 입증된 알고리즘이다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두번째 예를 제외하면 </a:t>
            </a:r>
            <a:r>
              <a:rPr lang="en-US" altLang="ko-KR" dirty="0"/>
              <a:t>NOMAD </a:t>
            </a:r>
            <a:r>
              <a:rPr lang="ko-KR" altLang="en-US" dirty="0"/>
              <a:t>가 다른 알고리즘에 비해서 최종 </a:t>
            </a:r>
            <a:r>
              <a:rPr lang="en-US" altLang="ko-KR" dirty="0"/>
              <a:t>RMSE </a:t>
            </a:r>
            <a:r>
              <a:rPr lang="ko-KR" altLang="en-US" dirty="0"/>
              <a:t>값이 낮고</a:t>
            </a:r>
            <a:r>
              <a:rPr lang="en-US" altLang="ko-KR" dirty="0"/>
              <a:t>, </a:t>
            </a:r>
            <a:r>
              <a:rPr lang="ko-KR" altLang="en-US" dirty="0"/>
              <a:t>최저 </a:t>
            </a:r>
            <a:r>
              <a:rPr lang="en-US" altLang="ko-KR" dirty="0"/>
              <a:t>RMSE </a:t>
            </a:r>
            <a:r>
              <a:rPr lang="ko-KR" altLang="en-US" dirty="0"/>
              <a:t>값에 도달하는 시간 역시 빠르다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 그래프의 데이터인 </a:t>
            </a:r>
            <a:r>
              <a:rPr lang="en-US" altLang="ko-KR" dirty="0"/>
              <a:t>Yahoo Music </a:t>
            </a:r>
            <a:r>
              <a:rPr lang="ko-KR" altLang="en-US" dirty="0"/>
              <a:t>데이타베이스는 월등히 적은 수의 데이터 </a:t>
            </a:r>
            <a:r>
              <a:rPr lang="en-US" altLang="ko-KR" dirty="0"/>
              <a:t>( 404 Nonzero Ratings per Item ; </a:t>
            </a:r>
            <a:r>
              <a:rPr lang="ko-KR" altLang="en-US" dirty="0"/>
              <a:t>다른 데이터는 각각 </a:t>
            </a:r>
            <a:r>
              <a:rPr lang="en-US" altLang="ko-KR" dirty="0"/>
              <a:t>5575, 68635 R/I )</a:t>
            </a:r>
            <a:r>
              <a:rPr lang="ko-KR" altLang="en-US" dirty="0"/>
              <a:t>를 가지고 있어 </a:t>
            </a:r>
            <a:r>
              <a:rPr lang="en-US" altLang="ko-KR" dirty="0"/>
              <a:t>4</a:t>
            </a:r>
            <a:r>
              <a:rPr lang="ko-KR" altLang="en-US" dirty="0"/>
              <a:t>개의 알고리즘 모두 성능이 비슷했고</a:t>
            </a:r>
            <a:r>
              <a:rPr lang="en-US" altLang="ko-KR" dirty="0"/>
              <a:t>, RMSE </a:t>
            </a:r>
            <a:r>
              <a:rPr lang="ko-KR" altLang="en-US" dirty="0"/>
              <a:t>값도 높았다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01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0249-76EF-4D8B-9727-C2FB24995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Dirichlet Allocation </a:t>
            </a:r>
            <a:r>
              <a:rPr lang="ko-KR" altLang="en-US" dirty="0"/>
              <a:t>의 기본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BE5FB-DF22-4F88-BCCB-CDB133D61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Topic Modeling </a:t>
            </a:r>
            <a:r>
              <a:rPr lang="ko-KR" altLang="en-US" dirty="0"/>
              <a:t>을 위한 알고리즘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dirty="0"/>
              <a:t>Topic</a:t>
            </a:r>
            <a:r>
              <a:rPr lang="ko-KR" altLang="en-US" dirty="0"/>
              <a:t> </a:t>
            </a:r>
            <a:r>
              <a:rPr lang="en-US" altLang="ko-KR" dirty="0"/>
              <a:t>Modeling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특정 문서 안에 있는 단어들을 주제별로 분류하고</a:t>
            </a:r>
            <a:r>
              <a:rPr lang="en-US" altLang="ko-KR" dirty="0"/>
              <a:t>, </a:t>
            </a:r>
            <a:r>
              <a:rPr lang="ko-KR" altLang="en-US" dirty="0"/>
              <a:t>통계데이터를 배출한다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LDA </a:t>
            </a:r>
            <a:r>
              <a:rPr lang="ko-KR" altLang="en-US" dirty="0"/>
              <a:t>의 </a:t>
            </a:r>
            <a:r>
              <a:rPr lang="en-US" altLang="ko-KR" dirty="0"/>
              <a:t>Data Optimization </a:t>
            </a:r>
            <a:r>
              <a:rPr lang="ko-KR" altLang="en-US" dirty="0"/>
              <a:t>목표</a:t>
            </a:r>
            <a:r>
              <a:rPr lang="en-US" altLang="ko-KR" dirty="0"/>
              <a:t>: Characterize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Posterior</a:t>
            </a:r>
            <a:r>
              <a:rPr lang="ko-KR" altLang="en-US" dirty="0"/>
              <a:t> </a:t>
            </a:r>
            <a:r>
              <a:rPr lang="en-US" altLang="ko-KR" dirty="0"/>
              <a:t>Distribution</a:t>
            </a:r>
          </a:p>
          <a:p>
            <a:endParaRPr lang="en-US" altLang="ko-KR" dirty="0"/>
          </a:p>
          <a:p>
            <a:r>
              <a:rPr lang="en-US" altLang="ko-KR" dirty="0"/>
              <a:t>Topic Modeling </a:t>
            </a:r>
            <a:r>
              <a:rPr lang="ko-KR" altLang="en-US" dirty="0"/>
              <a:t>에서의 </a:t>
            </a:r>
            <a:r>
              <a:rPr lang="en-US" altLang="ko-KR" dirty="0"/>
              <a:t>Posterior Distribution: </a:t>
            </a:r>
            <a:r>
              <a:rPr lang="ko-KR" altLang="en-US" dirty="0"/>
              <a:t>특정 키워드가 특정 토픽안에 포함될 확률 </a:t>
            </a:r>
            <a:r>
              <a:rPr lang="en-US" altLang="ko-KR" dirty="0"/>
              <a:t>(</a:t>
            </a:r>
            <a:r>
              <a:rPr lang="ko-KR" altLang="en-US" dirty="0"/>
              <a:t>모든 파라미터는 실시간으로 업데이트 되어야한다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4281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682A-8259-4349-BF0C-447A15BF3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</a:t>
            </a:r>
            <a:r>
              <a:rPr lang="ko-KR" altLang="en-US" dirty="0"/>
              <a:t> 알고리즘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D354E-E71D-4A81-BB7C-8F1D0F8E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sz="1800" dirty="0"/>
              <a:t>모든 단어를 무작위로 토픽에 배분한다 </a:t>
            </a:r>
            <a:r>
              <a:rPr lang="en-US" altLang="ko-KR" sz="1800" dirty="0"/>
              <a:t>(</a:t>
            </a:r>
            <a:r>
              <a:rPr lang="ko-KR" altLang="en-US" sz="1800" dirty="0"/>
              <a:t>토픽의 수는 사용자 지정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		</a:t>
            </a:r>
            <a:r>
              <a:rPr lang="ko-KR" altLang="en-US" sz="1800" dirty="0">
                <a:solidFill>
                  <a:schemeClr val="accent1"/>
                </a:solidFill>
              </a:rPr>
              <a:t>이 시점에서 </a:t>
            </a:r>
            <a:r>
              <a:rPr lang="en-US" altLang="ko-KR" sz="1800" dirty="0">
                <a:solidFill>
                  <a:schemeClr val="accent1"/>
                </a:solidFill>
              </a:rPr>
              <a:t>Topic Representation </a:t>
            </a:r>
            <a:r>
              <a:rPr lang="ko-KR" altLang="en-US" sz="1800" dirty="0">
                <a:solidFill>
                  <a:schemeClr val="accent1"/>
                </a:solidFill>
              </a:rPr>
              <a:t>의 기본 데이터가 나온다</a:t>
            </a:r>
            <a:r>
              <a:rPr lang="en-US" altLang="ko-KR" sz="1800" dirty="0">
                <a:solidFill>
                  <a:schemeClr val="accent1"/>
                </a:solidFill>
              </a:rPr>
              <a:t>. 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>
                <a:solidFill>
                  <a:schemeClr val="accent2"/>
                </a:solidFill>
              </a:rPr>
              <a:t>Ex) </a:t>
            </a:r>
            <a:r>
              <a:rPr lang="ko-KR" altLang="en-US" sz="1800" dirty="0">
                <a:solidFill>
                  <a:schemeClr val="accent2"/>
                </a:solidFill>
              </a:rPr>
              <a:t>문서 </a:t>
            </a:r>
            <a:r>
              <a:rPr lang="en-US" altLang="ko-KR" sz="1800" dirty="0">
                <a:solidFill>
                  <a:schemeClr val="accent2"/>
                </a:solidFill>
              </a:rPr>
              <a:t>C </a:t>
            </a:r>
            <a:r>
              <a:rPr lang="ko-KR" altLang="en-US" sz="1800" dirty="0">
                <a:solidFill>
                  <a:schemeClr val="accent2"/>
                </a:solidFill>
              </a:rPr>
              <a:t>의 </a:t>
            </a:r>
            <a:r>
              <a:rPr lang="en-US" altLang="ko-KR" sz="1800" dirty="0">
                <a:solidFill>
                  <a:schemeClr val="accent2"/>
                </a:solidFill>
              </a:rPr>
              <a:t>70%</a:t>
            </a:r>
            <a:r>
              <a:rPr lang="ko-KR" altLang="en-US" sz="1800" dirty="0">
                <a:solidFill>
                  <a:schemeClr val="accent2"/>
                </a:solidFill>
              </a:rPr>
              <a:t>는 토픽 </a:t>
            </a:r>
            <a:r>
              <a:rPr lang="en-US" altLang="ko-KR" sz="1800" dirty="0">
                <a:solidFill>
                  <a:schemeClr val="accent2"/>
                </a:solidFill>
              </a:rPr>
              <a:t>1 </a:t>
            </a:r>
            <a:r>
              <a:rPr lang="ko-KR" altLang="en-US" sz="1800" dirty="0">
                <a:solidFill>
                  <a:schemeClr val="accent2"/>
                </a:solidFill>
              </a:rPr>
              <a:t>하고 관련 되어있다</a:t>
            </a:r>
            <a:endParaRPr lang="en-US" altLang="ko-KR" sz="18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2"/>
                </a:solidFill>
              </a:rPr>
              <a:t>	EX) Topic 3 </a:t>
            </a:r>
            <a:r>
              <a:rPr lang="ko-KR" altLang="en-US" sz="1800" dirty="0">
                <a:solidFill>
                  <a:schemeClr val="accent2"/>
                </a:solidFill>
              </a:rPr>
              <a:t>을 구성하는 단어는 </a:t>
            </a:r>
            <a:r>
              <a:rPr lang="en-US" altLang="ko-KR" sz="1800" dirty="0">
                <a:solidFill>
                  <a:schemeClr val="accent2"/>
                </a:solidFill>
              </a:rPr>
              <a:t>‘</a:t>
            </a:r>
            <a:r>
              <a:rPr lang="ko-KR" altLang="en-US" sz="1800" dirty="0">
                <a:solidFill>
                  <a:schemeClr val="accent2"/>
                </a:solidFill>
              </a:rPr>
              <a:t>컴퓨터</a:t>
            </a:r>
            <a:r>
              <a:rPr lang="en-US" altLang="ko-KR" sz="1800" dirty="0">
                <a:solidFill>
                  <a:schemeClr val="accent2"/>
                </a:solidFill>
              </a:rPr>
              <a:t>’(12</a:t>
            </a:r>
            <a:r>
              <a:rPr lang="ko-KR" altLang="en-US" sz="1800" dirty="0">
                <a:solidFill>
                  <a:schemeClr val="accent2"/>
                </a:solidFill>
              </a:rPr>
              <a:t>번</a:t>
            </a:r>
            <a:r>
              <a:rPr lang="en-US" altLang="ko-KR" sz="1800" dirty="0">
                <a:solidFill>
                  <a:schemeClr val="accent2"/>
                </a:solidFill>
              </a:rPr>
              <a:t>) </a:t>
            </a:r>
            <a:r>
              <a:rPr lang="ko-KR" altLang="en-US" sz="1800" dirty="0">
                <a:solidFill>
                  <a:schemeClr val="accent2"/>
                </a:solidFill>
              </a:rPr>
              <a:t>과 </a:t>
            </a:r>
            <a:r>
              <a:rPr lang="en-US" altLang="ko-KR" sz="1800" dirty="0">
                <a:solidFill>
                  <a:schemeClr val="accent2"/>
                </a:solidFill>
              </a:rPr>
              <a:t>‘</a:t>
            </a:r>
            <a:r>
              <a:rPr lang="ko-KR" altLang="en-US" sz="1800" dirty="0">
                <a:solidFill>
                  <a:schemeClr val="accent2"/>
                </a:solidFill>
              </a:rPr>
              <a:t>마우스</a:t>
            </a:r>
            <a:r>
              <a:rPr lang="en-US" altLang="ko-KR" sz="1800" dirty="0">
                <a:solidFill>
                  <a:schemeClr val="accent2"/>
                </a:solidFill>
              </a:rPr>
              <a:t>’(13</a:t>
            </a:r>
            <a:r>
              <a:rPr lang="ko-KR" altLang="en-US" sz="1800" dirty="0">
                <a:solidFill>
                  <a:schemeClr val="accent2"/>
                </a:solidFill>
              </a:rPr>
              <a:t>번</a:t>
            </a:r>
            <a:r>
              <a:rPr lang="en-US" altLang="ko-KR" sz="1800" dirty="0">
                <a:solidFill>
                  <a:schemeClr val="accent2"/>
                </a:solidFill>
              </a:rPr>
              <a:t>)… </a:t>
            </a:r>
            <a:r>
              <a:rPr lang="ko-KR" altLang="en-US" sz="1800" dirty="0">
                <a:solidFill>
                  <a:schemeClr val="accent2"/>
                </a:solidFill>
              </a:rPr>
              <a:t>이다</a:t>
            </a:r>
            <a:endParaRPr lang="en-US" altLang="ko-KR" sz="18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accent2"/>
              </a:solidFill>
            </a:endParaRPr>
          </a:p>
          <a:p>
            <a:pPr marL="342900" indent="-342900">
              <a:buAutoNum type="arabicPeriod" startAt="2"/>
            </a:pPr>
            <a:r>
              <a:rPr lang="ko-KR" altLang="en-US" sz="1800" dirty="0"/>
              <a:t>이 데이터는 무작위로 배분된 것이므로 정확하지 않다</a:t>
            </a:r>
            <a:r>
              <a:rPr lang="en-US" altLang="ko-KR" sz="1800" dirty="0"/>
              <a:t>. Optimization </a:t>
            </a:r>
            <a:r>
              <a:rPr lang="ko-KR" altLang="en-US" sz="1800" dirty="0"/>
              <a:t>을 위하여 </a:t>
            </a:r>
            <a:r>
              <a:rPr lang="en-US" altLang="ko-KR" sz="1800" dirty="0"/>
              <a:t>LDA </a:t>
            </a:r>
            <a:r>
              <a:rPr lang="ko-KR" altLang="en-US" sz="1800" dirty="0"/>
              <a:t>는 모든 </a:t>
            </a:r>
            <a:r>
              <a:rPr lang="en-US" altLang="ko-KR" sz="1800" dirty="0"/>
              <a:t>        </a:t>
            </a:r>
          </a:p>
          <a:p>
            <a:pPr marL="0" indent="0">
              <a:buNone/>
            </a:pPr>
            <a:r>
              <a:rPr lang="en-US" altLang="ko-KR" sz="1800" dirty="0"/>
              <a:t>       </a:t>
            </a:r>
            <a:r>
              <a:rPr lang="ko-KR" altLang="en-US" sz="1800" dirty="0"/>
              <a:t>문서에서 각 단어마다 </a:t>
            </a:r>
            <a:r>
              <a:rPr lang="en-US" altLang="ko-KR" sz="1800" dirty="0"/>
              <a:t>Posterior</a:t>
            </a:r>
            <a:r>
              <a:rPr lang="ko-KR" altLang="en-US" sz="1800" dirty="0"/>
              <a:t> </a:t>
            </a:r>
            <a:r>
              <a:rPr lang="en-US" altLang="ko-KR" sz="1800" dirty="0"/>
              <a:t>Distribution</a:t>
            </a:r>
            <a:r>
              <a:rPr lang="ko-KR" altLang="en-US" sz="1800" dirty="0"/>
              <a:t> 을 계산한다 갱신한다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r>
              <a:rPr lang="en-US" altLang="ko-KR" sz="1800" dirty="0"/>
              <a:t>		</a:t>
            </a:r>
            <a:r>
              <a:rPr lang="en-US" altLang="ko-KR" sz="1600" dirty="0">
                <a:solidFill>
                  <a:schemeClr val="accent1"/>
                </a:solidFill>
              </a:rPr>
              <a:t>Posterior Distribution 1: </a:t>
            </a:r>
            <a:r>
              <a:rPr lang="fr-FR" sz="1600" dirty="0">
                <a:solidFill>
                  <a:schemeClr val="accent1"/>
                </a:solidFill>
              </a:rPr>
              <a:t>p(topic t | document d) : </a:t>
            </a:r>
            <a:r>
              <a:rPr lang="ko-KR" altLang="en-US" sz="1600" dirty="0">
                <a:solidFill>
                  <a:schemeClr val="accent1"/>
                </a:solidFill>
              </a:rPr>
              <a:t>문서 </a:t>
            </a:r>
            <a:r>
              <a:rPr lang="en-US" altLang="ko-KR" sz="1600" dirty="0">
                <a:solidFill>
                  <a:schemeClr val="accent1"/>
                </a:solidFill>
              </a:rPr>
              <a:t>d</a:t>
            </a:r>
            <a:r>
              <a:rPr lang="ko-KR" altLang="en-US" sz="1600" dirty="0">
                <a:solidFill>
                  <a:schemeClr val="accent1"/>
                </a:solidFill>
              </a:rPr>
              <a:t>에서 몇 퍼센트의 단어가 </a:t>
            </a:r>
            <a:r>
              <a:rPr lang="en-US" altLang="ko-KR" sz="1600" dirty="0">
                <a:solidFill>
                  <a:schemeClr val="accent1"/>
                </a:solidFill>
              </a:rPr>
              <a:t>topic t </a:t>
            </a:r>
            <a:r>
              <a:rPr lang="ko-KR" altLang="en-US" sz="1600" dirty="0">
                <a:solidFill>
                  <a:schemeClr val="accent1"/>
                </a:solidFill>
              </a:rPr>
              <a:t>에 </a:t>
            </a:r>
            <a:r>
              <a:rPr lang="en-US" altLang="ko-KR" sz="1600" dirty="0">
                <a:solidFill>
                  <a:schemeClr val="accent1"/>
                </a:solidFill>
              </a:rPr>
              <a:t>							          </a:t>
            </a:r>
            <a:r>
              <a:rPr lang="ko-KR" altLang="en-US" sz="1600" dirty="0">
                <a:solidFill>
                  <a:schemeClr val="accent1"/>
                </a:solidFill>
              </a:rPr>
              <a:t>분류되었는가</a:t>
            </a:r>
            <a:r>
              <a:rPr lang="en-US" altLang="ko-KR" sz="1600" dirty="0">
                <a:solidFill>
                  <a:schemeClr val="accent1"/>
                </a:solidFill>
              </a:rPr>
              <a:t>?</a:t>
            </a:r>
            <a:endParaRPr lang="fr-FR" sz="1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fr-FR" altLang="ko-KR" dirty="0">
                <a:solidFill>
                  <a:schemeClr val="accent1"/>
                </a:solidFill>
              </a:rPr>
              <a:t>		</a:t>
            </a:r>
            <a:r>
              <a:rPr lang="fr-FR" altLang="ko-KR" sz="1600" dirty="0" err="1">
                <a:solidFill>
                  <a:schemeClr val="accent1"/>
                </a:solidFill>
              </a:rPr>
              <a:t>Posterior</a:t>
            </a:r>
            <a:r>
              <a:rPr lang="fr-FR" altLang="ko-KR" sz="1600" dirty="0">
                <a:solidFill>
                  <a:schemeClr val="accent1"/>
                </a:solidFill>
              </a:rPr>
              <a:t> Distribution2: </a:t>
            </a:r>
            <a:r>
              <a:rPr lang="en-US" sz="1600" dirty="0">
                <a:solidFill>
                  <a:schemeClr val="accent1"/>
                </a:solidFill>
              </a:rPr>
              <a:t>p(word w | topic t) : </a:t>
            </a:r>
            <a:r>
              <a:rPr lang="ko-KR" altLang="en-US" sz="1600" dirty="0">
                <a:solidFill>
                  <a:schemeClr val="accent1"/>
                </a:solidFill>
              </a:rPr>
              <a:t>모든 문서에서 단어 </a:t>
            </a:r>
            <a:r>
              <a:rPr lang="en-US" altLang="ko-KR" sz="1600" dirty="0">
                <a:solidFill>
                  <a:schemeClr val="accent1"/>
                </a:solidFill>
              </a:rPr>
              <a:t>w </a:t>
            </a:r>
            <a:r>
              <a:rPr lang="ko-KR" altLang="en-US" sz="1600" dirty="0">
                <a:solidFill>
                  <a:schemeClr val="accent1"/>
                </a:solidFill>
              </a:rPr>
              <a:t>는 </a:t>
            </a:r>
            <a:r>
              <a:rPr lang="en-US" altLang="ko-KR" sz="1600" dirty="0">
                <a:solidFill>
                  <a:schemeClr val="accent1"/>
                </a:solidFill>
              </a:rPr>
              <a:t>topic t</a:t>
            </a:r>
            <a:r>
              <a:rPr lang="ko-KR" altLang="en-US" sz="1600" dirty="0">
                <a:solidFill>
                  <a:schemeClr val="accent1"/>
                </a:solidFill>
              </a:rPr>
              <a:t> 에 몇 번 분류되었는가</a:t>
            </a:r>
            <a:r>
              <a:rPr lang="en-US" altLang="ko-KR" sz="1600" dirty="0">
                <a:solidFill>
                  <a:schemeClr val="accent1"/>
                </a:solidFill>
              </a:rPr>
              <a:t>?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</a:rPr>
              <a:t>						(</a:t>
            </a:r>
            <a:r>
              <a:rPr lang="ko-KR" altLang="en-US" sz="1600" dirty="0">
                <a:solidFill>
                  <a:schemeClr val="accent1"/>
                </a:solidFill>
              </a:rPr>
              <a:t>다른 토픽에는 몇 번 분류되었는가</a:t>
            </a:r>
            <a:r>
              <a:rPr lang="en-US" altLang="ko-KR" sz="1600" dirty="0">
                <a:solidFill>
                  <a:schemeClr val="accent1"/>
                </a:solidFill>
              </a:rPr>
              <a:t>?)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63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AF0CAA-C567-43A1-8D98-3CEA0AB40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88" y="355960"/>
            <a:ext cx="4505325" cy="1809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79303B-0D7D-41B2-A03B-4F99D6698735}"/>
              </a:ext>
            </a:extLst>
          </p:cNvPr>
          <p:cNvSpPr txBox="1"/>
          <p:nvPr/>
        </p:nvSpPr>
        <p:spPr>
          <a:xfrm>
            <a:off x="5646656" y="226243"/>
            <a:ext cx="6095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&lt;-</a:t>
            </a:r>
            <a:r>
              <a:rPr lang="en-US" dirty="0"/>
              <a:t>      </a:t>
            </a:r>
            <a:r>
              <a:rPr lang="ko-KR" altLang="en-US" dirty="0">
                <a:solidFill>
                  <a:schemeClr val="accent1"/>
                </a:solidFill>
              </a:rPr>
              <a:t>각 단어마다 </a:t>
            </a:r>
            <a:r>
              <a:rPr lang="en-US" altLang="ko-KR" dirty="0">
                <a:solidFill>
                  <a:schemeClr val="accent1"/>
                </a:solidFill>
              </a:rPr>
              <a:t>Optimization </a:t>
            </a:r>
            <a:r>
              <a:rPr lang="ko-KR" altLang="en-US" dirty="0">
                <a:solidFill>
                  <a:schemeClr val="accent1"/>
                </a:solidFill>
              </a:rPr>
              <a:t>을 할 때 대입되는 공식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E1E9C-735B-4304-A53C-714681C77E1D}"/>
              </a:ext>
            </a:extLst>
          </p:cNvPr>
          <p:cNvSpPr txBox="1"/>
          <p:nvPr/>
        </p:nvSpPr>
        <p:spPr>
          <a:xfrm>
            <a:off x="678730" y="2479249"/>
            <a:ext cx="496792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NOMAD </a:t>
            </a:r>
            <a:r>
              <a:rPr lang="ko-KR" altLang="en-US" dirty="0"/>
              <a:t>에서의 적용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각 업데이트마다 공식을 적용하는 데에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필요한 데이터 값은 </a:t>
            </a:r>
            <a:r>
              <a:rPr lang="en-US" altLang="ko-KR" dirty="0" err="1"/>
              <a:t>z</a:t>
            </a:r>
            <a:r>
              <a:rPr lang="en-US" altLang="ko-KR" baseline="-25000" dirty="0" err="1"/>
              <a:t>i,j</a:t>
            </a:r>
            <a:r>
              <a:rPr lang="en-US" altLang="ko-KR" dirty="0"/>
              <a:t> , 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w</a:t>
            </a:r>
            <a:r>
              <a:rPr lang="en-US" altLang="ko-KR" baseline="-25000" dirty="0"/>
              <a:t> </a:t>
            </a:r>
            <a:r>
              <a:rPr lang="en-US" altLang="ko-KR" dirty="0"/>
              <a:t>, 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d</a:t>
            </a:r>
            <a:r>
              <a:rPr lang="en-US" altLang="ko-KR" baseline="-25000" dirty="0"/>
              <a:t> </a:t>
            </a:r>
            <a:r>
              <a:rPr lang="en-US" altLang="ko-KR" dirty="0"/>
              <a:t>, 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t</a:t>
            </a:r>
            <a:r>
              <a:rPr lang="en-US" altLang="ko-KR" baseline="-25000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 </a:t>
            </a:r>
            <a:r>
              <a:rPr lang="en-US" altLang="ko-KR" dirty="0" err="1"/>
              <a:t>z</a:t>
            </a:r>
            <a:r>
              <a:rPr lang="en-US" altLang="ko-KR" baseline="-25000" dirty="0" err="1"/>
              <a:t>i,j</a:t>
            </a:r>
            <a:r>
              <a:rPr lang="en-US" altLang="ko-KR" baseline="-25000" dirty="0"/>
              <a:t> </a:t>
            </a:r>
            <a:r>
              <a:rPr lang="en-US" altLang="ko-KR" dirty="0"/>
              <a:t> = </a:t>
            </a:r>
            <a:r>
              <a:rPr lang="ko-KR" altLang="en-US" dirty="0"/>
              <a:t>단어가 현재 소속된 </a:t>
            </a:r>
            <a:r>
              <a:rPr lang="en-US" altLang="ko-KR" dirty="0"/>
              <a:t>Topic</a:t>
            </a:r>
          </a:p>
          <a:p>
            <a:endParaRPr lang="en-US" altLang="ko-KR" dirty="0"/>
          </a:p>
          <a:p>
            <a:r>
              <a:rPr lang="en-US" altLang="ko-KR" dirty="0"/>
              <a:t>	 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w</a:t>
            </a:r>
            <a:r>
              <a:rPr lang="en-US" altLang="ko-KR" dirty="0"/>
              <a:t> = </a:t>
            </a:r>
            <a:r>
              <a:rPr lang="ko-KR" altLang="en-US" dirty="0"/>
              <a:t>단어가 문서에서 쓰여진 횟수 </a:t>
            </a:r>
            <a:r>
              <a:rPr lang="en-US" altLang="ko-KR" dirty="0"/>
              <a:t>(</a:t>
            </a:r>
            <a:r>
              <a:rPr lang="ko-KR" altLang="en-US" dirty="0"/>
              <a:t>카운트 </a:t>
            </a:r>
            <a:r>
              <a:rPr lang="en-US" altLang="ko-KR" dirty="0"/>
              <a:t>		</a:t>
            </a:r>
            <a:r>
              <a:rPr lang="ko-KR" altLang="en-US" dirty="0"/>
              <a:t>벡터로</a:t>
            </a:r>
            <a:r>
              <a:rPr lang="en-US" altLang="ko-KR" dirty="0"/>
              <a:t> </a:t>
            </a:r>
            <a:r>
              <a:rPr lang="ko-KR" altLang="en-US" dirty="0"/>
              <a:t>표현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	 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d</a:t>
            </a:r>
            <a:r>
              <a:rPr lang="en-US" altLang="ko-KR" baseline="-25000" dirty="0"/>
              <a:t> </a:t>
            </a:r>
            <a:r>
              <a:rPr lang="en-US" altLang="ko-KR" dirty="0"/>
              <a:t>= d </a:t>
            </a:r>
            <a:r>
              <a:rPr lang="ko-KR" altLang="en-US" dirty="0"/>
              <a:t>문서에서 존재하는 단어의 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 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t</a:t>
            </a:r>
            <a:r>
              <a:rPr lang="en-US" altLang="ko-KR" baseline="-25000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전체 문서에서 </a:t>
            </a:r>
            <a:r>
              <a:rPr lang="en-US" altLang="ko-KR" dirty="0"/>
              <a:t>Topic </a:t>
            </a:r>
            <a:r>
              <a:rPr lang="ko-KR" altLang="en-US" dirty="0"/>
              <a:t>당 단어가 </a:t>
            </a:r>
            <a:r>
              <a:rPr lang="en-US" altLang="ko-KR" dirty="0"/>
              <a:t>			        </a:t>
            </a:r>
            <a:r>
              <a:rPr lang="ko-KR" altLang="en-US" dirty="0"/>
              <a:t>등장하는 횟수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	(Ex: Topic</a:t>
            </a:r>
            <a:r>
              <a:rPr lang="ko-KR" altLang="en-US" dirty="0"/>
              <a:t> </a:t>
            </a:r>
            <a:r>
              <a:rPr lang="en-US" altLang="ko-KR" dirty="0"/>
              <a:t>1 : 5, Topic 2 : 10 … )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dirty="0"/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AE2E6A-77EA-4A55-BE67-A29A91508BF2}"/>
              </a:ext>
            </a:extLst>
          </p:cNvPr>
          <p:cNvSpPr txBox="1"/>
          <p:nvPr/>
        </p:nvSpPr>
        <p:spPr>
          <a:xfrm>
            <a:off x="6561056" y="2479249"/>
            <a:ext cx="54109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baseline="-25000" dirty="0"/>
              <a:t> </a:t>
            </a:r>
            <a:r>
              <a:rPr lang="en-US" dirty="0"/>
              <a:t> </a:t>
            </a:r>
            <a:r>
              <a:rPr lang="ko-KR" altLang="en-US" dirty="0"/>
              <a:t>를 제외한 파라미터 </a:t>
            </a:r>
            <a:r>
              <a:rPr lang="en-US" altLang="ko-KR" dirty="0"/>
              <a:t>3</a:t>
            </a:r>
            <a:r>
              <a:rPr lang="ko-KR" altLang="en-US" dirty="0"/>
              <a:t>개는 </a:t>
            </a:r>
            <a:r>
              <a:rPr lang="en-US" altLang="ko-KR" dirty="0"/>
              <a:t>Matrix Completion </a:t>
            </a:r>
            <a:r>
              <a:rPr lang="ko-KR" altLang="en-US" dirty="0"/>
              <a:t>과 똑같은 방법으로 </a:t>
            </a:r>
            <a:r>
              <a:rPr lang="en-US" altLang="ko-KR" dirty="0"/>
              <a:t>NOMAD </a:t>
            </a:r>
            <a:r>
              <a:rPr lang="ko-KR" altLang="en-US" dirty="0"/>
              <a:t>를 적용시킬 수 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n</a:t>
            </a:r>
            <a:r>
              <a:rPr lang="en-US" baseline="-25000" dirty="0" err="1"/>
              <a:t>d</a:t>
            </a:r>
            <a:r>
              <a:rPr lang="en-US" baseline="-25000" dirty="0"/>
              <a:t> </a:t>
            </a:r>
            <a:r>
              <a:rPr lang="en-US" dirty="0"/>
              <a:t> </a:t>
            </a:r>
            <a:r>
              <a:rPr lang="ko-KR" altLang="en-US" dirty="0"/>
              <a:t>와 그에 해당하는 값 </a:t>
            </a:r>
            <a:r>
              <a:rPr lang="en-US" altLang="ko-KR" dirty="0" err="1"/>
              <a:t>z</a:t>
            </a:r>
            <a:r>
              <a:rPr lang="en-US" altLang="ko-KR" baseline="-25000" dirty="0" err="1"/>
              <a:t>i,j</a:t>
            </a:r>
            <a:r>
              <a:rPr lang="en-US" altLang="ko-KR" dirty="0"/>
              <a:t> </a:t>
            </a:r>
            <a:r>
              <a:rPr lang="ko-KR" altLang="en-US" dirty="0"/>
              <a:t>는 미리 비슷한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양으로 배분하고</a:t>
            </a:r>
            <a:r>
              <a:rPr lang="en-US" altLang="ko-KR" dirty="0"/>
              <a:t>, </a:t>
            </a:r>
            <a:r>
              <a:rPr lang="ko-KR" altLang="en-US" dirty="0"/>
              <a:t>각 프로세서에 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w</a:t>
            </a:r>
            <a:r>
              <a:rPr lang="en-US" altLang="ko-KR" baseline="-25000" dirty="0"/>
              <a:t> </a:t>
            </a:r>
            <a:r>
              <a:rPr lang="ko-KR" altLang="en-US" dirty="0"/>
              <a:t>를  </a:t>
            </a:r>
            <a:r>
              <a:rPr lang="en-US" altLang="ko-KR" dirty="0"/>
              <a:t>Nomadic Variable </a:t>
            </a:r>
            <a:r>
              <a:rPr lang="ko-KR" altLang="en-US" dirty="0"/>
              <a:t>로 지정하고</a:t>
            </a:r>
            <a:r>
              <a:rPr lang="en-US" altLang="ko-KR" dirty="0"/>
              <a:t>, </a:t>
            </a:r>
            <a:r>
              <a:rPr lang="ko-KR" altLang="en-US" dirty="0"/>
              <a:t>프로세서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를 이동하면서 </a:t>
            </a:r>
            <a:r>
              <a:rPr lang="en-US" altLang="ko-KR" dirty="0"/>
              <a:t>Optimization </a:t>
            </a:r>
            <a:r>
              <a:rPr lang="ko-KR" altLang="en-US" dirty="0"/>
              <a:t>공식에 적용한다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600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0FB1BB-10E9-4CEE-A3C7-AB3F4A185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448657"/>
            <a:ext cx="5800725" cy="5772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1CA802-9172-47BF-9E47-274F4E237982}"/>
              </a:ext>
            </a:extLst>
          </p:cNvPr>
          <p:cNvSpPr txBox="1"/>
          <p:nvPr/>
        </p:nvSpPr>
        <p:spPr>
          <a:xfrm>
            <a:off x="6523348" y="556181"/>
            <a:ext cx="4260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Completion</a:t>
            </a:r>
            <a:r>
              <a:rPr lang="ko-KR" altLang="en-US" dirty="0"/>
              <a:t> 와 상당히 유사한 차트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baseline="-25000" dirty="0"/>
              <a:t> </a:t>
            </a:r>
            <a:r>
              <a:rPr lang="ko-KR" altLang="en-US" dirty="0"/>
              <a:t>만 다르다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310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21527-0F2A-4B41-A1FF-12E89645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baseline="-25000" dirty="0"/>
              <a:t> </a:t>
            </a:r>
            <a:r>
              <a:rPr lang="ko-KR" altLang="en-US" dirty="0"/>
              <a:t>의 처리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DC74D-A18A-4B34-A3FA-CE2F03DBA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230" y="365125"/>
            <a:ext cx="4610100" cy="5048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03BEC9-E1AF-4502-BB15-FB28CEC81F1F}"/>
              </a:ext>
            </a:extLst>
          </p:cNvPr>
          <p:cNvSpPr txBox="1"/>
          <p:nvPr/>
        </p:nvSpPr>
        <p:spPr>
          <a:xfrm>
            <a:off x="556181" y="1690688"/>
            <a:ext cx="64196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baseline="-25000" dirty="0"/>
              <a:t> </a:t>
            </a:r>
            <a:r>
              <a:rPr lang="ko-KR" altLang="en-US" dirty="0"/>
              <a:t>의 값은 </a:t>
            </a:r>
            <a:r>
              <a:rPr lang="en-US" altLang="ko-KR" dirty="0"/>
              <a:t>Data Optimization </a:t>
            </a:r>
            <a:r>
              <a:rPr lang="ko-KR" altLang="en-US" dirty="0"/>
              <a:t>의 결과에 따라서 상시적으로 업데이트 되어야한다</a:t>
            </a:r>
            <a:r>
              <a:rPr lang="en-US" altLang="ko-KR" dirty="0"/>
              <a:t>. </a:t>
            </a:r>
            <a:r>
              <a:rPr lang="ko-KR" altLang="en-US" dirty="0"/>
              <a:t>그러므로 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t</a:t>
            </a:r>
            <a:r>
              <a:rPr lang="en-US" altLang="ko-KR" baseline="-25000" dirty="0"/>
              <a:t> 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여러 프로세서에서 이용을 할 수 있도록 </a:t>
            </a:r>
            <a:r>
              <a:rPr lang="en-US" altLang="ko-KR" dirty="0"/>
              <a:t>Nomadic Variable </a:t>
            </a:r>
            <a:r>
              <a:rPr lang="ko-KR" altLang="en-US" dirty="0"/>
              <a:t>로 지정을 </a:t>
            </a:r>
            <a:r>
              <a:rPr lang="ko-KR" altLang="en-US" dirty="0" err="1"/>
              <a:t>해야된다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문제점</a:t>
            </a:r>
            <a:r>
              <a:rPr lang="en-US" altLang="ko-KR" dirty="0"/>
              <a:t>: NOMAD </a:t>
            </a:r>
            <a:r>
              <a:rPr lang="ko-KR" altLang="en-US" dirty="0"/>
              <a:t>알고리즘의 특정상 동시에 프로세서마다 동시에 </a:t>
            </a:r>
            <a:r>
              <a:rPr lang="en-US" altLang="ko-KR" dirty="0"/>
              <a:t>Data Optimization </a:t>
            </a:r>
            <a:r>
              <a:rPr lang="ko-KR" altLang="en-US" dirty="0"/>
              <a:t>을 진행할 수 있다</a:t>
            </a:r>
            <a:r>
              <a:rPr lang="en-US" altLang="ko-KR" dirty="0"/>
              <a:t>. </a:t>
            </a:r>
            <a:r>
              <a:rPr lang="ko-KR" altLang="en-US" dirty="0"/>
              <a:t>공용된 변수인 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t</a:t>
            </a:r>
            <a:r>
              <a:rPr lang="en-US" altLang="ko-KR" baseline="-25000" dirty="0"/>
              <a:t> </a:t>
            </a:r>
            <a:r>
              <a:rPr lang="ko-KR" altLang="en-US" dirty="0"/>
              <a:t>가 모든 프로세서에 존재하면서 각 프로세서에서 새로운 값을 받아들여 시간내로 갱신되는 것은 불가능하다</a:t>
            </a:r>
            <a:r>
              <a:rPr lang="en-US" altLang="ko-KR" dirty="0"/>
              <a:t>. </a:t>
            </a:r>
          </a:p>
          <a:p>
            <a:endParaRPr lang="en-US" dirty="0"/>
          </a:p>
          <a:p>
            <a:r>
              <a:rPr lang="ko-KR" altLang="en-US" dirty="0"/>
              <a:t>해결</a:t>
            </a:r>
            <a:r>
              <a:rPr lang="en-US" altLang="ko-KR" dirty="0"/>
              <a:t>: </a:t>
            </a:r>
          </a:p>
          <a:p>
            <a:r>
              <a:rPr lang="en-US" dirty="0"/>
              <a:t>	Parallel Computing </a:t>
            </a:r>
            <a:r>
              <a:rPr lang="ko-KR" altLang="en-US" dirty="0"/>
              <a:t>플랫폼에서 이 문제를 해결하기 </a:t>
            </a:r>
            <a:r>
              <a:rPr lang="en-US" altLang="ko-KR" dirty="0"/>
              <a:t>	</a:t>
            </a:r>
            <a:r>
              <a:rPr lang="ko-KR" altLang="en-US" dirty="0"/>
              <a:t>위해서는 한 가지의 중요한 </a:t>
            </a:r>
            <a:r>
              <a:rPr lang="en-US" altLang="ko-KR" dirty="0"/>
              <a:t>Assumption </a:t>
            </a:r>
            <a:r>
              <a:rPr lang="ko-KR" altLang="en-US" dirty="0"/>
              <a:t>이 필요하다</a:t>
            </a:r>
            <a:r>
              <a:rPr lang="en-US" altLang="ko-KR" dirty="0"/>
              <a:t>. 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Assumption 1: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US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lang="en-US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안에 저장된 수는 매우 큰 값이다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ko-KR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&gt;&gt; 1)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Optimization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공식이 적용될 때 마다 </a:t>
            </a:r>
            <a:r>
              <a:rPr lang="en-US" altLang="ko-KR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ko-KR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는 </a:t>
            </a:r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최대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까지 밖에 커지지 않으므로 </a:t>
            </a:r>
            <a:r>
              <a:rPr lang="en-US" altLang="ko-KR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ko-KR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의 값이 </a:t>
            </a:r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수시로 갱신되고 정확할 필요는 없다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397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37C2D8-5725-4380-A701-47C9A1B8D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514350"/>
            <a:ext cx="10829925" cy="41451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418D4C-F1CD-4DA5-84AE-D0116BDFF73A}"/>
              </a:ext>
            </a:extLst>
          </p:cNvPr>
          <p:cNvSpPr txBox="1"/>
          <p:nvPr/>
        </p:nvSpPr>
        <p:spPr>
          <a:xfrm>
            <a:off x="1144988" y="4659464"/>
            <a:ext cx="107024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Memory </a:t>
            </a:r>
            <a:r>
              <a:rPr lang="ko-KR" altLang="en-US" dirty="0"/>
              <a:t>환경에서 </a:t>
            </a:r>
            <a:r>
              <a:rPr lang="en-US" altLang="ko-KR" dirty="0"/>
              <a:t>NOMAD </a:t>
            </a:r>
            <a:r>
              <a:rPr lang="ko-KR" altLang="en-US" dirty="0"/>
              <a:t>와 야후 </a:t>
            </a:r>
            <a:r>
              <a:rPr lang="en-US" altLang="ko-KR" dirty="0"/>
              <a:t>LDA </a:t>
            </a:r>
            <a:r>
              <a:rPr lang="ko-KR" altLang="en-US" dirty="0"/>
              <a:t>의 </a:t>
            </a:r>
            <a:r>
              <a:rPr lang="en-US" altLang="ko-KR" dirty="0"/>
              <a:t>Data Optimization </a:t>
            </a:r>
            <a:r>
              <a:rPr lang="ko-KR" altLang="en-US" dirty="0"/>
              <a:t>을 비교한 차트다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NOMAD </a:t>
            </a:r>
            <a:r>
              <a:rPr lang="ko-KR" altLang="en-US" dirty="0"/>
              <a:t>알고리즘이 훨씬 빠른 시간 내에 더 낮은 </a:t>
            </a:r>
            <a:r>
              <a:rPr lang="en-US" altLang="ko-KR" dirty="0"/>
              <a:t>Log-Likelihood </a:t>
            </a:r>
            <a:r>
              <a:rPr lang="ko-KR" altLang="en-US" dirty="0"/>
              <a:t>를 이룬다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		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(Lower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log-likelihood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Better Quality Solution)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56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D3E6E-0117-4CCA-B43D-61A12FCF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NOMAD </a:t>
            </a:r>
            <a:r>
              <a:rPr lang="ko-KR" altLang="en-US" dirty="0"/>
              <a:t>의 가능성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2270D-630B-4DB0-B126-C85EE9378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NOMAD </a:t>
            </a:r>
            <a:r>
              <a:rPr lang="ko-KR" altLang="en-US" dirty="0"/>
              <a:t>알고리즘은 이미 </a:t>
            </a:r>
            <a:r>
              <a:rPr lang="en-US" altLang="ko-KR" dirty="0"/>
              <a:t>Matrix Completion </a:t>
            </a:r>
            <a:r>
              <a:rPr lang="ko-KR" altLang="en-US" dirty="0"/>
              <a:t>과 </a:t>
            </a:r>
            <a:r>
              <a:rPr lang="en-US" altLang="ko-KR" dirty="0"/>
              <a:t>Latent Dirichlet Allocation Data Optimization </a:t>
            </a:r>
            <a:r>
              <a:rPr lang="ko-KR" altLang="en-US" dirty="0"/>
              <a:t>에서는 타 알고리즘보다 뛰어난 성능을 보여준다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ko-KR" altLang="en-US" dirty="0"/>
              <a:t>현재로서는 </a:t>
            </a:r>
            <a:r>
              <a:rPr lang="en-US" altLang="ko-KR" dirty="0"/>
              <a:t>NOMAD </a:t>
            </a:r>
            <a:r>
              <a:rPr lang="ko-KR" altLang="en-US" dirty="0"/>
              <a:t>는 이 두가지 </a:t>
            </a:r>
            <a:r>
              <a:rPr lang="en-US" altLang="ko-KR" dirty="0"/>
              <a:t>Data Optimization Problem </a:t>
            </a:r>
            <a:r>
              <a:rPr lang="ko-KR" altLang="en-US" dirty="0"/>
              <a:t>밖에 못 풀지만</a:t>
            </a:r>
            <a:r>
              <a:rPr lang="en-US" altLang="ko-KR" dirty="0"/>
              <a:t>, </a:t>
            </a:r>
            <a:r>
              <a:rPr lang="ko-KR" altLang="en-US" dirty="0"/>
              <a:t>다른 문제에 대한 연구도 진행중이다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5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5FF7-AEF0-438B-820D-46D0E4CC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연구의 목표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34A56-0A09-4C97-B246-4FAE5AB60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AutoNum type="arabicPeriod"/>
            </a:pPr>
            <a:r>
              <a:rPr lang="en-US" altLang="ko-KR" b="1" dirty="0"/>
              <a:t>Big Data Optimization </a:t>
            </a:r>
            <a:r>
              <a:rPr lang="ko-KR" altLang="en-US" b="1" dirty="0"/>
              <a:t>을 시간대비 더 효율적으로 실행할 수 있는 알고리즘 개발</a:t>
            </a:r>
            <a:endParaRPr lang="en-US" altLang="ko-KR" b="1" dirty="0"/>
          </a:p>
          <a:p>
            <a:pPr marL="914400" lvl="1" indent="-457200">
              <a:buAutoNum type="arabicPeriod"/>
            </a:pPr>
            <a:endParaRPr lang="en-US" altLang="ko-KR" b="1" dirty="0"/>
          </a:p>
          <a:p>
            <a:pPr marL="914400" lvl="1" indent="-457200">
              <a:buAutoNum type="arabicPeriod"/>
            </a:pPr>
            <a:endParaRPr lang="en-US" altLang="ko-KR" b="1" dirty="0"/>
          </a:p>
          <a:p>
            <a:pPr marL="914400" lvl="1" indent="-457200">
              <a:buAutoNum type="arabicPeriod"/>
            </a:pPr>
            <a:r>
              <a:rPr lang="en-US" altLang="ko-KR" b="1" dirty="0"/>
              <a:t>Big</a:t>
            </a:r>
            <a:r>
              <a:rPr lang="ko-KR" altLang="en-US" b="1" dirty="0"/>
              <a:t> </a:t>
            </a:r>
            <a:r>
              <a:rPr lang="en-US" altLang="ko-KR" b="1" dirty="0"/>
              <a:t>Data Optimization </a:t>
            </a:r>
            <a:r>
              <a:rPr lang="ko-KR" altLang="en-US" b="1" dirty="0"/>
              <a:t>을 통해서 더 좋은 </a:t>
            </a:r>
            <a:r>
              <a:rPr lang="en-US" altLang="ko-KR" b="1" dirty="0"/>
              <a:t>Quality </a:t>
            </a:r>
            <a:r>
              <a:rPr lang="ko-KR" altLang="en-US" b="1" dirty="0"/>
              <a:t>의 솔루션을 구현</a:t>
            </a:r>
            <a:endParaRPr lang="en-US" altLang="ko-KR" b="1" dirty="0"/>
          </a:p>
          <a:p>
            <a:pPr marL="457200" lvl="1" indent="0">
              <a:buNone/>
            </a:pPr>
            <a:endParaRPr lang="en-US" altLang="ko-KR" b="1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705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354F-579C-4B97-8BA8-8A0868E4F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92" y="148308"/>
            <a:ext cx="10515600" cy="1325563"/>
          </a:xfrm>
        </p:spPr>
        <p:txBody>
          <a:bodyPr/>
          <a:lstStyle/>
          <a:p>
            <a:r>
              <a:rPr lang="ko-KR" altLang="en-US" dirty="0"/>
              <a:t>현재 사용중인 알고리즘의 장단점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746CCC8-17B2-436C-8EF9-5C0DDEE052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920718"/>
              </p:ext>
            </p:extLst>
          </p:nvPr>
        </p:nvGraphicFramePr>
        <p:xfrm>
          <a:off x="659483" y="1775528"/>
          <a:ext cx="10873034" cy="355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6517">
                  <a:extLst>
                    <a:ext uri="{9D8B030D-6E8A-4147-A177-3AD203B41FA5}">
                      <a16:colId xmlns:a16="http://schemas.microsoft.com/office/drawing/2014/main" val="4145979940"/>
                    </a:ext>
                  </a:extLst>
                </a:gridCol>
                <a:gridCol w="5436517">
                  <a:extLst>
                    <a:ext uri="{9D8B030D-6E8A-4147-A177-3AD203B41FA5}">
                      <a16:colId xmlns:a16="http://schemas.microsoft.com/office/drawing/2014/main" val="3110894298"/>
                    </a:ext>
                  </a:extLst>
                </a:gridCol>
              </a:tblGrid>
              <a:tr h="682060">
                <a:tc>
                  <a:txBody>
                    <a:bodyPr/>
                    <a:lstStyle/>
                    <a:p>
                      <a:r>
                        <a:rPr lang="en-US" dirty="0"/>
                        <a:t>Stochastic 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Map-Reduce Algorithms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123469"/>
                  </a:ext>
                </a:extLst>
              </a:tr>
              <a:tr h="1437075">
                <a:tc>
                  <a:txBody>
                    <a:bodyPr/>
                    <a:lstStyle/>
                    <a:p>
                      <a:r>
                        <a:rPr lang="ko-KR" altLang="en-US" dirty="0"/>
                        <a:t>각 데이터 값을 공식에 한번식만 대입해도 </a:t>
                      </a:r>
                      <a:r>
                        <a:rPr lang="en-US" altLang="ko-KR" dirty="0"/>
                        <a:t>Optimization </a:t>
                      </a:r>
                      <a:r>
                        <a:rPr lang="ko-KR" altLang="en-US" dirty="0"/>
                        <a:t>이 끝남</a:t>
                      </a:r>
                      <a:endParaRPr lang="en-US" altLang="ko-KR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(</a:t>
                      </a:r>
                      <a:r>
                        <a:rPr lang="ko-KR" altLang="en-US" dirty="0"/>
                        <a:t>비용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시간 절약</a:t>
                      </a:r>
                      <a:r>
                        <a:rPr lang="en-US" altLang="ko-KR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Parallel Computing </a:t>
                      </a:r>
                      <a:r>
                        <a:rPr lang="ko-KR" altLang="en-US" dirty="0"/>
                        <a:t>이 가능하다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endParaRPr lang="en-US" altLang="ko-KR" dirty="0"/>
                    </a:p>
                    <a:p>
                      <a:r>
                        <a:rPr lang="en-US" altLang="ko-KR" dirty="0"/>
                        <a:t> (Distributed Computing, </a:t>
                      </a:r>
                      <a:r>
                        <a:rPr lang="ko-KR" altLang="en-US" dirty="0"/>
                        <a:t>시간 절약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149025"/>
                  </a:ext>
                </a:extLst>
              </a:tr>
              <a:tr h="1437075">
                <a:tc>
                  <a:txBody>
                    <a:bodyPr/>
                    <a:lstStyle/>
                    <a:p>
                      <a:r>
                        <a:rPr lang="en-US" dirty="0"/>
                        <a:t>Serial Processing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(Parallel</a:t>
                      </a:r>
                      <a:r>
                        <a:rPr lang="ko-KR" altLang="en-US" dirty="0"/>
                        <a:t> 에 비해서 더 긴 시간</a:t>
                      </a:r>
                      <a:r>
                        <a:rPr lang="en-US" altLang="ko-KR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다음 </a:t>
                      </a:r>
                      <a:r>
                        <a:rPr lang="en-US" altLang="ko-KR" dirty="0"/>
                        <a:t>Iteration</a:t>
                      </a:r>
                      <a:r>
                        <a:rPr lang="ko-KR" altLang="en-US" dirty="0"/>
                        <a:t>을 실행하기 전에 가장 느린 프로세서를 기다려야한다 </a:t>
                      </a:r>
                      <a:endParaRPr lang="en-US" altLang="ko-KR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707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25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7A71-68C4-48A1-BE51-57BEBD92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C6B11-FF4A-48EA-A0B9-22890A1C9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NOMAD – Non-locking </a:t>
            </a:r>
            <a:r>
              <a:rPr lang="en-US" dirty="0" err="1"/>
              <a:t>stOchastic</a:t>
            </a:r>
            <a:r>
              <a:rPr lang="en-US" dirty="0"/>
              <a:t> Multimachine framework for Asynchronous and Decentralized Computing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Nomadic </a:t>
            </a:r>
            <a:r>
              <a:rPr lang="ko-KR" altLang="en-US" dirty="0"/>
              <a:t>의 원초적인 뜻</a:t>
            </a:r>
            <a:r>
              <a:rPr lang="en-US" altLang="ko-KR" dirty="0"/>
              <a:t>:	</a:t>
            </a:r>
            <a:r>
              <a:rPr lang="ko-KR" altLang="en-US" dirty="0"/>
              <a:t>유목민</a:t>
            </a:r>
            <a:r>
              <a:rPr lang="en-US" altLang="ko-KR" dirty="0"/>
              <a:t>; </a:t>
            </a:r>
            <a:r>
              <a:rPr lang="ko-KR" altLang="en-US" dirty="0"/>
              <a:t> 떠돌아다닌다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NOMAD</a:t>
            </a:r>
            <a:r>
              <a:rPr lang="ko-KR" altLang="en-US" dirty="0"/>
              <a:t> 의 목표</a:t>
            </a:r>
            <a:r>
              <a:rPr lang="en-US" altLang="ko-KR" dirty="0"/>
              <a:t>: Stochastic</a:t>
            </a:r>
            <a:r>
              <a:rPr lang="ko-KR" altLang="en-US" dirty="0"/>
              <a:t> </a:t>
            </a:r>
            <a:r>
              <a:rPr lang="en-US" altLang="ko-KR" dirty="0"/>
              <a:t>Optimization</a:t>
            </a:r>
            <a:r>
              <a:rPr lang="ko-KR" altLang="en-US" dirty="0"/>
              <a:t> 과 </a:t>
            </a:r>
            <a:r>
              <a:rPr lang="en-US" altLang="ko-KR" dirty="0"/>
              <a:t>Map-Reduce </a:t>
            </a:r>
            <a:r>
              <a:rPr lang="ko-KR" altLang="en-US" dirty="0"/>
              <a:t>알고리즘 각각의 단점을 없애고</a:t>
            </a:r>
            <a:r>
              <a:rPr lang="en-US" altLang="ko-KR" dirty="0"/>
              <a:t>, </a:t>
            </a:r>
            <a:r>
              <a:rPr lang="ko-KR" altLang="en-US" dirty="0"/>
              <a:t>장점은 합침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66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E4EF5-1500-479B-BB48-75AED18F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NOMAD </a:t>
            </a:r>
            <a:r>
              <a:rPr lang="ko-KR" altLang="en-US" dirty="0"/>
              <a:t>의 적용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2453C-E444-44B5-85DC-AC9BC974E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NOMAD </a:t>
            </a:r>
            <a:r>
              <a:rPr lang="ko-KR" altLang="en-US" dirty="0"/>
              <a:t>알고리즘은 </a:t>
            </a:r>
            <a:r>
              <a:rPr lang="en-US" altLang="ko-KR" dirty="0"/>
              <a:t>2</a:t>
            </a:r>
            <a:r>
              <a:rPr lang="ko-KR" altLang="en-US" dirty="0"/>
              <a:t>가지 유형의 </a:t>
            </a:r>
            <a:r>
              <a:rPr lang="en-US" altLang="ko-KR" dirty="0"/>
              <a:t>Optimization Problem </a:t>
            </a:r>
            <a:r>
              <a:rPr lang="ko-KR" altLang="en-US" dirty="0"/>
              <a:t>에 적용할</a:t>
            </a:r>
            <a:r>
              <a:rPr lang="en-US" altLang="ko-KR" dirty="0"/>
              <a:t> </a:t>
            </a:r>
            <a:r>
              <a:rPr lang="ko-KR" altLang="en-US" dirty="0"/>
              <a:t>수 있다</a:t>
            </a:r>
            <a:r>
              <a:rPr lang="en-US" altLang="ko-KR" dirty="0"/>
              <a:t>.</a:t>
            </a:r>
          </a:p>
          <a:p>
            <a:pPr lvl="1"/>
            <a:endParaRPr lang="en-US" dirty="0"/>
          </a:p>
          <a:p>
            <a:pPr marL="1200150" lvl="1" indent="-742950">
              <a:buAutoNum type="arabicPeriod"/>
            </a:pPr>
            <a:r>
              <a:rPr lang="en-US" sz="4000" dirty="0"/>
              <a:t>Matrix</a:t>
            </a:r>
            <a:r>
              <a:rPr lang="ko-KR" altLang="en-US" sz="4000" dirty="0"/>
              <a:t> </a:t>
            </a:r>
            <a:r>
              <a:rPr lang="en-US" altLang="ko-KR" sz="4000" dirty="0"/>
              <a:t>Completion</a:t>
            </a:r>
          </a:p>
          <a:p>
            <a:pPr marL="1200150" lvl="1" indent="-742950">
              <a:buAutoNum type="arabicPeriod"/>
            </a:pPr>
            <a:endParaRPr lang="en-US" sz="4000" dirty="0"/>
          </a:p>
          <a:p>
            <a:pPr marL="1200150" lvl="1" indent="-742950">
              <a:buAutoNum type="arabicPeriod"/>
            </a:pPr>
            <a:r>
              <a:rPr lang="en-US" sz="4000" dirty="0"/>
              <a:t>Dirichlet Allocation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07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CBDE-83E0-4B78-9BFA-7A74D8CC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Completion </a:t>
            </a:r>
            <a:r>
              <a:rPr lang="ko-KR" altLang="en-US" dirty="0"/>
              <a:t>의 기본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123FC-B83A-4ED5-A773-32C1CEA2D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 </a:t>
            </a:r>
            <a:r>
              <a:rPr lang="ko-KR" altLang="en-US" sz="3200" dirty="0"/>
              <a:t>가지의 </a:t>
            </a:r>
            <a:r>
              <a:rPr lang="en-US" altLang="ko-KR" sz="3200" dirty="0"/>
              <a:t>Parameter </a:t>
            </a:r>
            <a:r>
              <a:rPr lang="ko-KR" altLang="en-US" sz="3200" dirty="0"/>
              <a:t>로 </a:t>
            </a:r>
            <a:r>
              <a:rPr lang="en-US" altLang="ko-KR" sz="3200" dirty="0"/>
              <a:t>Matrix </a:t>
            </a:r>
            <a:r>
              <a:rPr lang="ko-KR" altLang="en-US" sz="3200" dirty="0"/>
              <a:t>구현 </a:t>
            </a:r>
            <a:r>
              <a:rPr lang="en-US" altLang="ko-KR" sz="3200" dirty="0"/>
              <a:t>(User,</a:t>
            </a:r>
            <a:r>
              <a:rPr lang="ko-KR" altLang="en-US" sz="3200" dirty="0"/>
              <a:t> </a:t>
            </a:r>
            <a:r>
              <a:rPr lang="en-US" altLang="ko-KR" sz="3200" dirty="0"/>
              <a:t>Item)</a:t>
            </a:r>
          </a:p>
          <a:p>
            <a:endParaRPr lang="en-US" sz="3200" dirty="0"/>
          </a:p>
          <a:p>
            <a:r>
              <a:rPr lang="ko-KR" altLang="en-US" sz="3200" dirty="0"/>
              <a:t>알고리즘의 목표</a:t>
            </a:r>
            <a:endParaRPr lang="en-US" altLang="ko-KR" sz="3200" dirty="0"/>
          </a:p>
          <a:p>
            <a:pPr marL="0" indent="0">
              <a:buNone/>
            </a:pPr>
            <a:endParaRPr lang="en-US" altLang="ko-KR" sz="3200" dirty="0"/>
          </a:p>
          <a:p>
            <a:pPr marL="1371600" lvl="3" indent="0">
              <a:buNone/>
            </a:pPr>
            <a:r>
              <a:rPr lang="ko-KR" altLang="en-US" sz="3200" dirty="0">
                <a:solidFill>
                  <a:schemeClr val="accent1"/>
                </a:solidFill>
              </a:rPr>
              <a:t>명확한 데이터 값을 통하여 </a:t>
            </a:r>
            <a:r>
              <a:rPr lang="en-US" altLang="ko-KR" sz="3200" dirty="0">
                <a:solidFill>
                  <a:schemeClr val="accent1"/>
                </a:solidFill>
              </a:rPr>
              <a:t>Implicit </a:t>
            </a:r>
            <a:r>
              <a:rPr lang="ko-KR" altLang="en-US" sz="3200" dirty="0">
                <a:solidFill>
                  <a:schemeClr val="accent1"/>
                </a:solidFill>
              </a:rPr>
              <a:t>데이터 값을 추출하기</a:t>
            </a:r>
            <a:endParaRPr lang="en-US" altLang="ko-KR" sz="3200" dirty="0">
              <a:solidFill>
                <a:schemeClr val="accent1"/>
              </a:solidFill>
            </a:endParaRPr>
          </a:p>
          <a:p>
            <a:pPr marL="1371600" lvl="3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4666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922B01-BDE3-4C5E-9641-372A6E4AE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92" y="176476"/>
            <a:ext cx="4115429" cy="15295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07C51D-554D-4457-9436-4CE6BFEE62E5}"/>
              </a:ext>
            </a:extLst>
          </p:cNvPr>
          <p:cNvSpPr txBox="1"/>
          <p:nvPr/>
        </p:nvSpPr>
        <p:spPr>
          <a:xfrm>
            <a:off x="348792" y="2055044"/>
            <a:ext cx="388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M = </a:t>
            </a:r>
            <a:r>
              <a:rPr lang="ko-KR" altLang="en-US" dirty="0">
                <a:solidFill>
                  <a:schemeClr val="accent5"/>
                </a:solidFill>
              </a:rPr>
              <a:t>사용자</a:t>
            </a:r>
            <a:r>
              <a:rPr lang="en-US" dirty="0">
                <a:solidFill>
                  <a:schemeClr val="accent5"/>
                </a:solidFill>
              </a:rPr>
              <a:t>  :   N = </a:t>
            </a:r>
            <a:r>
              <a:rPr lang="ko-KR" altLang="en-US" dirty="0">
                <a:solidFill>
                  <a:schemeClr val="accent5"/>
                </a:solidFill>
              </a:rPr>
              <a:t>아이템</a:t>
            </a:r>
            <a:r>
              <a:rPr lang="en-US" dirty="0">
                <a:solidFill>
                  <a:schemeClr val="accent5"/>
                </a:solidFill>
              </a:rPr>
              <a:t>              A(</a:t>
            </a:r>
            <a:r>
              <a:rPr lang="en-US" dirty="0" err="1">
                <a:solidFill>
                  <a:schemeClr val="accent5"/>
                </a:solidFill>
              </a:rPr>
              <a:t>m,n</a:t>
            </a:r>
            <a:r>
              <a:rPr lang="en-US" dirty="0">
                <a:solidFill>
                  <a:schemeClr val="accent5"/>
                </a:solidFill>
              </a:rPr>
              <a:t>) = </a:t>
            </a:r>
            <a:r>
              <a:rPr lang="ko-KR" altLang="en-US" dirty="0">
                <a:solidFill>
                  <a:schemeClr val="accent5"/>
                </a:solidFill>
              </a:rPr>
              <a:t>데이터 값</a:t>
            </a:r>
            <a:r>
              <a:rPr lang="en-US" dirty="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48EEFB-954E-4800-AB41-F2C23A16D339}"/>
              </a:ext>
            </a:extLst>
          </p:cNvPr>
          <p:cNvSpPr txBox="1"/>
          <p:nvPr/>
        </p:nvSpPr>
        <p:spPr>
          <a:xfrm>
            <a:off x="5995448" y="176476"/>
            <a:ext cx="5131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</a:t>
            </a:r>
            <a:r>
              <a:rPr lang="en-US" sz="2400" baseline="-25000" dirty="0"/>
              <a:t>i  </a:t>
            </a:r>
            <a:r>
              <a:rPr lang="en-US" sz="2400" dirty="0"/>
              <a:t>= </a:t>
            </a:r>
            <a:r>
              <a:rPr lang="ko-KR" altLang="en-US" sz="2400" dirty="0"/>
              <a:t>사용자</a:t>
            </a:r>
            <a:r>
              <a:rPr lang="en-US" altLang="ko-KR" sz="2400" dirty="0"/>
              <a:t>Parameter</a:t>
            </a:r>
            <a:r>
              <a:rPr lang="ko-KR" altLang="en-US" sz="2400" dirty="0"/>
              <a:t>의 </a:t>
            </a:r>
            <a:r>
              <a:rPr lang="en-US" altLang="ko-KR" sz="2400" dirty="0"/>
              <a:t>I </a:t>
            </a:r>
            <a:r>
              <a:rPr lang="ko-KR" altLang="en-US" sz="2400" dirty="0"/>
              <a:t>행</a:t>
            </a:r>
            <a:endParaRPr lang="en-US" altLang="ko-KR" sz="2400" dirty="0"/>
          </a:p>
          <a:p>
            <a:r>
              <a:rPr lang="en-US" sz="2400" dirty="0" err="1"/>
              <a:t>H</a:t>
            </a:r>
            <a:r>
              <a:rPr lang="en-US" sz="2400" baseline="-25000" dirty="0" err="1"/>
              <a:t>j</a:t>
            </a:r>
            <a:r>
              <a:rPr lang="en-US" sz="2400" baseline="-25000" dirty="0"/>
              <a:t> </a:t>
            </a:r>
            <a:r>
              <a:rPr lang="en-US" sz="2400" dirty="0"/>
              <a:t>=  </a:t>
            </a:r>
            <a:r>
              <a:rPr lang="ko-KR" altLang="en-US" sz="2400" dirty="0"/>
              <a:t> 아이템</a:t>
            </a:r>
            <a:r>
              <a:rPr lang="en-US" altLang="ko-KR" sz="2400" dirty="0"/>
              <a:t>Parameter</a:t>
            </a:r>
            <a:r>
              <a:rPr lang="ko-KR" altLang="en-US" sz="2400" dirty="0"/>
              <a:t>의 </a:t>
            </a:r>
            <a:r>
              <a:rPr lang="en-US" altLang="ko-KR" sz="2400" dirty="0"/>
              <a:t>j </a:t>
            </a:r>
            <a:r>
              <a:rPr lang="ko-KR" altLang="en-US" sz="2400" dirty="0"/>
              <a:t>열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1EAD69-213F-4249-AD0F-3B3EEAF1E22A}"/>
              </a:ext>
            </a:extLst>
          </p:cNvPr>
          <p:cNvSpPr txBox="1"/>
          <p:nvPr/>
        </p:nvSpPr>
        <p:spPr>
          <a:xfrm>
            <a:off x="5825764" y="1602683"/>
            <a:ext cx="72963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NOMAD </a:t>
            </a:r>
            <a:r>
              <a:rPr lang="ko-KR" altLang="en-US" dirty="0"/>
              <a:t>의 기본적인 </a:t>
            </a:r>
            <a:r>
              <a:rPr lang="en-US" altLang="ko-KR" dirty="0"/>
              <a:t>Data Optimization </a:t>
            </a:r>
            <a:r>
              <a:rPr lang="ko-KR" altLang="en-US" dirty="0"/>
              <a:t>공식</a:t>
            </a:r>
            <a:r>
              <a:rPr lang="en-US" altLang="ko-KR" dirty="0"/>
              <a:t>: </a:t>
            </a:r>
          </a:p>
          <a:p>
            <a:r>
              <a:rPr lang="en-US" dirty="0"/>
              <a:t>	</a:t>
            </a:r>
          </a:p>
          <a:p>
            <a:r>
              <a:rPr lang="en-US" sz="2800" dirty="0"/>
              <a:t>A(</a:t>
            </a:r>
            <a:r>
              <a:rPr lang="en-US" sz="2800" dirty="0" err="1"/>
              <a:t>I,j</a:t>
            </a:r>
            <a:r>
              <a:rPr lang="en-US" sz="2800" dirty="0"/>
              <a:t>) = &lt;W</a:t>
            </a:r>
            <a:r>
              <a:rPr lang="en-US" sz="2800" baseline="-25000" dirty="0"/>
              <a:t>i , </a:t>
            </a:r>
            <a:r>
              <a:rPr lang="en-US" sz="2800" dirty="0" err="1"/>
              <a:t>H</a:t>
            </a:r>
            <a:r>
              <a:rPr lang="en-US" sz="2800" baseline="-25000" dirty="0" err="1"/>
              <a:t>j</a:t>
            </a:r>
            <a:r>
              <a:rPr lang="en-US" sz="2800" dirty="0"/>
              <a:t>&gt; = W</a:t>
            </a:r>
            <a:r>
              <a:rPr lang="en-US" sz="2800" baseline="-25000" dirty="0"/>
              <a:t>1</a:t>
            </a:r>
            <a:r>
              <a:rPr lang="en-US" sz="2800" dirty="0"/>
              <a:t>H</a:t>
            </a:r>
            <a:r>
              <a:rPr lang="en-US" sz="2800" baseline="-25000" dirty="0"/>
              <a:t>1</a:t>
            </a:r>
            <a:r>
              <a:rPr lang="en-US" sz="2800" dirty="0"/>
              <a:t> + W</a:t>
            </a:r>
            <a:r>
              <a:rPr lang="en-US" sz="2800" baseline="-25000" dirty="0"/>
              <a:t>2</a:t>
            </a:r>
            <a:r>
              <a:rPr lang="en-US" sz="2800" dirty="0"/>
              <a:t>H</a:t>
            </a:r>
            <a:r>
              <a:rPr lang="en-US" sz="2800" baseline="-25000" dirty="0"/>
              <a:t>2 </a:t>
            </a:r>
            <a:r>
              <a:rPr lang="en-US" sz="2800" dirty="0"/>
              <a:t>… + </a:t>
            </a:r>
            <a:r>
              <a:rPr lang="en-US" sz="2800" dirty="0" err="1"/>
              <a:t>W</a:t>
            </a:r>
            <a:r>
              <a:rPr lang="en-US" sz="2800" baseline="-25000" dirty="0" err="1"/>
              <a:t>k</a:t>
            </a:r>
            <a:r>
              <a:rPr lang="en-US" sz="2800" dirty="0" err="1"/>
              <a:t>H</a:t>
            </a:r>
            <a:r>
              <a:rPr lang="en-US" sz="2800" baseline="-25000" dirty="0" err="1"/>
              <a:t>k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F24F91-4029-45B9-85D0-2BFCA8BB8609}"/>
              </a:ext>
            </a:extLst>
          </p:cNvPr>
          <p:cNvSpPr txBox="1"/>
          <p:nvPr/>
        </p:nvSpPr>
        <p:spPr>
          <a:xfrm>
            <a:off x="8925613" y="2752870"/>
            <a:ext cx="440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(Stochastic Optimization </a:t>
            </a:r>
            <a:r>
              <a:rPr lang="ko-KR" altLang="en-US" sz="1400" dirty="0"/>
              <a:t>공식과 유사</a:t>
            </a:r>
            <a:r>
              <a:rPr lang="en-US" altLang="ko-KR" sz="1400" dirty="0"/>
              <a:t>)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D9D231-99C3-4116-AF6D-D8E992BE18E0}"/>
              </a:ext>
            </a:extLst>
          </p:cNvPr>
          <p:cNvSpPr txBox="1"/>
          <p:nvPr/>
        </p:nvSpPr>
        <p:spPr>
          <a:xfrm>
            <a:off x="4809241" y="3959257"/>
            <a:ext cx="750373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NOMAD </a:t>
            </a:r>
            <a:r>
              <a:rPr lang="ko-KR" altLang="en-US" dirty="0"/>
              <a:t>의 최종 </a:t>
            </a:r>
            <a:r>
              <a:rPr lang="en-US" altLang="ko-KR" dirty="0"/>
              <a:t>Data Optimization </a:t>
            </a:r>
            <a:r>
              <a:rPr lang="ko-KR" altLang="en-US" dirty="0"/>
              <a:t>공식</a:t>
            </a:r>
            <a:r>
              <a:rPr lang="en-US" altLang="ko-KR" dirty="0"/>
              <a:t> (Goodness of Fit, </a:t>
            </a:r>
            <a:r>
              <a:rPr lang="en-US" altLang="ko-KR" dirty="0" err="1"/>
              <a:t>Regulizer</a:t>
            </a:r>
            <a:r>
              <a:rPr lang="en-US" altLang="ko-KR" dirty="0"/>
              <a:t> 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EF7C63-5FD4-4B1B-9837-5946CEF12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64" y="4760651"/>
            <a:ext cx="3952875" cy="571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6F71BC-8FF7-4F14-A5AB-C3B85E976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764" y="5546211"/>
            <a:ext cx="3752850" cy="6953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1D0904-EC3E-4E11-86AD-54042201964D}"/>
              </a:ext>
            </a:extLst>
          </p:cNvPr>
          <p:cNvSpPr txBox="1"/>
          <p:nvPr/>
        </p:nvSpPr>
        <p:spPr>
          <a:xfrm>
            <a:off x="593889" y="3195687"/>
            <a:ext cx="37528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중점</a:t>
            </a:r>
            <a:r>
              <a:rPr lang="en-US" altLang="ko-KR" dirty="0"/>
              <a:t>:</a:t>
            </a:r>
          </a:p>
          <a:p>
            <a:endParaRPr lang="en-US" dirty="0"/>
          </a:p>
          <a:p>
            <a:r>
              <a:rPr lang="en-US" dirty="0"/>
              <a:t>Parameter</a:t>
            </a:r>
            <a:r>
              <a:rPr lang="ko-KR" altLang="en-US" dirty="0"/>
              <a:t> 을 업데이트 할 때</a:t>
            </a:r>
            <a:r>
              <a:rPr lang="en-US" altLang="ko-KR" dirty="0"/>
              <a:t>, </a:t>
            </a:r>
            <a:r>
              <a:rPr lang="ko-KR" altLang="en-US" dirty="0"/>
              <a:t>식을 완성시키기 위해서 필요한 내부 파라미터는 </a:t>
            </a:r>
            <a:r>
              <a:rPr lang="en-US" altLang="ko-KR" dirty="0"/>
              <a:t>W</a:t>
            </a:r>
            <a:r>
              <a:rPr lang="en-US" altLang="ko-KR" baseline="-25000" dirty="0"/>
              <a:t>i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H</a:t>
            </a:r>
            <a:r>
              <a:rPr lang="en-US" altLang="ko-KR" baseline="-25000" dirty="0" err="1"/>
              <a:t>j</a:t>
            </a:r>
            <a:r>
              <a:rPr lang="en-US" altLang="ko-KR" baseline="-25000" dirty="0"/>
              <a:t> </a:t>
            </a:r>
            <a:r>
              <a:rPr lang="ko-KR" altLang="en-US" dirty="0"/>
              <a:t>밖에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사실에서 </a:t>
            </a:r>
            <a:r>
              <a:rPr lang="en-US" altLang="ko-KR" dirty="0"/>
              <a:t>NOMAD </a:t>
            </a:r>
            <a:r>
              <a:rPr lang="ko-KR" altLang="en-US" dirty="0"/>
              <a:t>의 기본적인 알고리즘이 나온다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(s, </a:t>
            </a:r>
            <a:r>
              <a:rPr lang="ko-KR" altLang="en-US" dirty="0" err="1"/>
              <a:t>램다는</a:t>
            </a:r>
            <a:r>
              <a:rPr lang="ko-KR" altLang="en-US" dirty="0"/>
              <a:t> 데이터 자체와는 관련이 없는 값이다</a:t>
            </a:r>
            <a:r>
              <a:rPr lang="en-US" altLang="ko-KR" dirty="0"/>
              <a:t>. S = Step-size schedule, Lambda = Complexity </a:t>
            </a:r>
            <a:r>
              <a:rPr lang="en-US" altLang="ko-KR" dirty="0" err="1"/>
              <a:t>Regularizer</a:t>
            </a:r>
            <a:r>
              <a:rPr lang="en-US" altLang="ko-KR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4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455F-26F4-44E0-B492-B57D88EBD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NOMAD </a:t>
            </a:r>
            <a:r>
              <a:rPr lang="ko-KR" altLang="en-US" dirty="0"/>
              <a:t>알고리즘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D36C3-4469-4DAF-9491-B355FB6D6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NOMAD </a:t>
            </a:r>
            <a:r>
              <a:rPr lang="ko-KR" altLang="en-US" dirty="0"/>
              <a:t>알고리즘의 중점은 업데이트를 할 때에 필요한 내부 파라미터가 </a:t>
            </a:r>
            <a:r>
              <a:rPr lang="en-US" altLang="ko-KR" dirty="0"/>
              <a:t>W</a:t>
            </a:r>
            <a:r>
              <a:rPr lang="en-US" altLang="ko-KR" baseline="-25000" dirty="0"/>
              <a:t>i </a:t>
            </a:r>
            <a:r>
              <a:rPr lang="ko-KR" altLang="en-US" dirty="0"/>
              <a:t>와 </a:t>
            </a:r>
            <a:r>
              <a:rPr lang="en-US" altLang="ko-KR" dirty="0" err="1"/>
              <a:t>H</a:t>
            </a:r>
            <a:r>
              <a:rPr lang="en-US" altLang="ko-KR" baseline="-25000" dirty="0" err="1"/>
              <a:t>j</a:t>
            </a:r>
            <a:r>
              <a:rPr lang="en-US" altLang="ko-KR" dirty="0"/>
              <a:t> </a:t>
            </a:r>
            <a:r>
              <a:rPr lang="ko-KR" altLang="en-US" dirty="0"/>
              <a:t>밖에 없다는 것이다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동시에 같은 </a:t>
            </a:r>
            <a:r>
              <a:rPr lang="en-US" altLang="ko-KR" dirty="0"/>
              <a:t>W</a:t>
            </a:r>
            <a:r>
              <a:rPr lang="en-US" altLang="ko-KR" baseline="-25000" dirty="0"/>
              <a:t>i 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H</a:t>
            </a:r>
            <a:r>
              <a:rPr lang="en-US" altLang="ko-KR" baseline="-25000" dirty="0" err="1"/>
              <a:t>j</a:t>
            </a:r>
            <a:r>
              <a:rPr lang="en-US" altLang="ko-KR" dirty="0"/>
              <a:t> </a:t>
            </a:r>
            <a:r>
              <a:rPr lang="ko-KR" altLang="en-US" dirty="0"/>
              <a:t>값이 서로 다른 프로세서에서 업데이트 되지 않는 이상 </a:t>
            </a:r>
            <a:r>
              <a:rPr lang="en-US" altLang="ko-KR" dirty="0"/>
              <a:t>Matrix Completion </a:t>
            </a:r>
            <a:r>
              <a:rPr lang="ko-KR" altLang="en-US" dirty="0"/>
              <a:t>이 가능해진다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4392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CA1E37-5678-407D-B549-E7C5EED73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18686"/>
            <a:ext cx="5257800" cy="25528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412D7D-32FF-4D26-805D-3D40CA504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11447"/>
            <a:ext cx="5171440" cy="24900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28A39D-5F97-4DB2-BE12-22EF8E8DE250}"/>
              </a:ext>
            </a:extLst>
          </p:cNvPr>
          <p:cNvSpPr txBox="1"/>
          <p:nvPr/>
        </p:nvSpPr>
        <p:spPr>
          <a:xfrm>
            <a:off x="6532880" y="223520"/>
            <a:ext cx="55676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</a:t>
            </a:r>
            <a:r>
              <a:rPr lang="en-US" baseline="-25000" dirty="0"/>
              <a:t>i </a:t>
            </a:r>
            <a:r>
              <a:rPr lang="ko-KR" altLang="en-US" dirty="0"/>
              <a:t>의 배분 </a:t>
            </a:r>
            <a:r>
              <a:rPr lang="en-US" altLang="ko-KR" dirty="0"/>
              <a:t>: </a:t>
            </a:r>
            <a:r>
              <a:rPr lang="ko-KR" altLang="en-US" dirty="0"/>
              <a:t>각각의 프로세서들은 비슷한 양의 </a:t>
            </a:r>
            <a:r>
              <a:rPr lang="en-US" altLang="ko-KR" dirty="0"/>
              <a:t>W </a:t>
            </a:r>
            <a:r>
              <a:rPr lang="ko-KR" altLang="en-US" dirty="0"/>
              <a:t>행을 배분 받고</a:t>
            </a:r>
            <a:r>
              <a:rPr lang="en-US" altLang="ko-KR" dirty="0"/>
              <a:t>, </a:t>
            </a:r>
            <a:r>
              <a:rPr lang="ko-KR" altLang="en-US" dirty="0"/>
              <a:t>그 행에 포함된 데이터 값도 받는다</a:t>
            </a:r>
            <a:r>
              <a:rPr lang="en-US" altLang="ko-KR" dirty="0"/>
              <a:t>. W</a:t>
            </a:r>
            <a:r>
              <a:rPr lang="ko-KR" altLang="en-US" dirty="0"/>
              <a:t> 행에 포함된 값들은 움직이지 않고 각자의 프로세서에 계속 머무른다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H</a:t>
            </a:r>
            <a:r>
              <a:rPr lang="en-US" altLang="ko-KR" baseline="-25000" dirty="0" err="1"/>
              <a:t>j</a:t>
            </a:r>
            <a:r>
              <a:rPr lang="en-US" altLang="ko-KR" dirty="0"/>
              <a:t> </a:t>
            </a:r>
            <a:r>
              <a:rPr lang="ko-KR" altLang="en-US" dirty="0"/>
              <a:t>의 배분</a:t>
            </a:r>
            <a:r>
              <a:rPr lang="en-US" altLang="ko-KR" dirty="0"/>
              <a:t> : </a:t>
            </a:r>
            <a:r>
              <a:rPr lang="en-US" altLang="ko-KR" dirty="0" err="1"/>
              <a:t>H</a:t>
            </a:r>
            <a:r>
              <a:rPr lang="en-US" altLang="ko-KR" baseline="-25000" dirty="0" err="1"/>
              <a:t>j</a:t>
            </a:r>
            <a:r>
              <a:rPr lang="ko-KR" altLang="en-US" baseline="-25000" dirty="0"/>
              <a:t> </a:t>
            </a:r>
            <a:r>
              <a:rPr lang="ko-KR" altLang="en-US" dirty="0"/>
              <a:t>값들은 처음에 무작위로 배분된다</a:t>
            </a:r>
            <a:r>
              <a:rPr lang="en-US" altLang="ko-KR" dirty="0"/>
              <a:t> (</a:t>
            </a:r>
            <a:r>
              <a:rPr lang="ko-KR" altLang="en-US" dirty="0"/>
              <a:t>프로세서마다 양은 비슷하게</a:t>
            </a:r>
            <a:r>
              <a:rPr lang="en-US" altLang="ko-KR" dirty="0"/>
              <a:t>).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각 프로세서마다 주어진 </a:t>
            </a:r>
            <a:r>
              <a:rPr lang="en-US" altLang="ko-KR" dirty="0"/>
              <a:t>W</a:t>
            </a:r>
            <a:r>
              <a:rPr lang="en-US" altLang="ko-KR" baseline="-25000" dirty="0"/>
              <a:t>i </a:t>
            </a:r>
            <a:r>
              <a:rPr lang="ko-KR" altLang="en-US" dirty="0"/>
              <a:t>와 </a:t>
            </a:r>
            <a:r>
              <a:rPr lang="en-US" altLang="ko-KR" dirty="0" err="1"/>
              <a:t>H</a:t>
            </a:r>
            <a:r>
              <a:rPr lang="en-US" altLang="ko-KR" baseline="-25000" dirty="0" err="1"/>
              <a:t>j</a:t>
            </a:r>
            <a:r>
              <a:rPr lang="en-US" altLang="ko-KR" baseline="-25000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파라미터를 통한 </a:t>
            </a:r>
            <a:r>
              <a:rPr lang="en-US" altLang="ko-KR" dirty="0"/>
              <a:t>Data Optimization </a:t>
            </a:r>
            <a:r>
              <a:rPr lang="ko-KR" altLang="en-US" dirty="0"/>
              <a:t>이 끝나면 </a:t>
            </a:r>
            <a:r>
              <a:rPr lang="en-US" altLang="ko-KR" dirty="0" err="1"/>
              <a:t>H</a:t>
            </a:r>
            <a:r>
              <a:rPr lang="en-US" altLang="ko-KR" baseline="-25000" dirty="0" err="1"/>
              <a:t>j</a:t>
            </a:r>
            <a:r>
              <a:rPr lang="en-US" altLang="ko-KR" baseline="-25000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파라미터는 다른 프로세서는 이동한다</a:t>
            </a:r>
            <a:r>
              <a:rPr lang="en-US" altLang="ko-KR" dirty="0"/>
              <a:t>. (	NOMAD </a:t>
            </a:r>
            <a:r>
              <a:rPr lang="ko-KR" altLang="en-US" dirty="0"/>
              <a:t>가 </a:t>
            </a:r>
            <a:r>
              <a:rPr lang="en-US" altLang="ko-KR" dirty="0"/>
              <a:t>NOMADIC </a:t>
            </a:r>
            <a:r>
              <a:rPr lang="ko-KR" altLang="en-US" dirty="0"/>
              <a:t>인 이유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73A44-2D07-423C-951F-D9D624784E95}"/>
              </a:ext>
            </a:extLst>
          </p:cNvPr>
          <p:cNvSpPr txBox="1"/>
          <p:nvPr/>
        </p:nvSpPr>
        <p:spPr>
          <a:xfrm>
            <a:off x="6702458" y="3811447"/>
            <a:ext cx="530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BFF10C-8C79-4890-AB51-766ED02A523B}"/>
              </a:ext>
            </a:extLst>
          </p:cNvPr>
          <p:cNvSpPr txBox="1"/>
          <p:nvPr/>
        </p:nvSpPr>
        <p:spPr>
          <a:xfrm>
            <a:off x="6900421" y="3811447"/>
            <a:ext cx="49962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ko-KR" altLang="en-US" dirty="0"/>
              <a:t>각각의 프로세서가 파라미터와 </a:t>
            </a:r>
            <a:r>
              <a:rPr lang="ko-KR" altLang="en-US" dirty="0" err="1"/>
              <a:t>데이타값을</a:t>
            </a:r>
            <a:r>
              <a:rPr lang="ko-KR" altLang="en-US" dirty="0"/>
              <a:t> 배분 받은 상태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dirty="0"/>
              <a:t>특정 </a:t>
            </a:r>
            <a:r>
              <a:rPr lang="en-US" altLang="ko-KR" dirty="0" err="1"/>
              <a:t>h</a:t>
            </a:r>
            <a:r>
              <a:rPr lang="en-US" altLang="ko-KR" baseline="-25000" dirty="0" err="1"/>
              <a:t>j</a:t>
            </a:r>
            <a:r>
              <a:rPr lang="en-US" altLang="ko-KR" baseline="-25000" dirty="0"/>
              <a:t> </a:t>
            </a:r>
            <a:r>
              <a:rPr lang="ko-KR" altLang="en-US" dirty="0"/>
              <a:t>파라미터를 통한 </a:t>
            </a:r>
            <a:r>
              <a:rPr lang="en-US" altLang="ko-KR" dirty="0"/>
              <a:t>optimization </a:t>
            </a:r>
            <a:r>
              <a:rPr lang="ko-KR" altLang="en-US" dirty="0"/>
              <a:t>이 끝나고 다른 프로세서로 이동함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dirty="0"/>
              <a:t>갈색으로 표현된 프로세서가 </a:t>
            </a:r>
            <a:r>
              <a:rPr lang="en-US" altLang="ko-KR" dirty="0" err="1"/>
              <a:t>h</a:t>
            </a:r>
            <a:r>
              <a:rPr lang="en-US" altLang="ko-KR" baseline="-25000" dirty="0" err="1"/>
              <a:t>j</a:t>
            </a:r>
            <a:r>
              <a:rPr lang="en-US" altLang="ko-KR" baseline="-25000" dirty="0"/>
              <a:t> </a:t>
            </a:r>
            <a:r>
              <a:rPr lang="ko-KR" altLang="en-US" dirty="0"/>
              <a:t>의 값을 받고</a:t>
            </a:r>
            <a:r>
              <a:rPr lang="en-US" altLang="ko-KR" dirty="0"/>
              <a:t>, </a:t>
            </a:r>
            <a:r>
              <a:rPr lang="ko-KR" altLang="en-US" dirty="0"/>
              <a:t>또다시 </a:t>
            </a:r>
            <a:r>
              <a:rPr lang="en-US" altLang="ko-KR" dirty="0"/>
              <a:t>optimization </a:t>
            </a:r>
            <a:r>
              <a:rPr lang="ko-KR" altLang="en-US" dirty="0"/>
              <a:t>하는 중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dirty="0"/>
              <a:t>시간이 경과한 장면</a:t>
            </a:r>
            <a:r>
              <a:rPr lang="en-US" altLang="ko-KR" dirty="0"/>
              <a:t>; </a:t>
            </a:r>
            <a:r>
              <a:rPr lang="ko-KR" altLang="en-US" dirty="0"/>
              <a:t>모든 </a:t>
            </a:r>
            <a:r>
              <a:rPr lang="en-US" altLang="ko-KR" dirty="0" err="1"/>
              <a:t>h</a:t>
            </a:r>
            <a:r>
              <a:rPr lang="en-US" altLang="ko-KR" baseline="-25000" dirty="0" err="1"/>
              <a:t>j</a:t>
            </a:r>
            <a:r>
              <a:rPr lang="en-US" altLang="ko-KR" baseline="-25000" dirty="0"/>
              <a:t> </a:t>
            </a:r>
            <a:r>
              <a:rPr lang="ko-KR" altLang="en-US" dirty="0"/>
              <a:t>값은 </a:t>
            </a:r>
            <a:r>
              <a:rPr lang="en-US" altLang="ko-KR" dirty="0"/>
              <a:t>4</a:t>
            </a:r>
            <a:r>
              <a:rPr lang="ko-KR" altLang="en-US" dirty="0"/>
              <a:t>개의 프로세서 중에 한 개에서는 사용되고 있다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2821</TotalTime>
  <Words>756</Words>
  <Application>Microsoft Office PowerPoint</Application>
  <PresentationFormat>Widescreen</PresentationFormat>
  <Paragraphs>152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Office Theme</vt:lpstr>
      <vt:lpstr>Nomadic Computing for Big Data Analysis</vt:lpstr>
      <vt:lpstr>연구의 목표</vt:lpstr>
      <vt:lpstr>현재 사용중인 알고리즘의 장단점</vt:lpstr>
      <vt:lpstr>NOMAD</vt:lpstr>
      <vt:lpstr>NOMAD 의 적용</vt:lpstr>
      <vt:lpstr>Matrix Completion 의 기본</vt:lpstr>
      <vt:lpstr>PowerPoint Presentation</vt:lpstr>
      <vt:lpstr>NOMAD 알고리즘</vt:lpstr>
      <vt:lpstr>PowerPoint Presentation</vt:lpstr>
      <vt:lpstr>PowerPoint Presentation</vt:lpstr>
      <vt:lpstr>PowerPoint Presentation</vt:lpstr>
      <vt:lpstr>Latent Dirichlet Allocation 의 기본</vt:lpstr>
      <vt:lpstr>LDA 알고리즘</vt:lpstr>
      <vt:lpstr>PowerPoint Presentation</vt:lpstr>
      <vt:lpstr>PowerPoint Presentation</vt:lpstr>
      <vt:lpstr>nt 의 처리</vt:lpstr>
      <vt:lpstr>PowerPoint Presentation</vt:lpstr>
      <vt:lpstr>NOMAD 의 가능성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Nomadic Computing for Big Data Analysis</dc:title>
  <dc:creator>Bryan</dc:creator>
  <cp:lastModifiedBy>Bryan</cp:lastModifiedBy>
  <cp:revision>33</cp:revision>
  <dcterms:created xsi:type="dcterms:W3CDTF">2018-06-09T13:09:20Z</dcterms:created>
  <dcterms:modified xsi:type="dcterms:W3CDTF">2018-06-11T12:11:19Z</dcterms:modified>
</cp:coreProperties>
</file>