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40" r:id="rId11"/>
    <p:sldId id="341" r:id="rId12"/>
    <p:sldId id="342" r:id="rId13"/>
    <p:sldId id="343" r:id="rId14"/>
    <p:sldId id="345" r:id="rId15"/>
    <p:sldId id="346" r:id="rId16"/>
    <p:sldId id="347" r:id="rId17"/>
    <p:sldId id="348" r:id="rId18"/>
    <p:sldId id="265" r:id="rId19"/>
    <p:sldId id="266" r:id="rId20"/>
    <p:sldId id="321" r:id="rId21"/>
    <p:sldId id="322" r:id="rId22"/>
    <p:sldId id="323" r:id="rId23"/>
    <p:sldId id="324" r:id="rId24"/>
    <p:sldId id="325" r:id="rId25"/>
    <p:sldId id="267" r:id="rId26"/>
    <p:sldId id="268" r:id="rId27"/>
    <p:sldId id="326" r:id="rId28"/>
    <p:sldId id="327" r:id="rId29"/>
    <p:sldId id="328" r:id="rId30"/>
    <p:sldId id="329" r:id="rId31"/>
    <p:sldId id="330" r:id="rId32"/>
    <p:sldId id="331" r:id="rId33"/>
    <p:sldId id="332" r:id="rId34"/>
    <p:sldId id="335" r:id="rId35"/>
    <p:sldId id="336" r:id="rId36"/>
    <p:sldId id="337" r:id="rId37"/>
    <p:sldId id="338" r:id="rId38"/>
    <p:sldId id="339" r:id="rId39"/>
    <p:sldId id="333" r:id="rId40"/>
    <p:sldId id="334" r:id="rId41"/>
    <p:sldId id="269" r:id="rId42"/>
    <p:sldId id="272" r:id="rId43"/>
    <p:sldId id="270" r:id="rId44"/>
    <p:sldId id="271"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303" r:id="rId58"/>
    <p:sldId id="304" r:id="rId59"/>
    <p:sldId id="305" r:id="rId60"/>
    <p:sldId id="306" r:id="rId61"/>
    <p:sldId id="307"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8" r:id="rId81"/>
    <p:sldId id="309" r:id="rId82"/>
    <p:sldId id="310" r:id="rId83"/>
    <p:sldId id="311" r:id="rId84"/>
    <p:sldId id="312" r:id="rId85"/>
    <p:sldId id="313" r:id="rId86"/>
    <p:sldId id="314" r:id="rId87"/>
    <p:sldId id="315" r:id="rId88"/>
    <p:sldId id="316" r:id="rId89"/>
    <p:sldId id="317" r:id="rId90"/>
    <p:sldId id="319" r:id="rId91"/>
    <p:sldId id="320" r:id="rId92"/>
    <p:sldId id="318" r:id="rId9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5166BC23-DEC3-4A05-99DB-7686BD5978E0}" type="datetimeFigureOut">
              <a:rPr lang="es-MX" smtClean="0"/>
              <a:t>15/12/2013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283581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5166BC23-DEC3-4A05-99DB-7686BD5978E0}" type="datetimeFigureOut">
              <a:rPr lang="es-MX" smtClean="0"/>
              <a:t>15/12/2013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425727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5166BC23-DEC3-4A05-99DB-7686BD5978E0}" type="datetimeFigureOut">
              <a:rPr lang="es-MX" smtClean="0"/>
              <a:t>15/12/2013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314754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5166BC23-DEC3-4A05-99DB-7686BD5978E0}" type="datetimeFigureOut">
              <a:rPr lang="es-MX" smtClean="0"/>
              <a:t>15/12/2013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36406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6BC23-DEC3-4A05-99DB-7686BD5978E0}" type="datetimeFigureOut">
              <a:rPr lang="es-MX" smtClean="0"/>
              <a:t>15/12/2013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295018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5166BC23-DEC3-4A05-99DB-7686BD5978E0}" type="datetimeFigureOut">
              <a:rPr lang="es-MX" smtClean="0"/>
              <a:t>15/12/2013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299730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5166BC23-DEC3-4A05-99DB-7686BD5978E0}" type="datetimeFigureOut">
              <a:rPr lang="es-MX" smtClean="0"/>
              <a:t>15/12/2013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250354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5166BC23-DEC3-4A05-99DB-7686BD5978E0}" type="datetimeFigureOut">
              <a:rPr lang="es-MX" smtClean="0"/>
              <a:t>15/12/2013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135228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BC23-DEC3-4A05-99DB-7686BD5978E0}" type="datetimeFigureOut">
              <a:rPr lang="es-MX" smtClean="0"/>
              <a:t>15/12/2013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179438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6BC23-DEC3-4A05-99DB-7686BD5978E0}" type="datetimeFigureOut">
              <a:rPr lang="es-MX" smtClean="0"/>
              <a:t>15/12/2013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20895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6BC23-DEC3-4A05-99DB-7686BD5978E0}" type="datetimeFigureOut">
              <a:rPr lang="es-MX" smtClean="0"/>
              <a:t>15/12/2013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7F8C52-5E8F-4942-9B80-4034835A66CA}" type="slidenum">
              <a:rPr lang="es-MX" smtClean="0"/>
              <a:t>‹#›</a:t>
            </a:fld>
            <a:endParaRPr lang="es-MX"/>
          </a:p>
        </p:txBody>
      </p:sp>
    </p:spTree>
    <p:extLst>
      <p:ext uri="{BB962C8B-B14F-4D97-AF65-F5344CB8AC3E}">
        <p14:creationId xmlns:p14="http://schemas.microsoft.com/office/powerpoint/2010/main" val="96920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6BC23-DEC3-4A05-99DB-7686BD5978E0}" type="datetimeFigureOut">
              <a:rPr lang="es-MX" smtClean="0"/>
              <a:t>15/12/2013</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F8C52-5E8F-4942-9B80-4034835A66CA}" type="slidenum">
              <a:rPr lang="es-MX" smtClean="0"/>
              <a:t>‹#›</a:t>
            </a:fld>
            <a:endParaRPr lang="es-MX"/>
          </a:p>
        </p:txBody>
      </p:sp>
    </p:spTree>
    <p:extLst>
      <p:ext uri="{BB962C8B-B14F-4D97-AF65-F5344CB8AC3E}">
        <p14:creationId xmlns:p14="http://schemas.microsoft.com/office/powerpoint/2010/main" val="241216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ascii-cod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msdn.microsoft.com/en-us/library/vstudio/hh567368.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en.wikibooks.org/wiki/More_C++_Idioms/nullptr"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cprogramming.com/tutorial/lesson6.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cprogramming.com/c++11/c++11-auto-decltype-return-value-after-functio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qconlondon.com/london-2009/tracks/show_track.jsp?trackOID=232"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cprogramming.com/tutorial/lesson11.html" TargetMode="External"/><Relationship Id="rId2" Type="http://schemas.openxmlformats.org/officeDocument/2006/relationships/hyperlink" Target="http://www.cprogramming.com/tutorial/enum.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tackoverflow.com/questions/13642827/cstdint-vs-stdin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file:///D:\cursos\panamericana\Enero2014\ProgramacionC++\proyectos\solucion1\temperaturConverter\temperaturConverter.c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ile:///D:\cursos\panamericana\Enero2014\ProgramacionC++\proyectos\solucion1\LineCount\linecount.cp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Tour of C++: The Basics</a:t>
            </a:r>
            <a:endParaRPr lang="es-MX" dirty="0"/>
          </a:p>
        </p:txBody>
      </p:sp>
      <p:sp>
        <p:nvSpPr>
          <p:cNvPr id="3" name="Subtitle 2"/>
          <p:cNvSpPr>
            <a:spLocks noGrp="1"/>
          </p:cNvSpPr>
          <p:nvPr>
            <p:ph type="subTitle" idx="1"/>
          </p:nvPr>
        </p:nvSpPr>
        <p:spPr/>
        <p:txBody>
          <a:bodyPr/>
          <a:lstStyle/>
          <a:p>
            <a:r>
              <a:rPr lang="es-MX" dirty="0" err="1" smtClean="0"/>
              <a:t>Lesson</a:t>
            </a:r>
            <a:r>
              <a:rPr lang="es-MX" dirty="0" smtClean="0"/>
              <a:t> 1</a:t>
            </a:r>
            <a:endParaRPr lang="es-MX" dirty="0"/>
          </a:p>
        </p:txBody>
      </p:sp>
    </p:spTree>
    <p:extLst>
      <p:ext uri="{BB962C8B-B14F-4D97-AF65-F5344CB8AC3E}">
        <p14:creationId xmlns:p14="http://schemas.microsoft.com/office/powerpoint/2010/main" val="54248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Name</a:t>
            </a:r>
            <a:r>
              <a:rPr lang="es-MX" dirty="0" smtClean="0"/>
              <a:t> </a:t>
            </a:r>
            <a:r>
              <a:rPr lang="es-MX" dirty="0" err="1" smtClean="0"/>
              <a:t>spaces</a:t>
            </a:r>
            <a:endParaRPr lang="es-MX" dirty="0"/>
          </a:p>
        </p:txBody>
      </p:sp>
      <p:sp>
        <p:nvSpPr>
          <p:cNvPr id="3" name="Content Placeholder 2"/>
          <p:cNvSpPr>
            <a:spLocks noGrp="1"/>
          </p:cNvSpPr>
          <p:nvPr>
            <p:ph idx="1"/>
          </p:nvPr>
        </p:nvSpPr>
        <p:spPr/>
        <p:txBody>
          <a:bodyPr>
            <a:normAutofit/>
          </a:bodyPr>
          <a:lstStyle/>
          <a:p>
            <a:r>
              <a:rPr lang="en-US" sz="2400" dirty="0"/>
              <a:t>Although C++ changed greatly during standardization, few of the changes the committee made are likely to break existing code. </a:t>
            </a:r>
            <a:endParaRPr lang="en-US" sz="2400" dirty="0" smtClean="0"/>
          </a:p>
          <a:p>
            <a:r>
              <a:rPr lang="en-US" sz="2400" dirty="0" smtClean="0"/>
              <a:t>There </a:t>
            </a:r>
            <a:r>
              <a:rPr lang="en-US" sz="2400" dirty="0"/>
              <a:t>is one change, however, that will cause nearly all earlier C++ code to fail to compile, to wit: the addition of namespaces, specifically the fact that all of the C++ standard library now lives in namespace std</a:t>
            </a:r>
            <a:r>
              <a:rPr lang="en-US" sz="2400" dirty="0" smtClean="0"/>
              <a:t>.</a:t>
            </a:r>
          </a:p>
          <a:p>
            <a:r>
              <a:rPr lang="en-US" sz="2400" dirty="0" smtClean="0"/>
              <a:t>Code that used to work, but not any more:</a:t>
            </a:r>
            <a:endParaRPr lang="es-MX" sz="2400" dirty="0"/>
          </a:p>
        </p:txBody>
      </p:sp>
      <p:pic>
        <p:nvPicPr>
          <p:cNvPr id="4" name="Picture 3"/>
          <p:cNvPicPr>
            <a:picLocks noChangeAspect="1"/>
          </p:cNvPicPr>
          <p:nvPr/>
        </p:nvPicPr>
        <p:blipFill>
          <a:blip r:embed="rId2"/>
          <a:stretch>
            <a:fillRect/>
          </a:stretch>
        </p:blipFill>
        <p:spPr>
          <a:xfrm>
            <a:off x="6425615" y="4191501"/>
            <a:ext cx="5538392" cy="2281487"/>
          </a:xfrm>
          <a:prstGeom prst="rect">
            <a:avLst/>
          </a:prstGeom>
          <a:ln>
            <a:solidFill>
              <a:schemeClr val="accent1">
                <a:shade val="50000"/>
              </a:schemeClr>
            </a:solidFill>
          </a:ln>
        </p:spPr>
      </p:pic>
    </p:spTree>
    <p:extLst>
      <p:ext uri="{BB962C8B-B14F-4D97-AF65-F5344CB8AC3E}">
        <p14:creationId xmlns:p14="http://schemas.microsoft.com/office/powerpoint/2010/main" val="840238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 </a:t>
            </a:r>
            <a:endParaRPr lang="es-MX" dirty="0"/>
          </a:p>
        </p:txBody>
      </p:sp>
      <p:sp>
        <p:nvSpPr>
          <p:cNvPr id="3" name="Content Placeholder 2"/>
          <p:cNvSpPr>
            <a:spLocks noGrp="1"/>
          </p:cNvSpPr>
          <p:nvPr>
            <p:ph idx="1"/>
          </p:nvPr>
        </p:nvSpPr>
        <p:spPr>
          <a:xfrm>
            <a:off x="838200" y="228601"/>
            <a:ext cx="4287253" cy="5948362"/>
          </a:xfrm>
        </p:spPr>
        <p:txBody>
          <a:bodyPr>
            <a:normAutofit fontScale="92500" lnSpcReduction="10000"/>
          </a:bodyPr>
          <a:lstStyle/>
          <a:p>
            <a:endParaRPr lang="en-US" dirty="0" smtClean="0"/>
          </a:p>
          <a:p>
            <a:r>
              <a:rPr lang="en-US" dirty="0" smtClean="0"/>
              <a:t>Now you must specifically say which names are in </a:t>
            </a:r>
            <a:r>
              <a:rPr lang="en-US" dirty="0" err="1" smtClean="0"/>
              <a:t>std</a:t>
            </a:r>
            <a:r>
              <a:rPr lang="en-US" dirty="0" smtClean="0"/>
              <a:t>:</a:t>
            </a:r>
          </a:p>
          <a:p>
            <a:endParaRPr lang="en-US" dirty="0" smtClean="0"/>
          </a:p>
          <a:p>
            <a:endParaRPr lang="en-US" dirty="0"/>
          </a:p>
          <a:p>
            <a:r>
              <a:rPr lang="en-US" dirty="0" smtClean="0"/>
              <a:t>Or </a:t>
            </a:r>
            <a:r>
              <a:rPr lang="en-US" dirty="0"/>
              <a:t>write "using declarations" to bring the necessary </a:t>
            </a:r>
            <a:r>
              <a:rPr lang="en-US" dirty="0" err="1"/>
              <a:t>std</a:t>
            </a:r>
            <a:r>
              <a:rPr lang="en-US" dirty="0"/>
              <a:t> names into scope</a:t>
            </a:r>
            <a:r>
              <a:rPr lang="en-US" dirty="0" smtClean="0"/>
              <a:t>:</a:t>
            </a:r>
          </a:p>
          <a:p>
            <a:endParaRPr lang="en-US" dirty="0"/>
          </a:p>
          <a:p>
            <a:endParaRPr lang="en-US" dirty="0" smtClean="0"/>
          </a:p>
          <a:p>
            <a:r>
              <a:rPr lang="en-US" dirty="0" smtClean="0"/>
              <a:t>Or </a:t>
            </a:r>
            <a:r>
              <a:rPr lang="en-US" dirty="0"/>
              <a:t> write a "using directive" to simply drag all the </a:t>
            </a:r>
            <a:r>
              <a:rPr lang="en-US" dirty="0" err="1"/>
              <a:t>std</a:t>
            </a:r>
            <a:r>
              <a:rPr lang="en-US" dirty="0"/>
              <a:t> names into scope </a:t>
            </a:r>
            <a:r>
              <a:rPr lang="en-US" dirty="0" smtClean="0"/>
              <a:t>wholesale:</a:t>
            </a:r>
            <a:endParaRPr lang="es-MX" dirty="0"/>
          </a:p>
        </p:txBody>
      </p:sp>
      <p:pic>
        <p:nvPicPr>
          <p:cNvPr id="4" name="Picture 3"/>
          <p:cNvPicPr>
            <a:picLocks noChangeAspect="1"/>
          </p:cNvPicPr>
          <p:nvPr/>
        </p:nvPicPr>
        <p:blipFill>
          <a:blip r:embed="rId2"/>
          <a:stretch>
            <a:fillRect/>
          </a:stretch>
        </p:blipFill>
        <p:spPr>
          <a:xfrm>
            <a:off x="5413961" y="365125"/>
            <a:ext cx="4740692" cy="1743048"/>
          </a:xfrm>
          <a:prstGeom prst="rect">
            <a:avLst/>
          </a:prstGeom>
          <a:ln>
            <a:solidFill>
              <a:schemeClr val="accent1">
                <a:shade val="50000"/>
              </a:schemeClr>
            </a:solidFill>
          </a:ln>
        </p:spPr>
      </p:pic>
      <p:pic>
        <p:nvPicPr>
          <p:cNvPr id="5" name="Picture 4"/>
          <p:cNvPicPr>
            <a:picLocks noChangeAspect="1"/>
          </p:cNvPicPr>
          <p:nvPr/>
        </p:nvPicPr>
        <p:blipFill>
          <a:blip r:embed="rId3"/>
          <a:stretch>
            <a:fillRect/>
          </a:stretch>
        </p:blipFill>
        <p:spPr>
          <a:xfrm>
            <a:off x="5413960" y="2183599"/>
            <a:ext cx="4740693" cy="2167920"/>
          </a:xfrm>
          <a:prstGeom prst="rect">
            <a:avLst/>
          </a:prstGeom>
          <a:ln>
            <a:solidFill>
              <a:schemeClr val="accent1">
                <a:shade val="50000"/>
              </a:schemeClr>
            </a:solidFill>
          </a:ln>
        </p:spPr>
      </p:pic>
      <p:pic>
        <p:nvPicPr>
          <p:cNvPr id="6" name="Picture 5"/>
          <p:cNvPicPr>
            <a:picLocks noChangeAspect="1"/>
          </p:cNvPicPr>
          <p:nvPr/>
        </p:nvPicPr>
        <p:blipFill>
          <a:blip r:embed="rId4"/>
          <a:stretch>
            <a:fillRect/>
          </a:stretch>
        </p:blipFill>
        <p:spPr>
          <a:xfrm>
            <a:off x="5413960" y="4580126"/>
            <a:ext cx="4740693" cy="1956743"/>
          </a:xfrm>
          <a:prstGeom prst="rect">
            <a:avLst/>
          </a:prstGeom>
          <a:ln>
            <a:solidFill>
              <a:schemeClr val="accent1">
                <a:shade val="50000"/>
              </a:schemeClr>
            </a:solidFill>
          </a:ln>
        </p:spPr>
      </p:pic>
    </p:spTree>
    <p:extLst>
      <p:ext uri="{BB962C8B-B14F-4D97-AF65-F5344CB8AC3E}">
        <p14:creationId xmlns:p14="http://schemas.microsoft.com/office/powerpoint/2010/main" val="781908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Rule #1: Avoid </a:t>
            </a:r>
            <a:r>
              <a:rPr lang="en-US" b="1" i="1" dirty="0"/>
              <a:t>using directives</a:t>
            </a:r>
            <a:r>
              <a:rPr lang="en-US" b="1" dirty="0"/>
              <a:t> entirely, especially in header files.</a:t>
            </a:r>
            <a:endParaRPr lang="es-MX" dirty="0"/>
          </a:p>
        </p:txBody>
      </p:sp>
      <p:sp>
        <p:nvSpPr>
          <p:cNvPr id="3" name="Content Placeholder 2"/>
          <p:cNvSpPr>
            <a:spLocks noGrp="1"/>
          </p:cNvSpPr>
          <p:nvPr>
            <p:ph idx="1"/>
          </p:nvPr>
        </p:nvSpPr>
        <p:spPr/>
        <p:txBody>
          <a:bodyPr/>
          <a:lstStyle/>
          <a:p>
            <a:r>
              <a:rPr lang="en-US" dirty="0"/>
              <a:t>The reason for Rule #1 is that using directives cause wanton namespace pollution by bringing in potentially huge numbers of names, many (usually the vast majority) of which are unnecessary. The presence of the unnecessary names greatly increases the possibility of unintended name conflicts--not just in the header itself, but in every module that #includes the header. </a:t>
            </a:r>
            <a:endParaRPr lang="es-MX" dirty="0"/>
          </a:p>
        </p:txBody>
      </p:sp>
    </p:spTree>
    <p:extLst>
      <p:ext uri="{BB962C8B-B14F-4D97-AF65-F5344CB8AC3E}">
        <p14:creationId xmlns:p14="http://schemas.microsoft.com/office/powerpoint/2010/main" val="205596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Rule #2: Never write </a:t>
            </a:r>
            <a:r>
              <a:rPr lang="en-US" b="1" dirty="0" smtClean="0"/>
              <a:t>namespace</a:t>
            </a:r>
            <a:r>
              <a:rPr lang="en-US" b="1" dirty="0"/>
              <a:t> </a:t>
            </a:r>
            <a:r>
              <a:rPr lang="en-US" b="1" i="1" dirty="0"/>
              <a:t>using declarations</a:t>
            </a:r>
            <a:r>
              <a:rPr lang="en-US" b="1" dirty="0"/>
              <a:t> in header files.</a:t>
            </a:r>
            <a:endParaRPr lang="es-MX" dirty="0"/>
          </a:p>
        </p:txBody>
      </p:sp>
      <p:sp>
        <p:nvSpPr>
          <p:cNvPr id="3" name="Content Placeholder 2"/>
          <p:cNvSpPr>
            <a:spLocks noGrp="1"/>
          </p:cNvSpPr>
          <p:nvPr>
            <p:ph idx="1"/>
          </p:nvPr>
        </p:nvSpPr>
        <p:spPr/>
        <p:txBody>
          <a:bodyPr/>
          <a:lstStyle/>
          <a:p>
            <a:r>
              <a:rPr lang="en-US" dirty="0"/>
              <a:t>Note that Rule #2 goes much further than most popular advice. Most authors recommend that using declarations never appear </a:t>
            </a:r>
            <a:r>
              <a:rPr lang="en-US" i="1" dirty="0"/>
              <a:t>at file scope</a:t>
            </a:r>
            <a:r>
              <a:rPr lang="en-US" dirty="0"/>
              <a:t> in shared header files. That's good advice, as far as it goes, because at file scope a using declaration causes the same kind of namespace pollution as a using directive, only less of it.</a:t>
            </a:r>
            <a:endParaRPr lang="es-MX" dirty="0"/>
          </a:p>
        </p:txBody>
      </p:sp>
    </p:spTree>
    <p:extLst>
      <p:ext uri="{BB962C8B-B14F-4D97-AF65-F5344CB8AC3E}">
        <p14:creationId xmlns:p14="http://schemas.microsoft.com/office/powerpoint/2010/main" val="203218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Namespace Rule #3: Use C headers with the new style "#include &lt;</a:t>
            </a:r>
            <a:r>
              <a:rPr lang="en-US" b="1" dirty="0" err="1"/>
              <a:t>cheader</a:t>
            </a:r>
            <a:r>
              <a:rPr lang="en-US" b="1" dirty="0" smtClean="0"/>
              <a:t>&gt;“ instead </a:t>
            </a:r>
            <a:r>
              <a:rPr lang="en-US" b="1" dirty="0"/>
              <a:t>of the old style "#include &lt;</a:t>
            </a:r>
            <a:r>
              <a:rPr lang="en-US" b="1" dirty="0" err="1"/>
              <a:t>header.h</a:t>
            </a:r>
            <a:r>
              <a:rPr lang="en-US" b="1" dirty="0"/>
              <a:t>&gt;".</a:t>
            </a:r>
            <a:endParaRPr lang="es-MX" dirty="0"/>
          </a:p>
        </p:txBody>
      </p:sp>
      <p:sp>
        <p:nvSpPr>
          <p:cNvPr id="3" name="Content Placeholder 2"/>
          <p:cNvSpPr>
            <a:spLocks noGrp="1"/>
          </p:cNvSpPr>
          <p:nvPr>
            <p:ph idx="1"/>
          </p:nvPr>
        </p:nvSpPr>
        <p:spPr/>
        <p:txBody>
          <a:bodyPr/>
          <a:lstStyle/>
          <a:p>
            <a:r>
              <a:rPr lang="en-US" dirty="0"/>
              <a:t>For backward compatibility with C, C++ still supports all of the standard C header names (e.g., </a:t>
            </a:r>
            <a:r>
              <a:rPr lang="en-US" dirty="0" err="1"/>
              <a:t>stdio.h</a:t>
            </a:r>
            <a:r>
              <a:rPr lang="en-US" dirty="0"/>
              <a:t>), and when you #include those original versions the associated C library functions are visible in the global namespace as before--but in the same breath C++ also says that the old header names are deprecated, which puts the world on notice that they may be removed in a future version of the C++ standard. Thus Standard C++ strongly encourages programmers to prefer using the new versions of the C headers that start with "c" and drop the ".h" extension (e.g., </a:t>
            </a:r>
            <a:r>
              <a:rPr lang="en-US" dirty="0" err="1"/>
              <a:t>cstdio</a:t>
            </a:r>
            <a:r>
              <a:rPr lang="en-US" dirty="0"/>
              <a:t>); when you #include the C headers using the new names, you get the same C library functions, but now they live in namespace std.</a:t>
            </a:r>
            <a:endParaRPr lang="es-MX" dirty="0"/>
          </a:p>
        </p:txBody>
      </p:sp>
    </p:spTree>
    <p:extLst>
      <p:ext uri="{BB962C8B-B14F-4D97-AF65-F5344CB8AC3E}">
        <p14:creationId xmlns:p14="http://schemas.microsoft.com/office/powerpoint/2010/main" val="367430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Exercise</a:t>
            </a:r>
            <a:r>
              <a:rPr lang="es-MX" dirty="0" smtClean="0"/>
              <a:t>: </a:t>
            </a:r>
            <a:r>
              <a:rPr lang="es-MX" dirty="0" err="1" smtClean="0"/>
              <a:t>What</a:t>
            </a:r>
            <a:r>
              <a:rPr lang="es-MX" dirty="0" smtClean="0"/>
              <a:t> </a:t>
            </a:r>
            <a:r>
              <a:rPr lang="es-MX" dirty="0" err="1" smtClean="0"/>
              <a:t>does</a:t>
            </a:r>
            <a:r>
              <a:rPr lang="es-MX" dirty="0" smtClean="0"/>
              <a:t> </a:t>
            </a:r>
            <a:r>
              <a:rPr lang="es-MX" dirty="0" err="1" smtClean="0"/>
              <a:t>this</a:t>
            </a:r>
            <a:r>
              <a:rPr lang="es-MX" dirty="0" smtClean="0"/>
              <a:t> </a:t>
            </a:r>
            <a:r>
              <a:rPr lang="es-MX" dirty="0" err="1" smtClean="0"/>
              <a:t>program</a:t>
            </a:r>
            <a:r>
              <a:rPr lang="es-MX" dirty="0" smtClean="0"/>
              <a:t> do?</a:t>
            </a:r>
            <a:endParaRPr lang="es-MX" dirty="0"/>
          </a:p>
        </p:txBody>
      </p:sp>
      <p:pic>
        <p:nvPicPr>
          <p:cNvPr id="4" name="Content Placeholder 3"/>
          <p:cNvPicPr>
            <a:picLocks noGrp="1" noChangeAspect="1"/>
          </p:cNvPicPr>
          <p:nvPr>
            <p:ph idx="1"/>
          </p:nvPr>
        </p:nvPicPr>
        <p:blipFill>
          <a:blip r:embed="rId2"/>
          <a:stretch>
            <a:fillRect/>
          </a:stretch>
        </p:blipFill>
        <p:spPr>
          <a:xfrm>
            <a:off x="2101515" y="1840874"/>
            <a:ext cx="7102642" cy="3229934"/>
          </a:xfrm>
          <a:prstGeom prst="rect">
            <a:avLst/>
          </a:prstGeom>
        </p:spPr>
      </p:pic>
    </p:spTree>
    <p:extLst>
      <p:ext uri="{BB962C8B-B14F-4D97-AF65-F5344CB8AC3E}">
        <p14:creationId xmlns:p14="http://schemas.microsoft.com/office/powerpoint/2010/main" val="321100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Disecting</a:t>
            </a:r>
            <a:r>
              <a:rPr lang="es-MX" dirty="0" smtClean="0"/>
              <a:t> </a:t>
            </a:r>
            <a:r>
              <a:rPr lang="es-MX" dirty="0" err="1" smtClean="0"/>
              <a:t>the</a:t>
            </a:r>
            <a:r>
              <a:rPr lang="es-MX" dirty="0" smtClean="0"/>
              <a:t> </a:t>
            </a:r>
            <a:r>
              <a:rPr lang="es-MX" dirty="0" err="1" smtClean="0"/>
              <a:t>program</a:t>
            </a:r>
            <a:r>
              <a:rPr lang="es-MX" dirty="0" smtClean="0"/>
              <a:t/>
            </a:r>
            <a:br>
              <a:rPr lang="es-MX" dirty="0" smtClean="0"/>
            </a:br>
            <a:endParaRPr lang="es-MX" dirty="0"/>
          </a:p>
        </p:txBody>
      </p:sp>
      <p:sp>
        <p:nvSpPr>
          <p:cNvPr id="3" name="Content Placeholder 2"/>
          <p:cNvSpPr>
            <a:spLocks noGrp="1"/>
          </p:cNvSpPr>
          <p:nvPr>
            <p:ph idx="1"/>
          </p:nvPr>
        </p:nvSpPr>
        <p:spPr>
          <a:xfrm>
            <a:off x="838200" y="1106905"/>
            <a:ext cx="10515600" cy="5070058"/>
          </a:xfrm>
        </p:spPr>
        <p:txBody>
          <a:bodyPr>
            <a:normAutofit fontScale="77500" lnSpcReduction="20000"/>
          </a:bodyPr>
          <a:lstStyle/>
          <a:p>
            <a:r>
              <a:rPr lang="en-US" dirty="0"/>
              <a:t>The first line inside main defines two </a:t>
            </a:r>
            <a:r>
              <a:rPr lang="en-US" dirty="0" err="1">
                <a:solidFill>
                  <a:srgbClr val="0070C0"/>
                </a:solidFill>
              </a:rPr>
              <a:t>int</a:t>
            </a:r>
            <a:r>
              <a:rPr lang="en-US" dirty="0"/>
              <a:t> variables, named </a:t>
            </a:r>
            <a:r>
              <a:rPr lang="en-US" dirty="0">
                <a:solidFill>
                  <a:srgbClr val="0070C0"/>
                </a:solidFill>
              </a:rPr>
              <a:t>sum </a:t>
            </a:r>
            <a:r>
              <a:rPr lang="en-US" dirty="0"/>
              <a:t>and </a:t>
            </a:r>
            <a:r>
              <a:rPr lang="en-US" dirty="0">
                <a:solidFill>
                  <a:srgbClr val="0070C0"/>
                </a:solidFill>
              </a:rPr>
              <a:t>value</a:t>
            </a:r>
            <a:r>
              <a:rPr lang="en-US" dirty="0"/>
              <a:t>, </a:t>
            </a:r>
            <a:r>
              <a:rPr lang="en-US" dirty="0" smtClean="0"/>
              <a:t>which we </a:t>
            </a:r>
            <a:r>
              <a:rPr lang="en-US" dirty="0"/>
              <a:t>initialize to 0. We’ll use value to hold each number as we read it from the input.</a:t>
            </a:r>
          </a:p>
          <a:p>
            <a:r>
              <a:rPr lang="en-US" dirty="0"/>
              <a:t>We read the data inside the condition of the while:</a:t>
            </a:r>
          </a:p>
          <a:p>
            <a:pPr marL="457200" lvl="1" indent="0">
              <a:buNone/>
            </a:pPr>
            <a:r>
              <a:rPr lang="es-MX" dirty="0" err="1">
                <a:solidFill>
                  <a:srgbClr val="0070C0"/>
                </a:solidFill>
              </a:rPr>
              <a:t>while</a:t>
            </a:r>
            <a:r>
              <a:rPr lang="es-MX" dirty="0">
                <a:solidFill>
                  <a:srgbClr val="0070C0"/>
                </a:solidFill>
              </a:rPr>
              <a:t> (</a:t>
            </a:r>
            <a:r>
              <a:rPr lang="es-MX" dirty="0" err="1">
                <a:solidFill>
                  <a:srgbClr val="0070C0"/>
                </a:solidFill>
              </a:rPr>
              <a:t>std</a:t>
            </a:r>
            <a:r>
              <a:rPr lang="es-MX" dirty="0">
                <a:solidFill>
                  <a:srgbClr val="0070C0"/>
                </a:solidFill>
              </a:rPr>
              <a:t>::</a:t>
            </a:r>
            <a:r>
              <a:rPr lang="es-MX" dirty="0" err="1">
                <a:solidFill>
                  <a:srgbClr val="0070C0"/>
                </a:solidFill>
              </a:rPr>
              <a:t>cin</a:t>
            </a:r>
            <a:r>
              <a:rPr lang="es-MX" dirty="0">
                <a:solidFill>
                  <a:srgbClr val="0070C0"/>
                </a:solidFill>
              </a:rPr>
              <a:t> &gt;&gt; </a:t>
            </a:r>
            <a:r>
              <a:rPr lang="es-MX" dirty="0" err="1">
                <a:solidFill>
                  <a:srgbClr val="0070C0"/>
                </a:solidFill>
              </a:rPr>
              <a:t>value</a:t>
            </a:r>
            <a:r>
              <a:rPr lang="es-MX" dirty="0">
                <a:solidFill>
                  <a:srgbClr val="0070C0"/>
                </a:solidFill>
              </a:rPr>
              <a:t>)</a:t>
            </a:r>
          </a:p>
          <a:p>
            <a:r>
              <a:rPr lang="en-US" dirty="0"/>
              <a:t>Evaluating the while condition executes the </a:t>
            </a:r>
            <a:r>
              <a:rPr lang="en-US" dirty="0" smtClean="0"/>
              <a:t>expression </a:t>
            </a:r>
          </a:p>
          <a:p>
            <a:pPr marL="457200" lvl="1" indent="0">
              <a:buNone/>
            </a:pPr>
            <a:r>
              <a:rPr lang="es-MX" dirty="0" err="1" smtClean="0">
                <a:solidFill>
                  <a:srgbClr val="0070C0"/>
                </a:solidFill>
              </a:rPr>
              <a:t>std</a:t>
            </a:r>
            <a:r>
              <a:rPr lang="es-MX" dirty="0">
                <a:solidFill>
                  <a:srgbClr val="0070C0"/>
                </a:solidFill>
              </a:rPr>
              <a:t>::</a:t>
            </a:r>
            <a:r>
              <a:rPr lang="es-MX" dirty="0" err="1">
                <a:solidFill>
                  <a:srgbClr val="0070C0"/>
                </a:solidFill>
              </a:rPr>
              <a:t>cin</a:t>
            </a:r>
            <a:r>
              <a:rPr lang="es-MX" dirty="0">
                <a:solidFill>
                  <a:srgbClr val="0070C0"/>
                </a:solidFill>
              </a:rPr>
              <a:t> &gt;&gt; </a:t>
            </a:r>
            <a:r>
              <a:rPr lang="es-MX" dirty="0" err="1" smtClean="0">
                <a:solidFill>
                  <a:srgbClr val="0070C0"/>
                </a:solidFill>
              </a:rPr>
              <a:t>value</a:t>
            </a:r>
            <a:endParaRPr lang="es-MX" dirty="0" smtClean="0">
              <a:solidFill>
                <a:srgbClr val="0070C0"/>
              </a:solidFill>
            </a:endParaRPr>
          </a:p>
          <a:p>
            <a:r>
              <a:rPr lang="en-US" dirty="0"/>
              <a:t>That expression reads the next number from the standard input and stores </a:t>
            </a:r>
            <a:r>
              <a:rPr lang="en-US" dirty="0" smtClean="0"/>
              <a:t>that number </a:t>
            </a:r>
            <a:r>
              <a:rPr lang="en-US" dirty="0"/>
              <a:t>in value. The input </a:t>
            </a:r>
            <a:r>
              <a:rPr lang="en-US" dirty="0" smtClean="0"/>
              <a:t>operator  </a:t>
            </a:r>
            <a:r>
              <a:rPr lang="en-US" dirty="0"/>
              <a:t>returns its left operand, which </a:t>
            </a:r>
            <a:r>
              <a:rPr lang="en-US" dirty="0" smtClean="0"/>
              <a:t>in this </a:t>
            </a:r>
            <a:r>
              <a:rPr lang="en-US" dirty="0"/>
              <a:t>case is </a:t>
            </a:r>
            <a:r>
              <a:rPr lang="en-US" dirty="0" err="1">
                <a:solidFill>
                  <a:srgbClr val="0070C0"/>
                </a:solidFill>
              </a:rPr>
              <a:t>std</a:t>
            </a:r>
            <a:r>
              <a:rPr lang="en-US" dirty="0">
                <a:solidFill>
                  <a:srgbClr val="0070C0"/>
                </a:solidFill>
              </a:rPr>
              <a:t>::</a:t>
            </a:r>
            <a:r>
              <a:rPr lang="en-US" dirty="0" err="1">
                <a:solidFill>
                  <a:srgbClr val="0070C0"/>
                </a:solidFill>
              </a:rPr>
              <a:t>cin</a:t>
            </a:r>
            <a:r>
              <a:rPr lang="en-US" dirty="0"/>
              <a:t>. This condition, therefore, tests </a:t>
            </a:r>
            <a:r>
              <a:rPr lang="en-US" dirty="0" err="1">
                <a:solidFill>
                  <a:srgbClr val="0070C0"/>
                </a:solidFill>
              </a:rPr>
              <a:t>std</a:t>
            </a:r>
            <a:r>
              <a:rPr lang="en-US" dirty="0">
                <a:solidFill>
                  <a:srgbClr val="0070C0"/>
                </a:solidFill>
              </a:rPr>
              <a:t>::</a:t>
            </a:r>
            <a:r>
              <a:rPr lang="en-US" dirty="0" err="1">
                <a:solidFill>
                  <a:srgbClr val="0070C0"/>
                </a:solidFill>
              </a:rPr>
              <a:t>cin</a:t>
            </a:r>
            <a:r>
              <a:rPr lang="en-US" dirty="0" smtClean="0"/>
              <a:t>.</a:t>
            </a:r>
          </a:p>
          <a:p>
            <a:r>
              <a:rPr lang="en-US" dirty="0"/>
              <a:t>When we use an </a:t>
            </a:r>
            <a:r>
              <a:rPr lang="en-US" dirty="0" err="1">
                <a:solidFill>
                  <a:srgbClr val="0070C0"/>
                </a:solidFill>
              </a:rPr>
              <a:t>istream</a:t>
            </a:r>
            <a:r>
              <a:rPr lang="en-US" dirty="0"/>
              <a:t> as a condition, the effect is to test the state of </a:t>
            </a:r>
            <a:r>
              <a:rPr lang="en-US" dirty="0" smtClean="0"/>
              <a:t>the stream</a:t>
            </a:r>
            <a:r>
              <a:rPr lang="en-US" dirty="0"/>
              <a:t>. If the stream is valid—that is, if the stream hasn’t encountered an </a:t>
            </a:r>
            <a:r>
              <a:rPr lang="en-US" dirty="0" smtClean="0"/>
              <a:t>error—then the </a:t>
            </a:r>
            <a:r>
              <a:rPr lang="en-US" dirty="0"/>
              <a:t>test succeeds. An </a:t>
            </a:r>
            <a:r>
              <a:rPr lang="en-US" dirty="0" err="1">
                <a:solidFill>
                  <a:srgbClr val="0070C0"/>
                </a:solidFill>
              </a:rPr>
              <a:t>istream</a:t>
            </a:r>
            <a:r>
              <a:rPr lang="en-US" dirty="0"/>
              <a:t> becomes invalid when we hit end-of-file or </a:t>
            </a:r>
            <a:r>
              <a:rPr lang="en-US" dirty="0" smtClean="0"/>
              <a:t>encounter an </a:t>
            </a:r>
            <a:r>
              <a:rPr lang="en-US" dirty="0"/>
              <a:t>invalid input, such as reading a value that is not an integer. An </a:t>
            </a:r>
            <a:r>
              <a:rPr lang="en-US" dirty="0" err="1">
                <a:solidFill>
                  <a:srgbClr val="0070C0"/>
                </a:solidFill>
              </a:rPr>
              <a:t>istream</a:t>
            </a:r>
            <a:r>
              <a:rPr lang="en-US" dirty="0"/>
              <a:t> that is </a:t>
            </a:r>
            <a:r>
              <a:rPr lang="en-US" dirty="0" smtClean="0"/>
              <a:t>in an </a:t>
            </a:r>
            <a:r>
              <a:rPr lang="en-US" dirty="0"/>
              <a:t>invalid state will cause the condition to yield false.</a:t>
            </a:r>
          </a:p>
          <a:p>
            <a:r>
              <a:rPr lang="en-US" dirty="0"/>
              <a:t>Thus, our while executes until we encounter end-of-file (or an input error). </a:t>
            </a:r>
            <a:r>
              <a:rPr lang="en-US" dirty="0" smtClean="0"/>
              <a:t>The while </a:t>
            </a:r>
            <a:r>
              <a:rPr lang="en-US" dirty="0"/>
              <a:t>body uses the compound assignment operator to add the current value to </a:t>
            </a:r>
            <a:r>
              <a:rPr lang="en-US" dirty="0" smtClean="0"/>
              <a:t>the evolving </a:t>
            </a:r>
            <a:r>
              <a:rPr lang="en-US" dirty="0"/>
              <a:t>sum. Once the condition fails, the while ends. We fall through and </a:t>
            </a:r>
            <a:r>
              <a:rPr lang="en-US" dirty="0" smtClean="0"/>
              <a:t>execute the </a:t>
            </a:r>
            <a:r>
              <a:rPr lang="en-US" dirty="0"/>
              <a:t>next statement, which prints the sum followed by </a:t>
            </a:r>
            <a:r>
              <a:rPr lang="en-US" dirty="0" err="1">
                <a:solidFill>
                  <a:srgbClr val="0070C0"/>
                </a:solidFill>
              </a:rPr>
              <a:t>endl</a:t>
            </a:r>
            <a:r>
              <a:rPr lang="en-US" dirty="0"/>
              <a:t>.</a:t>
            </a:r>
            <a:endParaRPr lang="es-MX" dirty="0"/>
          </a:p>
        </p:txBody>
      </p:sp>
    </p:spTree>
    <p:extLst>
      <p:ext uri="{BB962C8B-B14F-4D97-AF65-F5344CB8AC3E}">
        <p14:creationId xmlns:p14="http://schemas.microsoft.com/office/powerpoint/2010/main" val="341351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Entering an End-of-File from the Keyboard</a:t>
            </a:r>
            <a:endParaRPr lang="es-MX" dirty="0"/>
          </a:p>
        </p:txBody>
      </p:sp>
      <p:sp>
        <p:nvSpPr>
          <p:cNvPr id="3" name="Content Placeholder 2"/>
          <p:cNvSpPr>
            <a:spLocks noGrp="1"/>
          </p:cNvSpPr>
          <p:nvPr>
            <p:ph idx="1"/>
          </p:nvPr>
        </p:nvSpPr>
        <p:spPr/>
        <p:txBody>
          <a:bodyPr>
            <a:normAutofit/>
          </a:bodyPr>
          <a:lstStyle/>
          <a:p>
            <a:r>
              <a:rPr lang="en-US" dirty="0"/>
              <a:t>When we enter input to a program from the keyboard, different </a:t>
            </a:r>
            <a:r>
              <a:rPr lang="en-US" dirty="0" smtClean="0"/>
              <a:t>operating systems </a:t>
            </a:r>
            <a:r>
              <a:rPr lang="en-US" dirty="0"/>
              <a:t>use different conventions to allow us to indicate end-of-file. </a:t>
            </a:r>
            <a:endParaRPr lang="en-US" dirty="0" smtClean="0"/>
          </a:p>
          <a:p>
            <a:pPr lvl="1"/>
            <a:r>
              <a:rPr lang="en-US" dirty="0" smtClean="0"/>
              <a:t>On Windows </a:t>
            </a:r>
            <a:r>
              <a:rPr lang="en-US" dirty="0"/>
              <a:t>systems we enter an end-of-file by typing a </a:t>
            </a:r>
            <a:r>
              <a:rPr lang="en-US" dirty="0" smtClean="0">
                <a:solidFill>
                  <a:srgbClr val="0070C0"/>
                </a:solidFill>
              </a:rPr>
              <a:t>control- z</a:t>
            </a:r>
            <a:r>
              <a:rPr lang="en-US" dirty="0" smtClean="0"/>
              <a:t> followed </a:t>
            </a:r>
            <a:r>
              <a:rPr lang="en-US" dirty="0"/>
              <a:t>by hitting either the Enter or Return key.</a:t>
            </a:r>
          </a:p>
          <a:p>
            <a:pPr lvl="1"/>
            <a:r>
              <a:rPr lang="en-US" dirty="0"/>
              <a:t>On UNIX systems, including on Mac OS X machines, end-of-file is </a:t>
            </a:r>
            <a:r>
              <a:rPr lang="en-US" dirty="0" smtClean="0"/>
              <a:t>usually </a:t>
            </a:r>
            <a:r>
              <a:rPr lang="es-MX" dirty="0" smtClean="0">
                <a:solidFill>
                  <a:srgbClr val="0070C0"/>
                </a:solidFill>
              </a:rPr>
              <a:t>control-d</a:t>
            </a:r>
            <a:r>
              <a:rPr lang="es-MX" dirty="0"/>
              <a:t>.</a:t>
            </a:r>
            <a:endParaRPr lang="es-MX" dirty="0"/>
          </a:p>
        </p:txBody>
      </p:sp>
    </p:spTree>
    <p:extLst>
      <p:ext uri="{BB962C8B-B14F-4D97-AF65-F5344CB8AC3E}">
        <p14:creationId xmlns:p14="http://schemas.microsoft.com/office/powerpoint/2010/main" val="234612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Types</a:t>
            </a:r>
            <a:r>
              <a:rPr lang="es-MX" dirty="0" smtClean="0"/>
              <a:t>, Variables, and </a:t>
            </a:r>
            <a:r>
              <a:rPr lang="es-MX" dirty="0" err="1" smtClean="0"/>
              <a:t>Arithmetic</a:t>
            </a:r>
            <a:endParaRPr lang="es-MX" dirty="0"/>
          </a:p>
        </p:txBody>
      </p:sp>
      <p:sp>
        <p:nvSpPr>
          <p:cNvPr id="3" name="Content Placeholder 2"/>
          <p:cNvSpPr>
            <a:spLocks noGrp="1"/>
          </p:cNvSpPr>
          <p:nvPr>
            <p:ph idx="1"/>
          </p:nvPr>
        </p:nvSpPr>
        <p:spPr/>
        <p:txBody>
          <a:bodyPr>
            <a:normAutofit/>
          </a:bodyPr>
          <a:lstStyle/>
          <a:p>
            <a:r>
              <a:rPr lang="en-US" dirty="0" smtClean="0"/>
              <a:t>Every name and every expression has a type that determines the operations that may be performed on it. For example, the declaration</a:t>
            </a:r>
          </a:p>
          <a:p>
            <a:pPr marL="0" indent="0">
              <a:buNone/>
            </a:pPr>
            <a:r>
              <a:rPr lang="en-US" dirty="0" smtClean="0"/>
              <a:t>	</a:t>
            </a:r>
            <a:r>
              <a:rPr lang="en-US" b="1" dirty="0" err="1" smtClean="0">
                <a:solidFill>
                  <a:srgbClr val="00B050"/>
                </a:solidFill>
              </a:rPr>
              <a:t>int</a:t>
            </a:r>
            <a:r>
              <a:rPr lang="en-US" dirty="0" smtClean="0"/>
              <a:t> inch; 	// speciﬁes that inch is of type </a:t>
            </a:r>
            <a:r>
              <a:rPr lang="en-US" b="1" dirty="0" err="1" smtClean="0">
                <a:solidFill>
                  <a:srgbClr val="00B050"/>
                </a:solidFill>
              </a:rPr>
              <a:t>int</a:t>
            </a:r>
            <a:r>
              <a:rPr lang="en-US" dirty="0" smtClean="0"/>
              <a:t>; </a:t>
            </a:r>
          </a:p>
          <a:p>
            <a:r>
              <a:rPr lang="en-US" dirty="0" smtClean="0"/>
              <a:t>A declaration is a statement that introduces a name into the program. It speciﬁes a type for the named entity:</a:t>
            </a:r>
          </a:p>
          <a:p>
            <a:pPr lvl="1"/>
            <a:r>
              <a:rPr lang="en-US" dirty="0" smtClean="0"/>
              <a:t>A type deﬁnes a set of possible values and a set of operations (for an object).</a:t>
            </a:r>
          </a:p>
          <a:p>
            <a:pPr lvl="1"/>
            <a:r>
              <a:rPr lang="en-US" dirty="0" smtClean="0"/>
              <a:t>An object is some memory that holds a value of some type.</a:t>
            </a:r>
          </a:p>
          <a:p>
            <a:pPr lvl="1"/>
            <a:r>
              <a:rPr lang="en-US" dirty="0" smtClean="0"/>
              <a:t>A value is a set of bits interpreted according to a type.</a:t>
            </a:r>
          </a:p>
          <a:p>
            <a:pPr lvl="1"/>
            <a:r>
              <a:rPr lang="en-US" dirty="0" smtClean="0"/>
              <a:t>A variable is a named object.</a:t>
            </a:r>
            <a:endParaRPr lang="es-MX" dirty="0"/>
          </a:p>
        </p:txBody>
      </p:sp>
    </p:spTree>
    <p:extLst>
      <p:ext uri="{BB962C8B-B14F-4D97-AF65-F5344CB8AC3E}">
        <p14:creationId xmlns:p14="http://schemas.microsoft.com/office/powerpoint/2010/main" val="2645511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offers a variety of fundamental types.</a:t>
            </a:r>
            <a:endParaRPr lang="es-MX" dirty="0"/>
          </a:p>
        </p:txBody>
      </p:sp>
      <p:sp>
        <p:nvSpPr>
          <p:cNvPr id="3" name="Content Placeholder 2"/>
          <p:cNvSpPr>
            <a:spLocks noGrp="1"/>
          </p:cNvSpPr>
          <p:nvPr>
            <p:ph idx="4294967295"/>
          </p:nvPr>
        </p:nvSpPr>
        <p:spPr>
          <a:xfrm>
            <a:off x="0" y="1323975"/>
            <a:ext cx="10515600" cy="4852988"/>
          </a:xfrm>
        </p:spPr>
        <p:txBody>
          <a:bodyPr>
            <a:normAutofit/>
          </a:bodyPr>
          <a:lstStyle/>
          <a:p>
            <a:pPr marL="0" indent="0">
              <a:buNone/>
            </a:pPr>
            <a:r>
              <a:rPr lang="en-US" sz="2400" dirty="0" smtClean="0"/>
              <a:t>		</a:t>
            </a:r>
            <a:r>
              <a:rPr lang="en-US" sz="2000" b="1" dirty="0" err="1" smtClean="0">
                <a:solidFill>
                  <a:schemeClr val="accent1"/>
                </a:solidFill>
              </a:rPr>
              <a:t>bool</a:t>
            </a:r>
            <a:r>
              <a:rPr lang="en-US" sz="2000" dirty="0" smtClean="0"/>
              <a:t> //Boolean, possible values are true and false</a:t>
            </a:r>
          </a:p>
          <a:p>
            <a:pPr marL="0" indent="0">
              <a:buNone/>
            </a:pPr>
            <a:r>
              <a:rPr lang="en-US" sz="2000" dirty="0" smtClean="0"/>
              <a:t>		</a:t>
            </a:r>
            <a:r>
              <a:rPr lang="en-US" sz="2000" b="1" dirty="0" smtClean="0">
                <a:solidFill>
                  <a:schemeClr val="accent1"/>
                </a:solidFill>
              </a:rPr>
              <a:t>char</a:t>
            </a:r>
            <a:r>
              <a:rPr lang="en-US" sz="2000" dirty="0" smtClean="0"/>
              <a:t> //character, for example, 'a', ' z', and '9'</a:t>
            </a:r>
          </a:p>
          <a:p>
            <a:pPr marL="0" indent="0">
              <a:buNone/>
            </a:pPr>
            <a:r>
              <a:rPr lang="en-US" sz="2000" dirty="0" smtClean="0"/>
              <a:t>		</a:t>
            </a:r>
            <a:r>
              <a:rPr lang="en-US" sz="2000" b="1" dirty="0" err="1" smtClean="0">
                <a:solidFill>
                  <a:schemeClr val="accent1"/>
                </a:solidFill>
              </a:rPr>
              <a:t>int</a:t>
            </a:r>
            <a:r>
              <a:rPr lang="en-US" sz="2000" dirty="0" smtClean="0"/>
              <a:t> //integer, for example, 1, 42, and 1066</a:t>
            </a:r>
          </a:p>
          <a:p>
            <a:pPr marL="0" indent="0">
              <a:buNone/>
            </a:pPr>
            <a:r>
              <a:rPr lang="en-US" sz="2000" dirty="0" smtClean="0"/>
              <a:t>		</a:t>
            </a:r>
            <a:r>
              <a:rPr lang="en-US" sz="2000" b="1" dirty="0" smtClean="0">
                <a:solidFill>
                  <a:schemeClr val="accent1"/>
                </a:solidFill>
              </a:rPr>
              <a:t>double</a:t>
            </a:r>
            <a:r>
              <a:rPr lang="en-US" sz="2000" dirty="0" smtClean="0"/>
              <a:t> //double-precision ﬂoating-point number, for example,3.14 		and 299793.0</a:t>
            </a:r>
          </a:p>
          <a:p>
            <a:pPr marL="0" indent="0">
              <a:buNone/>
            </a:pPr>
            <a:r>
              <a:rPr lang="en-US" sz="2000" dirty="0" smtClean="0"/>
              <a:t>Each fundamental type corresponds directly to hardware facilities and has a ﬁxed size that determines the range of values that can be stored in it:</a:t>
            </a:r>
            <a:endParaRPr lang="es-MX" sz="2000" dirty="0"/>
          </a:p>
        </p:txBody>
      </p:sp>
      <p:pic>
        <p:nvPicPr>
          <p:cNvPr id="7" name="Picture 6"/>
          <p:cNvPicPr>
            <a:picLocks noChangeAspect="1"/>
          </p:cNvPicPr>
          <p:nvPr/>
        </p:nvPicPr>
        <p:blipFill>
          <a:blip r:embed="rId2"/>
          <a:stretch>
            <a:fillRect/>
          </a:stretch>
        </p:blipFill>
        <p:spPr>
          <a:xfrm>
            <a:off x="2942047" y="3825308"/>
            <a:ext cx="5392604" cy="1689935"/>
          </a:xfrm>
          <a:prstGeom prst="rect">
            <a:avLst/>
          </a:prstGeom>
        </p:spPr>
      </p:pic>
      <p:sp>
        <p:nvSpPr>
          <p:cNvPr id="8" name="TextBox 7"/>
          <p:cNvSpPr txBox="1"/>
          <p:nvPr/>
        </p:nvSpPr>
        <p:spPr>
          <a:xfrm>
            <a:off x="1" y="5515243"/>
            <a:ext cx="12191999" cy="1323439"/>
          </a:xfrm>
          <a:prstGeom prst="rect">
            <a:avLst/>
          </a:prstGeom>
          <a:noFill/>
          <a:ln>
            <a:solidFill>
              <a:schemeClr val="accent1"/>
            </a:solidFill>
          </a:ln>
        </p:spPr>
        <p:txBody>
          <a:bodyPr wrap="square" rtlCol="0">
            <a:spAutoFit/>
          </a:bodyPr>
          <a:lstStyle/>
          <a:p>
            <a:r>
              <a:rPr lang="en-US" sz="2000" dirty="0" smtClean="0"/>
              <a:t>A char variable is of the natural size to hold a character on a given machine (typically an 8-bit byte), and the sizes of other types are quoted in multiples of the size of a char. The size of a type is implementation-deﬁned (i.e., it can vary among different machines) and can be obtained by the </a:t>
            </a:r>
            <a:r>
              <a:rPr lang="en-US" sz="2000" dirty="0" err="1" smtClean="0"/>
              <a:t>sizeof</a:t>
            </a:r>
            <a:r>
              <a:rPr lang="en-US" sz="2000" dirty="0" smtClean="0"/>
              <a:t> operator; for  example, </a:t>
            </a:r>
            <a:r>
              <a:rPr lang="en-US" sz="2000" dirty="0" err="1" smtClean="0"/>
              <a:t>sizeof</a:t>
            </a:r>
            <a:r>
              <a:rPr lang="en-US" sz="2000" dirty="0" smtClean="0"/>
              <a:t>(char) equals 1 and </a:t>
            </a:r>
            <a:r>
              <a:rPr lang="en-US" sz="2000" dirty="0" err="1" smtClean="0"/>
              <a:t>sizeof</a:t>
            </a:r>
            <a:r>
              <a:rPr lang="en-US" sz="2000" dirty="0" smtClean="0"/>
              <a:t>(</a:t>
            </a:r>
            <a:r>
              <a:rPr lang="en-US" sz="2000" dirty="0" err="1" smtClean="0"/>
              <a:t>int</a:t>
            </a:r>
            <a:r>
              <a:rPr lang="en-US" sz="2000" dirty="0" smtClean="0"/>
              <a:t>) is often 4.</a:t>
            </a:r>
            <a:endParaRPr lang="es-MX" sz="2000" dirty="0"/>
          </a:p>
        </p:txBody>
      </p:sp>
    </p:spTree>
    <p:extLst>
      <p:ext uri="{BB962C8B-B14F-4D97-AF65-F5344CB8AC3E}">
        <p14:creationId xmlns:p14="http://schemas.microsoft.com/office/powerpoint/2010/main" val="387565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Contents</a:t>
            </a:r>
            <a:endParaRPr lang="es-MX" dirty="0"/>
          </a:p>
        </p:txBody>
      </p:sp>
      <p:sp>
        <p:nvSpPr>
          <p:cNvPr id="3" name="Content Placeholder 2"/>
          <p:cNvSpPr>
            <a:spLocks noGrp="1"/>
          </p:cNvSpPr>
          <p:nvPr>
            <p:ph idx="1"/>
          </p:nvPr>
        </p:nvSpPr>
        <p:spPr/>
        <p:txBody>
          <a:bodyPr>
            <a:normAutofit lnSpcReduction="10000"/>
          </a:bodyPr>
          <a:lstStyle/>
          <a:p>
            <a:r>
              <a:rPr lang="es-MX" dirty="0" err="1" smtClean="0"/>
              <a:t>Introduction</a:t>
            </a:r>
            <a:endParaRPr lang="es-MX" dirty="0" smtClean="0"/>
          </a:p>
          <a:p>
            <a:r>
              <a:rPr lang="es-MX" dirty="0" err="1" smtClean="0"/>
              <a:t>The</a:t>
            </a:r>
            <a:r>
              <a:rPr lang="es-MX" dirty="0" smtClean="0"/>
              <a:t> </a:t>
            </a:r>
            <a:r>
              <a:rPr lang="es-MX" dirty="0" err="1" smtClean="0"/>
              <a:t>Basics</a:t>
            </a:r>
            <a:endParaRPr lang="es-MX" dirty="0" smtClean="0"/>
          </a:p>
          <a:p>
            <a:pPr lvl="1"/>
            <a:r>
              <a:rPr lang="es-MX" dirty="0" err="1" smtClean="0"/>
              <a:t>Hello</a:t>
            </a:r>
            <a:r>
              <a:rPr lang="es-MX" dirty="0" smtClean="0"/>
              <a:t>, </a:t>
            </a:r>
            <a:r>
              <a:rPr lang="es-MX" dirty="0" err="1" smtClean="0"/>
              <a:t>World</a:t>
            </a:r>
            <a:r>
              <a:rPr lang="es-MX" dirty="0" smtClean="0"/>
              <a:t>!; </a:t>
            </a:r>
            <a:r>
              <a:rPr lang="es-MX" dirty="0" err="1" smtClean="0"/>
              <a:t>Types</a:t>
            </a:r>
            <a:r>
              <a:rPr lang="es-MX" dirty="0" smtClean="0"/>
              <a:t>, Variables, and </a:t>
            </a:r>
            <a:r>
              <a:rPr lang="es-MX" dirty="0" err="1" smtClean="0"/>
              <a:t>Arithmetic</a:t>
            </a:r>
            <a:r>
              <a:rPr lang="es-MX" dirty="0" smtClean="0"/>
              <a:t>; </a:t>
            </a:r>
            <a:r>
              <a:rPr lang="es-MX" dirty="0" err="1" smtClean="0"/>
              <a:t>Constants</a:t>
            </a:r>
            <a:r>
              <a:rPr lang="es-MX" dirty="0" smtClean="0"/>
              <a:t>; </a:t>
            </a:r>
            <a:r>
              <a:rPr lang="es-MX" dirty="0" err="1" smtClean="0"/>
              <a:t>Tests</a:t>
            </a:r>
            <a:r>
              <a:rPr lang="es-MX" dirty="0" smtClean="0"/>
              <a:t> and </a:t>
            </a:r>
            <a:r>
              <a:rPr lang="es-MX" dirty="0" err="1" smtClean="0"/>
              <a:t>Loops</a:t>
            </a:r>
            <a:r>
              <a:rPr lang="es-MX" dirty="0" smtClean="0"/>
              <a:t>; Pointers, </a:t>
            </a:r>
            <a:r>
              <a:rPr lang="es-MX" dirty="0" err="1" smtClean="0"/>
              <a:t>Arrays</a:t>
            </a:r>
            <a:r>
              <a:rPr lang="es-MX" dirty="0" smtClean="0"/>
              <a:t>, and </a:t>
            </a:r>
            <a:r>
              <a:rPr lang="es-MX" dirty="0" err="1" smtClean="0"/>
              <a:t>Loops</a:t>
            </a:r>
            <a:endParaRPr lang="es-MX" dirty="0" smtClean="0"/>
          </a:p>
          <a:p>
            <a:r>
              <a:rPr lang="es-MX" dirty="0" err="1" smtClean="0"/>
              <a:t>User-Deﬁned</a:t>
            </a:r>
            <a:r>
              <a:rPr lang="es-MX" dirty="0" smtClean="0"/>
              <a:t> </a:t>
            </a:r>
            <a:r>
              <a:rPr lang="es-MX" dirty="0" err="1" smtClean="0"/>
              <a:t>Types</a:t>
            </a:r>
            <a:endParaRPr lang="es-MX" dirty="0" smtClean="0"/>
          </a:p>
          <a:p>
            <a:pPr lvl="1"/>
            <a:r>
              <a:rPr lang="es-MX" dirty="0" err="1" smtClean="0"/>
              <a:t>Structures</a:t>
            </a:r>
            <a:r>
              <a:rPr lang="es-MX" dirty="0" smtClean="0"/>
              <a:t>; </a:t>
            </a:r>
            <a:r>
              <a:rPr lang="es-MX" dirty="0" err="1" smtClean="0"/>
              <a:t>Classes</a:t>
            </a:r>
            <a:r>
              <a:rPr lang="es-MX" dirty="0" smtClean="0"/>
              <a:t>; </a:t>
            </a:r>
            <a:r>
              <a:rPr lang="es-MX" dirty="0" err="1" smtClean="0"/>
              <a:t>Enumerations</a:t>
            </a:r>
            <a:endParaRPr lang="es-MX" dirty="0" smtClean="0"/>
          </a:p>
          <a:p>
            <a:r>
              <a:rPr lang="es-MX" dirty="0" err="1" smtClean="0"/>
              <a:t>Modularity</a:t>
            </a:r>
            <a:endParaRPr lang="es-MX" dirty="0" smtClean="0"/>
          </a:p>
          <a:p>
            <a:pPr lvl="1"/>
            <a:r>
              <a:rPr lang="es-MX" dirty="0" err="1" smtClean="0"/>
              <a:t>Separate</a:t>
            </a:r>
            <a:r>
              <a:rPr lang="es-MX" dirty="0" smtClean="0"/>
              <a:t> </a:t>
            </a:r>
            <a:r>
              <a:rPr lang="es-MX" dirty="0" err="1" smtClean="0"/>
              <a:t>Compilation</a:t>
            </a:r>
            <a:r>
              <a:rPr lang="es-MX" dirty="0" smtClean="0"/>
              <a:t>; </a:t>
            </a:r>
            <a:r>
              <a:rPr lang="es-MX" dirty="0" err="1" smtClean="0"/>
              <a:t>Namespaces</a:t>
            </a:r>
            <a:r>
              <a:rPr lang="es-MX" dirty="0" smtClean="0"/>
              <a:t>; Error </a:t>
            </a:r>
            <a:r>
              <a:rPr lang="es-MX" dirty="0" err="1" smtClean="0"/>
              <a:t>Handling</a:t>
            </a:r>
            <a:endParaRPr lang="es-MX" dirty="0" smtClean="0"/>
          </a:p>
          <a:p>
            <a:r>
              <a:rPr lang="es-MX" dirty="0" err="1" smtClean="0"/>
              <a:t>Postscript</a:t>
            </a:r>
            <a:endParaRPr lang="es-MX" dirty="0" smtClean="0"/>
          </a:p>
          <a:p>
            <a:r>
              <a:rPr lang="es-MX" dirty="0" err="1" smtClean="0"/>
              <a:t>Advice</a:t>
            </a:r>
            <a:endParaRPr lang="es-MX" dirty="0"/>
          </a:p>
        </p:txBody>
      </p:sp>
    </p:spTree>
    <p:extLst>
      <p:ext uri="{BB962C8B-B14F-4D97-AF65-F5344CB8AC3E}">
        <p14:creationId xmlns:p14="http://schemas.microsoft.com/office/powerpoint/2010/main" val="3118618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Primitive</a:t>
            </a:r>
            <a:r>
              <a:rPr lang="es-MX" b="1" dirty="0"/>
              <a:t> </a:t>
            </a:r>
            <a:r>
              <a:rPr lang="es-MX" b="1" dirty="0" err="1"/>
              <a:t>Built</a:t>
            </a:r>
            <a:r>
              <a:rPr lang="es-MX" b="1" dirty="0"/>
              <a:t>-in </a:t>
            </a:r>
            <a:r>
              <a:rPr lang="es-MX" b="1" dirty="0" err="1"/>
              <a:t>Types</a:t>
            </a:r>
            <a:endParaRPr lang="es-MX" dirty="0"/>
          </a:p>
        </p:txBody>
      </p:sp>
      <p:sp>
        <p:nvSpPr>
          <p:cNvPr id="3" name="Content Placeholder 2"/>
          <p:cNvSpPr>
            <a:spLocks noGrp="1"/>
          </p:cNvSpPr>
          <p:nvPr>
            <p:ph idx="1"/>
          </p:nvPr>
        </p:nvSpPr>
        <p:spPr/>
        <p:txBody>
          <a:bodyPr>
            <a:normAutofit/>
          </a:bodyPr>
          <a:lstStyle/>
          <a:p>
            <a:r>
              <a:rPr lang="en-US" dirty="0"/>
              <a:t>C++ defines a set of primitive types that include the </a:t>
            </a:r>
            <a:r>
              <a:rPr lang="en-US" b="1" dirty="0"/>
              <a:t>arithmetic types </a:t>
            </a:r>
            <a:r>
              <a:rPr lang="en-US" dirty="0"/>
              <a:t>and a </a:t>
            </a:r>
            <a:r>
              <a:rPr lang="en-US" dirty="0" smtClean="0"/>
              <a:t>special type </a:t>
            </a:r>
            <a:r>
              <a:rPr lang="en-US" dirty="0"/>
              <a:t>named </a:t>
            </a:r>
            <a:r>
              <a:rPr lang="en-US" b="1" dirty="0"/>
              <a:t>void</a:t>
            </a:r>
            <a:r>
              <a:rPr lang="en-US" dirty="0"/>
              <a:t>. The arithmetic types represent characters, integers, </a:t>
            </a:r>
            <a:r>
              <a:rPr lang="en-US" dirty="0" err="1"/>
              <a:t>boolean</a:t>
            </a:r>
            <a:r>
              <a:rPr lang="en-US" dirty="0"/>
              <a:t> </a:t>
            </a:r>
            <a:r>
              <a:rPr lang="en-US" dirty="0" smtClean="0"/>
              <a:t>values, and </a:t>
            </a:r>
            <a:r>
              <a:rPr lang="en-US" dirty="0"/>
              <a:t>floating-point numbers. The void type has no associated values and can be </a:t>
            </a:r>
            <a:r>
              <a:rPr lang="en-US" dirty="0" smtClean="0"/>
              <a:t>used in </a:t>
            </a:r>
            <a:r>
              <a:rPr lang="en-US" dirty="0"/>
              <a:t>only a few circumstances, most commonly as the return type for functions that </a:t>
            </a:r>
            <a:r>
              <a:rPr lang="en-US" dirty="0" smtClean="0"/>
              <a:t>do </a:t>
            </a:r>
            <a:r>
              <a:rPr lang="es-MX" dirty="0" err="1" smtClean="0"/>
              <a:t>not</a:t>
            </a:r>
            <a:r>
              <a:rPr lang="es-MX" dirty="0" smtClean="0"/>
              <a:t> </a:t>
            </a:r>
            <a:r>
              <a:rPr lang="es-MX" dirty="0" err="1"/>
              <a:t>return</a:t>
            </a:r>
            <a:r>
              <a:rPr lang="es-MX" dirty="0"/>
              <a:t> a </a:t>
            </a:r>
            <a:r>
              <a:rPr lang="es-MX" dirty="0" err="1"/>
              <a:t>value</a:t>
            </a:r>
            <a:r>
              <a:rPr lang="es-MX" dirty="0" smtClean="0"/>
              <a:t>.</a:t>
            </a:r>
          </a:p>
          <a:p>
            <a:r>
              <a:rPr lang="es-MX" b="1" dirty="0" err="1"/>
              <a:t>Arithmetic</a:t>
            </a:r>
            <a:r>
              <a:rPr lang="es-MX" b="1" dirty="0"/>
              <a:t> </a:t>
            </a:r>
            <a:r>
              <a:rPr lang="es-MX" b="1" dirty="0" err="1" smtClean="0"/>
              <a:t>Types</a:t>
            </a:r>
            <a:endParaRPr lang="es-MX" b="1" dirty="0" smtClean="0"/>
          </a:p>
          <a:p>
            <a:pPr marL="457200" lvl="1" indent="0">
              <a:buNone/>
            </a:pPr>
            <a:r>
              <a:rPr lang="en-US" dirty="0"/>
              <a:t>The arithmetic types are divided into two categories: </a:t>
            </a:r>
            <a:r>
              <a:rPr lang="en-US" b="1" dirty="0"/>
              <a:t>integral types </a:t>
            </a:r>
            <a:r>
              <a:rPr lang="en-US" dirty="0"/>
              <a:t>(which </a:t>
            </a:r>
            <a:r>
              <a:rPr lang="en-US" dirty="0" smtClean="0"/>
              <a:t>include character </a:t>
            </a:r>
            <a:r>
              <a:rPr lang="en-US" dirty="0"/>
              <a:t>and </a:t>
            </a:r>
            <a:r>
              <a:rPr lang="en-US" dirty="0" err="1"/>
              <a:t>boolean</a:t>
            </a:r>
            <a:r>
              <a:rPr lang="en-US" dirty="0"/>
              <a:t> types) and floating-point types.</a:t>
            </a:r>
          </a:p>
          <a:p>
            <a:pPr marL="457200" lvl="1" indent="0">
              <a:buNone/>
            </a:pPr>
            <a:r>
              <a:rPr lang="en-US" dirty="0"/>
              <a:t>The size of—that is, the number of bits in—the arithmetic types varies </a:t>
            </a:r>
            <a:r>
              <a:rPr lang="en-US" dirty="0" smtClean="0"/>
              <a:t>across </a:t>
            </a:r>
            <a:r>
              <a:rPr lang="es-MX" dirty="0" smtClean="0"/>
              <a:t>machines</a:t>
            </a:r>
            <a:r>
              <a:rPr lang="es-MX" dirty="0"/>
              <a:t>.</a:t>
            </a:r>
          </a:p>
        </p:txBody>
      </p:sp>
    </p:spTree>
    <p:extLst>
      <p:ext uri="{BB962C8B-B14F-4D97-AF65-F5344CB8AC3E}">
        <p14:creationId xmlns:p14="http://schemas.microsoft.com/office/powerpoint/2010/main" val="190777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Machine-Level Representation of the Built-in Types</a:t>
            </a:r>
            <a:endParaRPr lang="es-MX" dirty="0"/>
          </a:p>
        </p:txBody>
      </p:sp>
      <p:sp>
        <p:nvSpPr>
          <p:cNvPr id="3" name="Content Placeholder 2"/>
          <p:cNvSpPr>
            <a:spLocks noGrp="1"/>
          </p:cNvSpPr>
          <p:nvPr>
            <p:ph idx="1"/>
          </p:nvPr>
        </p:nvSpPr>
        <p:spPr/>
        <p:txBody>
          <a:bodyPr>
            <a:normAutofit/>
          </a:bodyPr>
          <a:lstStyle/>
          <a:p>
            <a:r>
              <a:rPr lang="en-US" dirty="0"/>
              <a:t>Computers store data as a sequence of bits, each holding a 0 or 1, such </a:t>
            </a:r>
            <a:r>
              <a:rPr lang="en-US" dirty="0" smtClean="0"/>
              <a:t>as </a:t>
            </a:r>
            <a:r>
              <a:rPr lang="es-MX" dirty="0"/>
              <a:t>00011011011100010110010000111011 </a:t>
            </a:r>
            <a:r>
              <a:rPr lang="es-MX" dirty="0" smtClean="0"/>
              <a:t>...</a:t>
            </a:r>
          </a:p>
          <a:p>
            <a:r>
              <a:rPr lang="en-US" dirty="0"/>
              <a:t>Most computers deal with memory as chunks of bits of sizes that are </a:t>
            </a:r>
            <a:r>
              <a:rPr lang="en-US" dirty="0" smtClean="0"/>
              <a:t>powers of </a:t>
            </a:r>
            <a:r>
              <a:rPr lang="en-US" dirty="0"/>
              <a:t>2. The smallest chunk of addressable memory is referred to as a “byte.”</a:t>
            </a:r>
          </a:p>
          <a:p>
            <a:r>
              <a:rPr lang="en-US" dirty="0"/>
              <a:t>The basic unit of storage, usually a small number of bytes, is referred to as </a:t>
            </a:r>
            <a:r>
              <a:rPr lang="en-US" dirty="0" smtClean="0"/>
              <a:t>a “word</a:t>
            </a:r>
            <a:r>
              <a:rPr lang="en-US" dirty="0"/>
              <a:t>.” In C++ a byte has at least as many bits as are needed to hold </a:t>
            </a:r>
            <a:r>
              <a:rPr lang="en-US" dirty="0" smtClean="0"/>
              <a:t>a character </a:t>
            </a:r>
            <a:r>
              <a:rPr lang="en-US" dirty="0"/>
              <a:t>in the machine’s basic character set. On most machines a </a:t>
            </a:r>
            <a:r>
              <a:rPr lang="en-US" dirty="0" smtClean="0"/>
              <a:t>byte contains </a:t>
            </a:r>
            <a:r>
              <a:rPr lang="en-US" dirty="0"/>
              <a:t>8 bits and a word is either 32 or 64 bits, that is, 4 or 8 bytes</a:t>
            </a:r>
            <a:r>
              <a:rPr lang="en-US" dirty="0" smtClean="0"/>
              <a:t>.</a:t>
            </a:r>
          </a:p>
          <a:p>
            <a:endParaRPr lang="es-MX" dirty="0"/>
          </a:p>
        </p:txBody>
      </p:sp>
    </p:spTree>
    <p:extLst>
      <p:ext uri="{BB962C8B-B14F-4D97-AF65-F5344CB8AC3E}">
        <p14:creationId xmlns:p14="http://schemas.microsoft.com/office/powerpoint/2010/main" val="189975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1053" y="1455822"/>
            <a:ext cx="2914650" cy="1085850"/>
          </a:xfrm>
          <a:prstGeom prst="rect">
            <a:avLst/>
          </a:prstGeom>
        </p:spPr>
      </p:pic>
      <p:sp>
        <p:nvSpPr>
          <p:cNvPr id="2" name="Title 1"/>
          <p:cNvSpPr>
            <a:spLocks noGrp="1"/>
          </p:cNvSpPr>
          <p:nvPr>
            <p:ph type="title"/>
          </p:nvPr>
        </p:nvSpPr>
        <p:spPr>
          <a:xfrm>
            <a:off x="838200" y="365126"/>
            <a:ext cx="10515600" cy="1090696"/>
          </a:xfrm>
        </p:spPr>
        <p:txBody>
          <a:bodyPr/>
          <a:lstStyle/>
          <a:p>
            <a:endParaRPr lang="es-MX" dirty="0"/>
          </a:p>
        </p:txBody>
      </p:sp>
      <p:sp>
        <p:nvSpPr>
          <p:cNvPr id="3" name="Content Placeholder 2"/>
          <p:cNvSpPr>
            <a:spLocks noGrp="1"/>
          </p:cNvSpPr>
          <p:nvPr>
            <p:ph idx="1"/>
          </p:nvPr>
        </p:nvSpPr>
        <p:spPr>
          <a:xfrm>
            <a:off x="838200" y="365126"/>
            <a:ext cx="10515600" cy="5811837"/>
          </a:xfrm>
        </p:spPr>
        <p:txBody>
          <a:bodyPr>
            <a:normAutofit fontScale="85000" lnSpcReduction="20000"/>
          </a:bodyPr>
          <a:lstStyle/>
          <a:p>
            <a:r>
              <a:rPr lang="en-US" dirty="0"/>
              <a:t>Most computers associate a number (called an “address”) with each byte </a:t>
            </a:r>
            <a:r>
              <a:rPr lang="en-US" dirty="0" smtClean="0"/>
              <a:t>in memory</a:t>
            </a:r>
            <a:r>
              <a:rPr lang="en-US" dirty="0"/>
              <a:t>. On a machine with 8-bit bytes and 32-bit words, we might view </a:t>
            </a:r>
            <a:r>
              <a:rPr lang="en-US" dirty="0" smtClean="0"/>
              <a:t>a </a:t>
            </a:r>
            <a:r>
              <a:rPr lang="en-US" dirty="0"/>
              <a:t>word of memory as </a:t>
            </a:r>
            <a:r>
              <a:rPr lang="en-US" dirty="0" smtClean="0"/>
              <a:t>follows</a:t>
            </a:r>
          </a:p>
          <a:p>
            <a:endParaRPr lang="en-US" dirty="0" smtClean="0"/>
          </a:p>
          <a:p>
            <a:endParaRPr lang="en-US" dirty="0"/>
          </a:p>
          <a:p>
            <a:endParaRPr lang="en-US" dirty="0" smtClean="0"/>
          </a:p>
          <a:p>
            <a:endParaRPr lang="en-US" dirty="0"/>
          </a:p>
          <a:p>
            <a:r>
              <a:rPr lang="en-US" dirty="0" smtClean="0"/>
              <a:t>Here</a:t>
            </a:r>
            <a:r>
              <a:rPr lang="en-US" dirty="0"/>
              <a:t>, the byte’s address is on the left, with the 8 bits of the byte </a:t>
            </a:r>
            <a:r>
              <a:rPr lang="en-US" dirty="0" smtClean="0"/>
              <a:t>following </a:t>
            </a:r>
            <a:r>
              <a:rPr lang="es-MX" dirty="0" err="1" smtClean="0"/>
              <a:t>the</a:t>
            </a:r>
            <a:r>
              <a:rPr lang="es-MX" dirty="0" smtClean="0"/>
              <a:t> </a:t>
            </a:r>
            <a:r>
              <a:rPr lang="es-MX" dirty="0" err="1" smtClean="0"/>
              <a:t>address</a:t>
            </a:r>
            <a:r>
              <a:rPr lang="es-MX" dirty="0" smtClean="0"/>
              <a:t>. </a:t>
            </a:r>
            <a:r>
              <a:rPr lang="en-US" dirty="0" smtClean="0"/>
              <a:t>We </a:t>
            </a:r>
            <a:r>
              <a:rPr lang="en-US" dirty="0"/>
              <a:t>can use an address to refer to any of several variously sized </a:t>
            </a:r>
            <a:r>
              <a:rPr lang="en-US" dirty="0" smtClean="0"/>
              <a:t>collections of </a:t>
            </a:r>
            <a:r>
              <a:rPr lang="en-US" dirty="0"/>
              <a:t>bits starting at that address. It is possible to speak of the word at </a:t>
            </a:r>
            <a:r>
              <a:rPr lang="en-US" dirty="0" smtClean="0"/>
              <a:t>address 736424 </a:t>
            </a:r>
            <a:r>
              <a:rPr lang="en-US" dirty="0"/>
              <a:t>or the byte at address 736427. To give meaning to memory at </a:t>
            </a:r>
            <a:r>
              <a:rPr lang="en-US" dirty="0" smtClean="0"/>
              <a:t>a given </a:t>
            </a:r>
            <a:r>
              <a:rPr lang="en-US" dirty="0"/>
              <a:t>address, we must know the type of the value stored there. The </a:t>
            </a:r>
            <a:r>
              <a:rPr lang="en-US" dirty="0" smtClean="0"/>
              <a:t>type determines </a:t>
            </a:r>
            <a:r>
              <a:rPr lang="en-US" dirty="0"/>
              <a:t>how many bits are used and how to interpret those bits.</a:t>
            </a:r>
          </a:p>
          <a:p>
            <a:r>
              <a:rPr lang="en-US" dirty="0"/>
              <a:t>If the object at location 736424 has type float and if floats on </a:t>
            </a:r>
            <a:r>
              <a:rPr lang="en-US" dirty="0" smtClean="0"/>
              <a:t>this machine </a:t>
            </a:r>
            <a:r>
              <a:rPr lang="en-US" dirty="0"/>
              <a:t>are stored in 32 bits, then we know that the object at that </a:t>
            </a:r>
            <a:r>
              <a:rPr lang="en-US" dirty="0" smtClean="0"/>
              <a:t>address spans </a:t>
            </a:r>
            <a:r>
              <a:rPr lang="en-US" dirty="0"/>
              <a:t>the entire word. The value of that float depends on the details </a:t>
            </a:r>
            <a:r>
              <a:rPr lang="en-US" dirty="0" smtClean="0"/>
              <a:t>of how </a:t>
            </a:r>
            <a:r>
              <a:rPr lang="en-US" dirty="0"/>
              <a:t>the machine stores floating-point numbers. Alternatively, if the object </a:t>
            </a:r>
            <a:r>
              <a:rPr lang="en-US" dirty="0" smtClean="0"/>
              <a:t>at location </a:t>
            </a:r>
            <a:r>
              <a:rPr lang="en-US" dirty="0"/>
              <a:t>736424 is an unsigned char on a machine using the </a:t>
            </a:r>
            <a:r>
              <a:rPr lang="en-US" dirty="0" smtClean="0"/>
              <a:t>ISO-Latin-1 character </a:t>
            </a:r>
            <a:r>
              <a:rPr lang="en-US" dirty="0"/>
              <a:t>set, then the byte at that address represents a semicolon.</a:t>
            </a:r>
            <a:endParaRPr lang="es-MX" dirty="0"/>
          </a:p>
        </p:txBody>
      </p:sp>
    </p:spTree>
    <p:extLst>
      <p:ext uri="{BB962C8B-B14F-4D97-AF65-F5344CB8AC3E}">
        <p14:creationId xmlns:p14="http://schemas.microsoft.com/office/powerpoint/2010/main" val="159371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717"/>
          </a:xfrm>
        </p:spPr>
        <p:txBody>
          <a:bodyPr>
            <a:normAutofit fontScale="90000"/>
          </a:bodyPr>
          <a:lstStyle/>
          <a:p>
            <a:r>
              <a:rPr lang="en-US" dirty="0"/>
              <a:t>I</a:t>
            </a:r>
            <a:r>
              <a:rPr lang="en-US" dirty="0" smtClean="0"/>
              <a:t>ntegral </a:t>
            </a:r>
            <a:r>
              <a:rPr lang="en-US" dirty="0"/>
              <a:t>types may be </a:t>
            </a:r>
            <a:r>
              <a:rPr lang="en-US" b="1" dirty="0" smtClean="0"/>
              <a:t>signed </a:t>
            </a:r>
            <a:r>
              <a:rPr lang="es-MX" dirty="0" err="1" smtClean="0"/>
              <a:t>or</a:t>
            </a:r>
            <a:r>
              <a:rPr lang="es-MX" dirty="0" smtClean="0"/>
              <a:t> </a:t>
            </a:r>
            <a:r>
              <a:rPr lang="es-MX" b="1" dirty="0" err="1"/>
              <a:t>unsigned</a:t>
            </a:r>
            <a:r>
              <a:rPr lang="es-MX" dirty="0" smtClean="0"/>
              <a:t>.</a:t>
            </a:r>
            <a:br>
              <a:rPr lang="es-MX" dirty="0" smtClean="0"/>
            </a:br>
            <a:endParaRPr lang="es-MX" dirty="0"/>
          </a:p>
        </p:txBody>
      </p:sp>
      <p:sp>
        <p:nvSpPr>
          <p:cNvPr id="3" name="Content Placeholder 2"/>
          <p:cNvSpPr>
            <a:spLocks noGrp="1"/>
          </p:cNvSpPr>
          <p:nvPr>
            <p:ph idx="1"/>
          </p:nvPr>
        </p:nvSpPr>
        <p:spPr>
          <a:xfrm>
            <a:off x="838200" y="1347537"/>
            <a:ext cx="10515600" cy="5366084"/>
          </a:xfrm>
        </p:spPr>
        <p:txBody>
          <a:bodyPr>
            <a:normAutofit fontScale="85000" lnSpcReduction="20000"/>
          </a:bodyPr>
          <a:lstStyle/>
          <a:p>
            <a:r>
              <a:rPr lang="en-US" dirty="0">
                <a:latin typeface="+mj-lt"/>
              </a:rPr>
              <a:t>Except for </a:t>
            </a:r>
            <a:r>
              <a:rPr lang="en-US" dirty="0" err="1">
                <a:solidFill>
                  <a:srgbClr val="0070C0"/>
                </a:solidFill>
                <a:latin typeface="+mj-lt"/>
              </a:rPr>
              <a:t>bool</a:t>
            </a:r>
            <a:r>
              <a:rPr lang="en-US" dirty="0">
                <a:latin typeface="+mj-lt"/>
              </a:rPr>
              <a:t> and the extended character types, the integral types may be </a:t>
            </a:r>
            <a:r>
              <a:rPr lang="en-US" b="1" dirty="0" smtClean="0">
                <a:latin typeface="+mj-lt"/>
              </a:rPr>
              <a:t>signed </a:t>
            </a:r>
            <a:r>
              <a:rPr lang="en-US" dirty="0" smtClean="0">
                <a:latin typeface="+mj-lt"/>
              </a:rPr>
              <a:t>or </a:t>
            </a:r>
            <a:r>
              <a:rPr lang="en-US" b="1" dirty="0">
                <a:latin typeface="+mj-lt"/>
              </a:rPr>
              <a:t>unsigned</a:t>
            </a:r>
            <a:r>
              <a:rPr lang="en-US" dirty="0">
                <a:latin typeface="+mj-lt"/>
              </a:rPr>
              <a:t>. </a:t>
            </a:r>
            <a:endParaRPr lang="en-US" dirty="0" smtClean="0">
              <a:latin typeface="+mj-lt"/>
            </a:endParaRPr>
          </a:p>
          <a:p>
            <a:r>
              <a:rPr lang="en-US" dirty="0" smtClean="0">
                <a:latin typeface="+mj-lt"/>
              </a:rPr>
              <a:t>The </a:t>
            </a:r>
            <a:r>
              <a:rPr lang="en-US" dirty="0">
                <a:latin typeface="+mj-lt"/>
              </a:rPr>
              <a:t>types </a:t>
            </a:r>
            <a:r>
              <a:rPr lang="en-US" dirty="0" err="1">
                <a:solidFill>
                  <a:srgbClr val="0070C0"/>
                </a:solidFill>
                <a:latin typeface="+mj-lt"/>
              </a:rPr>
              <a:t>int</a:t>
            </a:r>
            <a:r>
              <a:rPr lang="en-US" dirty="0">
                <a:solidFill>
                  <a:srgbClr val="0070C0"/>
                </a:solidFill>
                <a:latin typeface="+mj-lt"/>
              </a:rPr>
              <a:t>, short, long</a:t>
            </a:r>
            <a:r>
              <a:rPr lang="en-US" dirty="0">
                <a:latin typeface="+mj-lt"/>
              </a:rPr>
              <a:t>, and </a:t>
            </a:r>
            <a:r>
              <a:rPr lang="en-US" dirty="0">
                <a:solidFill>
                  <a:srgbClr val="0070C0"/>
                </a:solidFill>
                <a:latin typeface="+mj-lt"/>
              </a:rPr>
              <a:t>long </a:t>
            </a:r>
            <a:r>
              <a:rPr lang="en-US" dirty="0" err="1">
                <a:solidFill>
                  <a:srgbClr val="0070C0"/>
                </a:solidFill>
                <a:latin typeface="+mj-lt"/>
              </a:rPr>
              <a:t>long</a:t>
            </a:r>
            <a:r>
              <a:rPr lang="en-US" dirty="0">
                <a:solidFill>
                  <a:srgbClr val="0070C0"/>
                </a:solidFill>
                <a:latin typeface="+mj-lt"/>
              </a:rPr>
              <a:t> </a:t>
            </a:r>
            <a:r>
              <a:rPr lang="en-US" dirty="0">
                <a:latin typeface="+mj-lt"/>
              </a:rPr>
              <a:t>are all signed. </a:t>
            </a:r>
            <a:endParaRPr lang="en-US" dirty="0" smtClean="0">
              <a:latin typeface="+mj-lt"/>
            </a:endParaRPr>
          </a:p>
          <a:p>
            <a:pPr lvl="1"/>
            <a:r>
              <a:rPr lang="en-US" dirty="0" smtClean="0">
                <a:latin typeface="+mj-lt"/>
              </a:rPr>
              <a:t>We </a:t>
            </a:r>
            <a:r>
              <a:rPr lang="en-US" dirty="0">
                <a:latin typeface="+mj-lt"/>
              </a:rPr>
              <a:t>obtain </a:t>
            </a:r>
            <a:r>
              <a:rPr lang="en-US" dirty="0" smtClean="0">
                <a:latin typeface="+mj-lt"/>
              </a:rPr>
              <a:t>the corresponding </a:t>
            </a:r>
            <a:r>
              <a:rPr lang="en-US" dirty="0">
                <a:latin typeface="+mj-lt"/>
              </a:rPr>
              <a:t>unsigned type by adding unsigned to the type, such as </a:t>
            </a:r>
            <a:r>
              <a:rPr lang="en-US" dirty="0" smtClean="0">
                <a:solidFill>
                  <a:srgbClr val="0070C0"/>
                </a:solidFill>
                <a:latin typeface="+mj-lt"/>
              </a:rPr>
              <a:t>unsigned long</a:t>
            </a:r>
            <a:r>
              <a:rPr lang="en-US" dirty="0">
                <a:latin typeface="+mj-lt"/>
              </a:rPr>
              <a:t>. </a:t>
            </a:r>
            <a:endParaRPr lang="en-US" dirty="0" smtClean="0">
              <a:latin typeface="+mj-lt"/>
            </a:endParaRPr>
          </a:p>
          <a:p>
            <a:pPr lvl="1"/>
            <a:r>
              <a:rPr lang="en-US" dirty="0" smtClean="0">
                <a:latin typeface="+mj-lt"/>
              </a:rPr>
              <a:t>The </a:t>
            </a:r>
            <a:r>
              <a:rPr lang="en-US" dirty="0">
                <a:latin typeface="+mj-lt"/>
              </a:rPr>
              <a:t>type </a:t>
            </a:r>
            <a:r>
              <a:rPr lang="en-US" dirty="0">
                <a:solidFill>
                  <a:srgbClr val="0070C0"/>
                </a:solidFill>
                <a:latin typeface="+mj-lt"/>
              </a:rPr>
              <a:t>unsigned </a:t>
            </a:r>
            <a:r>
              <a:rPr lang="en-US" dirty="0" err="1">
                <a:solidFill>
                  <a:srgbClr val="0070C0"/>
                </a:solidFill>
                <a:latin typeface="+mj-lt"/>
              </a:rPr>
              <a:t>int</a:t>
            </a:r>
            <a:r>
              <a:rPr lang="en-US" dirty="0">
                <a:solidFill>
                  <a:srgbClr val="0070C0"/>
                </a:solidFill>
                <a:latin typeface="+mj-lt"/>
              </a:rPr>
              <a:t> </a:t>
            </a:r>
            <a:r>
              <a:rPr lang="en-US" dirty="0">
                <a:latin typeface="+mj-lt"/>
              </a:rPr>
              <a:t>may be abbreviated as </a:t>
            </a:r>
            <a:r>
              <a:rPr lang="en-US" dirty="0" smtClean="0">
                <a:solidFill>
                  <a:srgbClr val="0070C0"/>
                </a:solidFill>
                <a:latin typeface="+mj-lt"/>
              </a:rPr>
              <a:t>unsigned</a:t>
            </a:r>
            <a:r>
              <a:rPr lang="en-US" dirty="0" smtClean="0">
                <a:latin typeface="+mj-lt"/>
              </a:rPr>
              <a:t>. </a:t>
            </a:r>
          </a:p>
          <a:p>
            <a:r>
              <a:rPr lang="en-US" dirty="0" smtClean="0">
                <a:latin typeface="+mj-lt"/>
              </a:rPr>
              <a:t>There </a:t>
            </a:r>
            <a:r>
              <a:rPr lang="en-US" dirty="0">
                <a:latin typeface="+mj-lt"/>
              </a:rPr>
              <a:t>are three distinct basic character types: </a:t>
            </a:r>
            <a:r>
              <a:rPr lang="en-US" dirty="0" smtClean="0">
                <a:solidFill>
                  <a:srgbClr val="0070C0"/>
                </a:solidFill>
                <a:latin typeface="+mj-lt"/>
              </a:rPr>
              <a:t>char, signed </a:t>
            </a:r>
            <a:r>
              <a:rPr lang="en-US" dirty="0">
                <a:solidFill>
                  <a:srgbClr val="0070C0"/>
                </a:solidFill>
                <a:latin typeface="+mj-lt"/>
              </a:rPr>
              <a:t>char, and unsigned char</a:t>
            </a:r>
            <a:r>
              <a:rPr lang="en-US" dirty="0">
                <a:latin typeface="+mj-lt"/>
              </a:rPr>
              <a:t>. In particular, </a:t>
            </a:r>
            <a:r>
              <a:rPr lang="en-US" dirty="0">
                <a:solidFill>
                  <a:srgbClr val="0070C0"/>
                </a:solidFill>
                <a:latin typeface="+mj-lt"/>
              </a:rPr>
              <a:t>char</a:t>
            </a:r>
            <a:r>
              <a:rPr lang="en-US" dirty="0">
                <a:latin typeface="+mj-lt"/>
              </a:rPr>
              <a:t> is not the same type </a:t>
            </a:r>
            <a:r>
              <a:rPr lang="en-US" dirty="0" smtClean="0">
                <a:latin typeface="+mj-lt"/>
              </a:rPr>
              <a:t>as </a:t>
            </a:r>
            <a:r>
              <a:rPr lang="en-US" dirty="0" smtClean="0">
                <a:solidFill>
                  <a:srgbClr val="0070C0"/>
                </a:solidFill>
                <a:latin typeface="+mj-lt"/>
              </a:rPr>
              <a:t>signed </a:t>
            </a:r>
            <a:r>
              <a:rPr lang="en-US" dirty="0">
                <a:solidFill>
                  <a:srgbClr val="0070C0"/>
                </a:solidFill>
                <a:latin typeface="+mj-lt"/>
              </a:rPr>
              <a:t>char</a:t>
            </a:r>
            <a:r>
              <a:rPr lang="en-US" dirty="0">
                <a:latin typeface="+mj-lt"/>
              </a:rPr>
              <a:t>. Although there are three character types, there are only </a:t>
            </a:r>
            <a:r>
              <a:rPr lang="en-US" dirty="0" smtClean="0">
                <a:latin typeface="+mj-lt"/>
              </a:rPr>
              <a:t>two representations</a:t>
            </a:r>
            <a:r>
              <a:rPr lang="en-US" dirty="0">
                <a:latin typeface="+mj-lt"/>
              </a:rPr>
              <a:t>: signed and unsigned. The (plain) </a:t>
            </a:r>
            <a:r>
              <a:rPr lang="en-US" dirty="0">
                <a:solidFill>
                  <a:srgbClr val="0070C0"/>
                </a:solidFill>
                <a:latin typeface="+mj-lt"/>
              </a:rPr>
              <a:t>char</a:t>
            </a:r>
            <a:r>
              <a:rPr lang="en-US" dirty="0">
                <a:latin typeface="+mj-lt"/>
              </a:rPr>
              <a:t> type uses one of </a:t>
            </a:r>
            <a:r>
              <a:rPr lang="en-US" dirty="0" smtClean="0">
                <a:latin typeface="+mj-lt"/>
              </a:rPr>
              <a:t>these representations</a:t>
            </a:r>
            <a:r>
              <a:rPr lang="en-US" dirty="0">
                <a:latin typeface="+mj-lt"/>
              </a:rPr>
              <a:t>. Which of the other two character representations is equivalent </a:t>
            </a:r>
            <a:r>
              <a:rPr lang="en-US" dirty="0" smtClean="0">
                <a:latin typeface="+mj-lt"/>
              </a:rPr>
              <a:t>to</a:t>
            </a:r>
            <a:r>
              <a:rPr lang="en-US" dirty="0" smtClean="0">
                <a:solidFill>
                  <a:srgbClr val="0070C0"/>
                </a:solidFill>
                <a:latin typeface="+mj-lt"/>
              </a:rPr>
              <a:t> </a:t>
            </a:r>
            <a:r>
              <a:rPr lang="en-US" dirty="0">
                <a:solidFill>
                  <a:srgbClr val="0070C0"/>
                </a:solidFill>
                <a:latin typeface="+mj-lt"/>
              </a:rPr>
              <a:t>char </a:t>
            </a:r>
            <a:r>
              <a:rPr lang="en-US" dirty="0">
                <a:latin typeface="+mj-lt"/>
              </a:rPr>
              <a:t>depends on the compiler</a:t>
            </a:r>
            <a:r>
              <a:rPr lang="en-US" dirty="0" smtClean="0">
                <a:latin typeface="+mj-lt"/>
              </a:rPr>
              <a:t>.</a:t>
            </a:r>
          </a:p>
          <a:p>
            <a:r>
              <a:rPr lang="en-US" dirty="0">
                <a:latin typeface="+mj-lt"/>
              </a:rPr>
              <a:t>In an unsigned type, all the bits represent the value. For example, an </a:t>
            </a:r>
            <a:r>
              <a:rPr lang="en-US" dirty="0" smtClean="0">
                <a:latin typeface="+mj-lt"/>
              </a:rPr>
              <a:t>8-bit unsigned </a:t>
            </a:r>
            <a:r>
              <a:rPr lang="en-US" dirty="0">
                <a:latin typeface="+mj-lt"/>
              </a:rPr>
              <a:t>char can hold the values from 0 through 255 inclusive.</a:t>
            </a:r>
          </a:p>
          <a:p>
            <a:r>
              <a:rPr lang="en-US" dirty="0">
                <a:latin typeface="+mj-lt"/>
              </a:rPr>
              <a:t>The standard does not define how signed types are represented, but does </a:t>
            </a:r>
            <a:r>
              <a:rPr lang="en-US" dirty="0" smtClean="0">
                <a:latin typeface="+mj-lt"/>
              </a:rPr>
              <a:t>specify that </a:t>
            </a:r>
            <a:r>
              <a:rPr lang="en-US" dirty="0">
                <a:latin typeface="+mj-lt"/>
              </a:rPr>
              <a:t>the range should be evenly divided between positive and negative values. </a:t>
            </a:r>
            <a:r>
              <a:rPr lang="en-US" dirty="0" smtClean="0">
                <a:latin typeface="+mj-lt"/>
              </a:rPr>
              <a:t>Hence, an </a:t>
            </a:r>
            <a:r>
              <a:rPr lang="en-US" dirty="0">
                <a:latin typeface="+mj-lt"/>
              </a:rPr>
              <a:t>8-bit signed char is guaranteed to be able to hold values from –127 </a:t>
            </a:r>
            <a:r>
              <a:rPr lang="en-US" dirty="0" smtClean="0">
                <a:latin typeface="+mj-lt"/>
              </a:rPr>
              <a:t>through 127</a:t>
            </a:r>
            <a:r>
              <a:rPr lang="en-US" dirty="0">
                <a:latin typeface="+mj-lt"/>
              </a:rPr>
              <a:t>; most modern machines use representations that allow values from –128 </a:t>
            </a:r>
            <a:r>
              <a:rPr lang="en-US" dirty="0" smtClean="0">
                <a:latin typeface="+mj-lt"/>
              </a:rPr>
              <a:t>through </a:t>
            </a:r>
            <a:r>
              <a:rPr lang="es-MX" dirty="0" smtClean="0">
                <a:latin typeface="+mj-lt"/>
              </a:rPr>
              <a:t>127</a:t>
            </a:r>
            <a:r>
              <a:rPr lang="es-MX" dirty="0">
                <a:latin typeface="+mj-lt"/>
              </a:rPr>
              <a:t>.</a:t>
            </a:r>
          </a:p>
        </p:txBody>
      </p:sp>
    </p:spTree>
    <p:extLst>
      <p:ext uri="{BB962C8B-B14F-4D97-AF65-F5344CB8AC3E}">
        <p14:creationId xmlns:p14="http://schemas.microsoft.com/office/powerpoint/2010/main" val="1549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Advice: Deciding which Type to Use</a:t>
            </a:r>
            <a:endParaRPr lang="es-MX"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Use an </a:t>
            </a:r>
            <a:r>
              <a:rPr lang="en-US" dirty="0">
                <a:solidFill>
                  <a:srgbClr val="0070C0"/>
                </a:solidFill>
              </a:rPr>
              <a:t>unsigned type </a:t>
            </a:r>
            <a:r>
              <a:rPr lang="en-US" dirty="0"/>
              <a:t>when you know that the values cannot be negative</a:t>
            </a:r>
            <a:r>
              <a:rPr lang="en-US" dirty="0" smtClean="0"/>
              <a:t>.</a:t>
            </a:r>
          </a:p>
          <a:p>
            <a:pPr marL="514350" indent="-514350">
              <a:buFont typeface="+mj-lt"/>
              <a:buAutoNum type="arabicPeriod"/>
            </a:pPr>
            <a:r>
              <a:rPr lang="en-US" dirty="0"/>
              <a:t>Use </a:t>
            </a:r>
            <a:r>
              <a:rPr lang="en-US" dirty="0" err="1">
                <a:solidFill>
                  <a:srgbClr val="0070C0"/>
                </a:solidFill>
              </a:rPr>
              <a:t>int</a:t>
            </a:r>
            <a:r>
              <a:rPr lang="en-US" dirty="0"/>
              <a:t> for integer arithmetic. </a:t>
            </a:r>
            <a:r>
              <a:rPr lang="en-US" dirty="0">
                <a:solidFill>
                  <a:srgbClr val="0070C0"/>
                </a:solidFill>
              </a:rPr>
              <a:t>short</a:t>
            </a:r>
            <a:r>
              <a:rPr lang="en-US" dirty="0"/>
              <a:t> is usually too small and, in </a:t>
            </a:r>
            <a:r>
              <a:rPr lang="en-US" dirty="0" smtClean="0"/>
              <a:t>practice, </a:t>
            </a:r>
            <a:r>
              <a:rPr lang="en-US" dirty="0" smtClean="0">
                <a:solidFill>
                  <a:srgbClr val="0070C0"/>
                </a:solidFill>
              </a:rPr>
              <a:t>long</a:t>
            </a:r>
            <a:r>
              <a:rPr lang="en-US" dirty="0" smtClean="0"/>
              <a:t> </a:t>
            </a:r>
            <a:r>
              <a:rPr lang="en-US" dirty="0"/>
              <a:t>often has the same size as </a:t>
            </a:r>
            <a:r>
              <a:rPr lang="en-US" dirty="0">
                <a:solidFill>
                  <a:srgbClr val="0070C0"/>
                </a:solidFill>
              </a:rPr>
              <a:t>int</a:t>
            </a:r>
            <a:r>
              <a:rPr lang="en-US" dirty="0"/>
              <a:t>. If your data values are larger </a:t>
            </a:r>
            <a:r>
              <a:rPr lang="en-US" dirty="0" smtClean="0"/>
              <a:t>than the </a:t>
            </a:r>
            <a:r>
              <a:rPr lang="en-US" dirty="0"/>
              <a:t>minimum guaranteed size of an </a:t>
            </a:r>
            <a:r>
              <a:rPr lang="en-US" dirty="0" err="1">
                <a:solidFill>
                  <a:srgbClr val="0070C0"/>
                </a:solidFill>
              </a:rPr>
              <a:t>int</a:t>
            </a:r>
            <a:r>
              <a:rPr lang="en-US" dirty="0"/>
              <a:t>, then use </a:t>
            </a:r>
            <a:r>
              <a:rPr lang="en-US" dirty="0">
                <a:solidFill>
                  <a:srgbClr val="0070C0"/>
                </a:solidFill>
              </a:rPr>
              <a:t>long </a:t>
            </a:r>
            <a:r>
              <a:rPr lang="en-US" dirty="0" err="1">
                <a:solidFill>
                  <a:srgbClr val="0070C0"/>
                </a:solidFill>
              </a:rPr>
              <a:t>long</a:t>
            </a:r>
            <a:r>
              <a:rPr lang="en-US" dirty="0" smtClean="0"/>
              <a:t>.</a:t>
            </a:r>
          </a:p>
          <a:p>
            <a:pPr marL="514350" indent="-514350">
              <a:buFont typeface="+mj-lt"/>
              <a:buAutoNum type="arabicPeriod"/>
            </a:pPr>
            <a:r>
              <a:rPr lang="en-US" dirty="0"/>
              <a:t>Do not use plain </a:t>
            </a:r>
            <a:r>
              <a:rPr lang="en-US" dirty="0">
                <a:solidFill>
                  <a:srgbClr val="0070C0"/>
                </a:solidFill>
              </a:rPr>
              <a:t>char</a:t>
            </a:r>
            <a:r>
              <a:rPr lang="en-US" dirty="0"/>
              <a:t> or </a:t>
            </a:r>
            <a:r>
              <a:rPr lang="en-US" dirty="0" err="1">
                <a:solidFill>
                  <a:srgbClr val="0070C0"/>
                </a:solidFill>
              </a:rPr>
              <a:t>bool</a:t>
            </a:r>
            <a:r>
              <a:rPr lang="en-US" dirty="0">
                <a:solidFill>
                  <a:srgbClr val="0070C0"/>
                </a:solidFill>
              </a:rPr>
              <a:t> </a:t>
            </a:r>
            <a:r>
              <a:rPr lang="en-US" dirty="0"/>
              <a:t>in arithmetic expressions. Use them only </a:t>
            </a:r>
            <a:r>
              <a:rPr lang="en-US" dirty="0" smtClean="0"/>
              <a:t>to hold </a:t>
            </a:r>
            <a:r>
              <a:rPr lang="en-US" dirty="0"/>
              <a:t>characters or truth values. Computations using </a:t>
            </a:r>
            <a:r>
              <a:rPr lang="en-US" dirty="0">
                <a:solidFill>
                  <a:srgbClr val="0070C0"/>
                </a:solidFill>
              </a:rPr>
              <a:t>char</a:t>
            </a:r>
            <a:r>
              <a:rPr lang="en-US" dirty="0"/>
              <a:t> are </a:t>
            </a:r>
            <a:r>
              <a:rPr lang="en-US" dirty="0" smtClean="0"/>
              <a:t>especially problematic </a:t>
            </a:r>
            <a:r>
              <a:rPr lang="en-US" dirty="0"/>
              <a:t>because </a:t>
            </a:r>
            <a:r>
              <a:rPr lang="en-US" dirty="0">
                <a:solidFill>
                  <a:srgbClr val="0070C0"/>
                </a:solidFill>
              </a:rPr>
              <a:t>char</a:t>
            </a:r>
            <a:r>
              <a:rPr lang="en-US" dirty="0"/>
              <a:t> is signed on some machines and unsigned </a:t>
            </a:r>
            <a:r>
              <a:rPr lang="en-US" dirty="0" smtClean="0"/>
              <a:t>on others</a:t>
            </a:r>
            <a:r>
              <a:rPr lang="en-US" dirty="0"/>
              <a:t>. If you need a tiny integer, explicitly specify either </a:t>
            </a:r>
            <a:r>
              <a:rPr lang="en-US" dirty="0">
                <a:solidFill>
                  <a:srgbClr val="0070C0"/>
                </a:solidFill>
              </a:rPr>
              <a:t>signed</a:t>
            </a:r>
            <a:r>
              <a:rPr lang="en-US" dirty="0"/>
              <a:t> </a:t>
            </a:r>
            <a:r>
              <a:rPr lang="en-US" dirty="0">
                <a:solidFill>
                  <a:srgbClr val="0070C0"/>
                </a:solidFill>
              </a:rPr>
              <a:t>char</a:t>
            </a:r>
            <a:r>
              <a:rPr lang="en-US" dirty="0"/>
              <a:t> </a:t>
            </a:r>
            <a:r>
              <a:rPr lang="en-US" dirty="0" smtClean="0"/>
              <a:t>or </a:t>
            </a:r>
            <a:r>
              <a:rPr lang="es-MX" dirty="0" err="1" smtClean="0">
                <a:solidFill>
                  <a:srgbClr val="0070C0"/>
                </a:solidFill>
              </a:rPr>
              <a:t>unsigned</a:t>
            </a:r>
            <a:r>
              <a:rPr lang="es-MX" dirty="0" smtClean="0">
                <a:solidFill>
                  <a:srgbClr val="0070C0"/>
                </a:solidFill>
              </a:rPr>
              <a:t> </a:t>
            </a:r>
            <a:r>
              <a:rPr lang="es-MX" dirty="0" err="1">
                <a:solidFill>
                  <a:srgbClr val="0070C0"/>
                </a:solidFill>
              </a:rPr>
              <a:t>char</a:t>
            </a:r>
            <a:r>
              <a:rPr lang="es-MX" dirty="0" smtClean="0"/>
              <a:t>.</a:t>
            </a:r>
          </a:p>
          <a:p>
            <a:pPr marL="514350" indent="-514350">
              <a:buFont typeface="+mj-lt"/>
              <a:buAutoNum type="arabicPeriod"/>
            </a:pPr>
            <a:r>
              <a:rPr lang="en-US" dirty="0"/>
              <a:t>Use </a:t>
            </a:r>
            <a:r>
              <a:rPr lang="en-US" dirty="0">
                <a:solidFill>
                  <a:srgbClr val="0070C0"/>
                </a:solidFill>
              </a:rPr>
              <a:t>double</a:t>
            </a:r>
            <a:r>
              <a:rPr lang="en-US" dirty="0"/>
              <a:t> for floating-point computations; </a:t>
            </a:r>
            <a:r>
              <a:rPr lang="en-US" dirty="0">
                <a:solidFill>
                  <a:srgbClr val="0070C0"/>
                </a:solidFill>
              </a:rPr>
              <a:t>float</a:t>
            </a:r>
            <a:r>
              <a:rPr lang="en-US" dirty="0"/>
              <a:t> usually does not </a:t>
            </a:r>
            <a:r>
              <a:rPr lang="en-US" dirty="0" smtClean="0"/>
              <a:t>have enough </a:t>
            </a:r>
            <a:r>
              <a:rPr lang="en-US" dirty="0"/>
              <a:t>precision, and the cost of double-precision calculations </a:t>
            </a:r>
            <a:r>
              <a:rPr lang="en-US" dirty="0" smtClean="0"/>
              <a:t>versus single-precision </a:t>
            </a:r>
            <a:r>
              <a:rPr lang="en-US" dirty="0"/>
              <a:t>is negligible. In fact, on some machines, </a:t>
            </a:r>
            <a:r>
              <a:rPr lang="en-US" dirty="0" smtClean="0"/>
              <a:t>double-precision operations </a:t>
            </a:r>
            <a:r>
              <a:rPr lang="en-US" dirty="0"/>
              <a:t>are faster than single. The precision offered by </a:t>
            </a:r>
            <a:r>
              <a:rPr lang="en-US" dirty="0">
                <a:solidFill>
                  <a:srgbClr val="0070C0"/>
                </a:solidFill>
              </a:rPr>
              <a:t>long </a:t>
            </a:r>
            <a:r>
              <a:rPr lang="en-US" dirty="0" smtClean="0">
                <a:solidFill>
                  <a:srgbClr val="0070C0"/>
                </a:solidFill>
              </a:rPr>
              <a:t>double </a:t>
            </a:r>
            <a:r>
              <a:rPr lang="en-US" dirty="0" smtClean="0"/>
              <a:t>usually </a:t>
            </a:r>
            <a:r>
              <a:rPr lang="en-US" dirty="0"/>
              <a:t>is unnecessary and often entails considerable run-time cost.</a:t>
            </a:r>
            <a:endParaRPr lang="es-MX" dirty="0"/>
          </a:p>
        </p:txBody>
      </p:sp>
    </p:spTree>
    <p:extLst>
      <p:ext uri="{BB962C8B-B14F-4D97-AF65-F5344CB8AC3E}">
        <p14:creationId xmlns:p14="http://schemas.microsoft.com/office/powerpoint/2010/main" val="2302555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assignments and in arithmetic operations, C++ performs all meaningful conversions.</a:t>
            </a:r>
            <a:endParaRPr lang="es-MX" dirty="0"/>
          </a:p>
        </p:txBody>
      </p:sp>
      <p:pic>
        <p:nvPicPr>
          <p:cNvPr id="3" name="Picture 2"/>
          <p:cNvPicPr>
            <a:picLocks noChangeAspect="1"/>
          </p:cNvPicPr>
          <p:nvPr/>
        </p:nvPicPr>
        <p:blipFill>
          <a:blip r:embed="rId2"/>
          <a:stretch>
            <a:fillRect/>
          </a:stretch>
        </p:blipFill>
        <p:spPr>
          <a:xfrm>
            <a:off x="838199" y="1835071"/>
            <a:ext cx="11005185" cy="2231607"/>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838198" y="4362198"/>
            <a:ext cx="11005185" cy="2066342"/>
          </a:xfrm>
          <a:prstGeom prst="rect">
            <a:avLst/>
          </a:prstGeom>
          <a:ln>
            <a:solidFill>
              <a:schemeClr val="accent1"/>
            </a:solidFill>
          </a:ln>
        </p:spPr>
      </p:pic>
    </p:spTree>
    <p:extLst>
      <p:ext uri="{BB962C8B-B14F-4D97-AF65-F5344CB8AC3E}">
        <p14:creationId xmlns:p14="http://schemas.microsoft.com/office/powerpoint/2010/main" val="1629956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offers a variety of notations for expressing initialization</a:t>
            </a:r>
            <a:endParaRPr lang="es-MX" dirty="0"/>
          </a:p>
        </p:txBody>
      </p:sp>
      <p:pic>
        <p:nvPicPr>
          <p:cNvPr id="4" name="Content Placeholder 3"/>
          <p:cNvPicPr>
            <a:picLocks noGrp="1" noChangeAspect="1"/>
          </p:cNvPicPr>
          <p:nvPr>
            <p:ph idx="1"/>
          </p:nvPr>
        </p:nvPicPr>
        <p:blipFill>
          <a:blip r:embed="rId2"/>
          <a:stretch>
            <a:fillRect/>
          </a:stretch>
        </p:blipFill>
        <p:spPr>
          <a:xfrm>
            <a:off x="200468" y="1880979"/>
            <a:ext cx="11957098" cy="2378200"/>
          </a:xfrm>
          <a:prstGeom prst="rect">
            <a:avLst/>
          </a:prstGeom>
        </p:spPr>
      </p:pic>
    </p:spTree>
    <p:extLst>
      <p:ext uri="{BB962C8B-B14F-4D97-AF65-F5344CB8AC3E}">
        <p14:creationId xmlns:p14="http://schemas.microsoft.com/office/powerpoint/2010/main" val="1014934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959"/>
          </a:xfrm>
        </p:spPr>
        <p:txBody>
          <a:bodyPr>
            <a:normAutofit fontScale="90000"/>
          </a:bodyPr>
          <a:lstStyle/>
          <a:p>
            <a:r>
              <a:rPr lang="es-MX" dirty="0" smtClean="0"/>
              <a:t>Rules </a:t>
            </a:r>
            <a:r>
              <a:rPr lang="es-MX" dirty="0" err="1" smtClean="0"/>
              <a:t>for</a:t>
            </a:r>
            <a:r>
              <a:rPr lang="es-MX" dirty="0" smtClean="0"/>
              <a:t> </a:t>
            </a:r>
            <a:r>
              <a:rPr lang="es-MX" dirty="0" err="1" smtClean="0"/>
              <a:t>implicit</a:t>
            </a:r>
            <a:r>
              <a:rPr lang="es-MX" dirty="0" smtClean="0"/>
              <a:t> </a:t>
            </a:r>
            <a:r>
              <a:rPr lang="es-MX" dirty="0" err="1" smtClean="0"/>
              <a:t>conversions</a:t>
            </a:r>
            <a:endParaRPr lang="es-MX" dirty="0"/>
          </a:p>
        </p:txBody>
      </p:sp>
      <p:sp>
        <p:nvSpPr>
          <p:cNvPr id="3" name="Content Placeholder 2"/>
          <p:cNvSpPr>
            <a:spLocks noGrp="1"/>
          </p:cNvSpPr>
          <p:nvPr>
            <p:ph idx="1"/>
          </p:nvPr>
        </p:nvSpPr>
        <p:spPr>
          <a:xfrm>
            <a:off x="838200" y="902368"/>
            <a:ext cx="10515600" cy="5582653"/>
          </a:xfrm>
        </p:spPr>
        <p:txBody>
          <a:bodyPr>
            <a:normAutofit fontScale="85000" lnSpcReduction="20000"/>
          </a:bodyPr>
          <a:lstStyle/>
          <a:p>
            <a:pPr marL="0" indent="0">
              <a:buNone/>
            </a:pPr>
            <a:r>
              <a:rPr lang="en-US" dirty="0"/>
              <a:t>When we assign one of the </a:t>
            </a:r>
            <a:r>
              <a:rPr lang="en-US" dirty="0" err="1"/>
              <a:t>nonbool</a:t>
            </a:r>
            <a:r>
              <a:rPr lang="en-US" dirty="0"/>
              <a:t> arithmetic types to a </a:t>
            </a:r>
            <a:r>
              <a:rPr lang="en-US" dirty="0" err="1"/>
              <a:t>bool</a:t>
            </a:r>
            <a:r>
              <a:rPr lang="en-US" dirty="0"/>
              <a:t> object, </a:t>
            </a:r>
            <a:r>
              <a:rPr lang="en-US" dirty="0" smtClean="0"/>
              <a:t>the result </a:t>
            </a:r>
            <a:r>
              <a:rPr lang="en-US" dirty="0"/>
              <a:t>is false if the value is 0 and true otherwise.</a:t>
            </a:r>
          </a:p>
          <a:p>
            <a:pPr marL="0" indent="0">
              <a:buNone/>
            </a:pPr>
            <a:r>
              <a:rPr lang="en-US" dirty="0" smtClean="0"/>
              <a:t>When </a:t>
            </a:r>
            <a:r>
              <a:rPr lang="en-US" dirty="0"/>
              <a:t>we assign a </a:t>
            </a:r>
            <a:r>
              <a:rPr lang="en-US" dirty="0" err="1"/>
              <a:t>bool</a:t>
            </a:r>
            <a:r>
              <a:rPr lang="en-US" dirty="0"/>
              <a:t> to one of the other arithmetic types, the </a:t>
            </a:r>
            <a:r>
              <a:rPr lang="en-US" dirty="0" smtClean="0"/>
              <a:t>resulting value </a:t>
            </a:r>
            <a:r>
              <a:rPr lang="en-US" dirty="0"/>
              <a:t>is 1 if the </a:t>
            </a:r>
            <a:r>
              <a:rPr lang="en-US" dirty="0" err="1"/>
              <a:t>bool</a:t>
            </a:r>
            <a:r>
              <a:rPr lang="en-US" dirty="0"/>
              <a:t> is true and 0 if the </a:t>
            </a:r>
            <a:r>
              <a:rPr lang="en-US" dirty="0" err="1"/>
              <a:t>bool</a:t>
            </a:r>
            <a:r>
              <a:rPr lang="en-US" dirty="0"/>
              <a:t> is false.</a:t>
            </a:r>
          </a:p>
          <a:p>
            <a:pPr marL="0" indent="0">
              <a:buNone/>
            </a:pPr>
            <a:r>
              <a:rPr lang="en-US" dirty="0" smtClean="0"/>
              <a:t>When </a:t>
            </a:r>
            <a:r>
              <a:rPr lang="en-US" dirty="0"/>
              <a:t>we assign a floating-point value to an object of integral type, the value </a:t>
            </a:r>
            <a:r>
              <a:rPr lang="en-US" dirty="0" smtClean="0"/>
              <a:t>is truncated</a:t>
            </a:r>
            <a:r>
              <a:rPr lang="en-US" dirty="0"/>
              <a:t>. </a:t>
            </a:r>
          </a:p>
          <a:p>
            <a:pPr marL="0" indent="0">
              <a:buNone/>
            </a:pPr>
            <a:r>
              <a:rPr lang="en-US" dirty="0" smtClean="0"/>
              <a:t>When </a:t>
            </a:r>
            <a:r>
              <a:rPr lang="en-US" dirty="0"/>
              <a:t>we assign an integral value to an object of floating-point type, </a:t>
            </a:r>
            <a:r>
              <a:rPr lang="en-US" dirty="0" smtClean="0"/>
              <a:t>the fractional </a:t>
            </a:r>
            <a:r>
              <a:rPr lang="en-US" dirty="0"/>
              <a:t>part is zero. Precision may be lost if the integer has more bits than </a:t>
            </a:r>
            <a:r>
              <a:rPr lang="en-US" dirty="0" smtClean="0"/>
              <a:t>the </a:t>
            </a:r>
            <a:r>
              <a:rPr lang="es-MX" dirty="0" err="1" smtClean="0"/>
              <a:t>floating-point</a:t>
            </a:r>
            <a:r>
              <a:rPr lang="es-MX" dirty="0" smtClean="0"/>
              <a:t> </a:t>
            </a:r>
            <a:r>
              <a:rPr lang="es-MX" dirty="0" err="1"/>
              <a:t>object</a:t>
            </a:r>
            <a:r>
              <a:rPr lang="es-MX" dirty="0"/>
              <a:t> can </a:t>
            </a:r>
            <a:r>
              <a:rPr lang="es-MX" dirty="0" err="1"/>
              <a:t>accommodate</a:t>
            </a:r>
            <a:r>
              <a:rPr lang="es-MX" dirty="0"/>
              <a:t>.</a:t>
            </a:r>
          </a:p>
          <a:p>
            <a:pPr marL="0" indent="0">
              <a:buNone/>
            </a:pPr>
            <a:r>
              <a:rPr lang="en-US" dirty="0" smtClean="0"/>
              <a:t> </a:t>
            </a:r>
            <a:r>
              <a:rPr lang="en-US" dirty="0"/>
              <a:t>If we assign an out-of-range value to an object of unsigned type, the result </a:t>
            </a:r>
            <a:r>
              <a:rPr lang="en-US" dirty="0" smtClean="0"/>
              <a:t>is the </a:t>
            </a:r>
            <a:r>
              <a:rPr lang="en-US" dirty="0"/>
              <a:t>remainder of the value modulo the number of values the target type </a:t>
            </a:r>
            <a:r>
              <a:rPr lang="en-US" dirty="0" smtClean="0"/>
              <a:t>can hold</a:t>
            </a:r>
            <a:r>
              <a:rPr lang="en-US" dirty="0"/>
              <a:t>. For example, an 8-bit unsigned char can hold values from 0 </a:t>
            </a:r>
            <a:r>
              <a:rPr lang="en-US" dirty="0" smtClean="0"/>
              <a:t>through 255</a:t>
            </a:r>
            <a:r>
              <a:rPr lang="en-US" dirty="0"/>
              <a:t>, inclusive. If we assign a value outside this range, the compiler assigns </a:t>
            </a:r>
            <a:r>
              <a:rPr lang="en-US" dirty="0" smtClean="0"/>
              <a:t>the remainder </a:t>
            </a:r>
            <a:r>
              <a:rPr lang="en-US" dirty="0"/>
              <a:t>of that value modulo 256. Therefore, assigning –1 to an </a:t>
            </a:r>
            <a:r>
              <a:rPr lang="en-US" dirty="0" smtClean="0"/>
              <a:t>8-bit unsigned </a:t>
            </a:r>
            <a:r>
              <a:rPr lang="en-US" dirty="0"/>
              <a:t>char gives that object the value 255</a:t>
            </a:r>
            <a:r>
              <a:rPr lang="en-US" dirty="0" smtClean="0"/>
              <a:t>. </a:t>
            </a:r>
          </a:p>
          <a:p>
            <a:pPr marL="0" indent="0">
              <a:buNone/>
            </a:pPr>
            <a:r>
              <a:rPr lang="en-US" dirty="0" smtClean="0"/>
              <a:t>If </a:t>
            </a:r>
            <a:r>
              <a:rPr lang="en-US" dirty="0"/>
              <a:t>we assign an out-of-range value to an object of signed type, the result </a:t>
            </a:r>
            <a:r>
              <a:rPr lang="en-US" dirty="0" smtClean="0"/>
              <a:t>is </a:t>
            </a:r>
            <a:r>
              <a:rPr lang="en-US" b="1" dirty="0" smtClean="0"/>
              <a:t>undefined</a:t>
            </a:r>
            <a:r>
              <a:rPr lang="en-US" dirty="0"/>
              <a:t>. The program might appear to work, it might crash, or it </a:t>
            </a:r>
            <a:r>
              <a:rPr lang="en-US" dirty="0" smtClean="0"/>
              <a:t>might </a:t>
            </a:r>
            <a:r>
              <a:rPr lang="es-MX" dirty="0" smtClean="0"/>
              <a:t>produce </a:t>
            </a:r>
            <a:r>
              <a:rPr lang="es-MX" dirty="0" err="1"/>
              <a:t>garbage</a:t>
            </a:r>
            <a:r>
              <a:rPr lang="es-MX" dirty="0"/>
              <a:t> </a:t>
            </a:r>
            <a:r>
              <a:rPr lang="es-MX" dirty="0" err="1"/>
              <a:t>values</a:t>
            </a:r>
            <a:r>
              <a:rPr lang="es-MX" dirty="0"/>
              <a:t>.</a:t>
            </a:r>
          </a:p>
        </p:txBody>
      </p:sp>
    </p:spTree>
    <p:extLst>
      <p:ext uri="{BB962C8B-B14F-4D97-AF65-F5344CB8AC3E}">
        <p14:creationId xmlns:p14="http://schemas.microsoft.com/office/powerpoint/2010/main" val="96634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Expressions</a:t>
            </a:r>
            <a:r>
              <a:rPr lang="es-MX" b="1" dirty="0"/>
              <a:t> </a:t>
            </a:r>
            <a:r>
              <a:rPr lang="es-MX" b="1" dirty="0" err="1"/>
              <a:t>Involving</a:t>
            </a:r>
            <a:r>
              <a:rPr lang="es-MX" b="1" dirty="0"/>
              <a:t> </a:t>
            </a:r>
            <a:r>
              <a:rPr lang="es-MX" b="1" dirty="0" err="1"/>
              <a:t>Unsigned</a:t>
            </a:r>
            <a:r>
              <a:rPr lang="es-MX" b="1" dirty="0"/>
              <a:t> </a:t>
            </a:r>
            <a:r>
              <a:rPr lang="es-MX" b="1" dirty="0" err="1"/>
              <a:t>Types</a:t>
            </a:r>
            <a:endParaRPr lang="es-MX" dirty="0"/>
          </a:p>
        </p:txBody>
      </p:sp>
      <p:sp>
        <p:nvSpPr>
          <p:cNvPr id="3" name="Content Placeholder 2"/>
          <p:cNvSpPr>
            <a:spLocks noGrp="1"/>
          </p:cNvSpPr>
          <p:nvPr>
            <p:ph idx="1"/>
          </p:nvPr>
        </p:nvSpPr>
        <p:spPr/>
        <p:txBody>
          <a:bodyPr/>
          <a:lstStyle/>
          <a:p>
            <a:r>
              <a:rPr lang="es-MX" dirty="0" err="1" smtClean="0"/>
              <a:t>What</a:t>
            </a:r>
            <a:r>
              <a:rPr lang="es-MX" dirty="0" smtClean="0"/>
              <a:t> </a:t>
            </a:r>
            <a:r>
              <a:rPr lang="es-MX" dirty="0" err="1" smtClean="0"/>
              <a:t>would</a:t>
            </a:r>
            <a:r>
              <a:rPr lang="es-MX" dirty="0" smtClean="0"/>
              <a:t>  be </a:t>
            </a:r>
            <a:r>
              <a:rPr lang="es-MX" dirty="0" err="1" smtClean="0"/>
              <a:t>the</a:t>
            </a:r>
            <a:r>
              <a:rPr lang="es-MX" dirty="0" smtClean="0"/>
              <a:t> </a:t>
            </a:r>
            <a:r>
              <a:rPr lang="es-MX" dirty="0" err="1" smtClean="0"/>
              <a:t>result</a:t>
            </a:r>
            <a:r>
              <a:rPr lang="es-MX" dirty="0" smtClean="0"/>
              <a:t> </a:t>
            </a:r>
            <a:r>
              <a:rPr lang="es-MX" dirty="0" err="1" smtClean="0"/>
              <a:t>when</a:t>
            </a:r>
            <a:r>
              <a:rPr lang="es-MX" dirty="0" smtClean="0"/>
              <a:t> </a:t>
            </a:r>
            <a:r>
              <a:rPr lang="es-MX" dirty="0" err="1" smtClean="0"/>
              <a:t>calling</a:t>
            </a:r>
            <a:r>
              <a:rPr lang="es-MX" dirty="0" smtClean="0"/>
              <a:t> </a:t>
            </a:r>
            <a:r>
              <a:rPr lang="es-MX" dirty="0" err="1" smtClean="0"/>
              <a:t>beCareful</a:t>
            </a:r>
            <a:r>
              <a:rPr lang="es-MX" dirty="0" smtClean="0"/>
              <a:t>()?</a:t>
            </a:r>
            <a:endParaRPr lang="es-MX" dirty="0"/>
          </a:p>
        </p:txBody>
      </p:sp>
      <p:pic>
        <p:nvPicPr>
          <p:cNvPr id="5" name="Picture 4"/>
          <p:cNvPicPr>
            <a:picLocks noChangeAspect="1"/>
          </p:cNvPicPr>
          <p:nvPr/>
        </p:nvPicPr>
        <p:blipFill>
          <a:blip r:embed="rId2"/>
          <a:stretch>
            <a:fillRect/>
          </a:stretch>
        </p:blipFill>
        <p:spPr>
          <a:xfrm>
            <a:off x="1693445" y="2582069"/>
            <a:ext cx="8392860" cy="2098215"/>
          </a:xfrm>
          <a:prstGeom prst="rect">
            <a:avLst/>
          </a:prstGeom>
        </p:spPr>
      </p:pic>
    </p:spTree>
    <p:extLst>
      <p:ext uri="{BB962C8B-B14F-4D97-AF65-F5344CB8AC3E}">
        <p14:creationId xmlns:p14="http://schemas.microsoft.com/office/powerpoint/2010/main" val="1843757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5212"/>
          </a:xfrm>
        </p:spPr>
        <p:txBody>
          <a:bodyPr>
            <a:normAutofit fontScale="90000"/>
          </a:bodyPr>
          <a:lstStyle/>
          <a:p>
            <a:r>
              <a:rPr lang="es-MX" b="1" dirty="0" err="1"/>
              <a:t>Expressions</a:t>
            </a:r>
            <a:r>
              <a:rPr lang="es-MX" b="1" dirty="0"/>
              <a:t> </a:t>
            </a:r>
            <a:r>
              <a:rPr lang="es-MX" b="1" dirty="0" err="1"/>
              <a:t>Involving</a:t>
            </a:r>
            <a:r>
              <a:rPr lang="es-MX" b="1" dirty="0"/>
              <a:t> </a:t>
            </a:r>
            <a:r>
              <a:rPr lang="es-MX" b="1" dirty="0" err="1"/>
              <a:t>Unsigned</a:t>
            </a:r>
            <a:r>
              <a:rPr lang="es-MX" b="1" dirty="0"/>
              <a:t> </a:t>
            </a:r>
            <a:r>
              <a:rPr lang="es-MX" b="1" dirty="0" err="1" smtClean="0"/>
              <a:t>Types</a:t>
            </a:r>
            <a:r>
              <a:rPr lang="es-MX" b="1" dirty="0" smtClean="0"/>
              <a:t/>
            </a:r>
            <a:br>
              <a:rPr lang="es-MX" b="1" dirty="0" smtClean="0"/>
            </a:br>
            <a:endParaRPr lang="es-MX" dirty="0"/>
          </a:p>
        </p:txBody>
      </p:sp>
      <p:pic>
        <p:nvPicPr>
          <p:cNvPr id="4" name="Content Placeholder 3"/>
          <p:cNvPicPr>
            <a:picLocks noGrp="1" noChangeAspect="1"/>
          </p:cNvPicPr>
          <p:nvPr>
            <p:ph idx="1"/>
          </p:nvPr>
        </p:nvPicPr>
        <p:blipFill>
          <a:blip r:embed="rId2"/>
          <a:stretch>
            <a:fillRect/>
          </a:stretch>
        </p:blipFill>
        <p:spPr>
          <a:xfrm>
            <a:off x="6882063" y="1072900"/>
            <a:ext cx="4880346" cy="1501858"/>
          </a:xfrm>
          <a:prstGeom prst="rect">
            <a:avLst/>
          </a:prstGeom>
        </p:spPr>
      </p:pic>
      <p:pic>
        <p:nvPicPr>
          <p:cNvPr id="5" name="Picture 4"/>
          <p:cNvPicPr>
            <a:picLocks noChangeAspect="1"/>
          </p:cNvPicPr>
          <p:nvPr/>
        </p:nvPicPr>
        <p:blipFill>
          <a:blip r:embed="rId3"/>
          <a:stretch>
            <a:fillRect/>
          </a:stretch>
        </p:blipFill>
        <p:spPr>
          <a:xfrm>
            <a:off x="236621" y="1072900"/>
            <a:ext cx="6488692" cy="2199689"/>
          </a:xfrm>
          <a:prstGeom prst="rect">
            <a:avLst/>
          </a:prstGeom>
        </p:spPr>
      </p:pic>
      <p:sp>
        <p:nvSpPr>
          <p:cNvPr id="6" name="TextBox 5"/>
          <p:cNvSpPr txBox="1"/>
          <p:nvPr/>
        </p:nvSpPr>
        <p:spPr>
          <a:xfrm>
            <a:off x="236621" y="3087101"/>
            <a:ext cx="11093115" cy="1015663"/>
          </a:xfrm>
          <a:prstGeom prst="rect">
            <a:avLst/>
          </a:prstGeom>
          <a:noFill/>
          <a:ln>
            <a:solidFill>
              <a:schemeClr val="accent1"/>
            </a:solidFill>
          </a:ln>
        </p:spPr>
        <p:txBody>
          <a:bodyPr wrap="square" rtlCol="0">
            <a:spAutoFit/>
          </a:bodyPr>
          <a:lstStyle/>
          <a:p>
            <a:r>
              <a:rPr lang="en-US" sz="2000" dirty="0" smtClean="0"/>
              <a:t>If </a:t>
            </a:r>
            <a:r>
              <a:rPr lang="en-US" sz="2000" dirty="0"/>
              <a:t>we use both </a:t>
            </a:r>
            <a:r>
              <a:rPr lang="en-US" sz="2000" dirty="0">
                <a:solidFill>
                  <a:srgbClr val="0070C0"/>
                </a:solidFill>
              </a:rPr>
              <a:t>unsigned</a:t>
            </a:r>
            <a:r>
              <a:rPr lang="en-US" sz="2000" dirty="0"/>
              <a:t> and </a:t>
            </a:r>
            <a:r>
              <a:rPr lang="en-US" sz="2000" dirty="0" err="1">
                <a:solidFill>
                  <a:srgbClr val="0070C0"/>
                </a:solidFill>
              </a:rPr>
              <a:t>int</a:t>
            </a:r>
            <a:r>
              <a:rPr lang="en-US" sz="2000" dirty="0"/>
              <a:t> values in an arithmetic expression, the </a:t>
            </a:r>
            <a:r>
              <a:rPr lang="en-US" sz="2000" dirty="0" err="1">
                <a:solidFill>
                  <a:srgbClr val="0070C0"/>
                </a:solidFill>
              </a:rPr>
              <a:t>int</a:t>
            </a:r>
            <a:r>
              <a:rPr lang="en-US" sz="2000" dirty="0"/>
              <a:t> </a:t>
            </a:r>
            <a:r>
              <a:rPr lang="en-US" sz="2000" dirty="0" smtClean="0"/>
              <a:t>value ordinarily </a:t>
            </a:r>
            <a:r>
              <a:rPr lang="en-US" sz="2000" dirty="0"/>
              <a:t>is converted to </a:t>
            </a:r>
            <a:r>
              <a:rPr lang="en-US" sz="2000" dirty="0">
                <a:solidFill>
                  <a:srgbClr val="0070C0"/>
                </a:solidFill>
              </a:rPr>
              <a:t>unsigned</a:t>
            </a:r>
            <a:r>
              <a:rPr lang="en-US" sz="2000" dirty="0"/>
              <a:t>. Converting an </a:t>
            </a:r>
            <a:r>
              <a:rPr lang="en-US" sz="2000" dirty="0" err="1">
                <a:solidFill>
                  <a:srgbClr val="0070C0"/>
                </a:solidFill>
              </a:rPr>
              <a:t>int</a:t>
            </a:r>
            <a:r>
              <a:rPr lang="en-US" sz="2000" dirty="0"/>
              <a:t> to unsigned executes the</a:t>
            </a:r>
          </a:p>
          <a:p>
            <a:r>
              <a:rPr lang="en-US" sz="2000" dirty="0"/>
              <a:t>same way as if we assigned the </a:t>
            </a:r>
            <a:r>
              <a:rPr lang="en-US" sz="2000" dirty="0" err="1">
                <a:solidFill>
                  <a:srgbClr val="0070C0"/>
                </a:solidFill>
              </a:rPr>
              <a:t>int</a:t>
            </a:r>
            <a:r>
              <a:rPr lang="en-US" sz="2000" dirty="0"/>
              <a:t> to an </a:t>
            </a:r>
            <a:r>
              <a:rPr lang="en-US" sz="2000" dirty="0" smtClean="0">
                <a:solidFill>
                  <a:srgbClr val="0070C0"/>
                </a:solidFill>
              </a:rPr>
              <a:t>unsigned</a:t>
            </a:r>
            <a:endParaRPr lang="es-MX" sz="2000" dirty="0">
              <a:solidFill>
                <a:srgbClr val="0070C0"/>
              </a:solidFill>
            </a:endParaRPr>
          </a:p>
        </p:txBody>
      </p:sp>
      <p:pic>
        <p:nvPicPr>
          <p:cNvPr id="7" name="Picture 6"/>
          <p:cNvPicPr>
            <a:picLocks noChangeAspect="1"/>
          </p:cNvPicPr>
          <p:nvPr/>
        </p:nvPicPr>
        <p:blipFill>
          <a:blip r:embed="rId4"/>
          <a:stretch>
            <a:fillRect/>
          </a:stretch>
        </p:blipFill>
        <p:spPr>
          <a:xfrm>
            <a:off x="1716003" y="4391440"/>
            <a:ext cx="8134350" cy="1790700"/>
          </a:xfrm>
          <a:prstGeom prst="rect">
            <a:avLst/>
          </a:prstGeom>
          <a:ln>
            <a:solidFill>
              <a:schemeClr val="accent1"/>
            </a:solidFill>
          </a:ln>
        </p:spPr>
      </p:pic>
    </p:spTree>
    <p:extLst>
      <p:ext uri="{BB962C8B-B14F-4D97-AF65-F5344CB8AC3E}">
        <p14:creationId xmlns:p14="http://schemas.microsoft.com/office/powerpoint/2010/main" val="4019642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Introduction</a:t>
            </a:r>
            <a:endParaRPr lang="es-MX" dirty="0"/>
          </a:p>
        </p:txBody>
      </p:sp>
      <p:sp>
        <p:nvSpPr>
          <p:cNvPr id="3" name="Content Placeholder 2"/>
          <p:cNvSpPr>
            <a:spLocks noGrp="1"/>
          </p:cNvSpPr>
          <p:nvPr>
            <p:ph idx="1"/>
          </p:nvPr>
        </p:nvSpPr>
        <p:spPr/>
        <p:txBody>
          <a:bodyPr>
            <a:normAutofit/>
          </a:bodyPr>
          <a:lstStyle/>
          <a:p>
            <a:r>
              <a:rPr lang="en-US" dirty="0" smtClean="0"/>
              <a:t>The aim of this lesson is to give you an idea of what C++ is, without going into a lot of details. </a:t>
            </a:r>
          </a:p>
          <a:p>
            <a:r>
              <a:rPr lang="en-US" dirty="0" smtClean="0"/>
              <a:t>This lesson informally presents the notation of C++, C++’s model of memory and computation, and the basic mechanisms for organizing code into a program.</a:t>
            </a:r>
          </a:p>
          <a:p>
            <a:r>
              <a:rPr lang="en-US" dirty="0" smtClean="0"/>
              <a:t>These are the language facilities supporting the styles most often seen in C and sometimes called procedural programming.</a:t>
            </a:r>
          </a:p>
          <a:p>
            <a:r>
              <a:rPr lang="en-US" dirty="0" smtClean="0"/>
              <a:t>The assumption is that you have programmed before. </a:t>
            </a:r>
            <a:endParaRPr lang="es-MX" dirty="0"/>
          </a:p>
        </p:txBody>
      </p:sp>
    </p:spTree>
    <p:extLst>
      <p:ext uri="{BB962C8B-B14F-4D97-AF65-F5344CB8AC3E}">
        <p14:creationId xmlns:p14="http://schemas.microsoft.com/office/powerpoint/2010/main" val="2208690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Expressions</a:t>
            </a:r>
            <a:r>
              <a:rPr lang="es-MX" b="1" dirty="0"/>
              <a:t> </a:t>
            </a:r>
            <a:r>
              <a:rPr lang="es-MX" b="1" dirty="0" err="1"/>
              <a:t>Involving</a:t>
            </a:r>
            <a:r>
              <a:rPr lang="es-MX" b="1" dirty="0"/>
              <a:t> </a:t>
            </a:r>
            <a:r>
              <a:rPr lang="es-MX" b="1" dirty="0" err="1"/>
              <a:t>Unsigned</a:t>
            </a:r>
            <a:r>
              <a:rPr lang="es-MX" b="1" dirty="0"/>
              <a:t> </a:t>
            </a:r>
            <a:r>
              <a:rPr lang="es-MX" b="1" dirty="0" err="1"/>
              <a:t>Types</a:t>
            </a:r>
            <a:endParaRPr lang="es-MX" dirty="0"/>
          </a:p>
        </p:txBody>
      </p:sp>
      <p:sp>
        <p:nvSpPr>
          <p:cNvPr id="3" name="Content Placeholder 2"/>
          <p:cNvSpPr>
            <a:spLocks noGrp="1"/>
          </p:cNvSpPr>
          <p:nvPr>
            <p:ph idx="1"/>
          </p:nvPr>
        </p:nvSpPr>
        <p:spPr/>
        <p:txBody>
          <a:bodyPr/>
          <a:lstStyle/>
          <a:p>
            <a:r>
              <a:rPr lang="es-MX" dirty="0" smtClean="0"/>
              <a:t>Try </a:t>
            </a:r>
            <a:r>
              <a:rPr lang="es-MX" dirty="0" err="1" smtClean="0"/>
              <a:t>to</a:t>
            </a:r>
            <a:r>
              <a:rPr lang="es-MX" dirty="0" smtClean="0"/>
              <a:t> </a:t>
            </a:r>
            <a:r>
              <a:rPr lang="es-MX" dirty="0" err="1" smtClean="0"/>
              <a:t>run</a:t>
            </a:r>
            <a:r>
              <a:rPr lang="es-MX" dirty="0" smtClean="0"/>
              <a:t> </a:t>
            </a:r>
            <a:r>
              <a:rPr lang="es-MX" dirty="0" err="1" smtClean="0"/>
              <a:t>this</a:t>
            </a:r>
            <a:r>
              <a:rPr lang="es-MX" dirty="0" smtClean="0"/>
              <a:t> </a:t>
            </a:r>
            <a:r>
              <a:rPr lang="es-MX" dirty="0" err="1" smtClean="0"/>
              <a:t>loop</a:t>
            </a:r>
            <a:r>
              <a:rPr lang="es-MX" dirty="0" smtClean="0"/>
              <a:t>:</a:t>
            </a:r>
          </a:p>
          <a:p>
            <a:endParaRPr lang="es-MX" dirty="0"/>
          </a:p>
          <a:p>
            <a:endParaRPr lang="es-MX" dirty="0" smtClean="0"/>
          </a:p>
          <a:p>
            <a:endParaRPr lang="es-MX" dirty="0" smtClean="0"/>
          </a:p>
          <a:p>
            <a:r>
              <a:rPr lang="es-MX" dirty="0" smtClean="0"/>
              <a:t>And </a:t>
            </a:r>
            <a:r>
              <a:rPr lang="es-MX" dirty="0" err="1" smtClean="0"/>
              <a:t>now</a:t>
            </a:r>
            <a:r>
              <a:rPr lang="es-MX" dirty="0" smtClean="0"/>
              <a:t> </a:t>
            </a:r>
            <a:r>
              <a:rPr lang="es-MX" dirty="0" err="1" smtClean="0"/>
              <a:t>run</a:t>
            </a:r>
            <a:r>
              <a:rPr lang="es-MX" dirty="0" smtClean="0"/>
              <a:t> </a:t>
            </a:r>
            <a:r>
              <a:rPr lang="es-MX" dirty="0" err="1" smtClean="0"/>
              <a:t>this</a:t>
            </a:r>
            <a:r>
              <a:rPr lang="es-MX" dirty="0" smtClean="0"/>
              <a:t>:</a:t>
            </a:r>
          </a:p>
          <a:p>
            <a:endParaRPr lang="es-MX" dirty="0"/>
          </a:p>
          <a:p>
            <a:endParaRPr lang="es-MX" dirty="0"/>
          </a:p>
        </p:txBody>
      </p:sp>
      <p:pic>
        <p:nvPicPr>
          <p:cNvPr id="4" name="Picture 3"/>
          <p:cNvPicPr>
            <a:picLocks noChangeAspect="1"/>
          </p:cNvPicPr>
          <p:nvPr/>
        </p:nvPicPr>
        <p:blipFill>
          <a:blip r:embed="rId2"/>
          <a:stretch>
            <a:fillRect/>
          </a:stretch>
        </p:blipFill>
        <p:spPr>
          <a:xfrm>
            <a:off x="3190875" y="2387015"/>
            <a:ext cx="5512583" cy="849480"/>
          </a:xfrm>
          <a:prstGeom prst="rect">
            <a:avLst/>
          </a:prstGeom>
        </p:spPr>
      </p:pic>
      <p:pic>
        <p:nvPicPr>
          <p:cNvPr id="5" name="Picture 4"/>
          <p:cNvPicPr>
            <a:picLocks noChangeAspect="1"/>
          </p:cNvPicPr>
          <p:nvPr/>
        </p:nvPicPr>
        <p:blipFill>
          <a:blip r:embed="rId3"/>
          <a:stretch>
            <a:fillRect/>
          </a:stretch>
        </p:blipFill>
        <p:spPr>
          <a:xfrm>
            <a:off x="3716253" y="4478964"/>
            <a:ext cx="5915521" cy="1067594"/>
          </a:xfrm>
          <a:prstGeom prst="rect">
            <a:avLst/>
          </a:prstGeom>
        </p:spPr>
      </p:pic>
    </p:spTree>
    <p:extLst>
      <p:ext uri="{BB962C8B-B14F-4D97-AF65-F5344CB8AC3E}">
        <p14:creationId xmlns:p14="http://schemas.microsoft.com/office/powerpoint/2010/main" val="3488297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Caution: Don’t Mix Signed and Unsigned Types</a:t>
            </a:r>
            <a:endParaRPr lang="es-MX" dirty="0"/>
          </a:p>
        </p:txBody>
      </p:sp>
      <p:sp>
        <p:nvSpPr>
          <p:cNvPr id="4" name="TextBox 3"/>
          <p:cNvSpPr txBox="1"/>
          <p:nvPr/>
        </p:nvSpPr>
        <p:spPr>
          <a:xfrm>
            <a:off x="1191126" y="1925053"/>
            <a:ext cx="9914021" cy="3539430"/>
          </a:xfrm>
          <a:prstGeom prst="rect">
            <a:avLst/>
          </a:prstGeom>
          <a:solidFill>
            <a:schemeClr val="bg2">
              <a:lumMod val="75000"/>
              <a:alpha val="33000"/>
            </a:schemeClr>
          </a:solidFill>
        </p:spPr>
        <p:txBody>
          <a:bodyPr wrap="square" rtlCol="0">
            <a:spAutoFit/>
          </a:bodyPr>
          <a:lstStyle/>
          <a:p>
            <a:r>
              <a:rPr lang="en-US" sz="2800" dirty="0"/>
              <a:t>Expressions that mix signed and unsigned values can yield surprising </a:t>
            </a:r>
            <a:r>
              <a:rPr lang="en-US" sz="2800" dirty="0" smtClean="0"/>
              <a:t>results when </a:t>
            </a:r>
            <a:r>
              <a:rPr lang="en-US" sz="2800" dirty="0"/>
              <a:t>the signed value is negative. It is essential to remember that </a:t>
            </a:r>
            <a:r>
              <a:rPr lang="en-US" sz="2800" dirty="0" smtClean="0"/>
              <a:t>signed values </a:t>
            </a:r>
            <a:r>
              <a:rPr lang="en-US" sz="2800" dirty="0"/>
              <a:t>are automatically converted to unsigned. For example, in </a:t>
            </a:r>
            <a:r>
              <a:rPr lang="en-US" sz="2800" dirty="0" smtClean="0"/>
              <a:t>an expression </a:t>
            </a:r>
            <a:r>
              <a:rPr lang="en-US" sz="2800" dirty="0"/>
              <a:t>like a * b, if a is -1 and b is 1, then if both a and b are </a:t>
            </a:r>
            <a:r>
              <a:rPr lang="en-US" sz="2800" dirty="0" err="1" smtClean="0"/>
              <a:t>ints</a:t>
            </a:r>
            <a:r>
              <a:rPr lang="en-US" sz="2800" dirty="0" smtClean="0"/>
              <a:t>, the </a:t>
            </a:r>
            <a:r>
              <a:rPr lang="en-US" sz="2800" dirty="0"/>
              <a:t>value is, as expected -1. However, if a is </a:t>
            </a:r>
            <a:r>
              <a:rPr lang="en-US" sz="2800" dirty="0" err="1"/>
              <a:t>int</a:t>
            </a:r>
            <a:r>
              <a:rPr lang="en-US" sz="2800" dirty="0"/>
              <a:t> and b is an </a:t>
            </a:r>
            <a:r>
              <a:rPr lang="en-US" sz="2800" dirty="0" smtClean="0"/>
              <a:t>unsigned, then </a:t>
            </a:r>
            <a:r>
              <a:rPr lang="en-US" sz="2800" dirty="0"/>
              <a:t>the value of this expression depends on how many bits an </a:t>
            </a:r>
            <a:r>
              <a:rPr lang="en-US" sz="2800" dirty="0" err="1"/>
              <a:t>int</a:t>
            </a:r>
            <a:r>
              <a:rPr lang="en-US" sz="2800" dirty="0"/>
              <a:t> has </a:t>
            </a:r>
            <a:r>
              <a:rPr lang="en-US" sz="2800" dirty="0" smtClean="0"/>
              <a:t>on the </a:t>
            </a:r>
            <a:r>
              <a:rPr lang="en-US" sz="2800" dirty="0"/>
              <a:t>particular machine. On our machine, this expression yields 4294967295.</a:t>
            </a:r>
            <a:endParaRPr lang="es-MX" sz="2800" dirty="0"/>
          </a:p>
        </p:txBody>
      </p:sp>
    </p:spTree>
    <p:extLst>
      <p:ext uri="{BB962C8B-B14F-4D97-AF65-F5344CB8AC3E}">
        <p14:creationId xmlns:p14="http://schemas.microsoft.com/office/powerpoint/2010/main" val="3725003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Literals</a:t>
            </a:r>
            <a:endParaRPr lang="es-MX" dirty="0"/>
          </a:p>
        </p:txBody>
      </p:sp>
      <p:sp>
        <p:nvSpPr>
          <p:cNvPr id="3" name="Content Placeholder 2"/>
          <p:cNvSpPr>
            <a:spLocks noGrp="1"/>
          </p:cNvSpPr>
          <p:nvPr>
            <p:ph idx="1"/>
          </p:nvPr>
        </p:nvSpPr>
        <p:spPr/>
        <p:txBody>
          <a:bodyPr/>
          <a:lstStyle/>
          <a:p>
            <a:r>
              <a:rPr lang="en-US" dirty="0"/>
              <a:t>A value, such as 42, is known as a </a:t>
            </a:r>
            <a:r>
              <a:rPr lang="en-US" b="1" dirty="0"/>
              <a:t>literal </a:t>
            </a:r>
            <a:r>
              <a:rPr lang="en-US" dirty="0"/>
              <a:t>because its value </a:t>
            </a:r>
            <a:r>
              <a:rPr lang="en-US" dirty="0" smtClean="0"/>
              <a:t>self-evident</a:t>
            </a:r>
            <a:r>
              <a:rPr lang="en-US" dirty="0"/>
              <a:t>. Every </a:t>
            </a:r>
            <a:r>
              <a:rPr lang="en-US" dirty="0" smtClean="0"/>
              <a:t>literal has </a:t>
            </a:r>
            <a:r>
              <a:rPr lang="en-US" dirty="0"/>
              <a:t>a type. The form and value of a literal determine its type</a:t>
            </a:r>
            <a:r>
              <a:rPr lang="en-US" dirty="0" smtClean="0"/>
              <a:t>.</a:t>
            </a:r>
          </a:p>
          <a:p>
            <a:r>
              <a:rPr lang="en-US" dirty="0" smtClean="0"/>
              <a:t>Integer </a:t>
            </a:r>
            <a:r>
              <a:rPr lang="en-US" dirty="0" smtClean="0"/>
              <a:t>literals</a:t>
            </a:r>
          </a:p>
          <a:p>
            <a:pPr lvl="1"/>
            <a:r>
              <a:rPr lang="en-US" dirty="0"/>
              <a:t>We can write an integer literal using decimal, octal, or hexadecimal notation. </a:t>
            </a:r>
            <a:r>
              <a:rPr lang="en-US" dirty="0" smtClean="0"/>
              <a:t>Integer literals </a:t>
            </a:r>
            <a:r>
              <a:rPr lang="en-US" dirty="0"/>
              <a:t>that begin with 0 (zero) are interpreted as octal. Those that begin with </a:t>
            </a:r>
            <a:r>
              <a:rPr lang="en-US" dirty="0" smtClean="0"/>
              <a:t>either 0x </a:t>
            </a:r>
            <a:r>
              <a:rPr lang="en-US" dirty="0"/>
              <a:t>or 0X are interpreted as hexadecimal.</a:t>
            </a:r>
            <a:endParaRPr lang="es-MX" dirty="0"/>
          </a:p>
        </p:txBody>
      </p:sp>
      <p:graphicFrame>
        <p:nvGraphicFramePr>
          <p:cNvPr id="5" name="Table 4"/>
          <p:cNvGraphicFramePr>
            <a:graphicFrameLocks noGrp="1"/>
          </p:cNvGraphicFramePr>
          <p:nvPr>
            <p:extLst>
              <p:ext uri="{D42A27DB-BD31-4B8C-83A1-F6EECF244321}">
                <p14:modId xmlns:p14="http://schemas.microsoft.com/office/powerpoint/2010/main" val="1167013567"/>
              </p:ext>
            </p:extLst>
          </p:nvPr>
        </p:nvGraphicFramePr>
        <p:xfrm>
          <a:off x="3934326" y="4836695"/>
          <a:ext cx="3453064" cy="736600"/>
        </p:xfrm>
        <a:graphic>
          <a:graphicData uri="http://schemas.openxmlformats.org/drawingml/2006/table">
            <a:tbl>
              <a:tblPr firstRow="1" bandRow="1">
                <a:tableStyleId>{5C22544A-7EE6-4342-B048-85BDC9FD1C3A}</a:tableStyleId>
              </a:tblPr>
              <a:tblGrid>
                <a:gridCol w="1046748"/>
                <a:gridCol w="794084"/>
                <a:gridCol w="1612232"/>
              </a:tblGrid>
              <a:tr h="284390">
                <a:tc>
                  <a:txBody>
                    <a:bodyPr/>
                    <a:lstStyle/>
                    <a:p>
                      <a:r>
                        <a:rPr lang="es-MX" dirty="0" smtClean="0"/>
                        <a:t>Decimal</a:t>
                      </a:r>
                      <a:endParaRPr lang="es-MX" dirty="0"/>
                    </a:p>
                  </a:txBody>
                  <a:tcPr/>
                </a:tc>
                <a:tc>
                  <a:txBody>
                    <a:bodyPr/>
                    <a:lstStyle/>
                    <a:p>
                      <a:r>
                        <a:rPr lang="es-MX" dirty="0" smtClean="0"/>
                        <a:t>Octal</a:t>
                      </a:r>
                      <a:endParaRPr lang="es-MX" dirty="0"/>
                    </a:p>
                  </a:txBody>
                  <a:tcPr/>
                </a:tc>
                <a:tc>
                  <a:txBody>
                    <a:bodyPr/>
                    <a:lstStyle/>
                    <a:p>
                      <a:r>
                        <a:rPr lang="es-MX" dirty="0" smtClean="0"/>
                        <a:t>Hexadecimal</a:t>
                      </a:r>
                      <a:endParaRPr lang="es-MX" dirty="0"/>
                    </a:p>
                  </a:txBody>
                  <a:tcPr/>
                </a:tc>
              </a:tr>
              <a:tr h="370840">
                <a:tc>
                  <a:txBody>
                    <a:bodyPr/>
                    <a:lstStyle/>
                    <a:p>
                      <a:r>
                        <a:rPr lang="es-MX" dirty="0" smtClean="0"/>
                        <a:t>20</a:t>
                      </a:r>
                      <a:endParaRPr lang="es-MX" dirty="0"/>
                    </a:p>
                  </a:txBody>
                  <a:tcPr/>
                </a:tc>
                <a:tc>
                  <a:txBody>
                    <a:bodyPr/>
                    <a:lstStyle/>
                    <a:p>
                      <a:r>
                        <a:rPr lang="es-MX" dirty="0" smtClean="0"/>
                        <a:t>024</a:t>
                      </a:r>
                      <a:endParaRPr lang="es-MX" dirty="0"/>
                    </a:p>
                  </a:txBody>
                  <a:tcPr/>
                </a:tc>
                <a:tc>
                  <a:txBody>
                    <a:bodyPr/>
                    <a:lstStyle/>
                    <a:p>
                      <a:r>
                        <a:rPr lang="es-MX" dirty="0" smtClean="0"/>
                        <a:t>0X14</a:t>
                      </a:r>
                      <a:endParaRPr lang="es-MX" dirty="0"/>
                    </a:p>
                  </a:txBody>
                  <a:tcPr/>
                </a:tc>
              </a:tr>
            </a:tbl>
          </a:graphicData>
        </a:graphic>
      </p:graphicFrame>
    </p:spTree>
    <p:extLst>
      <p:ext uri="{BB962C8B-B14F-4D97-AF65-F5344CB8AC3E}">
        <p14:creationId xmlns:p14="http://schemas.microsoft.com/office/powerpoint/2010/main" val="679269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Type</a:t>
            </a:r>
            <a:r>
              <a:rPr lang="es-MX" dirty="0" smtClean="0"/>
              <a:t> of </a:t>
            </a:r>
            <a:r>
              <a:rPr lang="es-MX" dirty="0" err="1" smtClean="0"/>
              <a:t>an</a:t>
            </a:r>
            <a:r>
              <a:rPr lang="es-MX" dirty="0" smtClean="0"/>
              <a:t> </a:t>
            </a:r>
            <a:r>
              <a:rPr lang="es-MX" dirty="0" err="1" smtClean="0"/>
              <a:t>integer</a:t>
            </a:r>
            <a:r>
              <a:rPr lang="es-MX" dirty="0" smtClean="0"/>
              <a:t> literal</a:t>
            </a:r>
            <a:endParaRPr lang="es-MX" dirty="0"/>
          </a:p>
        </p:txBody>
      </p:sp>
      <p:sp>
        <p:nvSpPr>
          <p:cNvPr id="3" name="Content Placeholder 2"/>
          <p:cNvSpPr>
            <a:spLocks noGrp="1"/>
          </p:cNvSpPr>
          <p:nvPr>
            <p:ph idx="1"/>
          </p:nvPr>
        </p:nvSpPr>
        <p:spPr/>
        <p:txBody>
          <a:bodyPr>
            <a:normAutofit fontScale="92500"/>
          </a:bodyPr>
          <a:lstStyle/>
          <a:p>
            <a:pPr marL="0" indent="0">
              <a:buNone/>
            </a:pPr>
            <a:r>
              <a:rPr lang="en-US" dirty="0"/>
              <a:t>The type of an integer literal depends on its value and notation. </a:t>
            </a:r>
            <a:endParaRPr lang="en-US" dirty="0" smtClean="0"/>
          </a:p>
          <a:p>
            <a:r>
              <a:rPr lang="en-US" dirty="0" smtClean="0"/>
              <a:t>By </a:t>
            </a:r>
            <a:r>
              <a:rPr lang="en-US" dirty="0"/>
              <a:t>default, </a:t>
            </a:r>
            <a:r>
              <a:rPr lang="en-US" dirty="0" smtClean="0"/>
              <a:t>decimal literals </a:t>
            </a:r>
            <a:r>
              <a:rPr lang="en-US" dirty="0"/>
              <a:t>are signed whereas octal and hexadecimal literals can be either signed </a:t>
            </a:r>
            <a:r>
              <a:rPr lang="en-US" dirty="0" smtClean="0"/>
              <a:t>or unsigned </a:t>
            </a:r>
            <a:r>
              <a:rPr lang="en-US" dirty="0"/>
              <a:t>types. </a:t>
            </a:r>
            <a:endParaRPr lang="en-US" dirty="0" smtClean="0"/>
          </a:p>
          <a:p>
            <a:r>
              <a:rPr lang="en-US" dirty="0" smtClean="0"/>
              <a:t>A </a:t>
            </a:r>
            <a:r>
              <a:rPr lang="en-US" dirty="0"/>
              <a:t>decimal literal has the smallest type of </a:t>
            </a:r>
            <a:r>
              <a:rPr lang="en-US" dirty="0" err="1"/>
              <a:t>int</a:t>
            </a:r>
            <a:r>
              <a:rPr lang="en-US" dirty="0"/>
              <a:t>, long, or long </a:t>
            </a:r>
            <a:r>
              <a:rPr lang="en-US" dirty="0" err="1" smtClean="0"/>
              <a:t>long</a:t>
            </a:r>
            <a:r>
              <a:rPr lang="en-US" dirty="0" smtClean="0"/>
              <a:t> (i.e</a:t>
            </a:r>
            <a:r>
              <a:rPr lang="en-US" dirty="0"/>
              <a:t>., the first type in this list) in which the literal’s value fits. </a:t>
            </a:r>
            <a:endParaRPr lang="en-US" dirty="0" smtClean="0"/>
          </a:p>
          <a:p>
            <a:r>
              <a:rPr lang="en-US" dirty="0" smtClean="0"/>
              <a:t>Octal </a:t>
            </a:r>
            <a:r>
              <a:rPr lang="en-US" dirty="0"/>
              <a:t>and </a:t>
            </a:r>
            <a:r>
              <a:rPr lang="en-US" dirty="0" smtClean="0"/>
              <a:t>hexadecimal literals </a:t>
            </a:r>
            <a:r>
              <a:rPr lang="en-US" dirty="0"/>
              <a:t>have the smallest type of </a:t>
            </a:r>
            <a:r>
              <a:rPr lang="en-US" dirty="0" err="1"/>
              <a:t>int</a:t>
            </a:r>
            <a:r>
              <a:rPr lang="en-US" dirty="0"/>
              <a:t>, unsigned </a:t>
            </a:r>
            <a:r>
              <a:rPr lang="en-US" dirty="0" err="1"/>
              <a:t>int</a:t>
            </a:r>
            <a:r>
              <a:rPr lang="en-US" dirty="0"/>
              <a:t>, long, unsigned </a:t>
            </a:r>
            <a:r>
              <a:rPr lang="en-US" dirty="0" smtClean="0"/>
              <a:t>long, long </a:t>
            </a:r>
            <a:r>
              <a:rPr lang="en-US" dirty="0"/>
              <a:t>long, or unsigned long </a:t>
            </a:r>
            <a:r>
              <a:rPr lang="en-US" dirty="0" err="1"/>
              <a:t>long</a:t>
            </a:r>
            <a:r>
              <a:rPr lang="en-US" dirty="0"/>
              <a:t> in which the literal’s value fits. </a:t>
            </a:r>
            <a:endParaRPr lang="en-US" dirty="0" smtClean="0"/>
          </a:p>
          <a:p>
            <a:r>
              <a:rPr lang="en-US" dirty="0" smtClean="0"/>
              <a:t>It </a:t>
            </a:r>
            <a:r>
              <a:rPr lang="en-US" dirty="0"/>
              <a:t>is an </a:t>
            </a:r>
            <a:r>
              <a:rPr lang="en-US" dirty="0" smtClean="0"/>
              <a:t>error to </a:t>
            </a:r>
            <a:r>
              <a:rPr lang="en-US" dirty="0"/>
              <a:t>use a literal that is too large to fit in the largest related type. </a:t>
            </a:r>
            <a:endParaRPr lang="en-US" dirty="0" smtClean="0"/>
          </a:p>
          <a:p>
            <a:r>
              <a:rPr lang="en-US" dirty="0" smtClean="0"/>
              <a:t>There </a:t>
            </a:r>
            <a:r>
              <a:rPr lang="en-US" dirty="0"/>
              <a:t>are no </a:t>
            </a:r>
            <a:r>
              <a:rPr lang="en-US" dirty="0" smtClean="0"/>
              <a:t>literals </a:t>
            </a:r>
            <a:r>
              <a:rPr lang="es-MX" dirty="0" smtClean="0"/>
              <a:t>of </a:t>
            </a:r>
            <a:r>
              <a:rPr lang="es-MX" dirty="0" err="1"/>
              <a:t>type</a:t>
            </a:r>
            <a:r>
              <a:rPr lang="es-MX" dirty="0"/>
              <a:t> short.</a:t>
            </a:r>
            <a:endParaRPr lang="es-MX" dirty="0"/>
          </a:p>
        </p:txBody>
      </p:sp>
    </p:spTree>
    <p:extLst>
      <p:ext uri="{BB962C8B-B14F-4D97-AF65-F5344CB8AC3E}">
        <p14:creationId xmlns:p14="http://schemas.microsoft.com/office/powerpoint/2010/main" val="610148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Floating</a:t>
            </a:r>
            <a:r>
              <a:rPr lang="es-MX" dirty="0" smtClean="0"/>
              <a:t> </a:t>
            </a:r>
            <a:r>
              <a:rPr lang="es-MX" dirty="0" err="1" smtClean="0"/>
              <a:t>point</a:t>
            </a:r>
            <a:r>
              <a:rPr lang="es-MX" dirty="0" smtClean="0"/>
              <a:t> </a:t>
            </a:r>
            <a:r>
              <a:rPr lang="es-MX" dirty="0" err="1" smtClean="0"/>
              <a:t>literals</a:t>
            </a:r>
            <a:endParaRPr lang="es-MX" dirty="0"/>
          </a:p>
        </p:txBody>
      </p:sp>
      <p:sp>
        <p:nvSpPr>
          <p:cNvPr id="3" name="Content Placeholder 2"/>
          <p:cNvSpPr>
            <a:spLocks noGrp="1"/>
          </p:cNvSpPr>
          <p:nvPr>
            <p:ph idx="1"/>
          </p:nvPr>
        </p:nvSpPr>
        <p:spPr/>
        <p:txBody>
          <a:bodyPr/>
          <a:lstStyle/>
          <a:p>
            <a:r>
              <a:rPr lang="en-US" dirty="0"/>
              <a:t>Floating-point literals include either a decimal point or an exponent specified </a:t>
            </a:r>
            <a:r>
              <a:rPr lang="en-US" dirty="0" smtClean="0"/>
              <a:t>using scientific </a:t>
            </a:r>
            <a:r>
              <a:rPr lang="en-US" dirty="0"/>
              <a:t>notation. Using scientific notation, the exponent is indicated by either E or e</a:t>
            </a:r>
            <a:r>
              <a:rPr lang="en-US" dirty="0" smtClean="0"/>
              <a:t>:</a:t>
            </a:r>
          </a:p>
          <a:p>
            <a:pPr marL="0" indent="0">
              <a:buNone/>
            </a:pPr>
            <a:r>
              <a:rPr lang="es-MX" dirty="0" smtClean="0"/>
              <a:t>			3.14159    3.14159E0    0</a:t>
            </a:r>
            <a:r>
              <a:rPr lang="es-MX" dirty="0"/>
              <a:t>. </a:t>
            </a:r>
            <a:r>
              <a:rPr lang="es-MX" dirty="0" smtClean="0"/>
              <a:t>   0e0        .</a:t>
            </a:r>
            <a:r>
              <a:rPr lang="es-MX" dirty="0"/>
              <a:t>001</a:t>
            </a:r>
            <a:endParaRPr lang="es-MX" dirty="0"/>
          </a:p>
        </p:txBody>
      </p:sp>
    </p:spTree>
    <p:extLst>
      <p:ext uri="{BB962C8B-B14F-4D97-AF65-F5344CB8AC3E}">
        <p14:creationId xmlns:p14="http://schemas.microsoft.com/office/powerpoint/2010/main" val="310245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8"/>
            <a:ext cx="10515600" cy="585370"/>
          </a:xfrm>
        </p:spPr>
        <p:txBody>
          <a:bodyPr>
            <a:normAutofit fontScale="90000"/>
          </a:bodyPr>
          <a:lstStyle/>
          <a:p>
            <a:r>
              <a:rPr lang="en-US" b="1" dirty="0"/>
              <a:t>Character and Character String </a:t>
            </a:r>
            <a:r>
              <a:rPr lang="en-US" b="1" dirty="0" smtClean="0"/>
              <a:t>Literals</a:t>
            </a:r>
            <a:br>
              <a:rPr lang="en-US" b="1" dirty="0" smtClean="0"/>
            </a:br>
            <a:endParaRPr lang="es-MX" dirty="0"/>
          </a:p>
        </p:txBody>
      </p:sp>
      <p:sp>
        <p:nvSpPr>
          <p:cNvPr id="3" name="Content Placeholder 2"/>
          <p:cNvSpPr>
            <a:spLocks noGrp="1"/>
          </p:cNvSpPr>
          <p:nvPr>
            <p:ph idx="1"/>
          </p:nvPr>
        </p:nvSpPr>
        <p:spPr>
          <a:xfrm>
            <a:off x="838200" y="962528"/>
            <a:ext cx="10515600" cy="5214435"/>
          </a:xfrm>
        </p:spPr>
        <p:txBody>
          <a:bodyPr>
            <a:normAutofit fontScale="92500" lnSpcReduction="20000"/>
          </a:bodyPr>
          <a:lstStyle/>
          <a:p>
            <a:r>
              <a:rPr lang="en-US" dirty="0"/>
              <a:t>A character enclosed within single quotes is a literal of type char. Zero or </a:t>
            </a:r>
            <a:r>
              <a:rPr lang="en-US" dirty="0" smtClean="0"/>
              <a:t>more characters </a:t>
            </a:r>
            <a:r>
              <a:rPr lang="en-US" dirty="0"/>
              <a:t>enclosed in double quotation marks is a string literal</a:t>
            </a:r>
            <a:r>
              <a:rPr lang="en-US" dirty="0" smtClean="0"/>
              <a:t>:</a:t>
            </a:r>
          </a:p>
          <a:p>
            <a:pPr marL="0" indent="0">
              <a:buNone/>
            </a:pPr>
            <a:r>
              <a:rPr lang="es-MX" dirty="0" smtClean="0"/>
              <a:t>			'a</a:t>
            </a:r>
            <a:r>
              <a:rPr lang="es-MX" dirty="0"/>
              <a:t>' // </a:t>
            </a:r>
            <a:r>
              <a:rPr lang="es-MX" i="1" dirty="0" err="1"/>
              <a:t>character</a:t>
            </a:r>
            <a:r>
              <a:rPr lang="es-MX" i="1" dirty="0"/>
              <a:t> literal</a:t>
            </a:r>
          </a:p>
          <a:p>
            <a:pPr marL="0" indent="0">
              <a:buNone/>
            </a:pPr>
            <a:r>
              <a:rPr lang="es-MX" dirty="0" smtClean="0"/>
              <a:t>			"</a:t>
            </a:r>
            <a:r>
              <a:rPr lang="es-MX" dirty="0" err="1"/>
              <a:t>Hello</a:t>
            </a:r>
            <a:r>
              <a:rPr lang="es-MX" dirty="0"/>
              <a:t> </a:t>
            </a:r>
            <a:r>
              <a:rPr lang="es-MX" dirty="0" err="1"/>
              <a:t>World</a:t>
            </a:r>
            <a:r>
              <a:rPr lang="es-MX" dirty="0"/>
              <a:t>!" // </a:t>
            </a:r>
            <a:r>
              <a:rPr lang="es-MX" i="1" dirty="0" err="1"/>
              <a:t>string</a:t>
            </a:r>
            <a:r>
              <a:rPr lang="es-MX" i="1" dirty="0"/>
              <a:t> </a:t>
            </a:r>
            <a:r>
              <a:rPr lang="es-MX" i="1" dirty="0" smtClean="0"/>
              <a:t>literal</a:t>
            </a:r>
          </a:p>
          <a:p>
            <a:pPr marL="0" indent="0">
              <a:buNone/>
            </a:pPr>
            <a:r>
              <a:rPr lang="en-US" dirty="0"/>
              <a:t>The type of a string literal is array of constant </a:t>
            </a:r>
            <a:r>
              <a:rPr lang="en-US" dirty="0" smtClean="0"/>
              <a:t>chars</a:t>
            </a:r>
          </a:p>
          <a:p>
            <a:pPr lvl="1"/>
            <a:r>
              <a:rPr lang="en-US" dirty="0"/>
              <a:t>The compiler appends a null character (’\0’) to every string literal. Thus, </a:t>
            </a:r>
            <a:r>
              <a:rPr lang="en-US" dirty="0" smtClean="0"/>
              <a:t>the actual </a:t>
            </a:r>
            <a:r>
              <a:rPr lang="en-US" dirty="0"/>
              <a:t>size of a string literal is one more than its apparent size. For example, </a:t>
            </a:r>
            <a:r>
              <a:rPr lang="en-US" dirty="0" smtClean="0"/>
              <a:t>the literal </a:t>
            </a:r>
            <a:r>
              <a:rPr lang="en-US" dirty="0"/>
              <a:t>'A' represents the single character A, whereas the string literal "A" </a:t>
            </a:r>
            <a:r>
              <a:rPr lang="en-US" dirty="0" smtClean="0"/>
              <a:t>represents an </a:t>
            </a:r>
            <a:r>
              <a:rPr lang="en-US" dirty="0"/>
              <a:t>array of two characters, the letter A and the null character</a:t>
            </a:r>
            <a:r>
              <a:rPr lang="en-US" dirty="0" smtClean="0"/>
              <a:t>.</a:t>
            </a:r>
          </a:p>
          <a:p>
            <a:r>
              <a:rPr lang="en-US" dirty="0"/>
              <a:t>Two string literals that appear adjacent to one another and that are separated </a:t>
            </a:r>
            <a:r>
              <a:rPr lang="en-US" dirty="0" smtClean="0"/>
              <a:t>only by </a:t>
            </a:r>
            <a:r>
              <a:rPr lang="en-US" dirty="0"/>
              <a:t>spaces, tabs, or newlines are concatenated into a single literal. We use this form </a:t>
            </a:r>
            <a:r>
              <a:rPr lang="en-US" dirty="0" smtClean="0"/>
              <a:t>of literal </a:t>
            </a:r>
            <a:r>
              <a:rPr lang="en-US" dirty="0"/>
              <a:t>when we need to write a literal that would otherwise be too large to </a:t>
            </a:r>
            <a:r>
              <a:rPr lang="en-US" dirty="0" smtClean="0"/>
              <a:t>fit comfortably </a:t>
            </a:r>
            <a:r>
              <a:rPr lang="en-US" dirty="0"/>
              <a:t>on a single line</a:t>
            </a:r>
            <a:r>
              <a:rPr lang="en-US" dirty="0" smtClean="0"/>
              <a:t>:</a:t>
            </a:r>
          </a:p>
          <a:p>
            <a:pPr marL="0" indent="0">
              <a:buNone/>
            </a:pPr>
            <a:r>
              <a:rPr lang="en-US" dirty="0" smtClean="0"/>
              <a:t>	</a:t>
            </a:r>
            <a:r>
              <a:rPr lang="en-US" sz="2400" b="1" dirty="0" err="1" smtClean="0">
                <a:latin typeface="Courier New" panose="02070309020205020404" pitchFamily="49" charset="0"/>
                <a:cs typeface="Courier New" panose="02070309020205020404" pitchFamily="49" charset="0"/>
              </a:rPr>
              <a:t>std</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 &lt;&lt; "a really, really long string literal "</a:t>
            </a:r>
          </a:p>
          <a:p>
            <a:pPr marL="0" indent="0">
              <a:buNone/>
            </a:pP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that spans two lines" &lt;&lt; </a:t>
            </a:r>
            <a:r>
              <a:rPr lang="en-US" sz="2400" b="1" dirty="0" err="1">
                <a:latin typeface="Courier New" panose="02070309020205020404" pitchFamily="49" charset="0"/>
                <a:cs typeface="Courier New" panose="02070309020205020404" pitchFamily="49" charset="0"/>
              </a:rPr>
              <a:t>std</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endl</a:t>
            </a:r>
            <a:r>
              <a:rPr lang="en-US" sz="2400" b="1" dirty="0">
                <a:latin typeface="Courier New" panose="02070309020205020404" pitchFamily="49" charset="0"/>
                <a:cs typeface="Courier New" panose="02070309020205020404" pitchFamily="49" charset="0"/>
              </a:rPr>
              <a:t>;</a:t>
            </a:r>
            <a:endParaRPr lang="es-MX" sz="2400" b="1" dirty="0">
              <a:latin typeface="Courier New" panose="02070309020205020404" pitchFamily="49" charset="0"/>
              <a:cs typeface="Courier New" panose="02070309020205020404" pitchFamily="49" charset="0"/>
            </a:endParaRPr>
          </a:p>
        </p:txBody>
      </p:sp>
      <p:sp>
        <p:nvSpPr>
          <p:cNvPr id="4" name="Rectangle 3"/>
          <p:cNvSpPr/>
          <p:nvPr/>
        </p:nvSpPr>
        <p:spPr>
          <a:xfrm>
            <a:off x="1768642" y="5065295"/>
            <a:ext cx="8915400" cy="745958"/>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60442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a:t>Escape </a:t>
            </a:r>
            <a:r>
              <a:rPr lang="es-MX" b="1" dirty="0" err="1"/>
              <a:t>Sequences</a:t>
            </a:r>
            <a:endParaRPr lang="es-MX" dirty="0"/>
          </a:p>
        </p:txBody>
      </p:sp>
      <p:sp>
        <p:nvSpPr>
          <p:cNvPr id="3" name="Content Placeholder 2"/>
          <p:cNvSpPr>
            <a:spLocks noGrp="1"/>
          </p:cNvSpPr>
          <p:nvPr>
            <p:ph idx="1"/>
          </p:nvPr>
        </p:nvSpPr>
        <p:spPr/>
        <p:txBody>
          <a:bodyPr>
            <a:normAutofit/>
          </a:bodyPr>
          <a:lstStyle/>
          <a:p>
            <a:r>
              <a:rPr lang="en-US" sz="2400" dirty="0"/>
              <a:t>Some characters, such as backspace or control characters, have no visible image. </a:t>
            </a:r>
            <a:r>
              <a:rPr lang="en-US" sz="2400" dirty="0" smtClean="0"/>
              <a:t>Such characters </a:t>
            </a:r>
            <a:r>
              <a:rPr lang="en-US" sz="2400" dirty="0"/>
              <a:t>are </a:t>
            </a:r>
            <a:r>
              <a:rPr lang="en-US" sz="2400" b="1" u="sng" dirty="0"/>
              <a:t>nonprintable</a:t>
            </a:r>
            <a:r>
              <a:rPr lang="en-US" sz="2400" dirty="0"/>
              <a:t>. Other characters (single and double quotation </a:t>
            </a:r>
            <a:r>
              <a:rPr lang="en-US" sz="2400" dirty="0" smtClean="0"/>
              <a:t>marks, question </a:t>
            </a:r>
            <a:r>
              <a:rPr lang="en-US" sz="2400" dirty="0"/>
              <a:t>mark, and backslash) have special meaning in the language. </a:t>
            </a:r>
            <a:endParaRPr lang="en-US" sz="2400" dirty="0" smtClean="0"/>
          </a:p>
          <a:p>
            <a:r>
              <a:rPr lang="en-US" sz="2400" dirty="0" smtClean="0"/>
              <a:t>Our programs cannot </a:t>
            </a:r>
            <a:r>
              <a:rPr lang="en-US" sz="2400" dirty="0"/>
              <a:t>use any of these characters directly. Instead, we use an </a:t>
            </a:r>
            <a:r>
              <a:rPr lang="en-US" sz="2400" b="1" dirty="0"/>
              <a:t>escape sequence </a:t>
            </a:r>
            <a:r>
              <a:rPr lang="en-US" sz="2400" dirty="0" smtClean="0"/>
              <a:t>to represent </a:t>
            </a:r>
            <a:r>
              <a:rPr lang="en-US" sz="2400" dirty="0"/>
              <a:t>such characters. An escape sequence begins with a backslash. The </a:t>
            </a:r>
            <a:r>
              <a:rPr lang="en-US" sz="2400" dirty="0" smtClean="0"/>
              <a:t>language </a:t>
            </a:r>
            <a:r>
              <a:rPr lang="es-MX" sz="2400" dirty="0" smtClean="0"/>
              <a:t>defines </a:t>
            </a:r>
            <a:r>
              <a:rPr lang="es-MX" sz="2400" dirty="0" err="1"/>
              <a:t>several</a:t>
            </a:r>
            <a:r>
              <a:rPr lang="es-MX" sz="2400" dirty="0"/>
              <a:t> escape </a:t>
            </a:r>
            <a:r>
              <a:rPr lang="es-MX" sz="2400" dirty="0" err="1"/>
              <a:t>sequences</a:t>
            </a:r>
            <a:r>
              <a:rPr lang="es-MX" sz="2400" dirty="0"/>
              <a:t>:</a:t>
            </a:r>
            <a:endParaRPr lang="es-MX" sz="2400" dirty="0"/>
          </a:p>
        </p:txBody>
      </p:sp>
      <p:pic>
        <p:nvPicPr>
          <p:cNvPr id="4" name="Picture 3"/>
          <p:cNvPicPr>
            <a:picLocks noChangeAspect="1"/>
          </p:cNvPicPr>
          <p:nvPr/>
        </p:nvPicPr>
        <p:blipFill>
          <a:blip r:embed="rId2"/>
          <a:stretch>
            <a:fillRect/>
          </a:stretch>
        </p:blipFill>
        <p:spPr>
          <a:xfrm>
            <a:off x="1717772" y="4281489"/>
            <a:ext cx="8756455" cy="1505701"/>
          </a:xfrm>
          <a:prstGeom prst="rect">
            <a:avLst/>
          </a:prstGeom>
        </p:spPr>
      </p:pic>
    </p:spTree>
    <p:extLst>
      <p:ext uri="{BB962C8B-B14F-4D97-AF65-F5344CB8AC3E}">
        <p14:creationId xmlns:p14="http://schemas.microsoft.com/office/powerpoint/2010/main" val="2032722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ASCII Code - The extended ASCII table</a:t>
            </a:r>
            <a:endParaRPr lang="es-MX" dirty="0"/>
          </a:p>
        </p:txBody>
      </p:sp>
      <p:pic>
        <p:nvPicPr>
          <p:cNvPr id="4" name="Content Placeholder 3">
            <a:hlinkClick r:id="rId2"/>
          </p:cNvPr>
          <p:cNvPicPr>
            <a:picLocks noGrp="1" noChangeAspect="1"/>
          </p:cNvPicPr>
          <p:nvPr>
            <p:ph idx="1"/>
          </p:nvPr>
        </p:nvPicPr>
        <p:blipFill>
          <a:blip r:embed="rId3"/>
          <a:stretch>
            <a:fillRect/>
          </a:stretch>
        </p:blipFill>
        <p:spPr>
          <a:xfrm>
            <a:off x="1629025" y="1519530"/>
            <a:ext cx="7610475" cy="1666875"/>
          </a:xfrm>
          <a:prstGeom prst="rect">
            <a:avLst/>
          </a:prstGeom>
        </p:spPr>
      </p:pic>
    </p:spTree>
    <p:extLst>
      <p:ext uri="{BB962C8B-B14F-4D97-AF65-F5344CB8AC3E}">
        <p14:creationId xmlns:p14="http://schemas.microsoft.com/office/powerpoint/2010/main" val="2188600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Boolean</a:t>
            </a:r>
            <a:r>
              <a:rPr lang="es-MX" b="1" dirty="0"/>
              <a:t> and Pointer </a:t>
            </a:r>
            <a:r>
              <a:rPr lang="es-MX" b="1" dirty="0" err="1"/>
              <a:t>Literals</a:t>
            </a:r>
            <a:endParaRPr lang="es-MX" dirty="0"/>
          </a:p>
        </p:txBody>
      </p:sp>
      <p:sp>
        <p:nvSpPr>
          <p:cNvPr id="3" name="Content Placeholder 2"/>
          <p:cNvSpPr>
            <a:spLocks noGrp="1"/>
          </p:cNvSpPr>
          <p:nvPr>
            <p:ph idx="1"/>
          </p:nvPr>
        </p:nvSpPr>
        <p:spPr/>
        <p:txBody>
          <a:bodyPr/>
          <a:lstStyle/>
          <a:p>
            <a:r>
              <a:rPr lang="en-US" dirty="0"/>
              <a:t>The words true and false are literals of type </a:t>
            </a:r>
            <a:r>
              <a:rPr lang="en-US" dirty="0" err="1"/>
              <a:t>bool</a:t>
            </a:r>
            <a:r>
              <a:rPr lang="en-US" dirty="0"/>
              <a:t>:</a:t>
            </a:r>
          </a:p>
          <a:p>
            <a:pPr marL="0" indent="0">
              <a:buNone/>
            </a:pPr>
            <a:r>
              <a:rPr lang="es-MX" dirty="0" smtClean="0"/>
              <a:t>			</a:t>
            </a:r>
            <a:r>
              <a:rPr lang="es-MX" dirty="0" err="1" smtClean="0"/>
              <a:t>bool</a:t>
            </a:r>
            <a:r>
              <a:rPr lang="es-MX" dirty="0" smtClean="0"/>
              <a:t> </a:t>
            </a:r>
            <a:r>
              <a:rPr lang="es-MX" dirty="0"/>
              <a:t>test = false;</a:t>
            </a:r>
          </a:p>
          <a:p>
            <a:r>
              <a:rPr lang="en-US" dirty="0"/>
              <a:t>The word </a:t>
            </a:r>
            <a:r>
              <a:rPr lang="en-US" dirty="0" err="1"/>
              <a:t>nullptr</a:t>
            </a:r>
            <a:r>
              <a:rPr lang="en-US" dirty="0"/>
              <a:t> is a pointer literal.</a:t>
            </a:r>
            <a:endParaRPr lang="es-MX" dirty="0"/>
          </a:p>
        </p:txBody>
      </p:sp>
    </p:spTree>
    <p:extLst>
      <p:ext uri="{BB962C8B-B14F-4D97-AF65-F5344CB8AC3E}">
        <p14:creationId xmlns:p14="http://schemas.microsoft.com/office/powerpoint/2010/main" val="4049036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Specifying the Type of a </a:t>
            </a:r>
            <a:r>
              <a:rPr lang="en-US" b="1" dirty="0" smtClean="0"/>
              <a:t>Literal</a:t>
            </a:r>
            <a:br>
              <a:rPr lang="en-US" b="1" dirty="0" smtClean="0"/>
            </a:br>
            <a:r>
              <a:rPr lang="en-US" b="1" dirty="0" smtClean="0"/>
              <a:t/>
            </a:r>
            <a:br>
              <a:rPr lang="en-US" b="1" dirty="0" smtClean="0"/>
            </a:b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8518694"/>
              </p:ext>
            </p:extLst>
          </p:nvPr>
        </p:nvGraphicFramePr>
        <p:xfrm>
          <a:off x="838200" y="766846"/>
          <a:ext cx="10515600" cy="2336800"/>
        </p:xfrm>
        <a:graphic>
          <a:graphicData uri="http://schemas.openxmlformats.org/drawingml/2006/table">
            <a:tbl>
              <a:tblPr firstRow="1" bandRow="1">
                <a:tableStyleId>{93296810-A885-4BE3-A3E7-6D5BEEA58F35}</a:tableStyleId>
              </a:tblPr>
              <a:tblGrid>
                <a:gridCol w="3505200"/>
                <a:gridCol w="3505200"/>
                <a:gridCol w="3505200"/>
              </a:tblGrid>
              <a:tr h="370840">
                <a:tc gridSpan="3">
                  <a:txBody>
                    <a:bodyPr/>
                    <a:lstStyle/>
                    <a:p>
                      <a:pPr algn="ctr"/>
                      <a:r>
                        <a:rPr lang="es-MX" sz="2400" dirty="0" err="1" smtClean="0"/>
                        <a:t>Character</a:t>
                      </a:r>
                      <a:r>
                        <a:rPr lang="es-MX" sz="2400" dirty="0" smtClean="0"/>
                        <a:t> and </a:t>
                      </a:r>
                      <a:r>
                        <a:rPr lang="es-MX" sz="2400" dirty="0" err="1" smtClean="0"/>
                        <a:t>Character</a:t>
                      </a:r>
                      <a:r>
                        <a:rPr lang="es-MX" sz="2400" dirty="0" smtClean="0"/>
                        <a:t> </a:t>
                      </a:r>
                      <a:r>
                        <a:rPr lang="es-MX" sz="2400" dirty="0" err="1" smtClean="0"/>
                        <a:t>String</a:t>
                      </a:r>
                      <a:r>
                        <a:rPr lang="es-MX" sz="2400" dirty="0" smtClean="0"/>
                        <a:t> </a:t>
                      </a:r>
                      <a:r>
                        <a:rPr lang="es-MX" sz="2400" dirty="0" err="1" smtClean="0"/>
                        <a:t>Literals</a:t>
                      </a:r>
                      <a:endParaRPr lang="es-MX" sz="2400" dirty="0"/>
                    </a:p>
                  </a:txBody>
                  <a:tcPr/>
                </a:tc>
                <a:tc hMerge="1">
                  <a:txBody>
                    <a:bodyPr/>
                    <a:lstStyle/>
                    <a:p>
                      <a:endParaRPr lang="es-MX" dirty="0"/>
                    </a:p>
                  </a:txBody>
                  <a:tcPr/>
                </a:tc>
                <a:tc hMerge="1">
                  <a:txBody>
                    <a:bodyPr/>
                    <a:lstStyle/>
                    <a:p>
                      <a:endParaRPr lang="es-MX" dirty="0"/>
                    </a:p>
                  </a:txBody>
                  <a:tcPr/>
                </a:tc>
              </a:tr>
              <a:tr h="370840">
                <a:tc>
                  <a:txBody>
                    <a:bodyPr/>
                    <a:lstStyle/>
                    <a:p>
                      <a:pPr algn="ctr"/>
                      <a:r>
                        <a:rPr lang="es-MX" sz="2000" dirty="0" err="1" smtClean="0"/>
                        <a:t>Prefix</a:t>
                      </a:r>
                      <a:endParaRPr lang="es-MX" sz="2000" dirty="0"/>
                    </a:p>
                  </a:txBody>
                  <a:tcPr/>
                </a:tc>
                <a:tc>
                  <a:txBody>
                    <a:bodyPr/>
                    <a:lstStyle/>
                    <a:p>
                      <a:pPr algn="ctr"/>
                      <a:r>
                        <a:rPr lang="es-MX" sz="2000" dirty="0" err="1" smtClean="0"/>
                        <a:t>Meaning</a:t>
                      </a:r>
                      <a:endParaRPr lang="es-MX" sz="2000" dirty="0"/>
                    </a:p>
                  </a:txBody>
                  <a:tcPr/>
                </a:tc>
                <a:tc>
                  <a:txBody>
                    <a:bodyPr/>
                    <a:lstStyle/>
                    <a:p>
                      <a:pPr algn="ctr"/>
                      <a:r>
                        <a:rPr lang="es-MX" sz="2000" dirty="0" err="1" smtClean="0"/>
                        <a:t>Type</a:t>
                      </a:r>
                      <a:endParaRPr lang="es-MX" sz="2000" dirty="0"/>
                    </a:p>
                  </a:txBody>
                  <a:tcPr/>
                </a:tc>
              </a:tr>
              <a:tr h="370840">
                <a:tc>
                  <a:txBody>
                    <a:bodyPr/>
                    <a:lstStyle/>
                    <a:p>
                      <a:pPr algn="ctr"/>
                      <a:r>
                        <a:rPr lang="es-MX" dirty="0" smtClean="0"/>
                        <a:t>u</a:t>
                      </a:r>
                      <a:endParaRPr lang="es-MX" dirty="0"/>
                    </a:p>
                  </a:txBody>
                  <a:tcPr/>
                </a:tc>
                <a:tc>
                  <a:txBody>
                    <a:bodyPr/>
                    <a:lstStyle/>
                    <a:p>
                      <a:pPr algn="ctr"/>
                      <a:r>
                        <a:rPr lang="es-MX" dirty="0" smtClean="0"/>
                        <a:t>Unicode 16 </a:t>
                      </a:r>
                      <a:r>
                        <a:rPr lang="es-MX" dirty="0" err="1" smtClean="0"/>
                        <a:t>character</a:t>
                      </a:r>
                      <a:endParaRPr lang="es-MX" dirty="0"/>
                    </a:p>
                  </a:txBody>
                  <a:tcPr/>
                </a:tc>
                <a:tc>
                  <a:txBody>
                    <a:bodyPr/>
                    <a:lstStyle/>
                    <a:p>
                      <a:pPr algn="ctr"/>
                      <a:r>
                        <a:rPr lang="es-MX" dirty="0" smtClean="0"/>
                        <a:t>char16_t</a:t>
                      </a:r>
                      <a:endParaRPr lang="es-MX" dirty="0"/>
                    </a:p>
                  </a:txBody>
                  <a:tcPr/>
                </a:tc>
              </a:tr>
              <a:tr h="370840">
                <a:tc>
                  <a:txBody>
                    <a:bodyPr/>
                    <a:lstStyle/>
                    <a:p>
                      <a:pPr algn="ctr"/>
                      <a:r>
                        <a:rPr lang="es-MX" dirty="0" smtClean="0"/>
                        <a:t>U</a:t>
                      </a:r>
                      <a:endParaRPr lang="es-MX" dirty="0"/>
                    </a:p>
                  </a:txBody>
                  <a:tcPr/>
                </a:tc>
                <a:tc>
                  <a:txBody>
                    <a:bodyPr/>
                    <a:lstStyle/>
                    <a:p>
                      <a:pPr algn="ctr"/>
                      <a:r>
                        <a:rPr lang="es-MX" dirty="0" smtClean="0"/>
                        <a:t>Unicode 32 </a:t>
                      </a:r>
                      <a:r>
                        <a:rPr lang="es-MX" dirty="0" err="1" smtClean="0"/>
                        <a:t>character</a:t>
                      </a:r>
                      <a:endParaRPr lang="es-MX" dirty="0"/>
                    </a:p>
                  </a:txBody>
                  <a:tcPr/>
                </a:tc>
                <a:tc>
                  <a:txBody>
                    <a:bodyPr/>
                    <a:lstStyle/>
                    <a:p>
                      <a:pPr algn="ctr"/>
                      <a:r>
                        <a:rPr lang="es-MX" dirty="0" smtClean="0"/>
                        <a:t>char32_t</a:t>
                      </a:r>
                      <a:endParaRPr lang="es-MX" dirty="0"/>
                    </a:p>
                  </a:txBody>
                  <a:tcPr/>
                </a:tc>
              </a:tr>
              <a:tr h="370840">
                <a:tc>
                  <a:txBody>
                    <a:bodyPr/>
                    <a:lstStyle/>
                    <a:p>
                      <a:pPr algn="ctr"/>
                      <a:r>
                        <a:rPr lang="es-MX" dirty="0" smtClean="0"/>
                        <a:t>L</a:t>
                      </a:r>
                      <a:endParaRPr lang="es-MX" dirty="0"/>
                    </a:p>
                  </a:txBody>
                  <a:tcPr/>
                </a:tc>
                <a:tc>
                  <a:txBody>
                    <a:bodyPr/>
                    <a:lstStyle/>
                    <a:p>
                      <a:pPr algn="ctr"/>
                      <a:r>
                        <a:rPr lang="es-MX" dirty="0" smtClean="0"/>
                        <a:t>Wide </a:t>
                      </a:r>
                      <a:r>
                        <a:rPr lang="es-MX" dirty="0" err="1" smtClean="0"/>
                        <a:t>character</a:t>
                      </a:r>
                      <a:endParaRPr lang="es-MX" dirty="0"/>
                    </a:p>
                  </a:txBody>
                  <a:tcPr/>
                </a:tc>
                <a:tc>
                  <a:txBody>
                    <a:bodyPr/>
                    <a:lstStyle/>
                    <a:p>
                      <a:pPr algn="ctr"/>
                      <a:r>
                        <a:rPr lang="es-MX" dirty="0" err="1" smtClean="0"/>
                        <a:t>wchar_t</a:t>
                      </a:r>
                      <a:endParaRPr lang="es-MX" dirty="0"/>
                    </a:p>
                  </a:txBody>
                  <a:tcPr/>
                </a:tc>
              </a:tr>
              <a:tr h="370840">
                <a:tc>
                  <a:txBody>
                    <a:bodyPr/>
                    <a:lstStyle/>
                    <a:p>
                      <a:pPr algn="ctr"/>
                      <a:r>
                        <a:rPr lang="es-MX" dirty="0" smtClean="0"/>
                        <a:t>u8</a:t>
                      </a:r>
                      <a:endParaRPr lang="es-MX" dirty="0"/>
                    </a:p>
                  </a:txBody>
                  <a:tcPr/>
                </a:tc>
                <a:tc>
                  <a:txBody>
                    <a:bodyPr/>
                    <a:lstStyle/>
                    <a:p>
                      <a:pPr algn="ctr"/>
                      <a:r>
                        <a:rPr lang="es-MX" dirty="0" smtClean="0"/>
                        <a:t>Utf8 (</a:t>
                      </a:r>
                      <a:r>
                        <a:rPr lang="es-MX" dirty="0" err="1" smtClean="0"/>
                        <a:t>string</a:t>
                      </a:r>
                      <a:r>
                        <a:rPr lang="es-MX" dirty="0" smtClean="0"/>
                        <a:t> </a:t>
                      </a:r>
                      <a:r>
                        <a:rPr lang="es-MX" dirty="0" err="1" smtClean="0"/>
                        <a:t>literals</a:t>
                      </a:r>
                      <a:r>
                        <a:rPr lang="es-MX" dirty="0" smtClean="0"/>
                        <a:t> </a:t>
                      </a:r>
                      <a:r>
                        <a:rPr lang="es-MX" dirty="0" err="1" smtClean="0"/>
                        <a:t>only</a:t>
                      </a:r>
                      <a:r>
                        <a:rPr lang="es-MX" dirty="0" smtClean="0"/>
                        <a:t>)</a:t>
                      </a:r>
                      <a:endParaRPr lang="es-MX" dirty="0"/>
                    </a:p>
                  </a:txBody>
                  <a:tcPr/>
                </a:tc>
                <a:tc>
                  <a:txBody>
                    <a:bodyPr/>
                    <a:lstStyle/>
                    <a:p>
                      <a:pPr algn="ctr"/>
                      <a:r>
                        <a:rPr lang="es-MX" dirty="0" err="1" smtClean="0"/>
                        <a:t>char</a:t>
                      </a:r>
                      <a:endParaRPr lang="es-MX"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87138843"/>
              </p:ext>
            </p:extLst>
          </p:nvPr>
        </p:nvGraphicFramePr>
        <p:xfrm>
          <a:off x="1803399" y="3056021"/>
          <a:ext cx="8128000" cy="2011858"/>
        </p:xfrm>
        <a:graphic>
          <a:graphicData uri="http://schemas.openxmlformats.org/drawingml/2006/table">
            <a:tbl>
              <a:tblPr firstRow="1" bandRow="1">
                <a:tableStyleId>{5C22544A-7EE6-4342-B048-85BDC9FD1C3A}</a:tableStyleId>
              </a:tblPr>
              <a:tblGrid>
                <a:gridCol w="4064000"/>
                <a:gridCol w="4064000"/>
              </a:tblGrid>
              <a:tr h="503098">
                <a:tc gridSpan="2">
                  <a:txBody>
                    <a:bodyPr/>
                    <a:lstStyle/>
                    <a:p>
                      <a:pPr algn="ctr"/>
                      <a:r>
                        <a:rPr lang="es-MX" sz="2400" dirty="0" err="1" smtClean="0"/>
                        <a:t>Integer</a:t>
                      </a:r>
                      <a:r>
                        <a:rPr lang="es-MX" sz="2400" dirty="0" smtClean="0"/>
                        <a:t> </a:t>
                      </a:r>
                      <a:r>
                        <a:rPr lang="es-MX" sz="2400" dirty="0" err="1" smtClean="0"/>
                        <a:t>Literals</a:t>
                      </a:r>
                      <a:endParaRPr lang="es-MX" sz="2400" dirty="0"/>
                    </a:p>
                  </a:txBody>
                  <a:tcPr/>
                </a:tc>
                <a:tc hMerge="1">
                  <a:txBody>
                    <a:bodyPr/>
                    <a:lstStyle/>
                    <a:p>
                      <a:endParaRPr lang="es-MX" dirty="0"/>
                    </a:p>
                  </a:txBody>
                  <a:tcPr/>
                </a:tc>
              </a:tr>
              <a:tr h="370840">
                <a:tc>
                  <a:txBody>
                    <a:bodyPr/>
                    <a:lstStyle/>
                    <a:p>
                      <a:pPr algn="ctr"/>
                      <a:r>
                        <a:rPr lang="es-MX" sz="2000" dirty="0" err="1" smtClean="0"/>
                        <a:t>Suffix</a:t>
                      </a:r>
                      <a:endParaRPr lang="es-MX" sz="2000" dirty="0"/>
                    </a:p>
                  </a:txBody>
                  <a:tcPr/>
                </a:tc>
                <a:tc>
                  <a:txBody>
                    <a:bodyPr/>
                    <a:lstStyle/>
                    <a:p>
                      <a:pPr algn="ctr"/>
                      <a:r>
                        <a:rPr lang="es-MX" sz="2000" dirty="0" err="1" smtClean="0"/>
                        <a:t>Minimum</a:t>
                      </a:r>
                      <a:r>
                        <a:rPr lang="es-MX" sz="2000" baseline="0" dirty="0" smtClean="0"/>
                        <a:t> </a:t>
                      </a:r>
                      <a:r>
                        <a:rPr lang="es-MX" sz="2000" baseline="0" dirty="0" err="1" smtClean="0"/>
                        <a:t>type</a:t>
                      </a:r>
                      <a:endParaRPr lang="es-MX" sz="2000" dirty="0"/>
                    </a:p>
                  </a:txBody>
                  <a:tcPr/>
                </a:tc>
              </a:tr>
              <a:tr h="370840">
                <a:tc>
                  <a:txBody>
                    <a:bodyPr/>
                    <a:lstStyle/>
                    <a:p>
                      <a:pPr algn="ctr"/>
                      <a:r>
                        <a:rPr lang="es-MX" dirty="0" smtClean="0"/>
                        <a:t>u </a:t>
                      </a:r>
                      <a:r>
                        <a:rPr lang="es-MX" dirty="0" err="1" smtClean="0"/>
                        <a:t>or</a:t>
                      </a:r>
                      <a:r>
                        <a:rPr lang="es-MX" dirty="0" smtClean="0"/>
                        <a:t> U</a:t>
                      </a:r>
                      <a:endParaRPr lang="es-MX" dirty="0"/>
                    </a:p>
                  </a:txBody>
                  <a:tcPr/>
                </a:tc>
                <a:tc>
                  <a:txBody>
                    <a:bodyPr/>
                    <a:lstStyle/>
                    <a:p>
                      <a:pPr algn="ctr"/>
                      <a:r>
                        <a:rPr lang="es-MX" dirty="0" err="1" smtClean="0"/>
                        <a:t>unsigned</a:t>
                      </a:r>
                      <a:endParaRPr lang="es-MX" dirty="0"/>
                    </a:p>
                  </a:txBody>
                  <a:tcPr/>
                </a:tc>
              </a:tr>
              <a:tr h="370840">
                <a:tc>
                  <a:txBody>
                    <a:bodyPr/>
                    <a:lstStyle/>
                    <a:p>
                      <a:pPr algn="ctr"/>
                      <a:r>
                        <a:rPr lang="es-MX" dirty="0" smtClean="0"/>
                        <a:t>l </a:t>
                      </a:r>
                      <a:r>
                        <a:rPr lang="es-MX" dirty="0" err="1" smtClean="0"/>
                        <a:t>or</a:t>
                      </a:r>
                      <a:r>
                        <a:rPr lang="es-MX" dirty="0" smtClean="0"/>
                        <a:t> L</a:t>
                      </a:r>
                      <a:endParaRPr lang="es-MX" dirty="0"/>
                    </a:p>
                  </a:txBody>
                  <a:tcPr/>
                </a:tc>
                <a:tc>
                  <a:txBody>
                    <a:bodyPr/>
                    <a:lstStyle/>
                    <a:p>
                      <a:pPr algn="ctr"/>
                      <a:r>
                        <a:rPr lang="es-MX" dirty="0" err="1" smtClean="0"/>
                        <a:t>long</a:t>
                      </a:r>
                      <a:endParaRPr lang="es-MX" dirty="0"/>
                    </a:p>
                  </a:txBody>
                  <a:tcPr/>
                </a:tc>
              </a:tr>
              <a:tr h="370840">
                <a:tc>
                  <a:txBody>
                    <a:bodyPr/>
                    <a:lstStyle/>
                    <a:p>
                      <a:pPr algn="ctr"/>
                      <a:r>
                        <a:rPr lang="es-MX" dirty="0" smtClean="0"/>
                        <a:t>ll </a:t>
                      </a:r>
                      <a:r>
                        <a:rPr lang="es-MX" dirty="0" err="1" smtClean="0"/>
                        <a:t>or</a:t>
                      </a:r>
                      <a:r>
                        <a:rPr lang="es-MX" dirty="0" smtClean="0"/>
                        <a:t> LL</a:t>
                      </a:r>
                      <a:endParaRPr lang="es-MX" dirty="0"/>
                    </a:p>
                  </a:txBody>
                  <a:tcPr/>
                </a:tc>
                <a:tc>
                  <a:txBody>
                    <a:bodyPr/>
                    <a:lstStyle/>
                    <a:p>
                      <a:pPr algn="ctr"/>
                      <a:r>
                        <a:rPr lang="es-MX" dirty="0" err="1" smtClean="0"/>
                        <a:t>long</a:t>
                      </a:r>
                      <a:r>
                        <a:rPr lang="es-MX" baseline="0" dirty="0" smtClean="0"/>
                        <a:t> </a:t>
                      </a:r>
                      <a:r>
                        <a:rPr lang="es-MX" baseline="0" dirty="0" err="1" smtClean="0"/>
                        <a:t>long</a:t>
                      </a:r>
                      <a:endParaRPr lang="es-MX"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6308266"/>
              </p:ext>
            </p:extLst>
          </p:nvPr>
        </p:nvGraphicFramePr>
        <p:xfrm>
          <a:off x="1803399" y="5151120"/>
          <a:ext cx="8128000" cy="1595120"/>
        </p:xfrm>
        <a:graphic>
          <a:graphicData uri="http://schemas.openxmlformats.org/drawingml/2006/table">
            <a:tbl>
              <a:tblPr firstRow="1" bandRow="1">
                <a:tableStyleId>{5C22544A-7EE6-4342-B048-85BDC9FD1C3A}</a:tableStyleId>
              </a:tblPr>
              <a:tblGrid>
                <a:gridCol w="4064000"/>
                <a:gridCol w="4064000"/>
              </a:tblGrid>
              <a:tr h="0">
                <a:tc gridSpan="2">
                  <a:txBody>
                    <a:bodyPr/>
                    <a:lstStyle/>
                    <a:p>
                      <a:pPr algn="ctr"/>
                      <a:r>
                        <a:rPr lang="es-MX" sz="2400" dirty="0" err="1" smtClean="0"/>
                        <a:t>Floating</a:t>
                      </a:r>
                      <a:r>
                        <a:rPr lang="es-MX" sz="2400" baseline="0" dirty="0" smtClean="0"/>
                        <a:t> Point </a:t>
                      </a:r>
                      <a:r>
                        <a:rPr lang="es-MX" sz="2400" baseline="0" dirty="0" err="1" smtClean="0"/>
                        <a:t>Literals</a:t>
                      </a:r>
                      <a:endParaRPr lang="es-MX" sz="2400" dirty="0"/>
                    </a:p>
                  </a:txBody>
                  <a:tcPr/>
                </a:tc>
                <a:tc hMerge="1">
                  <a:txBody>
                    <a:bodyPr/>
                    <a:lstStyle/>
                    <a:p>
                      <a:endParaRPr lang="es-MX" dirty="0"/>
                    </a:p>
                  </a:txBody>
                  <a:tcPr/>
                </a:tc>
              </a:tr>
              <a:tr h="370840">
                <a:tc>
                  <a:txBody>
                    <a:bodyPr/>
                    <a:lstStyle/>
                    <a:p>
                      <a:pPr algn="ctr"/>
                      <a:r>
                        <a:rPr lang="es-MX" sz="2000" dirty="0" err="1" smtClean="0"/>
                        <a:t>Suffix</a:t>
                      </a:r>
                      <a:endParaRPr lang="es-MX" sz="2000" dirty="0"/>
                    </a:p>
                  </a:txBody>
                  <a:tcPr/>
                </a:tc>
                <a:tc>
                  <a:txBody>
                    <a:bodyPr/>
                    <a:lstStyle/>
                    <a:p>
                      <a:pPr algn="ctr"/>
                      <a:r>
                        <a:rPr lang="es-MX" sz="2000" dirty="0" err="1" smtClean="0"/>
                        <a:t>Type</a:t>
                      </a:r>
                      <a:endParaRPr lang="es-MX" sz="2000" dirty="0"/>
                    </a:p>
                  </a:txBody>
                  <a:tcPr/>
                </a:tc>
              </a:tr>
              <a:tr h="370840">
                <a:tc>
                  <a:txBody>
                    <a:bodyPr/>
                    <a:lstStyle/>
                    <a:p>
                      <a:pPr algn="ctr"/>
                      <a:r>
                        <a:rPr lang="es-MX" dirty="0" smtClean="0"/>
                        <a:t>f </a:t>
                      </a:r>
                      <a:r>
                        <a:rPr lang="es-MX" dirty="0" err="1" smtClean="0"/>
                        <a:t>or</a:t>
                      </a:r>
                      <a:r>
                        <a:rPr lang="es-MX" dirty="0" smtClean="0"/>
                        <a:t> F</a:t>
                      </a:r>
                      <a:endParaRPr lang="es-MX" dirty="0"/>
                    </a:p>
                  </a:txBody>
                  <a:tcPr/>
                </a:tc>
                <a:tc>
                  <a:txBody>
                    <a:bodyPr/>
                    <a:lstStyle/>
                    <a:p>
                      <a:pPr algn="ctr"/>
                      <a:r>
                        <a:rPr lang="es-MX" dirty="0" err="1" smtClean="0"/>
                        <a:t>float</a:t>
                      </a:r>
                      <a:endParaRPr lang="es-MX" dirty="0"/>
                    </a:p>
                  </a:txBody>
                  <a:tcPr/>
                </a:tc>
              </a:tr>
              <a:tr h="370840">
                <a:tc>
                  <a:txBody>
                    <a:bodyPr/>
                    <a:lstStyle/>
                    <a:p>
                      <a:pPr algn="ctr"/>
                      <a:r>
                        <a:rPr lang="es-MX" dirty="0" smtClean="0"/>
                        <a:t>l </a:t>
                      </a:r>
                      <a:r>
                        <a:rPr lang="es-MX" dirty="0" err="1" smtClean="0"/>
                        <a:t>or</a:t>
                      </a:r>
                      <a:r>
                        <a:rPr lang="es-MX" dirty="0" smtClean="0"/>
                        <a:t> L</a:t>
                      </a:r>
                      <a:endParaRPr lang="es-MX" dirty="0"/>
                    </a:p>
                  </a:txBody>
                  <a:tcPr/>
                </a:tc>
                <a:tc>
                  <a:txBody>
                    <a:bodyPr/>
                    <a:lstStyle/>
                    <a:p>
                      <a:pPr algn="ctr"/>
                      <a:r>
                        <a:rPr lang="es-MX" dirty="0" err="1" smtClean="0"/>
                        <a:t>long</a:t>
                      </a:r>
                      <a:r>
                        <a:rPr lang="es-MX" dirty="0" smtClean="0"/>
                        <a:t> </a:t>
                      </a:r>
                      <a:r>
                        <a:rPr lang="es-MX" dirty="0" err="1" smtClean="0"/>
                        <a:t>double</a:t>
                      </a:r>
                      <a:endParaRPr lang="es-MX" dirty="0"/>
                    </a:p>
                  </a:txBody>
                  <a:tcPr/>
                </a:tc>
              </a:tr>
            </a:tbl>
          </a:graphicData>
        </a:graphic>
      </p:graphicFrame>
    </p:spTree>
    <p:extLst>
      <p:ext uri="{BB962C8B-B14F-4D97-AF65-F5344CB8AC3E}">
        <p14:creationId xmlns:p14="http://schemas.microsoft.com/office/powerpoint/2010/main" val="944349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smtClean="0"/>
              <a:t>Basics</a:t>
            </a:r>
            <a:endParaRPr lang="es-MX" dirty="0"/>
          </a:p>
        </p:txBody>
      </p:sp>
      <p:sp>
        <p:nvSpPr>
          <p:cNvPr id="3" name="Content Placeholder 2"/>
          <p:cNvSpPr>
            <a:spLocks noGrp="1"/>
          </p:cNvSpPr>
          <p:nvPr>
            <p:ph idx="1"/>
          </p:nvPr>
        </p:nvSpPr>
        <p:spPr/>
        <p:txBody>
          <a:bodyPr/>
          <a:lstStyle/>
          <a:p>
            <a:r>
              <a:rPr lang="en-US" u="sng" dirty="0" smtClean="0"/>
              <a:t>C++ is a compiled language</a:t>
            </a:r>
            <a:r>
              <a:rPr lang="en-US" dirty="0" smtClean="0"/>
              <a:t>. For a program to run, its source text has to be processed by a compiler, producing object ﬁles, which are combined by a linker yielding an executable program.</a:t>
            </a:r>
          </a:p>
          <a:p>
            <a:r>
              <a:rPr lang="en-US" dirty="0" smtClean="0"/>
              <a:t>A C++ program typically consists of many source code ﬁles (usually simply called source ﬁles).</a:t>
            </a:r>
            <a:endParaRPr lang="es-MX" dirty="0"/>
          </a:p>
        </p:txBody>
      </p:sp>
      <p:pic>
        <p:nvPicPr>
          <p:cNvPr id="4" name="Picture 3"/>
          <p:cNvPicPr>
            <a:picLocks noChangeAspect="1"/>
          </p:cNvPicPr>
          <p:nvPr/>
        </p:nvPicPr>
        <p:blipFill>
          <a:blip r:embed="rId2"/>
          <a:stretch>
            <a:fillRect/>
          </a:stretch>
        </p:blipFill>
        <p:spPr>
          <a:xfrm>
            <a:off x="1132972" y="4278020"/>
            <a:ext cx="9787591" cy="1316664"/>
          </a:xfrm>
          <a:prstGeom prst="rect">
            <a:avLst/>
          </a:prstGeom>
        </p:spPr>
      </p:pic>
    </p:spTree>
    <p:extLst>
      <p:ext uri="{BB962C8B-B14F-4D97-AF65-F5344CB8AC3E}">
        <p14:creationId xmlns:p14="http://schemas.microsoft.com/office/powerpoint/2010/main" val="2200811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It</a:t>
            </a:r>
            <a:r>
              <a:rPr lang="es-MX" dirty="0" smtClean="0"/>
              <a:t> </a:t>
            </a:r>
            <a:r>
              <a:rPr lang="es-MX" dirty="0" err="1" smtClean="0"/>
              <a:t>is</a:t>
            </a:r>
            <a:r>
              <a:rPr lang="es-MX" dirty="0" smtClean="0"/>
              <a:t> </a:t>
            </a:r>
            <a:r>
              <a:rPr lang="es-MX" dirty="0" err="1" smtClean="0"/>
              <a:t>tricky</a:t>
            </a:r>
            <a:r>
              <a:rPr lang="es-MX" dirty="0" smtClean="0"/>
              <a:t>: </a:t>
            </a:r>
            <a:r>
              <a:rPr lang="es-MX" dirty="0" err="1" smtClean="0"/>
              <a:t>The</a:t>
            </a:r>
            <a:r>
              <a:rPr lang="es-MX" dirty="0" smtClean="0"/>
              <a:t> </a:t>
            </a:r>
            <a:r>
              <a:rPr lang="en-US" dirty="0" smtClean="0"/>
              <a:t>value </a:t>
            </a:r>
            <a:r>
              <a:rPr lang="en-US" dirty="0"/>
              <a:t>of a decimal literal is never a negative number</a:t>
            </a:r>
            <a:endParaRPr lang="es-MX" dirty="0"/>
          </a:p>
        </p:txBody>
      </p:sp>
      <p:sp>
        <p:nvSpPr>
          <p:cNvPr id="3" name="Content Placeholder 2"/>
          <p:cNvSpPr>
            <a:spLocks noGrp="1"/>
          </p:cNvSpPr>
          <p:nvPr>
            <p:ph idx="1"/>
          </p:nvPr>
        </p:nvSpPr>
        <p:spPr/>
        <p:txBody>
          <a:bodyPr/>
          <a:lstStyle/>
          <a:p>
            <a:r>
              <a:rPr lang="en-US" dirty="0"/>
              <a:t>Although integer literals may be stored in signed types, technically speaking, </a:t>
            </a:r>
            <a:r>
              <a:rPr lang="en-US" dirty="0" smtClean="0"/>
              <a:t>the value </a:t>
            </a:r>
            <a:r>
              <a:rPr lang="en-US" dirty="0"/>
              <a:t>of a decimal literal is never a negative number. </a:t>
            </a:r>
            <a:endParaRPr lang="en-US" dirty="0" smtClean="0"/>
          </a:p>
          <a:p>
            <a:pPr marL="0" indent="0">
              <a:buNone/>
            </a:pPr>
            <a:r>
              <a:rPr lang="en-US" dirty="0" smtClean="0"/>
              <a:t>	If </a:t>
            </a:r>
            <a:r>
              <a:rPr lang="en-US" dirty="0"/>
              <a:t>we write what appears to </a:t>
            </a:r>
            <a:r>
              <a:rPr lang="en-US" dirty="0" smtClean="0"/>
              <a:t>be a </a:t>
            </a:r>
            <a:r>
              <a:rPr lang="en-US" dirty="0"/>
              <a:t>negative decimal literal, for </a:t>
            </a:r>
            <a:r>
              <a:rPr lang="en-US" dirty="0" smtClean="0"/>
              <a:t>	example</a:t>
            </a:r>
            <a:r>
              <a:rPr lang="en-US" dirty="0"/>
              <a:t>, -42, the minus sign is not part of the literal.</a:t>
            </a:r>
          </a:p>
          <a:p>
            <a:pPr marL="0" indent="0">
              <a:buNone/>
            </a:pPr>
            <a:r>
              <a:rPr lang="en-US" dirty="0" smtClean="0"/>
              <a:t>	The </a:t>
            </a:r>
            <a:r>
              <a:rPr lang="en-US" dirty="0"/>
              <a:t>minus sign is an operator that negates the value of its </a:t>
            </a:r>
            <a:r>
              <a:rPr lang="en-US" dirty="0" smtClean="0"/>
              <a:t>	(</a:t>
            </a:r>
            <a:r>
              <a:rPr lang="en-US" dirty="0"/>
              <a:t>literal) operand.</a:t>
            </a:r>
            <a:endParaRPr lang="es-MX" dirty="0"/>
          </a:p>
        </p:txBody>
      </p:sp>
      <p:sp>
        <p:nvSpPr>
          <p:cNvPr id="4" name="Rectangle 3"/>
          <p:cNvSpPr/>
          <p:nvPr/>
        </p:nvSpPr>
        <p:spPr>
          <a:xfrm>
            <a:off x="1792705" y="2779295"/>
            <a:ext cx="8710863" cy="1720516"/>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458523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Type inference</a:t>
            </a:r>
            <a:r>
              <a:rPr lang="en-US" sz="2800" dirty="0" smtClean="0"/>
              <a:t/>
            </a:r>
            <a:br>
              <a:rPr lang="en-US" sz="2800" dirty="0" smtClean="0"/>
            </a:br>
            <a:r>
              <a:rPr lang="en-US" sz="2800" dirty="0" smtClean="0"/>
              <a:t>When deﬁning a variable, you don’t actually need to state its type explicitly when it can be deduced from the initializer</a:t>
            </a:r>
            <a:br>
              <a:rPr lang="en-US" sz="2800" dirty="0" smtClean="0"/>
            </a:br>
            <a:endParaRPr lang="es-MX" sz="2800" dirty="0"/>
          </a:p>
        </p:txBody>
      </p:sp>
      <p:sp>
        <p:nvSpPr>
          <p:cNvPr id="3" name="Content Placeholder 2"/>
          <p:cNvSpPr>
            <a:spLocks noGrp="1"/>
          </p:cNvSpPr>
          <p:nvPr>
            <p:ph idx="1"/>
          </p:nvPr>
        </p:nvSpPr>
        <p:spPr>
          <a:xfrm>
            <a:off x="838200" y="1443789"/>
            <a:ext cx="10515600" cy="4733174"/>
          </a:xfrm>
        </p:spPr>
        <p:txBody>
          <a:bodyPr/>
          <a:lstStyle/>
          <a:p>
            <a:r>
              <a:rPr lang="en-US" dirty="0"/>
              <a:t> </a:t>
            </a:r>
            <a:r>
              <a:rPr lang="en-US" sz="2000" dirty="0"/>
              <a:t>When declaring variables in block scope, in namespace scope, in </a:t>
            </a:r>
            <a:r>
              <a:rPr lang="en-US" sz="2000" dirty="0" err="1"/>
              <a:t>init</a:t>
            </a:r>
            <a:r>
              <a:rPr lang="en-US" sz="2000" dirty="0"/>
              <a:t> statements of for loops, </a:t>
            </a:r>
            <a:r>
              <a:rPr lang="en-US" sz="2000" dirty="0" err="1"/>
              <a:t>etc</a:t>
            </a:r>
            <a:r>
              <a:rPr lang="en-US" sz="2000" dirty="0"/>
              <a:t>, the type of the variable may be omitted and the keyword </a:t>
            </a:r>
            <a:r>
              <a:rPr lang="en-US" sz="2000" b="1" dirty="0">
                <a:solidFill>
                  <a:schemeClr val="accent1"/>
                </a:solidFill>
              </a:rPr>
              <a:t>auto</a:t>
            </a:r>
            <a:r>
              <a:rPr lang="en-US" sz="2000" dirty="0"/>
              <a:t> may be used instead.</a:t>
            </a:r>
          </a:p>
          <a:p>
            <a:r>
              <a:rPr lang="en-US" sz="2000" dirty="0"/>
              <a:t>Once the type of the initializer has been determined, the compiler determines the type that will replace the keyword </a:t>
            </a:r>
            <a:r>
              <a:rPr lang="en-US" sz="2000" dirty="0" smtClean="0">
                <a:solidFill>
                  <a:schemeClr val="accent1"/>
                </a:solidFill>
              </a:rPr>
              <a:t>auto</a:t>
            </a:r>
            <a:r>
              <a:rPr lang="en-US" sz="2000" dirty="0" smtClean="0"/>
              <a:t>.</a:t>
            </a:r>
            <a:r>
              <a:rPr lang="en-US" sz="2000" dirty="0"/>
              <a:t> </a:t>
            </a:r>
          </a:p>
          <a:p>
            <a:endParaRPr lang="es-MX" dirty="0"/>
          </a:p>
        </p:txBody>
      </p:sp>
      <p:pic>
        <p:nvPicPr>
          <p:cNvPr id="4" name="Picture 3"/>
          <p:cNvPicPr>
            <a:picLocks noChangeAspect="1"/>
          </p:cNvPicPr>
          <p:nvPr/>
        </p:nvPicPr>
        <p:blipFill>
          <a:blip r:embed="rId2"/>
          <a:stretch>
            <a:fillRect/>
          </a:stretch>
        </p:blipFill>
        <p:spPr>
          <a:xfrm>
            <a:off x="300790" y="3059030"/>
            <a:ext cx="6949473" cy="2669256"/>
          </a:xfrm>
          <a:prstGeom prst="rect">
            <a:avLst/>
          </a:prstGeom>
        </p:spPr>
      </p:pic>
      <p:pic>
        <p:nvPicPr>
          <p:cNvPr id="5" name="Picture 4"/>
          <p:cNvPicPr>
            <a:picLocks noChangeAspect="1"/>
          </p:cNvPicPr>
          <p:nvPr/>
        </p:nvPicPr>
        <p:blipFill>
          <a:blip r:embed="rId3"/>
          <a:stretch>
            <a:fillRect/>
          </a:stretch>
        </p:blipFill>
        <p:spPr>
          <a:xfrm>
            <a:off x="7250263" y="3059030"/>
            <a:ext cx="4941737" cy="2669255"/>
          </a:xfrm>
          <a:prstGeom prst="rect">
            <a:avLst/>
          </a:prstGeom>
        </p:spPr>
      </p:pic>
    </p:spTree>
    <p:extLst>
      <p:ext uri="{BB962C8B-B14F-4D97-AF65-F5344CB8AC3E}">
        <p14:creationId xmlns:p14="http://schemas.microsoft.com/office/powerpoint/2010/main" val="1290358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is a comparison between </a:t>
            </a:r>
            <a:r>
              <a:rPr lang="en-US" b="1" dirty="0"/>
              <a:t>auto</a:t>
            </a:r>
            <a:r>
              <a:rPr lang="en-US" dirty="0"/>
              <a:t> in C++ and </a:t>
            </a:r>
            <a:r>
              <a:rPr lang="en-US" b="1" dirty="0" err="1"/>
              <a:t>var</a:t>
            </a:r>
            <a:r>
              <a:rPr lang="en-US" dirty="0"/>
              <a:t> in C#</a:t>
            </a:r>
            <a:endParaRPr lang="es-MX" dirty="0"/>
          </a:p>
        </p:txBody>
      </p:sp>
      <p:pic>
        <p:nvPicPr>
          <p:cNvPr id="4" name="Content Placeholder 3"/>
          <p:cNvPicPr>
            <a:picLocks noGrp="1" noChangeAspect="1"/>
          </p:cNvPicPr>
          <p:nvPr>
            <p:ph idx="1"/>
          </p:nvPr>
        </p:nvPicPr>
        <p:blipFill>
          <a:blip r:embed="rId2"/>
          <a:stretch>
            <a:fillRect/>
          </a:stretch>
        </p:blipFill>
        <p:spPr>
          <a:xfrm>
            <a:off x="2390275" y="1690687"/>
            <a:ext cx="7331242" cy="5093559"/>
          </a:xfrm>
          <a:prstGeom prst="rect">
            <a:avLst/>
          </a:prstGeom>
        </p:spPr>
      </p:pic>
    </p:spTree>
    <p:extLst>
      <p:ext uri="{BB962C8B-B14F-4D97-AF65-F5344CB8AC3E}">
        <p14:creationId xmlns:p14="http://schemas.microsoft.com/office/powerpoint/2010/main" val="4003850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Constants</a:t>
            </a:r>
            <a:endParaRPr lang="es-MX" dirty="0"/>
          </a:p>
        </p:txBody>
      </p:sp>
      <p:sp>
        <p:nvSpPr>
          <p:cNvPr id="3" name="Content Placeholder 2"/>
          <p:cNvSpPr>
            <a:spLocks noGrp="1"/>
          </p:cNvSpPr>
          <p:nvPr>
            <p:ph idx="1"/>
          </p:nvPr>
        </p:nvSpPr>
        <p:spPr/>
        <p:txBody>
          <a:bodyPr>
            <a:normAutofit/>
          </a:bodyPr>
          <a:lstStyle/>
          <a:p>
            <a:r>
              <a:rPr lang="en-US" dirty="0" smtClean="0"/>
              <a:t>C++ supports two notions of immutability:</a:t>
            </a:r>
          </a:p>
          <a:p>
            <a:pPr lvl="1"/>
            <a:r>
              <a:rPr lang="en-US" b="1" dirty="0" err="1" smtClean="0">
                <a:solidFill>
                  <a:schemeClr val="accent1"/>
                </a:solidFill>
              </a:rPr>
              <a:t>const</a:t>
            </a:r>
            <a:r>
              <a:rPr lang="en-US" dirty="0" smtClean="0"/>
              <a:t>: meaning roughly ‘‘I promise not to change this value’’. This is used primarily to specify interfaces, so that data can be passed to functions without fear of it being modiﬁed. The compiler enforces the promise made by const.</a:t>
            </a:r>
          </a:p>
          <a:p>
            <a:pPr lvl="1"/>
            <a:r>
              <a:rPr lang="en-US" b="1" dirty="0" err="1" smtClean="0">
                <a:solidFill>
                  <a:schemeClr val="accent1"/>
                </a:solidFill>
              </a:rPr>
              <a:t>constexpr</a:t>
            </a:r>
            <a:r>
              <a:rPr lang="en-US" dirty="0" smtClean="0"/>
              <a:t>: meaning roughly ‘‘to be evaluated at compile time’’. This is used primarily to specify constants, to allow placement of data in memory where it is unlikely to be corrupted, and for performance.</a:t>
            </a:r>
            <a:endParaRPr lang="es-MX" dirty="0"/>
          </a:p>
        </p:txBody>
      </p:sp>
    </p:spTree>
    <p:extLst>
      <p:ext uri="{BB962C8B-B14F-4D97-AF65-F5344CB8AC3E}">
        <p14:creationId xmlns:p14="http://schemas.microsoft.com/office/powerpoint/2010/main" val="195811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err="1" smtClean="0"/>
              <a:t>Examples</a:t>
            </a:r>
            <a:r>
              <a:rPr lang="es-MX" dirty="0" smtClean="0"/>
              <a:t>. </a:t>
            </a:r>
            <a:r>
              <a:rPr lang="en-US" dirty="0">
                <a:hlinkClick r:id="rId2"/>
              </a:rPr>
              <a:t>Support For C++11 </a:t>
            </a:r>
            <a:r>
              <a:rPr lang="en-US" dirty="0" smtClean="0">
                <a:hlinkClick r:id="rId2"/>
              </a:rPr>
              <a:t>Features in VS 2013</a:t>
            </a:r>
            <a:r>
              <a:rPr lang="en-US" dirty="0"/>
              <a:t/>
            </a:r>
            <a:br>
              <a:rPr lang="en-US" dirty="0"/>
            </a:br>
            <a:endParaRPr lang="es-MX" dirty="0"/>
          </a:p>
        </p:txBody>
      </p:sp>
      <p:sp>
        <p:nvSpPr>
          <p:cNvPr id="3" name="Content Placeholder 2"/>
          <p:cNvSpPr>
            <a:spLocks noGrp="1"/>
          </p:cNvSpPr>
          <p:nvPr>
            <p:ph idx="1"/>
          </p:nvPr>
        </p:nvSpPr>
        <p:spPr>
          <a:xfrm>
            <a:off x="204537" y="1825625"/>
            <a:ext cx="11987463" cy="4351338"/>
          </a:xfrm>
        </p:spPr>
        <p:txBody>
          <a:bodyPr>
            <a:normAutofit fontScale="92500"/>
          </a:bodyPr>
          <a:lstStyle/>
          <a:p>
            <a:pPr marL="0" indent="0">
              <a:buNone/>
            </a:pPr>
            <a:r>
              <a:rPr lang="en-US" b="1" dirty="0" err="1">
                <a:solidFill>
                  <a:srgbClr val="00B050"/>
                </a:solidFill>
              </a:rPr>
              <a:t>const</a:t>
            </a:r>
            <a:r>
              <a:rPr lang="en-US" dirty="0"/>
              <a:t> </a:t>
            </a:r>
            <a:r>
              <a:rPr lang="en-US" dirty="0" err="1"/>
              <a:t>int</a:t>
            </a:r>
            <a:r>
              <a:rPr lang="en-US" dirty="0"/>
              <a:t>  </a:t>
            </a:r>
            <a:r>
              <a:rPr lang="en-US" dirty="0" err="1" smtClean="0"/>
              <a:t>dmv</a:t>
            </a:r>
            <a:r>
              <a:rPr lang="en-US" dirty="0" smtClean="0"/>
              <a:t> </a:t>
            </a:r>
            <a:r>
              <a:rPr lang="en-US" dirty="0"/>
              <a:t>= 17</a:t>
            </a:r>
            <a:r>
              <a:rPr lang="en-US" dirty="0" smtClean="0"/>
              <a:t>;		                                  //</a:t>
            </a:r>
            <a:r>
              <a:rPr lang="en-US" dirty="0" err="1"/>
              <a:t>dmv</a:t>
            </a:r>
            <a:r>
              <a:rPr lang="en-US" dirty="0"/>
              <a:t> is a named constant</a:t>
            </a:r>
          </a:p>
          <a:p>
            <a:pPr marL="0" indent="0">
              <a:buNone/>
            </a:pPr>
            <a:r>
              <a:rPr lang="sv-SE" dirty="0"/>
              <a:t>int  </a:t>
            </a:r>
            <a:r>
              <a:rPr lang="sv-SE" dirty="0" smtClean="0"/>
              <a:t>var </a:t>
            </a:r>
            <a:r>
              <a:rPr lang="sv-SE" dirty="0"/>
              <a:t>= 17</a:t>
            </a:r>
            <a:r>
              <a:rPr lang="sv-SE" dirty="0" smtClean="0"/>
              <a:t>;			                                  //var is not </a:t>
            </a:r>
            <a:r>
              <a:rPr lang="sv-SE" dirty="0"/>
              <a:t>a constant</a:t>
            </a:r>
          </a:p>
          <a:p>
            <a:pPr marL="0" indent="0">
              <a:buNone/>
            </a:pPr>
            <a:r>
              <a:rPr lang="en-US" b="1" dirty="0" err="1">
                <a:solidFill>
                  <a:srgbClr val="00B050"/>
                </a:solidFill>
              </a:rPr>
              <a:t>constexpr</a:t>
            </a:r>
            <a:r>
              <a:rPr lang="en-US" dirty="0"/>
              <a:t> double  max1 = 1.4 * square(</a:t>
            </a:r>
            <a:r>
              <a:rPr lang="en-US" dirty="0" err="1"/>
              <a:t>dmv</a:t>
            </a:r>
            <a:r>
              <a:rPr lang="en-US" dirty="0"/>
              <a:t>); </a:t>
            </a:r>
            <a:r>
              <a:rPr lang="en-US" dirty="0" smtClean="0"/>
              <a:t>  </a:t>
            </a:r>
            <a:r>
              <a:rPr lang="en-US" sz="2600" dirty="0" smtClean="0"/>
              <a:t>//</a:t>
            </a:r>
            <a:r>
              <a:rPr lang="en-US" sz="2600" dirty="0"/>
              <a:t>OK if square(17) is a constant </a:t>
            </a:r>
            <a:r>
              <a:rPr lang="en-US" sz="2600" dirty="0" smtClean="0"/>
              <a:t>expression</a:t>
            </a:r>
            <a:endParaRPr lang="en-US" sz="2600" dirty="0"/>
          </a:p>
          <a:p>
            <a:pPr marL="0" indent="0">
              <a:buNone/>
            </a:pPr>
            <a:r>
              <a:rPr lang="en-US" b="1" dirty="0" err="1">
                <a:solidFill>
                  <a:srgbClr val="00B050"/>
                </a:solidFill>
              </a:rPr>
              <a:t>constexpr</a:t>
            </a:r>
            <a:r>
              <a:rPr lang="en-US" dirty="0"/>
              <a:t> double  max2 = 1.4 * square(</a:t>
            </a:r>
            <a:r>
              <a:rPr lang="en-US" dirty="0" err="1"/>
              <a:t>var</a:t>
            </a:r>
            <a:r>
              <a:rPr lang="en-US" dirty="0"/>
              <a:t>); </a:t>
            </a:r>
            <a:r>
              <a:rPr lang="en-US" dirty="0" smtClean="0"/>
              <a:t>   //</a:t>
            </a:r>
            <a:r>
              <a:rPr lang="en-US" dirty="0"/>
              <a:t>error :</a:t>
            </a:r>
            <a:r>
              <a:rPr lang="en-US" dirty="0" err="1" smtClean="0"/>
              <a:t>var</a:t>
            </a:r>
            <a:r>
              <a:rPr lang="en-US" dirty="0" smtClean="0"/>
              <a:t> is not </a:t>
            </a:r>
            <a:r>
              <a:rPr lang="en-US" dirty="0"/>
              <a:t>a constant expression</a:t>
            </a:r>
          </a:p>
          <a:p>
            <a:pPr marL="0" indent="0">
              <a:buNone/>
            </a:pPr>
            <a:r>
              <a:rPr lang="en-US" b="1" dirty="0" err="1">
                <a:solidFill>
                  <a:srgbClr val="00B050"/>
                </a:solidFill>
              </a:rPr>
              <a:t>const</a:t>
            </a:r>
            <a:r>
              <a:rPr lang="en-US" dirty="0"/>
              <a:t> double </a:t>
            </a:r>
            <a:r>
              <a:rPr lang="en-US" dirty="0" smtClean="0"/>
              <a:t>max3 </a:t>
            </a:r>
            <a:r>
              <a:rPr lang="en-US" dirty="0"/>
              <a:t>= 1.4 * square(</a:t>
            </a:r>
            <a:r>
              <a:rPr lang="en-US" dirty="0" err="1"/>
              <a:t>var</a:t>
            </a:r>
            <a:r>
              <a:rPr lang="en-US" dirty="0"/>
              <a:t>); </a:t>
            </a:r>
            <a:r>
              <a:rPr lang="en-US" dirty="0" smtClean="0"/>
              <a:t>      //</a:t>
            </a:r>
            <a:r>
              <a:rPr lang="en-US" dirty="0"/>
              <a:t>OK, </a:t>
            </a:r>
            <a:r>
              <a:rPr lang="en-US" dirty="0" smtClean="0"/>
              <a:t>may be evaluated </a:t>
            </a:r>
            <a:r>
              <a:rPr lang="en-US" dirty="0"/>
              <a:t>at run time</a:t>
            </a:r>
          </a:p>
          <a:p>
            <a:pPr marL="0" indent="0">
              <a:buNone/>
            </a:pPr>
            <a:r>
              <a:rPr lang="en-US" dirty="0"/>
              <a:t>double sum(</a:t>
            </a:r>
            <a:r>
              <a:rPr lang="en-US" dirty="0" err="1"/>
              <a:t>const</a:t>
            </a:r>
            <a:r>
              <a:rPr lang="en-US" dirty="0"/>
              <a:t> vector&lt;double&gt;&amp;); </a:t>
            </a:r>
            <a:r>
              <a:rPr lang="en-US" dirty="0" smtClean="0"/>
              <a:t>             //</a:t>
            </a:r>
            <a:r>
              <a:rPr lang="en-US" dirty="0"/>
              <a:t>sum will not modify its argument</a:t>
            </a:r>
          </a:p>
          <a:p>
            <a:pPr marL="0" indent="0">
              <a:buNone/>
            </a:pPr>
            <a:r>
              <a:rPr lang="en-US" dirty="0"/>
              <a:t>vector&lt;double&gt; v{ 1.2, 3.4, 4.5 </a:t>
            </a:r>
            <a:r>
              <a:rPr lang="en-US" dirty="0" smtClean="0"/>
              <a:t>};                      //</a:t>
            </a:r>
            <a:r>
              <a:rPr lang="en-US" dirty="0"/>
              <a:t>v is not a constant</a:t>
            </a:r>
          </a:p>
          <a:p>
            <a:pPr marL="0" indent="0">
              <a:buNone/>
            </a:pPr>
            <a:r>
              <a:rPr lang="en-US" b="1" dirty="0" err="1">
                <a:solidFill>
                  <a:srgbClr val="00B050"/>
                </a:solidFill>
              </a:rPr>
              <a:t>const</a:t>
            </a:r>
            <a:r>
              <a:rPr lang="en-US" dirty="0"/>
              <a:t> double s1 = sum(v</a:t>
            </a:r>
            <a:r>
              <a:rPr lang="en-US" dirty="0" smtClean="0"/>
              <a:t>);                                  //</a:t>
            </a:r>
            <a:r>
              <a:rPr lang="en-US" dirty="0"/>
              <a:t>OK: evaluated at run time</a:t>
            </a:r>
          </a:p>
          <a:p>
            <a:pPr marL="0" indent="0">
              <a:buNone/>
            </a:pPr>
            <a:r>
              <a:rPr lang="en-US" b="1" dirty="0" err="1">
                <a:solidFill>
                  <a:srgbClr val="00B050"/>
                </a:solidFill>
              </a:rPr>
              <a:t>constexpr</a:t>
            </a:r>
            <a:r>
              <a:rPr lang="en-US" dirty="0"/>
              <a:t> double s2 = sum(v</a:t>
            </a:r>
            <a:r>
              <a:rPr lang="en-US" dirty="0" smtClean="0"/>
              <a:t>);                          //</a:t>
            </a:r>
            <a:r>
              <a:rPr lang="en-US" dirty="0"/>
              <a:t>error :sum(v) not constant expression</a:t>
            </a:r>
            <a:endParaRPr lang="es-MX" dirty="0"/>
          </a:p>
        </p:txBody>
      </p:sp>
    </p:spTree>
    <p:extLst>
      <p:ext uri="{BB962C8B-B14F-4D97-AF65-F5344CB8AC3E}">
        <p14:creationId xmlns:p14="http://schemas.microsoft.com/office/powerpoint/2010/main" val="23605424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Tests</a:t>
            </a:r>
            <a:r>
              <a:rPr lang="es-MX" dirty="0"/>
              <a:t> and </a:t>
            </a:r>
            <a:r>
              <a:rPr lang="es-MX" dirty="0" err="1"/>
              <a:t>Loops</a:t>
            </a:r>
            <a:endParaRPr lang="es-MX" dirty="0"/>
          </a:p>
        </p:txBody>
      </p:sp>
      <p:sp>
        <p:nvSpPr>
          <p:cNvPr id="3" name="Content Placeholder 2"/>
          <p:cNvSpPr>
            <a:spLocks noGrp="1"/>
          </p:cNvSpPr>
          <p:nvPr>
            <p:ph idx="1"/>
          </p:nvPr>
        </p:nvSpPr>
        <p:spPr/>
        <p:txBody>
          <a:bodyPr/>
          <a:lstStyle/>
          <a:p>
            <a:r>
              <a:rPr lang="en-US" dirty="0"/>
              <a:t>C++ provides a conventional set of statements for expressing selection and looping</a:t>
            </a:r>
            <a:r>
              <a:rPr lang="en-US" dirty="0" smtClean="0"/>
              <a:t>.</a:t>
            </a:r>
          </a:p>
          <a:p>
            <a:r>
              <a:rPr lang="en-US" dirty="0" smtClean="0"/>
              <a:t>A </a:t>
            </a:r>
            <a:r>
              <a:rPr lang="en-US" dirty="0"/>
              <a:t>simple function that prompts the user and returns a Boolean indicating the </a:t>
            </a:r>
            <a:r>
              <a:rPr lang="en-US" dirty="0" smtClean="0"/>
              <a:t>response:</a:t>
            </a:r>
            <a:endParaRPr lang="es-MX" dirty="0"/>
          </a:p>
        </p:txBody>
      </p:sp>
      <p:pic>
        <p:nvPicPr>
          <p:cNvPr id="4" name="Picture 3"/>
          <p:cNvPicPr>
            <a:picLocks noChangeAspect="1"/>
          </p:cNvPicPr>
          <p:nvPr/>
        </p:nvPicPr>
        <p:blipFill>
          <a:blip r:embed="rId2"/>
          <a:stretch>
            <a:fillRect/>
          </a:stretch>
        </p:blipFill>
        <p:spPr>
          <a:xfrm>
            <a:off x="3101891" y="3740316"/>
            <a:ext cx="8627565" cy="2287505"/>
          </a:xfrm>
          <a:prstGeom prst="rect">
            <a:avLst/>
          </a:prstGeom>
          <a:ln>
            <a:solidFill>
              <a:schemeClr val="accent1"/>
            </a:solidFill>
          </a:ln>
        </p:spPr>
      </p:pic>
    </p:spTree>
    <p:extLst>
      <p:ext uri="{BB962C8B-B14F-4D97-AF65-F5344CB8AC3E}">
        <p14:creationId xmlns:p14="http://schemas.microsoft.com/office/powerpoint/2010/main" val="385349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1335" y="1526506"/>
            <a:ext cx="11077992" cy="2937209"/>
          </a:xfrm>
          <a:prstGeom prst="rect">
            <a:avLst/>
          </a:prstGeom>
        </p:spPr>
      </p:pic>
      <p:sp>
        <p:nvSpPr>
          <p:cNvPr id="3" name="TextBox 2"/>
          <p:cNvSpPr txBox="1"/>
          <p:nvPr/>
        </p:nvSpPr>
        <p:spPr>
          <a:xfrm rot="19478480">
            <a:off x="1804735" y="756420"/>
            <a:ext cx="4716379" cy="646331"/>
          </a:xfrm>
          <a:prstGeom prst="rect">
            <a:avLst/>
          </a:prstGeom>
          <a:noFill/>
        </p:spPr>
        <p:txBody>
          <a:bodyPr wrap="square" rtlCol="0">
            <a:spAutoFit/>
          </a:bodyPr>
          <a:lstStyle/>
          <a:p>
            <a:r>
              <a:rPr lang="es-MX" dirty="0" smtClean="0"/>
              <a:t> &lt;&lt; </a:t>
            </a:r>
            <a:r>
              <a:rPr lang="es-MX" dirty="0" err="1" smtClean="0"/>
              <a:t>The</a:t>
            </a:r>
            <a:r>
              <a:rPr lang="es-MX" dirty="0" smtClean="0"/>
              <a:t> output </a:t>
            </a:r>
            <a:r>
              <a:rPr lang="es-MX" dirty="0" err="1" smtClean="0"/>
              <a:t>operator</a:t>
            </a:r>
            <a:r>
              <a:rPr lang="es-MX" dirty="0" smtClean="0"/>
              <a:t> (</a:t>
            </a:r>
            <a:r>
              <a:rPr lang="es-MX" dirty="0" err="1" smtClean="0"/>
              <a:t>put</a:t>
            </a:r>
            <a:r>
              <a:rPr lang="es-MX" dirty="0" smtClean="0"/>
              <a:t> </a:t>
            </a:r>
            <a:r>
              <a:rPr lang="es-MX" dirty="0" err="1" smtClean="0"/>
              <a:t>to</a:t>
            </a:r>
            <a:r>
              <a:rPr lang="es-MX" dirty="0" smtClean="0"/>
              <a:t>)</a:t>
            </a:r>
          </a:p>
          <a:p>
            <a:endParaRPr lang="es-MX" dirty="0"/>
          </a:p>
        </p:txBody>
      </p:sp>
      <p:sp>
        <p:nvSpPr>
          <p:cNvPr id="5" name="TextBox 4"/>
          <p:cNvSpPr txBox="1"/>
          <p:nvPr/>
        </p:nvSpPr>
        <p:spPr>
          <a:xfrm rot="19387176">
            <a:off x="651811" y="304268"/>
            <a:ext cx="6027821" cy="369332"/>
          </a:xfrm>
          <a:prstGeom prst="rect">
            <a:avLst/>
          </a:prstGeom>
          <a:noFill/>
        </p:spPr>
        <p:txBody>
          <a:bodyPr wrap="square" rtlCol="0">
            <a:spAutoFit/>
          </a:bodyPr>
          <a:lstStyle/>
          <a:p>
            <a:r>
              <a:rPr lang="es-MX" dirty="0" smtClean="0"/>
              <a:t>.. </a:t>
            </a:r>
            <a:r>
              <a:rPr lang="es-MX" dirty="0" err="1" smtClean="0"/>
              <a:t>cout</a:t>
            </a:r>
            <a:r>
              <a:rPr lang="es-MX" dirty="0" smtClean="0"/>
              <a:t> </a:t>
            </a:r>
            <a:r>
              <a:rPr lang="es-MX" dirty="0" err="1"/>
              <a:t>The</a:t>
            </a:r>
            <a:r>
              <a:rPr lang="es-MX" dirty="0"/>
              <a:t> standard </a:t>
            </a:r>
            <a:r>
              <a:rPr lang="es-MX" dirty="0" err="1"/>
              <a:t>ouput</a:t>
            </a:r>
            <a:r>
              <a:rPr lang="es-MX" dirty="0"/>
              <a:t> </a:t>
            </a:r>
            <a:r>
              <a:rPr lang="es-MX" dirty="0" err="1" smtClean="0"/>
              <a:t>stream</a:t>
            </a:r>
            <a:endParaRPr lang="es-MX" dirty="0"/>
          </a:p>
        </p:txBody>
      </p:sp>
      <p:sp>
        <p:nvSpPr>
          <p:cNvPr id="6" name="TextBox 5"/>
          <p:cNvSpPr txBox="1"/>
          <p:nvPr/>
        </p:nvSpPr>
        <p:spPr>
          <a:xfrm rot="2402688">
            <a:off x="1330605" y="4774090"/>
            <a:ext cx="5664638" cy="369332"/>
          </a:xfrm>
          <a:prstGeom prst="rect">
            <a:avLst/>
          </a:prstGeom>
          <a:noFill/>
        </p:spPr>
        <p:txBody>
          <a:bodyPr wrap="square" rtlCol="0">
            <a:spAutoFit/>
          </a:bodyPr>
          <a:lstStyle/>
          <a:p>
            <a:r>
              <a:rPr lang="es-MX" dirty="0" smtClean="0"/>
              <a:t> …………….   &gt;&gt; </a:t>
            </a:r>
            <a:r>
              <a:rPr lang="es-MX" dirty="0" err="1"/>
              <a:t>The</a:t>
            </a:r>
            <a:r>
              <a:rPr lang="es-MX" dirty="0"/>
              <a:t> input </a:t>
            </a:r>
            <a:r>
              <a:rPr lang="es-MX" dirty="0" err="1"/>
              <a:t>operator</a:t>
            </a:r>
            <a:r>
              <a:rPr lang="es-MX" dirty="0"/>
              <a:t> (</a:t>
            </a:r>
            <a:r>
              <a:rPr lang="es-MX" dirty="0" err="1"/>
              <a:t>get</a:t>
            </a:r>
            <a:r>
              <a:rPr lang="es-MX" dirty="0"/>
              <a:t> </a:t>
            </a:r>
            <a:r>
              <a:rPr lang="es-MX" dirty="0" err="1"/>
              <a:t>from</a:t>
            </a:r>
            <a:r>
              <a:rPr lang="es-MX" dirty="0" smtClean="0"/>
              <a:t>)</a:t>
            </a:r>
            <a:endParaRPr lang="es-MX" dirty="0"/>
          </a:p>
        </p:txBody>
      </p:sp>
      <p:sp>
        <p:nvSpPr>
          <p:cNvPr id="7" name="TextBox 6"/>
          <p:cNvSpPr txBox="1"/>
          <p:nvPr/>
        </p:nvSpPr>
        <p:spPr>
          <a:xfrm rot="2602218">
            <a:off x="850920" y="4555176"/>
            <a:ext cx="4350536" cy="369332"/>
          </a:xfrm>
          <a:prstGeom prst="rect">
            <a:avLst/>
          </a:prstGeom>
          <a:noFill/>
        </p:spPr>
        <p:txBody>
          <a:bodyPr wrap="square" rtlCol="0">
            <a:spAutoFit/>
          </a:bodyPr>
          <a:lstStyle/>
          <a:p>
            <a:r>
              <a:rPr lang="es-MX" dirty="0" smtClean="0"/>
              <a:t>…-----------…………</a:t>
            </a:r>
            <a:r>
              <a:rPr lang="es-MX" dirty="0" err="1" smtClean="0"/>
              <a:t>The</a:t>
            </a:r>
            <a:r>
              <a:rPr lang="es-MX" dirty="0" smtClean="0"/>
              <a:t> standard input </a:t>
            </a:r>
            <a:r>
              <a:rPr lang="es-MX" dirty="0" err="1" smtClean="0"/>
              <a:t>stream</a:t>
            </a:r>
            <a:endParaRPr lang="es-MX" dirty="0"/>
          </a:p>
        </p:txBody>
      </p:sp>
    </p:spTree>
    <p:extLst>
      <p:ext uri="{BB962C8B-B14F-4D97-AF65-F5344CB8AC3E}">
        <p14:creationId xmlns:p14="http://schemas.microsoft.com/office/powerpoint/2010/main" val="2518497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smtClean="0"/>
              <a:t>switch-statement</a:t>
            </a:r>
            <a:r>
              <a:rPr lang="es-MX" dirty="0" smtClean="0"/>
              <a:t> </a:t>
            </a:r>
            <a:endParaRPr lang="es-MX" dirty="0"/>
          </a:p>
        </p:txBody>
      </p:sp>
      <p:pic>
        <p:nvPicPr>
          <p:cNvPr id="4" name="Content Placeholder 3"/>
          <p:cNvPicPr>
            <a:picLocks noGrp="1" noChangeAspect="1"/>
          </p:cNvPicPr>
          <p:nvPr>
            <p:ph idx="1"/>
          </p:nvPr>
        </p:nvPicPr>
        <p:blipFill>
          <a:blip r:embed="rId2"/>
          <a:stretch>
            <a:fillRect/>
          </a:stretch>
        </p:blipFill>
        <p:spPr>
          <a:xfrm>
            <a:off x="838200" y="1690688"/>
            <a:ext cx="9737558" cy="4485662"/>
          </a:xfrm>
          <a:prstGeom prst="rect">
            <a:avLst/>
          </a:prstGeom>
        </p:spPr>
      </p:pic>
    </p:spTree>
    <p:extLst>
      <p:ext uri="{BB962C8B-B14F-4D97-AF65-F5344CB8AC3E}">
        <p14:creationId xmlns:p14="http://schemas.microsoft.com/office/powerpoint/2010/main" val="1824171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smtClean="0"/>
              <a:t>while-statement</a:t>
            </a:r>
            <a:endParaRPr lang="es-MX" dirty="0"/>
          </a:p>
        </p:txBody>
      </p:sp>
      <p:pic>
        <p:nvPicPr>
          <p:cNvPr id="4" name="Content Placeholder 3"/>
          <p:cNvPicPr>
            <a:picLocks noGrp="1" noChangeAspect="1"/>
          </p:cNvPicPr>
          <p:nvPr>
            <p:ph idx="1"/>
          </p:nvPr>
        </p:nvPicPr>
        <p:blipFill>
          <a:blip r:embed="rId2"/>
          <a:stretch>
            <a:fillRect/>
          </a:stretch>
        </p:blipFill>
        <p:spPr>
          <a:xfrm>
            <a:off x="838200" y="1690688"/>
            <a:ext cx="8269705" cy="5093935"/>
          </a:xfrm>
          <a:prstGeom prst="rect">
            <a:avLst/>
          </a:prstGeom>
        </p:spPr>
      </p:pic>
    </p:spTree>
    <p:extLst>
      <p:ext uri="{BB962C8B-B14F-4D97-AF65-F5344CB8AC3E}">
        <p14:creationId xmlns:p14="http://schemas.microsoft.com/office/powerpoint/2010/main" val="3248854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Pointers, </a:t>
            </a:r>
            <a:r>
              <a:rPr lang="es-MX" dirty="0" err="1"/>
              <a:t>Arrays</a:t>
            </a:r>
            <a:r>
              <a:rPr lang="es-MX" dirty="0"/>
              <a:t>, and </a:t>
            </a:r>
            <a:r>
              <a:rPr lang="es-MX" dirty="0" err="1"/>
              <a:t>Loops</a:t>
            </a:r>
            <a:endParaRPr lang="es-MX" dirty="0"/>
          </a:p>
        </p:txBody>
      </p:sp>
      <p:sp>
        <p:nvSpPr>
          <p:cNvPr id="3" name="Content Placeholder 2"/>
          <p:cNvSpPr>
            <a:spLocks noGrp="1"/>
          </p:cNvSpPr>
          <p:nvPr>
            <p:ph idx="1"/>
          </p:nvPr>
        </p:nvSpPr>
        <p:spPr/>
        <p:txBody>
          <a:bodyPr>
            <a:normAutofit lnSpcReduction="10000"/>
          </a:bodyPr>
          <a:lstStyle/>
          <a:p>
            <a:r>
              <a:rPr lang="en-US" dirty="0"/>
              <a:t>An array of elements of </a:t>
            </a:r>
            <a:r>
              <a:rPr lang="en-US" dirty="0" smtClean="0"/>
              <a:t>type char can </a:t>
            </a:r>
            <a:r>
              <a:rPr lang="en-US" dirty="0"/>
              <a:t>be declared </a:t>
            </a:r>
            <a:r>
              <a:rPr lang="en-US" dirty="0" smtClean="0"/>
              <a:t>like this</a:t>
            </a:r>
            <a:r>
              <a:rPr lang="en-US" dirty="0"/>
              <a:t>:</a:t>
            </a:r>
          </a:p>
          <a:p>
            <a:pPr marL="0" indent="0">
              <a:buNone/>
            </a:pPr>
            <a:r>
              <a:rPr lang="en-US" dirty="0" smtClean="0"/>
              <a:t>		</a:t>
            </a:r>
            <a:r>
              <a:rPr lang="en-US" b="1" dirty="0" smtClean="0">
                <a:solidFill>
                  <a:schemeClr val="accent1"/>
                </a:solidFill>
              </a:rPr>
              <a:t>char </a:t>
            </a:r>
            <a:r>
              <a:rPr lang="en-US" b="1" dirty="0">
                <a:solidFill>
                  <a:schemeClr val="accent1"/>
                </a:solidFill>
              </a:rPr>
              <a:t>v[6];</a:t>
            </a:r>
            <a:r>
              <a:rPr lang="en-US" dirty="0"/>
              <a:t>	</a:t>
            </a:r>
            <a:r>
              <a:rPr lang="en-US" dirty="0" smtClean="0"/>
              <a:t>//</a:t>
            </a:r>
            <a:r>
              <a:rPr lang="en-US" dirty="0"/>
              <a:t>array </a:t>
            </a:r>
            <a:r>
              <a:rPr lang="en-US" dirty="0" smtClean="0"/>
              <a:t>of 6 characters</a:t>
            </a:r>
            <a:endParaRPr lang="en-US" dirty="0"/>
          </a:p>
          <a:p>
            <a:r>
              <a:rPr lang="en-US" dirty="0"/>
              <a:t>Similarly</a:t>
            </a:r>
            <a:r>
              <a:rPr lang="en-US" dirty="0" smtClean="0"/>
              <a:t>, a pointer </a:t>
            </a:r>
            <a:r>
              <a:rPr lang="en-US" dirty="0"/>
              <a:t>can be declared </a:t>
            </a:r>
            <a:r>
              <a:rPr lang="en-US" dirty="0" smtClean="0"/>
              <a:t>like this</a:t>
            </a:r>
            <a:r>
              <a:rPr lang="en-US" dirty="0"/>
              <a:t>:</a:t>
            </a:r>
          </a:p>
          <a:p>
            <a:pPr marL="0" indent="0">
              <a:buNone/>
            </a:pPr>
            <a:r>
              <a:rPr lang="en-US" dirty="0" smtClean="0"/>
              <a:t>		</a:t>
            </a:r>
            <a:r>
              <a:rPr lang="en-US" b="1" dirty="0" smtClean="0">
                <a:solidFill>
                  <a:schemeClr val="accent1"/>
                </a:solidFill>
              </a:rPr>
              <a:t>char∗ p</a:t>
            </a:r>
            <a:r>
              <a:rPr lang="en-US" b="1" dirty="0">
                <a:solidFill>
                  <a:schemeClr val="accent1"/>
                </a:solidFill>
              </a:rPr>
              <a:t>; </a:t>
            </a:r>
            <a:r>
              <a:rPr lang="en-US" dirty="0" smtClean="0"/>
              <a:t>	//</a:t>
            </a:r>
            <a:r>
              <a:rPr lang="en-US" dirty="0"/>
              <a:t>pointer to </a:t>
            </a:r>
            <a:r>
              <a:rPr lang="en-US" dirty="0" smtClean="0"/>
              <a:t>character</a:t>
            </a:r>
          </a:p>
          <a:p>
            <a:r>
              <a:rPr lang="en-US" dirty="0"/>
              <a:t>The size of an array must be a constant </a:t>
            </a:r>
            <a:r>
              <a:rPr lang="en-US" dirty="0" smtClean="0"/>
              <a:t>expression.</a:t>
            </a:r>
          </a:p>
          <a:p>
            <a:r>
              <a:rPr lang="en-US" dirty="0" smtClean="0"/>
              <a:t>A pointer </a:t>
            </a:r>
            <a:r>
              <a:rPr lang="en-US" dirty="0"/>
              <a:t>variable can hold the address of an object of the appropriate type:</a:t>
            </a:r>
          </a:p>
          <a:p>
            <a:pPr marL="0" indent="0">
              <a:buNone/>
            </a:pPr>
            <a:r>
              <a:rPr lang="en-US" dirty="0" smtClean="0"/>
              <a:t>		</a:t>
            </a:r>
            <a:r>
              <a:rPr lang="en-US" b="1" dirty="0" smtClean="0">
                <a:solidFill>
                  <a:schemeClr val="accent1"/>
                </a:solidFill>
              </a:rPr>
              <a:t>char∗ p</a:t>
            </a:r>
            <a:r>
              <a:rPr lang="en-US" b="1" dirty="0">
                <a:solidFill>
                  <a:schemeClr val="accent1"/>
                </a:solidFill>
              </a:rPr>
              <a:t>=&amp;v[3]; </a:t>
            </a:r>
            <a:r>
              <a:rPr lang="en-US" dirty="0" smtClean="0"/>
              <a:t>	//p points </a:t>
            </a:r>
            <a:r>
              <a:rPr lang="en-US" dirty="0"/>
              <a:t>to </a:t>
            </a:r>
            <a:r>
              <a:rPr lang="en-US" dirty="0" smtClean="0"/>
              <a:t>v’s fourth element</a:t>
            </a:r>
            <a:endParaRPr lang="en-US" dirty="0"/>
          </a:p>
          <a:p>
            <a:pPr marL="0" indent="0">
              <a:buNone/>
            </a:pPr>
            <a:r>
              <a:rPr lang="en-US" dirty="0" smtClean="0"/>
              <a:t>		</a:t>
            </a:r>
            <a:r>
              <a:rPr lang="en-US" b="1" dirty="0" smtClean="0">
                <a:solidFill>
                  <a:schemeClr val="accent1"/>
                </a:solidFill>
              </a:rPr>
              <a:t>char </a:t>
            </a:r>
            <a:r>
              <a:rPr lang="en-US" b="1" dirty="0">
                <a:solidFill>
                  <a:schemeClr val="accent1"/>
                </a:solidFill>
              </a:rPr>
              <a:t>x = ∗p; </a:t>
            </a:r>
            <a:r>
              <a:rPr lang="en-US" dirty="0" smtClean="0"/>
              <a:t>		//*</a:t>
            </a:r>
            <a:r>
              <a:rPr lang="en-US" dirty="0"/>
              <a:t>p is the object that p points to</a:t>
            </a:r>
            <a:endParaRPr lang="es-MX" dirty="0"/>
          </a:p>
        </p:txBody>
      </p:sp>
    </p:spTree>
    <p:extLst>
      <p:ext uri="{BB962C8B-B14F-4D97-AF65-F5344CB8AC3E}">
        <p14:creationId xmlns:p14="http://schemas.microsoft.com/office/powerpoint/2010/main" val="292561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Two</a:t>
            </a:r>
            <a:r>
              <a:rPr lang="es-MX" dirty="0" smtClean="0"/>
              <a:t> </a:t>
            </a:r>
            <a:r>
              <a:rPr lang="es-MX" dirty="0" err="1" smtClean="0"/>
              <a:t>kind</a:t>
            </a:r>
            <a:r>
              <a:rPr lang="es-MX" dirty="0" smtClean="0"/>
              <a:t> of </a:t>
            </a:r>
            <a:r>
              <a:rPr lang="es-MX" dirty="0" err="1" smtClean="0"/>
              <a:t>entities</a:t>
            </a:r>
            <a:endParaRPr lang="es-MX" dirty="0"/>
          </a:p>
        </p:txBody>
      </p:sp>
      <p:sp>
        <p:nvSpPr>
          <p:cNvPr id="3" name="Content Placeholder 2"/>
          <p:cNvSpPr>
            <a:spLocks noGrp="1"/>
          </p:cNvSpPr>
          <p:nvPr>
            <p:ph idx="1"/>
          </p:nvPr>
        </p:nvSpPr>
        <p:spPr/>
        <p:txBody>
          <a:bodyPr/>
          <a:lstStyle/>
          <a:p>
            <a:r>
              <a:rPr lang="en-US" dirty="0" smtClean="0"/>
              <a:t>The ISO C++ standard deﬁnes two kinds of entities:</a:t>
            </a:r>
          </a:p>
          <a:p>
            <a:pPr lvl="1"/>
            <a:r>
              <a:rPr lang="en-US" u="sng" dirty="0" smtClean="0"/>
              <a:t>Core language features</a:t>
            </a:r>
            <a:r>
              <a:rPr lang="en-US" dirty="0" smtClean="0"/>
              <a:t>,  such as built-in types (</a:t>
            </a:r>
            <a:r>
              <a:rPr lang="en-US" dirty="0" err="1" smtClean="0"/>
              <a:t>e.g.,char</a:t>
            </a:r>
            <a:r>
              <a:rPr lang="en-US" dirty="0" smtClean="0"/>
              <a:t> and </a:t>
            </a:r>
            <a:r>
              <a:rPr lang="en-US" dirty="0" err="1" smtClean="0"/>
              <a:t>int</a:t>
            </a:r>
            <a:r>
              <a:rPr lang="en-US" dirty="0" smtClean="0"/>
              <a:t>) and loops (</a:t>
            </a:r>
            <a:r>
              <a:rPr lang="en-US" dirty="0" err="1" smtClean="0"/>
              <a:t>e.g.,for</a:t>
            </a:r>
            <a:r>
              <a:rPr lang="en-US" dirty="0"/>
              <a:t> </a:t>
            </a:r>
            <a:r>
              <a:rPr lang="en-US" dirty="0" smtClean="0"/>
              <a:t>statements and while statements).</a:t>
            </a:r>
          </a:p>
          <a:p>
            <a:pPr lvl="1"/>
            <a:r>
              <a:rPr lang="en-US" u="sng" dirty="0" smtClean="0"/>
              <a:t>Standard-library components</a:t>
            </a:r>
            <a:r>
              <a:rPr lang="en-US" dirty="0" smtClean="0"/>
              <a:t>, such as containers (e.g.,</a:t>
            </a:r>
            <a:r>
              <a:rPr lang="en-US" dirty="0"/>
              <a:t> </a:t>
            </a:r>
            <a:r>
              <a:rPr lang="en-US" dirty="0" smtClean="0"/>
              <a:t>vector and map)and I/O operations (e.g., &lt;&lt; and </a:t>
            </a:r>
            <a:r>
              <a:rPr lang="en-US" dirty="0" err="1" smtClean="0"/>
              <a:t>getline</a:t>
            </a:r>
            <a:r>
              <a:rPr lang="en-US" dirty="0" smtClean="0"/>
              <a:t>(.))</a:t>
            </a:r>
            <a:endParaRPr lang="es-MX" dirty="0"/>
          </a:p>
        </p:txBody>
      </p:sp>
    </p:spTree>
    <p:extLst>
      <p:ext uri="{BB962C8B-B14F-4D97-AF65-F5344CB8AC3E}">
        <p14:creationId xmlns:p14="http://schemas.microsoft.com/office/powerpoint/2010/main" val="37414200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Prefix</a:t>
            </a:r>
            <a:r>
              <a:rPr lang="es-MX" dirty="0" smtClean="0"/>
              <a:t> </a:t>
            </a:r>
            <a:r>
              <a:rPr lang="es-MX" dirty="0" err="1" smtClean="0"/>
              <a:t>unary</a:t>
            </a:r>
            <a:r>
              <a:rPr lang="es-MX" dirty="0" smtClean="0"/>
              <a:t> * and </a:t>
            </a:r>
            <a:r>
              <a:rPr lang="es-MX" dirty="0" err="1" smtClean="0"/>
              <a:t>prefix</a:t>
            </a:r>
            <a:r>
              <a:rPr lang="es-MX" dirty="0" smtClean="0"/>
              <a:t> </a:t>
            </a:r>
            <a:r>
              <a:rPr lang="es-MX" dirty="0" err="1" smtClean="0"/>
              <a:t>unary</a:t>
            </a:r>
            <a:r>
              <a:rPr lang="es-MX" dirty="0" smtClean="0"/>
              <a:t> &amp;</a:t>
            </a:r>
            <a:endParaRPr lang="es-MX" dirty="0"/>
          </a:p>
        </p:txBody>
      </p:sp>
      <p:sp>
        <p:nvSpPr>
          <p:cNvPr id="3" name="Content Placeholder 2"/>
          <p:cNvSpPr>
            <a:spLocks noGrp="1"/>
          </p:cNvSpPr>
          <p:nvPr>
            <p:ph idx="1"/>
          </p:nvPr>
        </p:nvSpPr>
        <p:spPr/>
        <p:txBody>
          <a:bodyPr/>
          <a:lstStyle/>
          <a:p>
            <a:r>
              <a:rPr lang="en-US" dirty="0"/>
              <a:t>In an expression, preﬁx unary </a:t>
            </a:r>
            <a:r>
              <a:rPr lang="en-US" dirty="0" smtClean="0"/>
              <a:t>∗ means </a:t>
            </a:r>
            <a:r>
              <a:rPr lang="en-US" dirty="0"/>
              <a:t>‘‘contents of’’ and preﬁx </a:t>
            </a:r>
            <a:r>
              <a:rPr lang="en-US" dirty="0" smtClean="0"/>
              <a:t>unary &amp; means </a:t>
            </a:r>
            <a:r>
              <a:rPr lang="en-US" dirty="0"/>
              <a:t>‘‘address of.’’ </a:t>
            </a:r>
            <a:r>
              <a:rPr lang="en-US" dirty="0" smtClean="0"/>
              <a:t>Graphically:</a:t>
            </a:r>
            <a:endParaRPr lang="es-MX" dirty="0"/>
          </a:p>
        </p:txBody>
      </p:sp>
      <p:pic>
        <p:nvPicPr>
          <p:cNvPr id="4" name="Picture 3"/>
          <p:cNvPicPr>
            <a:picLocks noChangeAspect="1"/>
          </p:cNvPicPr>
          <p:nvPr/>
        </p:nvPicPr>
        <p:blipFill>
          <a:blip r:embed="rId2"/>
          <a:stretch>
            <a:fillRect/>
          </a:stretch>
        </p:blipFill>
        <p:spPr>
          <a:xfrm>
            <a:off x="2746709" y="2984583"/>
            <a:ext cx="7322666" cy="2658228"/>
          </a:xfrm>
          <a:prstGeom prst="rect">
            <a:avLst/>
          </a:prstGeom>
        </p:spPr>
      </p:pic>
    </p:spTree>
    <p:extLst>
      <p:ext uri="{BB962C8B-B14F-4D97-AF65-F5344CB8AC3E}">
        <p14:creationId xmlns:p14="http://schemas.microsoft.com/office/powerpoint/2010/main" val="3985556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smtClean="0"/>
              <a:t>for-statement</a:t>
            </a:r>
            <a:endParaRPr lang="es-MX" dirty="0"/>
          </a:p>
        </p:txBody>
      </p:sp>
      <p:pic>
        <p:nvPicPr>
          <p:cNvPr id="4" name="Content Placeholder 3"/>
          <p:cNvPicPr>
            <a:picLocks noGrp="1" noChangeAspect="1"/>
          </p:cNvPicPr>
          <p:nvPr>
            <p:ph idx="1"/>
          </p:nvPr>
        </p:nvPicPr>
        <p:blipFill>
          <a:blip r:embed="rId2"/>
          <a:stretch>
            <a:fillRect/>
          </a:stretch>
        </p:blipFill>
        <p:spPr>
          <a:xfrm>
            <a:off x="838200" y="1690688"/>
            <a:ext cx="8764297" cy="3109912"/>
          </a:xfrm>
          <a:prstGeom prst="rect">
            <a:avLst/>
          </a:prstGeom>
        </p:spPr>
      </p:pic>
    </p:spTree>
    <p:extLst>
      <p:ext uri="{BB962C8B-B14F-4D97-AF65-F5344CB8AC3E}">
        <p14:creationId xmlns:p14="http://schemas.microsoft.com/office/powerpoint/2010/main" val="3545236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smtClean="0"/>
              <a:t>range</a:t>
            </a:r>
            <a:r>
              <a:rPr lang="es-MX" dirty="0" smtClean="0"/>
              <a:t> </a:t>
            </a:r>
            <a:r>
              <a:rPr lang="es-MX" dirty="0" err="1" smtClean="0"/>
              <a:t>for-statement</a:t>
            </a:r>
            <a:endParaRPr lang="es-MX" dirty="0"/>
          </a:p>
        </p:txBody>
      </p:sp>
      <p:pic>
        <p:nvPicPr>
          <p:cNvPr id="4" name="Content Placeholder 3"/>
          <p:cNvPicPr>
            <a:picLocks noGrp="1" noChangeAspect="1"/>
          </p:cNvPicPr>
          <p:nvPr>
            <p:ph idx="1"/>
          </p:nvPr>
        </p:nvPicPr>
        <p:blipFill>
          <a:blip r:embed="rId2"/>
          <a:stretch>
            <a:fillRect/>
          </a:stretch>
        </p:blipFill>
        <p:spPr>
          <a:xfrm>
            <a:off x="838200" y="1690687"/>
            <a:ext cx="8575986" cy="3723523"/>
          </a:xfrm>
          <a:prstGeom prst="rect">
            <a:avLst/>
          </a:prstGeom>
        </p:spPr>
      </p:pic>
      <p:sp>
        <p:nvSpPr>
          <p:cNvPr id="5" name="TextBox 4"/>
          <p:cNvSpPr txBox="1"/>
          <p:nvPr/>
        </p:nvSpPr>
        <p:spPr>
          <a:xfrm>
            <a:off x="6208295" y="4715834"/>
            <a:ext cx="4824663" cy="830997"/>
          </a:xfrm>
          <a:prstGeom prst="rect">
            <a:avLst/>
          </a:prstGeom>
          <a:noFill/>
        </p:spPr>
        <p:txBody>
          <a:bodyPr wrap="square" rtlCol="0">
            <a:spAutoFit/>
          </a:bodyPr>
          <a:lstStyle/>
          <a:p>
            <a:r>
              <a:rPr lang="en-US" sz="2400" dirty="0"/>
              <a:t>The </a:t>
            </a:r>
            <a:r>
              <a:rPr lang="en-US" sz="2400" b="1" dirty="0">
                <a:solidFill>
                  <a:schemeClr val="accent1"/>
                </a:solidFill>
              </a:rPr>
              <a:t>range-for</a:t>
            </a:r>
            <a:r>
              <a:rPr lang="en-US" sz="2400" dirty="0"/>
              <a:t>-statement can be used for </a:t>
            </a:r>
            <a:r>
              <a:rPr lang="en-US" sz="2400" dirty="0" smtClean="0"/>
              <a:t>any sequence </a:t>
            </a:r>
            <a:r>
              <a:rPr lang="en-US" sz="2400" dirty="0"/>
              <a:t>of elements </a:t>
            </a:r>
            <a:endParaRPr lang="es-MX" sz="2400" dirty="0"/>
          </a:p>
        </p:txBody>
      </p:sp>
    </p:spTree>
    <p:extLst>
      <p:ext uri="{BB962C8B-B14F-4D97-AF65-F5344CB8AC3E}">
        <p14:creationId xmlns:p14="http://schemas.microsoft.com/office/powerpoint/2010/main" val="2681309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dirty="0" err="1"/>
              <a:t>unary</a:t>
            </a:r>
            <a:r>
              <a:rPr lang="es-MX" dirty="0"/>
              <a:t> </a:t>
            </a:r>
            <a:r>
              <a:rPr lang="es-MX" dirty="0" err="1" smtClean="0"/>
              <a:t>sufﬁx</a:t>
            </a:r>
            <a:r>
              <a:rPr lang="es-MX" dirty="0" smtClean="0"/>
              <a:t> &amp;</a:t>
            </a:r>
            <a:endParaRPr lang="es-MX" dirty="0"/>
          </a:p>
        </p:txBody>
      </p:sp>
      <p:sp>
        <p:nvSpPr>
          <p:cNvPr id="3" name="Content Placeholder 2"/>
          <p:cNvSpPr>
            <a:spLocks noGrp="1"/>
          </p:cNvSpPr>
          <p:nvPr>
            <p:ph idx="1"/>
          </p:nvPr>
        </p:nvSpPr>
        <p:spPr/>
        <p:txBody>
          <a:bodyPr/>
          <a:lstStyle/>
          <a:p>
            <a:pPr marL="0" indent="0">
              <a:buNone/>
            </a:pPr>
            <a:r>
              <a:rPr lang="en-US" dirty="0"/>
              <a:t>In a declaration, the unary </a:t>
            </a:r>
            <a:r>
              <a:rPr lang="en-US" dirty="0" smtClean="0"/>
              <a:t>sufﬁx &amp; means </a:t>
            </a:r>
            <a:r>
              <a:rPr lang="en-US" dirty="0"/>
              <a:t>‘‘reference to.’’ </a:t>
            </a:r>
            <a:r>
              <a:rPr lang="en-US" dirty="0" smtClean="0"/>
              <a:t>A reference </a:t>
            </a:r>
            <a:r>
              <a:rPr lang="en-US" dirty="0"/>
              <a:t>is similar to a </a:t>
            </a:r>
            <a:r>
              <a:rPr lang="en-US" dirty="0" smtClean="0"/>
              <a:t>pointer, except </a:t>
            </a:r>
            <a:r>
              <a:rPr lang="en-US" dirty="0"/>
              <a:t>that you </a:t>
            </a:r>
            <a:r>
              <a:rPr lang="en-US" dirty="0" smtClean="0"/>
              <a:t>don’t need </a:t>
            </a:r>
            <a:r>
              <a:rPr lang="en-US" dirty="0"/>
              <a:t>to use a preﬁx </a:t>
            </a:r>
            <a:r>
              <a:rPr lang="en-US" dirty="0" smtClean="0"/>
              <a:t>∗ to </a:t>
            </a:r>
            <a:r>
              <a:rPr lang="en-US" dirty="0"/>
              <a:t>access the value referred to by the reference</a:t>
            </a:r>
            <a:r>
              <a:rPr lang="en-US" dirty="0" smtClean="0"/>
              <a:t>. Also</a:t>
            </a:r>
            <a:r>
              <a:rPr lang="en-US" dirty="0"/>
              <a:t>, </a:t>
            </a:r>
            <a:r>
              <a:rPr lang="en-US" dirty="0" smtClean="0"/>
              <a:t>a reference </a:t>
            </a:r>
            <a:r>
              <a:rPr lang="en-US" dirty="0"/>
              <a:t>cannot be made to refer to a different object after its initialization.</a:t>
            </a:r>
            <a:endParaRPr lang="es-MX" dirty="0"/>
          </a:p>
        </p:txBody>
      </p:sp>
      <p:pic>
        <p:nvPicPr>
          <p:cNvPr id="4" name="Picture 3"/>
          <p:cNvPicPr>
            <a:picLocks noChangeAspect="1"/>
          </p:cNvPicPr>
          <p:nvPr/>
        </p:nvPicPr>
        <p:blipFill>
          <a:blip r:embed="rId2"/>
          <a:stretch>
            <a:fillRect/>
          </a:stretch>
        </p:blipFill>
        <p:spPr>
          <a:xfrm>
            <a:off x="2780046" y="3742072"/>
            <a:ext cx="6688807" cy="2312372"/>
          </a:xfrm>
          <a:prstGeom prst="rect">
            <a:avLst/>
          </a:prstGeom>
        </p:spPr>
      </p:pic>
    </p:spTree>
    <p:extLst>
      <p:ext uri="{BB962C8B-B14F-4D97-AF65-F5344CB8AC3E}">
        <p14:creationId xmlns:p14="http://schemas.microsoft.com/office/powerpoint/2010/main" val="140143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&amp; and [] are </a:t>
            </a:r>
            <a:r>
              <a:rPr lang="es-MX" dirty="0" err="1" smtClean="0"/>
              <a:t>declarator</a:t>
            </a:r>
            <a:r>
              <a:rPr lang="es-MX" dirty="0" smtClean="0"/>
              <a:t> </a:t>
            </a:r>
            <a:r>
              <a:rPr lang="es-MX" dirty="0" err="1" smtClean="0"/>
              <a:t>operators</a:t>
            </a:r>
            <a:endParaRPr lang="es-MX" dirty="0"/>
          </a:p>
        </p:txBody>
      </p:sp>
      <p:sp>
        <p:nvSpPr>
          <p:cNvPr id="3" name="Content Placeholder 2"/>
          <p:cNvSpPr>
            <a:spLocks noGrp="1"/>
          </p:cNvSpPr>
          <p:nvPr>
            <p:ph idx="1"/>
          </p:nvPr>
        </p:nvSpPr>
        <p:spPr/>
        <p:txBody>
          <a:bodyPr/>
          <a:lstStyle/>
          <a:p>
            <a:pPr marL="0" indent="0">
              <a:buNone/>
            </a:pPr>
            <a:r>
              <a:rPr lang="en-US" b="1" dirty="0">
                <a:solidFill>
                  <a:schemeClr val="accent1"/>
                </a:solidFill>
              </a:rPr>
              <a:t>Ta[n]; </a:t>
            </a:r>
            <a:r>
              <a:rPr lang="en-US" dirty="0" smtClean="0"/>
              <a:t>	// T[n</a:t>
            </a:r>
            <a:r>
              <a:rPr lang="en-US" dirty="0"/>
              <a:t>]: array </a:t>
            </a:r>
            <a:r>
              <a:rPr lang="en-US" dirty="0" smtClean="0"/>
              <a:t>of n T’s</a:t>
            </a:r>
          </a:p>
          <a:p>
            <a:pPr marL="0" indent="0">
              <a:buNone/>
            </a:pPr>
            <a:r>
              <a:rPr lang="en-US" b="1" dirty="0" smtClean="0">
                <a:solidFill>
                  <a:schemeClr val="accent1"/>
                </a:solidFill>
              </a:rPr>
              <a:t>T* p</a:t>
            </a:r>
            <a:r>
              <a:rPr lang="en-US" b="1" dirty="0">
                <a:solidFill>
                  <a:schemeClr val="accent1"/>
                </a:solidFill>
              </a:rPr>
              <a:t>; </a:t>
            </a:r>
            <a:r>
              <a:rPr lang="en-US" dirty="0" smtClean="0"/>
              <a:t>		// T</a:t>
            </a:r>
            <a:r>
              <a:rPr lang="en-US" dirty="0"/>
              <a:t>*: pointer to T </a:t>
            </a:r>
            <a:endParaRPr lang="en-US" dirty="0" smtClean="0"/>
          </a:p>
          <a:p>
            <a:pPr marL="0" indent="0">
              <a:buNone/>
            </a:pPr>
            <a:r>
              <a:rPr lang="en-US" b="1" dirty="0" smtClean="0">
                <a:solidFill>
                  <a:schemeClr val="accent1"/>
                </a:solidFill>
              </a:rPr>
              <a:t>T</a:t>
            </a:r>
            <a:r>
              <a:rPr lang="en-US" b="1" dirty="0">
                <a:solidFill>
                  <a:schemeClr val="accent1"/>
                </a:solidFill>
              </a:rPr>
              <a:t>&amp; r;</a:t>
            </a:r>
            <a:r>
              <a:rPr lang="en-US" dirty="0"/>
              <a:t>	</a:t>
            </a:r>
            <a:r>
              <a:rPr lang="en-US" dirty="0" smtClean="0"/>
              <a:t>	// T</a:t>
            </a:r>
            <a:r>
              <a:rPr lang="en-US" dirty="0"/>
              <a:t>&amp;: reference to </a:t>
            </a:r>
            <a:r>
              <a:rPr lang="en-US" dirty="0" smtClean="0"/>
              <a:t>T</a:t>
            </a:r>
          </a:p>
          <a:p>
            <a:pPr marL="0" indent="0">
              <a:buNone/>
            </a:pPr>
            <a:r>
              <a:rPr lang="en-US" b="1" dirty="0" smtClean="0">
                <a:solidFill>
                  <a:schemeClr val="accent1"/>
                </a:solidFill>
              </a:rPr>
              <a:t>T f(A</a:t>
            </a:r>
            <a:r>
              <a:rPr lang="en-US" b="1" dirty="0">
                <a:solidFill>
                  <a:schemeClr val="accent1"/>
                </a:solidFill>
              </a:rPr>
              <a:t>); </a:t>
            </a:r>
            <a:r>
              <a:rPr lang="en-US" dirty="0" smtClean="0"/>
              <a:t>	// T(A</a:t>
            </a:r>
            <a:r>
              <a:rPr lang="en-US" dirty="0"/>
              <a:t>): function taking an argument of type A returning </a:t>
            </a:r>
            <a:r>
              <a:rPr lang="en-US" dirty="0" smtClean="0"/>
              <a:t>a 		// result </a:t>
            </a:r>
            <a:r>
              <a:rPr lang="en-US" dirty="0"/>
              <a:t>of type </a:t>
            </a:r>
            <a:r>
              <a:rPr lang="en-US" dirty="0" smtClean="0"/>
              <a:t>T</a:t>
            </a:r>
            <a:endParaRPr lang="es-MX" dirty="0"/>
          </a:p>
        </p:txBody>
      </p:sp>
    </p:spTree>
    <p:extLst>
      <p:ext uri="{BB962C8B-B14F-4D97-AF65-F5344CB8AC3E}">
        <p14:creationId xmlns:p14="http://schemas.microsoft.com/office/powerpoint/2010/main" val="452433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lstStyle/>
          <a:p>
            <a:r>
              <a:rPr lang="es-MX" dirty="0" err="1" smtClean="0"/>
              <a:t>The</a:t>
            </a:r>
            <a:r>
              <a:rPr lang="es-MX" dirty="0" smtClean="0"/>
              <a:t> </a:t>
            </a:r>
            <a:r>
              <a:rPr lang="es-MX" dirty="0" err="1" smtClean="0"/>
              <a:t>value</a:t>
            </a:r>
            <a:r>
              <a:rPr lang="es-MX" dirty="0" smtClean="0"/>
              <a:t> </a:t>
            </a:r>
            <a:r>
              <a:rPr lang="es-MX" dirty="0" err="1" smtClean="0"/>
              <a:t>nullptr</a:t>
            </a:r>
            <a:r>
              <a:rPr lang="es-MX" dirty="0" smtClean="0"/>
              <a:t> (</a:t>
            </a:r>
            <a:r>
              <a:rPr lang="es-MX" dirty="0">
                <a:hlinkClick r:id="rId2"/>
              </a:rPr>
              <a:t>More C++ </a:t>
            </a:r>
            <a:r>
              <a:rPr lang="es-MX" dirty="0" err="1" smtClean="0">
                <a:hlinkClick r:id="rId2"/>
              </a:rPr>
              <a:t>Idioms</a:t>
            </a:r>
            <a:r>
              <a:rPr lang="es-MX" dirty="0" smtClean="0">
                <a:hlinkClick r:id="rId2"/>
              </a:rPr>
              <a:t>/</a:t>
            </a:r>
            <a:r>
              <a:rPr lang="es-MX" dirty="0" err="1" smtClean="0">
                <a:hlinkClick r:id="rId2"/>
              </a:rPr>
              <a:t>nullptr</a:t>
            </a:r>
            <a:r>
              <a:rPr lang="es-MX" dirty="0" smtClean="0"/>
              <a:t>)</a:t>
            </a:r>
            <a:endParaRPr lang="es-MX" dirty="0"/>
          </a:p>
        </p:txBody>
      </p:sp>
      <p:sp>
        <p:nvSpPr>
          <p:cNvPr id="3" name="Content Placeholder 2"/>
          <p:cNvSpPr>
            <a:spLocks noGrp="1"/>
          </p:cNvSpPr>
          <p:nvPr>
            <p:ph idx="1"/>
          </p:nvPr>
        </p:nvSpPr>
        <p:spPr>
          <a:xfrm>
            <a:off x="838200" y="1251284"/>
            <a:ext cx="10515600" cy="4925679"/>
          </a:xfrm>
        </p:spPr>
        <p:txBody>
          <a:bodyPr>
            <a:normAutofit/>
          </a:bodyPr>
          <a:lstStyle/>
          <a:p>
            <a:r>
              <a:rPr lang="en-US" dirty="0"/>
              <a:t>We try to ensure that a pointer always points to an object, so that dereferencing it is valid. </a:t>
            </a:r>
            <a:r>
              <a:rPr lang="en-US" dirty="0" smtClean="0"/>
              <a:t>When we don’t have an </a:t>
            </a:r>
            <a:r>
              <a:rPr lang="en-US" dirty="0"/>
              <a:t>object to point to or if we need to represent the notion of ‘‘no object available</a:t>
            </a:r>
            <a:r>
              <a:rPr lang="en-US" dirty="0" smtClean="0"/>
              <a:t>’’ (</a:t>
            </a:r>
            <a:r>
              <a:rPr lang="en-US" dirty="0"/>
              <a:t>e.g., for an end of a list), we give the pointer the </a:t>
            </a:r>
            <a:r>
              <a:rPr lang="en-US" dirty="0" smtClean="0"/>
              <a:t>value </a:t>
            </a:r>
            <a:r>
              <a:rPr lang="en-US" dirty="0" err="1" smtClean="0"/>
              <a:t>nullptr</a:t>
            </a:r>
            <a:r>
              <a:rPr lang="en-US" dirty="0"/>
              <a:t>(‘‘the null pointer’’). </a:t>
            </a:r>
            <a:r>
              <a:rPr lang="en-US" dirty="0" smtClean="0"/>
              <a:t>There is only one </a:t>
            </a:r>
            <a:r>
              <a:rPr lang="en-US" dirty="0" err="1" smtClean="0"/>
              <a:t>nullptr</a:t>
            </a:r>
            <a:r>
              <a:rPr lang="en-US" dirty="0" smtClean="0"/>
              <a:t> shared </a:t>
            </a:r>
            <a:r>
              <a:rPr lang="en-US" dirty="0"/>
              <a:t>by all pointer types:</a:t>
            </a:r>
          </a:p>
          <a:p>
            <a:r>
              <a:rPr lang="en-US" b="1" dirty="0">
                <a:solidFill>
                  <a:schemeClr val="accent1"/>
                </a:solidFill>
              </a:rPr>
              <a:t>d</a:t>
            </a:r>
            <a:r>
              <a:rPr lang="en-US" b="1" dirty="0" smtClean="0">
                <a:solidFill>
                  <a:schemeClr val="accent1"/>
                </a:solidFill>
              </a:rPr>
              <a:t>ouble* </a:t>
            </a:r>
            <a:r>
              <a:rPr lang="en-US" b="1" dirty="0" err="1" smtClean="0">
                <a:solidFill>
                  <a:schemeClr val="accent1"/>
                </a:solidFill>
              </a:rPr>
              <a:t>pd</a:t>
            </a:r>
            <a:r>
              <a:rPr lang="en-US" b="1" dirty="0" smtClean="0">
                <a:solidFill>
                  <a:schemeClr val="accent1"/>
                </a:solidFill>
              </a:rPr>
              <a:t> </a:t>
            </a:r>
            <a:r>
              <a:rPr lang="en-US" b="1" dirty="0">
                <a:solidFill>
                  <a:schemeClr val="accent1"/>
                </a:solidFill>
              </a:rPr>
              <a:t>= </a:t>
            </a:r>
            <a:r>
              <a:rPr lang="en-US" b="1" dirty="0" err="1">
                <a:solidFill>
                  <a:schemeClr val="accent1"/>
                </a:solidFill>
              </a:rPr>
              <a:t>nullptr</a:t>
            </a:r>
            <a:r>
              <a:rPr lang="en-US" dirty="0"/>
              <a:t>;</a:t>
            </a:r>
          </a:p>
          <a:p>
            <a:r>
              <a:rPr lang="en-US" b="1" dirty="0">
                <a:solidFill>
                  <a:schemeClr val="accent1"/>
                </a:solidFill>
              </a:rPr>
              <a:t>Link&lt;Record</a:t>
            </a:r>
            <a:r>
              <a:rPr lang="en-US" b="1" dirty="0" smtClean="0">
                <a:solidFill>
                  <a:schemeClr val="accent1"/>
                </a:solidFill>
              </a:rPr>
              <a:t>&gt;* </a:t>
            </a:r>
            <a:r>
              <a:rPr lang="en-US" b="1" dirty="0" err="1" smtClean="0">
                <a:solidFill>
                  <a:schemeClr val="accent1"/>
                </a:solidFill>
              </a:rPr>
              <a:t>lst</a:t>
            </a:r>
            <a:r>
              <a:rPr lang="en-US" b="1" dirty="0" smtClean="0">
                <a:solidFill>
                  <a:schemeClr val="accent1"/>
                </a:solidFill>
              </a:rPr>
              <a:t> </a:t>
            </a:r>
            <a:r>
              <a:rPr lang="en-US" b="1" dirty="0">
                <a:solidFill>
                  <a:schemeClr val="accent1"/>
                </a:solidFill>
              </a:rPr>
              <a:t>= </a:t>
            </a:r>
            <a:r>
              <a:rPr lang="en-US" b="1" dirty="0" err="1">
                <a:solidFill>
                  <a:schemeClr val="accent1"/>
                </a:solidFill>
              </a:rPr>
              <a:t>nullptr</a:t>
            </a:r>
            <a:r>
              <a:rPr lang="en-US" dirty="0"/>
              <a:t>; </a:t>
            </a:r>
            <a:r>
              <a:rPr lang="en-US" dirty="0" smtClean="0"/>
              <a:t>	//</a:t>
            </a:r>
            <a:r>
              <a:rPr lang="en-US" dirty="0"/>
              <a:t>pointer to a Link to a Record</a:t>
            </a:r>
          </a:p>
          <a:p>
            <a:r>
              <a:rPr lang="en-US" b="1" dirty="0" err="1">
                <a:solidFill>
                  <a:schemeClr val="accent1"/>
                </a:solidFill>
              </a:rPr>
              <a:t>int</a:t>
            </a:r>
            <a:r>
              <a:rPr lang="en-US" b="1" dirty="0">
                <a:solidFill>
                  <a:schemeClr val="accent1"/>
                </a:solidFill>
              </a:rPr>
              <a:t> x = </a:t>
            </a:r>
            <a:r>
              <a:rPr lang="en-US" b="1" dirty="0" err="1">
                <a:solidFill>
                  <a:schemeClr val="accent1"/>
                </a:solidFill>
              </a:rPr>
              <a:t>nullptr</a:t>
            </a:r>
            <a:r>
              <a:rPr lang="en-US" dirty="0"/>
              <a:t>; </a:t>
            </a:r>
            <a:r>
              <a:rPr lang="en-US" dirty="0" smtClean="0"/>
              <a:t>		//</a:t>
            </a:r>
            <a:r>
              <a:rPr lang="en-US" dirty="0"/>
              <a:t>error :</a:t>
            </a:r>
            <a:r>
              <a:rPr lang="en-US" dirty="0" err="1"/>
              <a:t>nullptr</a:t>
            </a:r>
            <a:r>
              <a:rPr lang="en-US" dirty="0"/>
              <a:t> is a pointer not an integer</a:t>
            </a:r>
            <a:endParaRPr lang="es-MX" dirty="0"/>
          </a:p>
        </p:txBody>
      </p:sp>
      <p:sp>
        <p:nvSpPr>
          <p:cNvPr id="6" name="TextBox 5"/>
          <p:cNvSpPr txBox="1"/>
          <p:nvPr/>
        </p:nvSpPr>
        <p:spPr>
          <a:xfrm>
            <a:off x="950495" y="5005138"/>
            <a:ext cx="10030326" cy="1200329"/>
          </a:xfrm>
          <a:prstGeom prst="rect">
            <a:avLst/>
          </a:prstGeom>
          <a:noFill/>
          <a:ln>
            <a:solidFill>
              <a:schemeClr val="accent1"/>
            </a:solidFill>
          </a:ln>
        </p:spPr>
        <p:txBody>
          <a:bodyPr wrap="square" rtlCol="0">
            <a:spAutoFit/>
          </a:bodyPr>
          <a:lstStyle/>
          <a:p>
            <a:r>
              <a:rPr lang="en-US" sz="2400" dirty="0"/>
              <a:t>In older </a:t>
            </a:r>
            <a:r>
              <a:rPr lang="en-US" sz="2400" dirty="0" smtClean="0"/>
              <a:t>code,</a:t>
            </a:r>
            <a:r>
              <a:rPr lang="en-US" sz="2400" b="1" dirty="0" smtClean="0">
                <a:solidFill>
                  <a:schemeClr val="accent1"/>
                </a:solidFill>
              </a:rPr>
              <a:t>0</a:t>
            </a:r>
            <a:r>
              <a:rPr lang="en-US" sz="2400" dirty="0" smtClean="0"/>
              <a:t> or </a:t>
            </a:r>
            <a:r>
              <a:rPr lang="en-US" sz="2400" b="1" dirty="0" smtClean="0">
                <a:solidFill>
                  <a:schemeClr val="accent1"/>
                </a:solidFill>
              </a:rPr>
              <a:t>NULL</a:t>
            </a:r>
            <a:r>
              <a:rPr lang="en-US" sz="2400" dirty="0" smtClean="0"/>
              <a:t> is </a:t>
            </a:r>
            <a:r>
              <a:rPr lang="en-US" sz="2400" dirty="0"/>
              <a:t>typically used instead </a:t>
            </a:r>
            <a:r>
              <a:rPr lang="en-US" sz="2400" dirty="0" smtClean="0"/>
              <a:t>of </a:t>
            </a:r>
            <a:r>
              <a:rPr lang="en-US" sz="2400" b="1" dirty="0" err="1" smtClean="0">
                <a:solidFill>
                  <a:schemeClr val="accent1"/>
                </a:solidFill>
              </a:rPr>
              <a:t>nullptr</a:t>
            </a:r>
            <a:r>
              <a:rPr lang="en-US" sz="2400" b="1" dirty="0" smtClean="0">
                <a:solidFill>
                  <a:schemeClr val="accent1"/>
                </a:solidFill>
              </a:rPr>
              <a:t>.</a:t>
            </a:r>
            <a:r>
              <a:rPr lang="en-US" sz="2400" dirty="0" smtClean="0"/>
              <a:t> </a:t>
            </a:r>
            <a:r>
              <a:rPr lang="en-US" sz="2400" dirty="0"/>
              <a:t>However, </a:t>
            </a:r>
            <a:r>
              <a:rPr lang="en-US" sz="2400" dirty="0" smtClean="0"/>
              <a:t>using </a:t>
            </a:r>
            <a:r>
              <a:rPr lang="en-US" sz="2400" b="1" dirty="0" err="1" smtClean="0">
                <a:solidFill>
                  <a:schemeClr val="accent1"/>
                </a:solidFill>
              </a:rPr>
              <a:t>nullptr</a:t>
            </a:r>
            <a:r>
              <a:rPr lang="en-US" sz="2400" dirty="0" smtClean="0"/>
              <a:t> eliminates </a:t>
            </a:r>
            <a:r>
              <a:rPr lang="en-US" sz="2400" dirty="0"/>
              <a:t>potential confusion between integers (such </a:t>
            </a:r>
            <a:r>
              <a:rPr lang="en-US" sz="2400" dirty="0" smtClean="0"/>
              <a:t>as </a:t>
            </a:r>
            <a:r>
              <a:rPr lang="en-US" sz="2400" b="1" dirty="0" smtClean="0">
                <a:solidFill>
                  <a:schemeClr val="accent1"/>
                </a:solidFill>
              </a:rPr>
              <a:t>0</a:t>
            </a:r>
            <a:r>
              <a:rPr lang="en-US" sz="2400" dirty="0" smtClean="0"/>
              <a:t> or </a:t>
            </a:r>
            <a:r>
              <a:rPr lang="en-US" sz="2400" b="1" dirty="0" smtClean="0">
                <a:solidFill>
                  <a:schemeClr val="accent1"/>
                </a:solidFill>
              </a:rPr>
              <a:t>NULL</a:t>
            </a:r>
            <a:r>
              <a:rPr lang="en-US" sz="2400" dirty="0" smtClean="0"/>
              <a:t>) and </a:t>
            </a:r>
            <a:r>
              <a:rPr lang="en-US" sz="2400" dirty="0"/>
              <a:t>pointers (such </a:t>
            </a:r>
            <a:r>
              <a:rPr lang="en-US" sz="2400" dirty="0" smtClean="0"/>
              <a:t>as </a:t>
            </a:r>
            <a:r>
              <a:rPr lang="en-US" sz="2400" b="1" dirty="0" err="1" smtClean="0">
                <a:solidFill>
                  <a:schemeClr val="accent1"/>
                </a:solidFill>
              </a:rPr>
              <a:t>nullptr</a:t>
            </a:r>
            <a:r>
              <a:rPr lang="en-US" sz="2400" dirty="0"/>
              <a:t>).</a:t>
            </a:r>
            <a:endParaRPr lang="es-MX" sz="2400" dirty="0"/>
          </a:p>
        </p:txBody>
      </p:sp>
    </p:spTree>
    <p:extLst>
      <p:ext uri="{BB962C8B-B14F-4D97-AF65-F5344CB8AC3E}">
        <p14:creationId xmlns:p14="http://schemas.microsoft.com/office/powerpoint/2010/main" val="15078130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Check </a:t>
            </a:r>
            <a:r>
              <a:rPr lang="en-US" dirty="0"/>
              <a:t>that a pointer argument that is supposed to </a:t>
            </a:r>
            <a:r>
              <a:rPr lang="en-US" dirty="0" smtClean="0"/>
              <a:t>point</a:t>
            </a:r>
            <a:r>
              <a:rPr lang="en-US" dirty="0"/>
              <a:t>, </a:t>
            </a:r>
            <a:r>
              <a:rPr lang="en-US" dirty="0" smtClean="0"/>
              <a:t>actually points </a:t>
            </a:r>
            <a:r>
              <a:rPr lang="en-US" dirty="0"/>
              <a:t>to something</a:t>
            </a:r>
            <a:endParaRPr lang="es-MX" dirty="0"/>
          </a:p>
        </p:txBody>
      </p:sp>
      <p:pic>
        <p:nvPicPr>
          <p:cNvPr id="8" name="Content Placeholder 7"/>
          <p:cNvPicPr>
            <a:picLocks noGrp="1" noChangeAspect="1"/>
          </p:cNvPicPr>
          <p:nvPr>
            <p:ph idx="1"/>
          </p:nvPr>
        </p:nvPicPr>
        <p:blipFill>
          <a:blip r:embed="rId2"/>
          <a:stretch>
            <a:fillRect/>
          </a:stretch>
        </p:blipFill>
        <p:spPr>
          <a:xfrm>
            <a:off x="1066808" y="1690688"/>
            <a:ext cx="10340880" cy="3518986"/>
          </a:xfrm>
          <a:prstGeom prst="rect">
            <a:avLst/>
          </a:prstGeom>
        </p:spPr>
      </p:pic>
    </p:spTree>
    <p:extLst>
      <p:ext uri="{BB962C8B-B14F-4D97-AF65-F5344CB8AC3E}">
        <p14:creationId xmlns:p14="http://schemas.microsoft.com/office/powerpoint/2010/main" val="9715944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a:t>
            </a:r>
            <a:r>
              <a:rPr lang="es-MX" dirty="0" err="1" smtClean="0"/>
              <a:t>on</a:t>
            </a:r>
            <a:r>
              <a:rPr lang="es-MX" dirty="0" smtClean="0"/>
              <a:t> </a:t>
            </a:r>
            <a:r>
              <a:rPr lang="es-MX" b="1" dirty="0" err="1" smtClean="0"/>
              <a:t>nullptr</a:t>
            </a:r>
            <a:endParaRPr lang="es-MX" dirty="0"/>
          </a:p>
        </p:txBody>
      </p:sp>
      <p:sp>
        <p:nvSpPr>
          <p:cNvPr id="3" name="Content Placeholder 2"/>
          <p:cNvSpPr>
            <a:spLocks noGrp="1"/>
          </p:cNvSpPr>
          <p:nvPr>
            <p:ph idx="1"/>
          </p:nvPr>
        </p:nvSpPr>
        <p:spPr/>
        <p:txBody>
          <a:bodyPr/>
          <a:lstStyle/>
          <a:p>
            <a:r>
              <a:rPr lang="en-US" dirty="0"/>
              <a:t>In C and C++, it's always been important to express the idea of a NULL pointer--one that has no value. Oddly, in C++, the expression used, 0 (or NULL, always #defined to zero) was not even a </a:t>
            </a:r>
            <a:r>
              <a:rPr lang="en-US" dirty="0">
                <a:hlinkClick r:id="rId2"/>
              </a:rPr>
              <a:t>pointer</a:t>
            </a:r>
            <a:r>
              <a:rPr lang="en-US" dirty="0"/>
              <a:t> type. Although this worked most of the time, it could lead to strange and unexpected problems in what are, admittedly, rather edge cases. </a:t>
            </a:r>
            <a:endParaRPr lang="en-US" dirty="0" smtClean="0"/>
          </a:p>
          <a:p>
            <a:r>
              <a:rPr lang="en-US" dirty="0" smtClean="0"/>
              <a:t>An example follows</a:t>
            </a:r>
            <a:endParaRPr lang="es-MX" dirty="0"/>
          </a:p>
        </p:txBody>
      </p:sp>
    </p:spTree>
    <p:extLst>
      <p:ext uri="{BB962C8B-B14F-4D97-AF65-F5344CB8AC3E}">
        <p14:creationId xmlns:p14="http://schemas.microsoft.com/office/powerpoint/2010/main" val="3279926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a:t>
            </a:r>
            <a:r>
              <a:rPr lang="es-MX" dirty="0" err="1" smtClean="0"/>
              <a:t>on</a:t>
            </a:r>
            <a:r>
              <a:rPr lang="es-MX" dirty="0" smtClean="0"/>
              <a:t> </a:t>
            </a:r>
            <a:r>
              <a:rPr lang="es-MX" dirty="0" err="1" smtClean="0"/>
              <a:t>nullptr</a:t>
            </a:r>
            <a:endParaRPr lang="es-MX" dirty="0"/>
          </a:p>
        </p:txBody>
      </p:sp>
      <p:sp>
        <p:nvSpPr>
          <p:cNvPr id="3" name="Content Placeholder 2"/>
          <p:cNvSpPr>
            <a:spLocks noGrp="1"/>
          </p:cNvSpPr>
          <p:nvPr>
            <p:ph idx="1"/>
          </p:nvPr>
        </p:nvSpPr>
        <p:spPr>
          <a:xfrm>
            <a:off x="838200" y="1825625"/>
            <a:ext cx="5430253" cy="4351338"/>
          </a:xfrm>
        </p:spPr>
        <p:txBody>
          <a:bodyPr>
            <a:normAutofit fontScale="92500" lnSpcReduction="20000"/>
          </a:bodyPr>
          <a:lstStyle/>
          <a:p>
            <a:r>
              <a:rPr lang="en-US" dirty="0"/>
              <a:t> </a:t>
            </a:r>
            <a:r>
              <a:rPr lang="en-US" dirty="0" smtClean="0"/>
              <a:t>Imagine </a:t>
            </a:r>
            <a:r>
              <a:rPr lang="en-US" dirty="0"/>
              <a:t>you have the following two function </a:t>
            </a:r>
            <a:r>
              <a:rPr lang="en-US" dirty="0" smtClean="0"/>
              <a:t>declarations.</a:t>
            </a:r>
          </a:p>
          <a:p>
            <a:r>
              <a:rPr lang="en-US" dirty="0"/>
              <a:t>Although it looks like the second function will be called--you are, after all, passing in what seems to be a pointer--it's really the first function that will be called! </a:t>
            </a:r>
            <a:endParaRPr lang="en-US" dirty="0" smtClean="0"/>
          </a:p>
          <a:p>
            <a:r>
              <a:rPr lang="en-US" dirty="0" smtClean="0"/>
              <a:t>The </a:t>
            </a:r>
            <a:r>
              <a:rPr lang="en-US" dirty="0"/>
              <a:t>trouble is that because NULL is 0, and 0 is an integer, the first version of </a:t>
            </a:r>
            <a:r>
              <a:rPr lang="en-US" dirty="0" err="1"/>
              <a:t>func</a:t>
            </a:r>
            <a:r>
              <a:rPr lang="en-US" dirty="0"/>
              <a:t> will be called instead. </a:t>
            </a:r>
            <a:endParaRPr lang="en-US" dirty="0" smtClean="0"/>
          </a:p>
          <a:p>
            <a:r>
              <a:rPr lang="en-US" dirty="0" smtClean="0"/>
              <a:t>A </a:t>
            </a:r>
            <a:r>
              <a:rPr lang="en-US" dirty="0"/>
              <a:t>language feature that looks like a compiler bug is, well, not something you want.</a:t>
            </a:r>
            <a:endParaRPr lang="es-MX" dirty="0"/>
          </a:p>
        </p:txBody>
      </p:sp>
      <p:pic>
        <p:nvPicPr>
          <p:cNvPr id="5" name="Picture 4"/>
          <p:cNvPicPr>
            <a:picLocks noChangeAspect="1"/>
          </p:cNvPicPr>
          <p:nvPr/>
        </p:nvPicPr>
        <p:blipFill>
          <a:blip r:embed="rId2"/>
          <a:stretch>
            <a:fillRect/>
          </a:stretch>
        </p:blipFill>
        <p:spPr>
          <a:xfrm>
            <a:off x="6268452" y="1690687"/>
            <a:ext cx="5754316" cy="4108534"/>
          </a:xfrm>
          <a:prstGeom prst="rect">
            <a:avLst/>
          </a:prstGeom>
          <a:ln>
            <a:solidFill>
              <a:schemeClr val="accent1"/>
            </a:solidFill>
          </a:ln>
        </p:spPr>
      </p:pic>
    </p:spTree>
    <p:extLst>
      <p:ext uri="{BB962C8B-B14F-4D97-AF65-F5344CB8AC3E}">
        <p14:creationId xmlns:p14="http://schemas.microsoft.com/office/powerpoint/2010/main" val="2570310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Enter</a:t>
            </a:r>
            <a:r>
              <a:rPr lang="es-MX" dirty="0"/>
              <a:t> </a:t>
            </a:r>
            <a:r>
              <a:rPr lang="es-MX" dirty="0" err="1"/>
              <a:t>nullptr</a:t>
            </a:r>
            <a:endParaRPr lang="es-MX" dirty="0"/>
          </a:p>
        </p:txBody>
      </p:sp>
      <p:sp>
        <p:nvSpPr>
          <p:cNvPr id="3" name="Content Placeholder 2"/>
          <p:cNvSpPr>
            <a:spLocks noGrp="1"/>
          </p:cNvSpPr>
          <p:nvPr>
            <p:ph idx="1"/>
          </p:nvPr>
        </p:nvSpPr>
        <p:spPr/>
        <p:txBody>
          <a:bodyPr/>
          <a:lstStyle/>
          <a:p>
            <a:r>
              <a:rPr lang="en-US" dirty="0"/>
              <a:t>In C++11, </a:t>
            </a:r>
            <a:r>
              <a:rPr lang="en-US" dirty="0" err="1">
                <a:solidFill>
                  <a:schemeClr val="accent2"/>
                </a:solidFill>
              </a:rPr>
              <a:t>nullptr</a:t>
            </a:r>
            <a:r>
              <a:rPr lang="en-US" dirty="0"/>
              <a:t> is a new keyword that can (and should!) be used to represent NULL pointers; in other words, wherever you were writing NULL before, you should use </a:t>
            </a:r>
            <a:r>
              <a:rPr lang="en-US" dirty="0" err="1">
                <a:solidFill>
                  <a:schemeClr val="accent2"/>
                </a:solidFill>
              </a:rPr>
              <a:t>nullptr</a:t>
            </a:r>
            <a:r>
              <a:rPr lang="en-US" dirty="0"/>
              <a:t> instead. </a:t>
            </a:r>
            <a:endParaRPr lang="en-US" dirty="0" smtClean="0"/>
          </a:p>
          <a:p>
            <a:r>
              <a:rPr lang="en-US" dirty="0" smtClean="0"/>
              <a:t>It's </a:t>
            </a:r>
            <a:r>
              <a:rPr lang="en-US" dirty="0"/>
              <a:t>no more clear to you, the programmer, (everyone knows what NULL means), but it's more explicit to the compiler, which will no longer see 0s everywhere being used to have special meaning when used as a pointer.</a:t>
            </a:r>
            <a:endParaRPr lang="es-MX" dirty="0"/>
          </a:p>
        </p:txBody>
      </p:sp>
    </p:spTree>
    <p:extLst>
      <p:ext uri="{BB962C8B-B14F-4D97-AF65-F5344CB8AC3E}">
        <p14:creationId xmlns:p14="http://schemas.microsoft.com/office/powerpoint/2010/main" val="3319495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a statically typed language</a:t>
            </a:r>
            <a:endParaRPr lang="es-MX" dirty="0"/>
          </a:p>
        </p:txBody>
      </p:sp>
      <p:sp>
        <p:nvSpPr>
          <p:cNvPr id="3" name="Content Placeholder 2"/>
          <p:cNvSpPr>
            <a:spLocks noGrp="1"/>
          </p:cNvSpPr>
          <p:nvPr>
            <p:ph idx="1"/>
          </p:nvPr>
        </p:nvSpPr>
        <p:spPr/>
        <p:txBody>
          <a:bodyPr>
            <a:normAutofit fontScale="92500" lnSpcReduction="10000"/>
          </a:bodyPr>
          <a:lstStyle/>
          <a:p>
            <a:pPr marL="0" indent="0">
              <a:buNone/>
            </a:pPr>
            <a:r>
              <a:rPr lang="en-US" u="sng" dirty="0" smtClean="0"/>
              <a:t>C++ is a statically typed language</a:t>
            </a:r>
            <a:r>
              <a:rPr lang="en-US" dirty="0" smtClean="0"/>
              <a:t>. That is, the type of every entity (e.g., object, value, name, and expression) must be known to the compiler at its point of use.</a:t>
            </a:r>
          </a:p>
          <a:p>
            <a:pPr marL="0" indent="0">
              <a:buNone/>
            </a:pPr>
            <a:r>
              <a:rPr lang="en-US" dirty="0" smtClean="0"/>
              <a:t>The type of an object determines the set of operations applicable to it.</a:t>
            </a:r>
          </a:p>
          <a:p>
            <a:pPr marL="0" indent="0">
              <a:buNone/>
            </a:pPr>
            <a:r>
              <a:rPr lang="en-US" dirty="0"/>
              <a:t>In C++, as in most programming languages, the type of an object determines </a:t>
            </a:r>
            <a:r>
              <a:rPr lang="en-US" dirty="0" smtClean="0"/>
              <a:t>what operations </a:t>
            </a:r>
            <a:r>
              <a:rPr lang="en-US" dirty="0"/>
              <a:t>can be performed on it. </a:t>
            </a:r>
            <a:endParaRPr lang="en-US" dirty="0" smtClean="0"/>
          </a:p>
          <a:p>
            <a:pPr lvl="1">
              <a:buFont typeface="Wingdings" panose="05000000000000000000" pitchFamily="2" charset="2"/>
              <a:buChar char="ü"/>
            </a:pPr>
            <a:r>
              <a:rPr lang="en-US" dirty="0" smtClean="0"/>
              <a:t>Whether </a:t>
            </a:r>
            <a:r>
              <a:rPr lang="en-US" dirty="0"/>
              <a:t>a </a:t>
            </a:r>
            <a:r>
              <a:rPr lang="en-US" u="sng" dirty="0"/>
              <a:t>particular expression is </a:t>
            </a:r>
            <a:r>
              <a:rPr lang="en-US" u="sng" dirty="0" smtClean="0"/>
              <a:t>legal</a:t>
            </a:r>
            <a:r>
              <a:rPr lang="en-US" dirty="0" smtClean="0"/>
              <a:t> depends on </a:t>
            </a:r>
            <a:r>
              <a:rPr lang="en-US" dirty="0"/>
              <a:t>the type of the objects in that expression. </a:t>
            </a:r>
            <a:endParaRPr lang="en-US" dirty="0" smtClean="0"/>
          </a:p>
          <a:p>
            <a:pPr lvl="1">
              <a:buFont typeface="Wingdings" panose="05000000000000000000" pitchFamily="2" charset="2"/>
              <a:buChar char="ü"/>
            </a:pPr>
            <a:r>
              <a:rPr lang="en-US" dirty="0" smtClean="0"/>
              <a:t>Some </a:t>
            </a:r>
            <a:r>
              <a:rPr lang="en-US" dirty="0"/>
              <a:t>languages, such as Smalltalk </a:t>
            </a:r>
            <a:r>
              <a:rPr lang="en-US" dirty="0" smtClean="0"/>
              <a:t>and Python</a:t>
            </a:r>
            <a:r>
              <a:rPr lang="en-US" dirty="0"/>
              <a:t>, check types at run time. In contrast, C++ is a statically typed language; </a:t>
            </a:r>
            <a:r>
              <a:rPr lang="en-US" dirty="0" smtClean="0"/>
              <a:t>type checking </a:t>
            </a:r>
            <a:r>
              <a:rPr lang="en-US" dirty="0"/>
              <a:t>is done at compile time. </a:t>
            </a:r>
            <a:endParaRPr lang="en-US" dirty="0" smtClean="0"/>
          </a:p>
          <a:p>
            <a:pPr lvl="1">
              <a:buFont typeface="Wingdings" panose="05000000000000000000" pitchFamily="2" charset="2"/>
              <a:buChar char="ü"/>
            </a:pPr>
            <a:r>
              <a:rPr lang="en-US" dirty="0" smtClean="0"/>
              <a:t>As </a:t>
            </a:r>
            <a:r>
              <a:rPr lang="en-US" dirty="0"/>
              <a:t>a consequence, the compiler must know the </a:t>
            </a:r>
            <a:r>
              <a:rPr lang="en-US" dirty="0" smtClean="0"/>
              <a:t>type of </a:t>
            </a:r>
            <a:r>
              <a:rPr lang="en-US" dirty="0"/>
              <a:t>every name used in the program.</a:t>
            </a:r>
            <a:endParaRPr lang="es-MX" dirty="0"/>
          </a:p>
        </p:txBody>
      </p:sp>
    </p:spTree>
    <p:extLst>
      <p:ext uri="{BB962C8B-B14F-4D97-AF65-F5344CB8AC3E}">
        <p14:creationId xmlns:p14="http://schemas.microsoft.com/office/powerpoint/2010/main" val="1887097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std</a:t>
            </a:r>
            <a:r>
              <a:rPr lang="es-MX" b="1" dirty="0"/>
              <a:t>::</a:t>
            </a:r>
            <a:r>
              <a:rPr lang="es-MX" b="1" dirty="0" err="1" smtClean="0"/>
              <a:t>nullptr_t</a:t>
            </a:r>
            <a:endParaRPr lang="es-MX" dirty="0"/>
          </a:p>
        </p:txBody>
      </p:sp>
      <p:sp>
        <p:nvSpPr>
          <p:cNvPr id="3" name="Content Placeholder 2"/>
          <p:cNvSpPr>
            <a:spLocks noGrp="1"/>
          </p:cNvSpPr>
          <p:nvPr>
            <p:ph idx="1"/>
          </p:nvPr>
        </p:nvSpPr>
        <p:spPr/>
        <p:txBody>
          <a:bodyPr>
            <a:normAutofit fontScale="47500" lnSpcReduction="20000"/>
          </a:bodyPr>
          <a:lstStyle/>
          <a:p>
            <a:pPr marL="0" indent="0">
              <a:buNone/>
            </a:pPr>
            <a:r>
              <a:rPr lang="en-US" sz="4400" dirty="0" err="1">
                <a:solidFill>
                  <a:schemeClr val="accent2"/>
                </a:solidFill>
              </a:rPr>
              <a:t>nullptr</a:t>
            </a:r>
            <a:r>
              <a:rPr lang="en-US" sz="4400" dirty="0"/>
              <a:t>, by the way, is not only declared to be a pointer and convert implicitly to all pointer types (and </a:t>
            </a:r>
            <a:r>
              <a:rPr lang="en-US" sz="4400" dirty="0" err="1"/>
              <a:t>bool</a:t>
            </a:r>
            <a:r>
              <a:rPr lang="en-US" sz="4400" dirty="0"/>
              <a:t>), but it is its own special, distinct type</a:t>
            </a:r>
            <a:r>
              <a:rPr lang="en-US" sz="4400" dirty="0" smtClean="0"/>
              <a:t>:</a:t>
            </a:r>
          </a:p>
          <a:p>
            <a:pPr marL="0" indent="0">
              <a:buNone/>
            </a:pPr>
            <a:r>
              <a:rPr lang="es-MX" sz="4400" dirty="0" smtClean="0"/>
              <a:t>		</a:t>
            </a:r>
            <a:r>
              <a:rPr lang="es-MX" sz="4400" dirty="0" err="1" smtClean="0">
                <a:latin typeface="Consolas" panose="020B0609020204030204" pitchFamily="49" charset="0"/>
                <a:cs typeface="Consolas" panose="020B0609020204030204" pitchFamily="49" charset="0"/>
              </a:rPr>
              <a:t>decltype</a:t>
            </a:r>
            <a:r>
              <a:rPr lang="es-MX" sz="4400" dirty="0">
                <a:latin typeface="Consolas" panose="020B0609020204030204" pitchFamily="49" charset="0"/>
                <a:cs typeface="Consolas" panose="020B0609020204030204" pitchFamily="49" charset="0"/>
              </a:rPr>
              <a:t>( </a:t>
            </a:r>
            <a:r>
              <a:rPr lang="es-MX" sz="4400" dirty="0" err="1">
                <a:latin typeface="Consolas" panose="020B0609020204030204" pitchFamily="49" charset="0"/>
                <a:cs typeface="Consolas" panose="020B0609020204030204" pitchFamily="49" charset="0"/>
              </a:rPr>
              <a:t>nullptr</a:t>
            </a:r>
            <a:r>
              <a:rPr lang="es-MX" sz="4400" dirty="0">
                <a:latin typeface="Consolas" panose="020B0609020204030204" pitchFamily="49" charset="0"/>
                <a:cs typeface="Consolas" panose="020B0609020204030204" pitchFamily="49" charset="0"/>
              </a:rPr>
              <a:t> </a:t>
            </a:r>
            <a:r>
              <a:rPr lang="es-MX" sz="4400" dirty="0" smtClean="0">
                <a:latin typeface="Consolas" panose="020B0609020204030204" pitchFamily="49" charset="0"/>
                <a:cs typeface="Consolas" panose="020B0609020204030204" pitchFamily="49" charset="0"/>
              </a:rPr>
              <a:t>)</a:t>
            </a:r>
          </a:p>
          <a:p>
            <a:pPr marL="0" indent="0">
              <a:buNone/>
            </a:pPr>
            <a:r>
              <a:rPr lang="en-US" sz="4400" dirty="0"/>
              <a:t>While we can use </a:t>
            </a:r>
            <a:r>
              <a:rPr lang="en-US" sz="4400" dirty="0" err="1">
                <a:hlinkClick r:id="rId2"/>
              </a:rPr>
              <a:t>decltype</a:t>
            </a:r>
            <a:r>
              <a:rPr lang="en-US" sz="4400" dirty="0"/>
              <a:t> to extract its type, there is also a more convenient notation</a:t>
            </a:r>
            <a:r>
              <a:rPr lang="en-US" sz="4400" dirty="0" smtClean="0"/>
              <a:t>:</a:t>
            </a:r>
          </a:p>
          <a:p>
            <a:pPr marL="0" indent="0">
              <a:buNone/>
            </a:pPr>
            <a:r>
              <a:rPr lang="es-MX" sz="4400" dirty="0" smtClean="0"/>
              <a:t>		</a:t>
            </a:r>
            <a:r>
              <a:rPr lang="es-MX" sz="4400" dirty="0" err="1" smtClean="0">
                <a:latin typeface="Consolas" panose="020B0609020204030204" pitchFamily="49" charset="0"/>
                <a:cs typeface="Consolas" panose="020B0609020204030204" pitchFamily="49" charset="0"/>
              </a:rPr>
              <a:t>std</a:t>
            </a:r>
            <a:r>
              <a:rPr lang="es-MX" sz="4400" dirty="0">
                <a:latin typeface="Consolas" panose="020B0609020204030204" pitchFamily="49" charset="0"/>
                <a:cs typeface="Consolas" panose="020B0609020204030204" pitchFamily="49" charset="0"/>
              </a:rPr>
              <a:t>::</a:t>
            </a:r>
            <a:r>
              <a:rPr lang="es-MX" sz="4400" dirty="0" err="1" smtClean="0">
                <a:latin typeface="Consolas" panose="020B0609020204030204" pitchFamily="49" charset="0"/>
                <a:cs typeface="Consolas" panose="020B0609020204030204" pitchFamily="49" charset="0"/>
              </a:rPr>
              <a:t>nullptr_t</a:t>
            </a:r>
            <a:endParaRPr lang="es-MX" sz="4400" dirty="0" smtClean="0">
              <a:latin typeface="Consolas" panose="020B0609020204030204" pitchFamily="49" charset="0"/>
              <a:cs typeface="Consolas" panose="020B0609020204030204" pitchFamily="49" charset="0"/>
            </a:endParaRPr>
          </a:p>
          <a:p>
            <a:pPr marL="0" indent="0">
              <a:buNone/>
            </a:pPr>
            <a:r>
              <a:rPr lang="en-US" sz="4400" dirty="0"/>
              <a:t>Since </a:t>
            </a:r>
            <a:r>
              <a:rPr lang="en-US" sz="4400" dirty="0" err="1"/>
              <a:t>nullptr</a:t>
            </a:r>
            <a:r>
              <a:rPr lang="en-US" sz="4400" dirty="0"/>
              <a:t> is its own unique type, you can use it as a constructor or function argument when you want to be sure that you only ever take an empty pointer for a value. For example</a:t>
            </a:r>
            <a:r>
              <a:rPr lang="en-US" sz="4400" dirty="0" smtClean="0"/>
              <a:t>:</a:t>
            </a:r>
          </a:p>
          <a:p>
            <a:pPr marL="0" lvl="0" indent="0">
              <a:buNone/>
            </a:pPr>
            <a:r>
              <a:rPr lang="es-MX" sz="4400" b="1" dirty="0" smtClean="0">
                <a:solidFill>
                  <a:srgbClr val="006699"/>
                </a:solidFill>
                <a:latin typeface="Consolas" panose="020B0609020204030204" pitchFamily="49" charset="0"/>
                <a:cs typeface="Consolas" panose="020B0609020204030204" pitchFamily="49" charset="0"/>
              </a:rPr>
              <a:t>		</a:t>
            </a:r>
            <a:r>
              <a:rPr lang="es-MX" sz="4400" b="1" dirty="0" err="1" smtClean="0">
                <a:solidFill>
                  <a:srgbClr val="006699"/>
                </a:solidFill>
                <a:latin typeface="Consolas" panose="020B0609020204030204" pitchFamily="49" charset="0"/>
                <a:cs typeface="Consolas" panose="020B0609020204030204" pitchFamily="49" charset="0"/>
              </a:rPr>
              <a:t>void</a:t>
            </a:r>
            <a:r>
              <a:rPr lang="es-MX" sz="4400" dirty="0" smtClean="0">
                <a:solidFill>
                  <a:srgbClr val="000000"/>
                </a:solidFill>
                <a:latin typeface="Consolas" panose="020B0609020204030204" pitchFamily="49" charset="0"/>
                <a:cs typeface="Consolas" panose="020B0609020204030204" pitchFamily="49" charset="0"/>
              </a:rPr>
              <a:t> </a:t>
            </a:r>
            <a:r>
              <a:rPr lang="es-MX" sz="4400" dirty="0" err="1">
                <a:solidFill>
                  <a:srgbClr val="000000"/>
                </a:solidFill>
                <a:latin typeface="Consolas" panose="020B0609020204030204" pitchFamily="49" charset="0"/>
                <a:cs typeface="Consolas" panose="020B0609020204030204" pitchFamily="49" charset="0"/>
              </a:rPr>
              <a:t>func</a:t>
            </a:r>
            <a:r>
              <a:rPr lang="es-MX" sz="4400" dirty="0">
                <a:solidFill>
                  <a:srgbClr val="000000"/>
                </a:solidFill>
                <a:latin typeface="Consolas" panose="020B0609020204030204" pitchFamily="49" charset="0"/>
                <a:cs typeface="Consolas" panose="020B0609020204030204" pitchFamily="49" charset="0"/>
              </a:rPr>
              <a:t>( </a:t>
            </a:r>
            <a:r>
              <a:rPr lang="es-MX" sz="4400" dirty="0" err="1">
                <a:solidFill>
                  <a:srgbClr val="000000"/>
                </a:solidFill>
                <a:latin typeface="Consolas" panose="020B0609020204030204" pitchFamily="49" charset="0"/>
                <a:cs typeface="Consolas" panose="020B0609020204030204" pitchFamily="49" charset="0"/>
              </a:rPr>
              <a:t>std</a:t>
            </a:r>
            <a:r>
              <a:rPr lang="es-MX" sz="4400" dirty="0">
                <a:solidFill>
                  <a:srgbClr val="000000"/>
                </a:solidFill>
                <a:latin typeface="Consolas" panose="020B0609020204030204" pitchFamily="49" charset="0"/>
                <a:cs typeface="Consolas" panose="020B0609020204030204" pitchFamily="49" charset="0"/>
              </a:rPr>
              <a:t>::</a:t>
            </a:r>
            <a:r>
              <a:rPr lang="es-MX" sz="4400" dirty="0" err="1">
                <a:solidFill>
                  <a:srgbClr val="000000"/>
                </a:solidFill>
                <a:latin typeface="Consolas" panose="020B0609020204030204" pitchFamily="49" charset="0"/>
                <a:cs typeface="Consolas" panose="020B0609020204030204" pitchFamily="49" charset="0"/>
              </a:rPr>
              <a:t>nullptr_t</a:t>
            </a:r>
            <a:r>
              <a:rPr lang="es-MX" sz="4400" dirty="0">
                <a:solidFill>
                  <a:srgbClr val="000000"/>
                </a:solidFill>
                <a:latin typeface="Consolas" panose="020B0609020204030204" pitchFamily="49" charset="0"/>
                <a:cs typeface="Consolas" panose="020B0609020204030204" pitchFamily="49" charset="0"/>
              </a:rPr>
              <a:t> );</a:t>
            </a:r>
            <a:r>
              <a:rPr lang="es-MX" sz="4400" dirty="0"/>
              <a:t> </a:t>
            </a:r>
            <a:endParaRPr lang="es-MX" sz="4400" dirty="0" smtClean="0"/>
          </a:p>
          <a:p>
            <a:pPr marL="0" indent="0">
              <a:buNone/>
            </a:pPr>
            <a:r>
              <a:rPr lang="en-US" sz="4400" dirty="0" smtClean="0"/>
              <a:t>		declares </a:t>
            </a:r>
            <a:r>
              <a:rPr lang="en-US" sz="4400" dirty="0"/>
              <a:t>a function that takes only </a:t>
            </a:r>
            <a:r>
              <a:rPr lang="en-US" sz="4400" dirty="0" err="1"/>
              <a:t>nullptr</a:t>
            </a:r>
            <a:r>
              <a:rPr lang="en-US" sz="4400" dirty="0"/>
              <a:t> (or a value cast to </a:t>
            </a:r>
            <a:r>
              <a:rPr lang="en-US" sz="4400" dirty="0" err="1"/>
              <a:t>std</a:t>
            </a:r>
            <a:r>
              <a:rPr lang="en-US" sz="4400" dirty="0"/>
              <a:t>::</a:t>
            </a:r>
            <a:r>
              <a:rPr lang="en-US" sz="4400" dirty="0" err="1"/>
              <a:t>nullptr_t</a:t>
            </a:r>
            <a:r>
              <a:rPr lang="en-US" sz="4400" dirty="0"/>
              <a:t>) and nothing else, a rather neat trick.</a:t>
            </a:r>
          </a:p>
          <a:p>
            <a:pPr marL="0" indent="0">
              <a:buNone/>
            </a:pPr>
            <a:endParaRPr lang="en-US" sz="4400" dirty="0" smtClean="0"/>
          </a:p>
          <a:p>
            <a:pPr marL="0" indent="0">
              <a:buNone/>
            </a:pPr>
            <a:r>
              <a:rPr lang="en-US" sz="4400" dirty="0" smtClean="0"/>
              <a:t>Regardless </a:t>
            </a:r>
            <a:r>
              <a:rPr lang="en-US" sz="4400" dirty="0"/>
              <a:t>of all this--the rule of thumb for C++11 is simply to start using </a:t>
            </a:r>
            <a:r>
              <a:rPr lang="en-US" sz="4400" dirty="0" err="1"/>
              <a:t>nullptr</a:t>
            </a:r>
            <a:r>
              <a:rPr lang="en-US" sz="4400" dirty="0"/>
              <a:t> whenever you would have otherwise used NULL in the past.</a:t>
            </a:r>
          </a:p>
          <a:p>
            <a:pPr lvl="0"/>
            <a:endParaRPr lang="es-MX" sz="6000" dirty="0">
              <a:latin typeface="Arial" panose="020B0604020202020204" pitchFamily="34" charset="0"/>
            </a:endParaRPr>
          </a:p>
          <a:p>
            <a:endParaRPr lang="es-MX" dirty="0"/>
          </a:p>
        </p:txBody>
      </p:sp>
      <p:sp>
        <p:nvSpPr>
          <p:cNvPr id="10" name="Rectangle 9"/>
          <p:cNvSpPr/>
          <p:nvPr/>
        </p:nvSpPr>
        <p:spPr>
          <a:xfrm>
            <a:off x="838200" y="5245768"/>
            <a:ext cx="10515600" cy="56548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237140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Null References: The Billion Dollar </a:t>
            </a:r>
            <a:r>
              <a:rPr lang="en-US" b="1" dirty="0" smtClean="0"/>
              <a:t>Mistake</a:t>
            </a:r>
            <a:endParaRPr lang="es-MX" dirty="0"/>
          </a:p>
        </p:txBody>
      </p:sp>
      <p:sp>
        <p:nvSpPr>
          <p:cNvPr id="3" name="Content Placeholder 2"/>
          <p:cNvSpPr>
            <a:spLocks noGrp="1"/>
          </p:cNvSpPr>
          <p:nvPr>
            <p:ph sz="half" idx="1"/>
          </p:nvPr>
        </p:nvSpPr>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r>
              <a:rPr lang="en-US" dirty="0" smtClean="0"/>
              <a:t>Sir </a:t>
            </a:r>
            <a:r>
              <a:rPr lang="en-US" dirty="0"/>
              <a:t>Charles Antony Richard Hoare (Tony Hoare or C.A.R. Hoare, born January 11, 1934) is a British computer scientist, probably best known for the development in 1960 of Quicksort (or </a:t>
            </a:r>
            <a:r>
              <a:rPr lang="en-US" dirty="0" err="1"/>
              <a:t>Hoaresort</a:t>
            </a:r>
            <a:r>
              <a:rPr lang="en-US" dirty="0"/>
              <a:t>), one of the world's most widely used sorting algorithms.</a:t>
            </a:r>
          </a:p>
          <a:p>
            <a:r>
              <a:rPr lang="en-US" dirty="0"/>
              <a:t>He also developed Hoare logic for verifying program correctness, and the formal language Communicating Sequential Processes (CSP) used to specify the interactions of concurrent processes (including the Dining philosophers problem) and the inspiration for the Occam programming language</a:t>
            </a:r>
            <a:r>
              <a:rPr lang="en-US" dirty="0" smtClean="0"/>
              <a:t>.</a:t>
            </a:r>
          </a:p>
          <a:p>
            <a:endParaRPr lang="en-US" dirty="0"/>
          </a:p>
          <a:p>
            <a:endParaRPr lang="es-MX" dirty="0"/>
          </a:p>
        </p:txBody>
      </p:sp>
      <p:sp>
        <p:nvSpPr>
          <p:cNvPr id="5" name="Content Placeholder 4"/>
          <p:cNvSpPr>
            <a:spLocks noGrp="1"/>
          </p:cNvSpPr>
          <p:nvPr>
            <p:ph sz="half" idx="2"/>
          </p:nvPr>
        </p:nvSpPr>
        <p:spPr/>
        <p:txBody>
          <a:bodyPr>
            <a:normAutofit fontScale="62500" lnSpcReduction="20000"/>
          </a:bodyPr>
          <a:lstStyle/>
          <a:p>
            <a:r>
              <a:rPr lang="es-MX" dirty="0" err="1">
                <a:hlinkClick r:id="rId2"/>
              </a:rPr>
              <a:t>Historically</a:t>
            </a:r>
            <a:r>
              <a:rPr lang="es-MX" dirty="0">
                <a:hlinkClick r:id="rId2"/>
              </a:rPr>
              <a:t> </a:t>
            </a:r>
            <a:r>
              <a:rPr lang="es-MX" dirty="0" err="1">
                <a:hlinkClick r:id="rId2"/>
              </a:rPr>
              <a:t>bad</a:t>
            </a:r>
            <a:r>
              <a:rPr lang="es-MX" dirty="0">
                <a:hlinkClick r:id="rId2"/>
              </a:rPr>
              <a:t> </a:t>
            </a:r>
            <a:r>
              <a:rPr lang="es-MX" dirty="0" smtClean="0">
                <a:hlinkClick r:id="rId2"/>
              </a:rPr>
              <a:t>ideas</a:t>
            </a:r>
            <a:endParaRPr lang="es-MX" dirty="0" smtClean="0"/>
          </a:p>
          <a:p>
            <a:r>
              <a:rPr lang="en-US" dirty="0"/>
              <a:t>I call it my billion-dollar mistake.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 In recent years, a number of program </a:t>
            </a:r>
            <a:r>
              <a:rPr lang="en-US" dirty="0" err="1"/>
              <a:t>analysers</a:t>
            </a:r>
            <a:r>
              <a:rPr lang="en-US" dirty="0"/>
              <a:t> like </a:t>
            </a:r>
            <a:r>
              <a:rPr lang="en-US" dirty="0" err="1"/>
              <a:t>PREfix</a:t>
            </a:r>
            <a:r>
              <a:rPr lang="en-US" dirty="0"/>
              <a:t> and </a:t>
            </a:r>
            <a:r>
              <a:rPr lang="en-US" dirty="0" err="1"/>
              <a:t>PREfast</a:t>
            </a:r>
            <a:r>
              <a:rPr lang="en-US" dirty="0"/>
              <a:t> in Microsoft have been used to check references, and give warnings if there is a risk they may be non-null. More recent programming languages like Spec# have introduced declarations for non-null references. This is the solution, which I rejected in 1965.</a:t>
            </a:r>
            <a:r>
              <a:rPr lang="es-MX" dirty="0" smtClean="0"/>
              <a:t>   	</a:t>
            </a:r>
            <a:endParaRPr lang="es-MX" dirty="0"/>
          </a:p>
        </p:txBody>
      </p:sp>
      <p:pic>
        <p:nvPicPr>
          <p:cNvPr id="7" name="Picture 6"/>
          <p:cNvPicPr>
            <a:picLocks noChangeAspect="1"/>
          </p:cNvPicPr>
          <p:nvPr/>
        </p:nvPicPr>
        <p:blipFill>
          <a:blip r:embed="rId3"/>
          <a:stretch>
            <a:fillRect/>
          </a:stretch>
        </p:blipFill>
        <p:spPr>
          <a:xfrm>
            <a:off x="862263" y="1825625"/>
            <a:ext cx="2438400" cy="1371600"/>
          </a:xfrm>
          <a:prstGeom prst="rect">
            <a:avLst/>
          </a:prstGeom>
        </p:spPr>
      </p:pic>
    </p:spTree>
    <p:extLst>
      <p:ext uri="{BB962C8B-B14F-4D97-AF65-F5344CB8AC3E}">
        <p14:creationId xmlns:p14="http://schemas.microsoft.com/office/powerpoint/2010/main" val="3756705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4443"/>
          </a:xfrm>
        </p:spPr>
        <p:txBody>
          <a:bodyPr>
            <a:normAutofit fontScale="90000"/>
          </a:bodyPr>
          <a:lstStyle/>
          <a:p>
            <a:r>
              <a:rPr lang="es-MX" dirty="0" err="1"/>
              <a:t>User-Deﬁned</a:t>
            </a:r>
            <a:r>
              <a:rPr lang="es-MX" dirty="0"/>
              <a:t> </a:t>
            </a:r>
            <a:r>
              <a:rPr lang="es-MX" dirty="0" err="1" smtClean="0"/>
              <a:t>Types</a:t>
            </a:r>
            <a:r>
              <a:rPr lang="es-MX" dirty="0" smtClean="0"/>
              <a:t/>
            </a:r>
            <a:br>
              <a:rPr lang="es-MX" dirty="0" smtClean="0"/>
            </a:br>
            <a:endParaRPr lang="es-MX" dirty="0"/>
          </a:p>
        </p:txBody>
      </p:sp>
      <p:sp>
        <p:nvSpPr>
          <p:cNvPr id="3" name="Content Placeholder 2"/>
          <p:cNvSpPr>
            <a:spLocks noGrp="1"/>
          </p:cNvSpPr>
          <p:nvPr>
            <p:ph idx="1"/>
          </p:nvPr>
        </p:nvSpPr>
        <p:spPr>
          <a:xfrm>
            <a:off x="838200" y="1010653"/>
            <a:ext cx="10515600" cy="5166310"/>
          </a:xfrm>
        </p:spPr>
        <p:txBody>
          <a:bodyPr>
            <a:normAutofit lnSpcReduction="10000"/>
          </a:bodyPr>
          <a:lstStyle/>
          <a:p>
            <a:endParaRPr lang="en-US" dirty="0" smtClean="0"/>
          </a:p>
          <a:p>
            <a:r>
              <a:rPr lang="en-US" u="sng" dirty="0" smtClean="0"/>
              <a:t>Built-in types</a:t>
            </a:r>
          </a:p>
          <a:p>
            <a:pPr lvl="1"/>
            <a:r>
              <a:rPr lang="en-US" dirty="0" smtClean="0"/>
              <a:t>Types that </a:t>
            </a:r>
            <a:r>
              <a:rPr lang="en-US" dirty="0"/>
              <a:t>can be built from the fundamental </a:t>
            </a:r>
            <a:r>
              <a:rPr lang="en-US" dirty="0" smtClean="0"/>
              <a:t>types, the </a:t>
            </a:r>
            <a:r>
              <a:rPr lang="en-US" dirty="0" err="1" smtClean="0"/>
              <a:t>const</a:t>
            </a:r>
            <a:r>
              <a:rPr lang="en-US" dirty="0" smtClean="0"/>
              <a:t> modiﬁer, and </a:t>
            </a:r>
            <a:r>
              <a:rPr lang="en-US" dirty="0"/>
              <a:t>the </a:t>
            </a:r>
            <a:r>
              <a:rPr lang="en-US" dirty="0" err="1"/>
              <a:t>declarator</a:t>
            </a:r>
            <a:r>
              <a:rPr lang="en-US" dirty="0"/>
              <a:t> </a:t>
            </a:r>
            <a:r>
              <a:rPr lang="en-US" dirty="0" smtClean="0"/>
              <a:t>are </a:t>
            </a:r>
            <a:r>
              <a:rPr lang="en-US" b="1" dirty="0" smtClean="0">
                <a:solidFill>
                  <a:schemeClr val="accent1"/>
                </a:solidFill>
              </a:rPr>
              <a:t>built-in </a:t>
            </a:r>
            <a:r>
              <a:rPr lang="en-US" b="1" dirty="0">
                <a:solidFill>
                  <a:schemeClr val="accent1"/>
                </a:solidFill>
              </a:rPr>
              <a:t>types</a:t>
            </a:r>
            <a:r>
              <a:rPr lang="en-US" dirty="0" smtClean="0"/>
              <a:t>.</a:t>
            </a:r>
          </a:p>
          <a:p>
            <a:pPr lvl="1"/>
            <a:endParaRPr lang="en-US" dirty="0" smtClean="0"/>
          </a:p>
          <a:p>
            <a:pPr marL="457200" lvl="1" indent="0">
              <a:buNone/>
            </a:pPr>
            <a:r>
              <a:rPr lang="en-US" sz="2000" dirty="0" smtClean="0"/>
              <a:t>They don’t provide </a:t>
            </a:r>
            <a:r>
              <a:rPr lang="en-US" sz="2000" dirty="0"/>
              <a:t>the programmer with </a:t>
            </a:r>
            <a:r>
              <a:rPr lang="en-US" sz="2000" dirty="0" smtClean="0"/>
              <a:t>high-level facilities </a:t>
            </a:r>
            <a:r>
              <a:rPr lang="en-US" sz="2000" dirty="0"/>
              <a:t>to </a:t>
            </a:r>
            <a:r>
              <a:rPr lang="en-US" sz="2000" dirty="0" smtClean="0"/>
              <a:t>conveniently </a:t>
            </a:r>
            <a:r>
              <a:rPr lang="en-US" sz="2000" dirty="0"/>
              <a:t>write advanced applications. Instead, C++ augments the built-in types and </a:t>
            </a:r>
            <a:r>
              <a:rPr lang="en-US" sz="2000" dirty="0" smtClean="0"/>
              <a:t>operations with </a:t>
            </a:r>
            <a:r>
              <a:rPr lang="en-US" sz="2000" dirty="0"/>
              <a:t>a sophisticated set </a:t>
            </a:r>
            <a:r>
              <a:rPr lang="en-US" sz="2000" dirty="0" smtClean="0"/>
              <a:t>of abstraction mechanisms out </a:t>
            </a:r>
            <a:r>
              <a:rPr lang="en-US" sz="2000" dirty="0"/>
              <a:t>of which programmers can build such </a:t>
            </a:r>
            <a:r>
              <a:rPr lang="en-US" sz="2000" dirty="0" smtClean="0"/>
              <a:t>high level facilities</a:t>
            </a:r>
            <a:r>
              <a:rPr lang="en-US" sz="2000" dirty="0"/>
              <a:t>. </a:t>
            </a:r>
            <a:endParaRPr lang="en-US" sz="2000" dirty="0" smtClean="0"/>
          </a:p>
          <a:p>
            <a:pPr marL="457200" lvl="1" indent="0">
              <a:buNone/>
            </a:pPr>
            <a:endParaRPr lang="en-US" sz="2000" dirty="0" smtClean="0"/>
          </a:p>
          <a:p>
            <a:r>
              <a:rPr lang="en-US" u="sng" dirty="0" smtClean="0"/>
              <a:t>User-defined types</a:t>
            </a:r>
          </a:p>
          <a:p>
            <a:pPr lvl="1"/>
            <a:r>
              <a:rPr lang="en-US" dirty="0" smtClean="0"/>
              <a:t>The C</a:t>
            </a:r>
            <a:r>
              <a:rPr lang="en-US" dirty="0"/>
              <a:t>++ abstraction mechanisms are primarily designed to let programmers </a:t>
            </a:r>
            <a:r>
              <a:rPr lang="en-US" dirty="0" smtClean="0"/>
              <a:t>design and </a:t>
            </a:r>
            <a:r>
              <a:rPr lang="en-US" dirty="0"/>
              <a:t>implement their own types, with suitable representations and operations, and for </a:t>
            </a:r>
            <a:r>
              <a:rPr lang="en-US" dirty="0" smtClean="0"/>
              <a:t>programmers to </a:t>
            </a:r>
            <a:r>
              <a:rPr lang="en-US" dirty="0"/>
              <a:t>simply and elegantly use such types</a:t>
            </a:r>
            <a:r>
              <a:rPr lang="en-US" dirty="0" smtClean="0"/>
              <a:t>. Types </a:t>
            </a:r>
            <a:r>
              <a:rPr lang="en-US" dirty="0"/>
              <a:t>built out of the built-in types using C++</a:t>
            </a:r>
            <a:r>
              <a:rPr lang="en-US" dirty="0" smtClean="0"/>
              <a:t>’s abstraction mechanisms </a:t>
            </a:r>
            <a:r>
              <a:rPr lang="en-US" dirty="0"/>
              <a:t>are </a:t>
            </a:r>
            <a:r>
              <a:rPr lang="en-US" dirty="0" smtClean="0"/>
              <a:t>called user-deﬁned types .They are </a:t>
            </a:r>
            <a:r>
              <a:rPr lang="en-US" dirty="0"/>
              <a:t>referred to as classes and enumerations</a:t>
            </a:r>
            <a:r>
              <a:rPr lang="en-US" dirty="0" smtClean="0"/>
              <a:t>.</a:t>
            </a:r>
          </a:p>
        </p:txBody>
      </p:sp>
      <p:sp>
        <p:nvSpPr>
          <p:cNvPr id="4" name="Rectangle 3"/>
          <p:cNvSpPr/>
          <p:nvPr/>
        </p:nvSpPr>
        <p:spPr>
          <a:xfrm>
            <a:off x="1247273" y="2715502"/>
            <a:ext cx="9966159" cy="1182729"/>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744430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Structures</a:t>
            </a:r>
            <a:endParaRPr lang="es-MX" dirty="0"/>
          </a:p>
        </p:txBody>
      </p:sp>
      <p:sp>
        <p:nvSpPr>
          <p:cNvPr id="3" name="Content Placeholder 2"/>
          <p:cNvSpPr>
            <a:spLocks noGrp="1"/>
          </p:cNvSpPr>
          <p:nvPr>
            <p:ph idx="1"/>
          </p:nvPr>
        </p:nvSpPr>
        <p:spPr/>
        <p:txBody>
          <a:bodyPr/>
          <a:lstStyle/>
          <a:p>
            <a:r>
              <a:rPr lang="en-US" dirty="0"/>
              <a:t>The ﬁrst step in building a </a:t>
            </a:r>
            <a:r>
              <a:rPr lang="en-US" dirty="0" smtClean="0"/>
              <a:t>new type </a:t>
            </a:r>
            <a:r>
              <a:rPr lang="en-US" dirty="0"/>
              <a:t>is often to organize the elements it needs into a data </a:t>
            </a:r>
            <a:r>
              <a:rPr lang="en-US" dirty="0" smtClean="0"/>
              <a:t>structure, a </a:t>
            </a:r>
            <a:r>
              <a:rPr lang="en-US" b="1" dirty="0" err="1" smtClean="0">
                <a:solidFill>
                  <a:schemeClr val="accent1"/>
                </a:solidFill>
              </a:rPr>
              <a:t>struct</a:t>
            </a:r>
            <a:r>
              <a:rPr lang="en-US" dirty="0" smtClean="0"/>
              <a:t>:</a:t>
            </a:r>
          </a:p>
          <a:p>
            <a:endParaRPr lang="en-US" dirty="0"/>
          </a:p>
          <a:p>
            <a:endParaRPr lang="en-US" dirty="0" smtClean="0"/>
          </a:p>
          <a:p>
            <a:endParaRPr lang="en-US" dirty="0"/>
          </a:p>
          <a:p>
            <a:r>
              <a:rPr lang="en-US" dirty="0" smtClean="0"/>
              <a:t>Constructing a vector:</a:t>
            </a:r>
          </a:p>
          <a:p>
            <a:endParaRPr lang="en-US" dirty="0" smtClean="0"/>
          </a:p>
          <a:p>
            <a:endParaRPr lang="es-MX" dirty="0"/>
          </a:p>
        </p:txBody>
      </p:sp>
      <p:pic>
        <p:nvPicPr>
          <p:cNvPr id="4" name="Picture 3"/>
          <p:cNvPicPr>
            <a:picLocks noChangeAspect="1"/>
          </p:cNvPicPr>
          <p:nvPr/>
        </p:nvPicPr>
        <p:blipFill>
          <a:blip r:embed="rId2"/>
          <a:stretch>
            <a:fillRect/>
          </a:stretch>
        </p:blipFill>
        <p:spPr>
          <a:xfrm>
            <a:off x="3385886" y="2758449"/>
            <a:ext cx="6769247" cy="1488697"/>
          </a:xfrm>
          <a:prstGeom prst="rect">
            <a:avLst/>
          </a:prstGeom>
          <a:ln>
            <a:solidFill>
              <a:schemeClr val="accent1">
                <a:shade val="50000"/>
              </a:schemeClr>
            </a:solidFill>
          </a:ln>
        </p:spPr>
      </p:pic>
      <p:pic>
        <p:nvPicPr>
          <p:cNvPr id="5" name="Picture 4"/>
          <p:cNvPicPr>
            <a:picLocks noChangeAspect="1"/>
          </p:cNvPicPr>
          <p:nvPr/>
        </p:nvPicPr>
        <p:blipFill>
          <a:blip r:embed="rId3"/>
          <a:stretch>
            <a:fillRect/>
          </a:stretch>
        </p:blipFill>
        <p:spPr>
          <a:xfrm>
            <a:off x="3291396" y="4929186"/>
            <a:ext cx="6863737" cy="1382713"/>
          </a:xfrm>
          <a:prstGeom prst="rect">
            <a:avLst/>
          </a:prstGeom>
          <a:ln>
            <a:solidFill>
              <a:schemeClr val="accent1">
                <a:shade val="50000"/>
              </a:schemeClr>
            </a:solidFill>
          </a:ln>
        </p:spPr>
      </p:pic>
    </p:spTree>
    <p:extLst>
      <p:ext uri="{BB962C8B-B14F-4D97-AF65-F5344CB8AC3E}">
        <p14:creationId xmlns:p14="http://schemas.microsoft.com/office/powerpoint/2010/main" val="33495957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a:t>
            </a:r>
            <a:r>
              <a:rPr lang="es-MX" b="1" dirty="0" smtClean="0">
                <a:solidFill>
                  <a:schemeClr val="accent1"/>
                </a:solidFill>
              </a:rPr>
              <a:t>new</a:t>
            </a:r>
            <a:r>
              <a:rPr lang="es-MX" dirty="0" smtClean="0"/>
              <a:t> </a:t>
            </a:r>
            <a:r>
              <a:rPr lang="es-MX" dirty="0" err="1" smtClean="0"/>
              <a:t>operator</a:t>
            </a:r>
            <a:endParaRPr lang="es-MX" dirty="0"/>
          </a:p>
        </p:txBody>
      </p:sp>
      <p:sp>
        <p:nvSpPr>
          <p:cNvPr id="3" name="Content Placeholder 2"/>
          <p:cNvSpPr>
            <a:spLocks noGrp="1"/>
          </p:cNvSpPr>
          <p:nvPr>
            <p:ph idx="1"/>
          </p:nvPr>
        </p:nvSpPr>
        <p:spPr/>
        <p:txBody>
          <a:bodyPr/>
          <a:lstStyle/>
          <a:p>
            <a:r>
              <a:rPr lang="en-US" dirty="0" smtClean="0"/>
              <a:t>The </a:t>
            </a:r>
            <a:r>
              <a:rPr lang="en-US" b="1" dirty="0" smtClean="0">
                <a:solidFill>
                  <a:schemeClr val="accent1"/>
                </a:solidFill>
              </a:rPr>
              <a:t>new</a:t>
            </a:r>
            <a:r>
              <a:rPr lang="en-US" dirty="0" smtClean="0"/>
              <a:t> operator </a:t>
            </a:r>
            <a:r>
              <a:rPr lang="en-US" dirty="0"/>
              <a:t>allocates memory from an area </a:t>
            </a:r>
            <a:r>
              <a:rPr lang="en-US" dirty="0" smtClean="0"/>
              <a:t>called the </a:t>
            </a:r>
            <a:r>
              <a:rPr lang="en-US" b="1" dirty="0">
                <a:solidFill>
                  <a:schemeClr val="accent1"/>
                </a:solidFill>
              </a:rPr>
              <a:t>free </a:t>
            </a:r>
            <a:r>
              <a:rPr lang="en-US" b="1" dirty="0" smtClean="0">
                <a:solidFill>
                  <a:schemeClr val="accent1"/>
                </a:solidFill>
              </a:rPr>
              <a:t>store </a:t>
            </a:r>
            <a:r>
              <a:rPr lang="en-US" dirty="0" smtClean="0"/>
              <a:t>(</a:t>
            </a:r>
            <a:r>
              <a:rPr lang="en-US" dirty="0"/>
              <a:t>also known </a:t>
            </a:r>
            <a:r>
              <a:rPr lang="en-US" dirty="0" smtClean="0"/>
              <a:t>as </a:t>
            </a:r>
            <a:r>
              <a:rPr lang="en-US" b="1" dirty="0" smtClean="0">
                <a:solidFill>
                  <a:schemeClr val="accent1"/>
                </a:solidFill>
              </a:rPr>
              <a:t>dynamic memory </a:t>
            </a:r>
            <a:r>
              <a:rPr lang="en-US" dirty="0" smtClean="0"/>
              <a:t>and </a:t>
            </a:r>
            <a:r>
              <a:rPr lang="en-US" b="1" dirty="0" smtClean="0">
                <a:solidFill>
                  <a:schemeClr val="accent1"/>
                </a:solidFill>
              </a:rPr>
              <a:t>heap</a:t>
            </a:r>
            <a:r>
              <a:rPr lang="en-US" dirty="0" smtClean="0"/>
              <a:t>).</a:t>
            </a:r>
          </a:p>
          <a:p>
            <a:r>
              <a:rPr lang="es-MX" dirty="0" smtClean="0"/>
              <a:t>A simple </a:t>
            </a:r>
            <a:r>
              <a:rPr lang="es-MX" dirty="0"/>
              <a:t>use </a:t>
            </a:r>
            <a:r>
              <a:rPr lang="es-MX" dirty="0" smtClean="0"/>
              <a:t>of Vector:</a:t>
            </a:r>
            <a:endParaRPr lang="es-MX" dirty="0"/>
          </a:p>
        </p:txBody>
      </p:sp>
      <p:pic>
        <p:nvPicPr>
          <p:cNvPr id="4" name="Picture 3"/>
          <p:cNvPicPr>
            <a:picLocks noChangeAspect="1"/>
          </p:cNvPicPr>
          <p:nvPr/>
        </p:nvPicPr>
        <p:blipFill>
          <a:blip r:embed="rId2"/>
          <a:stretch>
            <a:fillRect/>
          </a:stretch>
        </p:blipFill>
        <p:spPr>
          <a:xfrm>
            <a:off x="1756611" y="3292146"/>
            <a:ext cx="9973250" cy="3540288"/>
          </a:xfrm>
          <a:prstGeom prst="rect">
            <a:avLst/>
          </a:prstGeom>
        </p:spPr>
      </p:pic>
    </p:spTree>
    <p:extLst>
      <p:ext uri="{BB962C8B-B14F-4D97-AF65-F5344CB8AC3E}">
        <p14:creationId xmlns:p14="http://schemas.microsoft.com/office/powerpoint/2010/main" val="4042864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err="1" smtClean="0"/>
              <a:t>Accesing</a:t>
            </a:r>
            <a:r>
              <a:rPr lang="es-MX" dirty="0" smtClean="0"/>
              <a:t> </a:t>
            </a:r>
            <a:r>
              <a:rPr lang="es-MX" dirty="0" err="1" smtClean="0"/>
              <a:t>the</a:t>
            </a:r>
            <a:r>
              <a:rPr lang="es-MX" dirty="0" smtClean="0"/>
              <a:t> </a:t>
            </a:r>
            <a:r>
              <a:rPr lang="es-MX" dirty="0" err="1" smtClean="0"/>
              <a:t>struct</a:t>
            </a:r>
            <a:r>
              <a:rPr lang="es-MX" dirty="0" smtClean="0"/>
              <a:t> </a:t>
            </a:r>
            <a:r>
              <a:rPr lang="es-MX" dirty="0" err="1" smtClean="0"/>
              <a:t>members</a:t>
            </a:r>
            <a:endParaRPr lang="es-MX" dirty="0"/>
          </a:p>
        </p:txBody>
      </p:sp>
      <p:sp>
        <p:nvSpPr>
          <p:cNvPr id="3" name="Content Placeholder 2"/>
          <p:cNvSpPr>
            <a:spLocks noGrp="1"/>
          </p:cNvSpPr>
          <p:nvPr>
            <p:ph idx="1"/>
          </p:nvPr>
        </p:nvSpPr>
        <p:spPr/>
        <p:txBody>
          <a:bodyPr/>
          <a:lstStyle/>
          <a:p>
            <a:r>
              <a:rPr lang="en-US" dirty="0"/>
              <a:t>We use </a:t>
            </a:r>
            <a:r>
              <a:rPr lang="en-US" b="1" dirty="0">
                <a:solidFill>
                  <a:schemeClr val="accent1"/>
                </a:solidFill>
              </a:rPr>
              <a:t>. (dot) </a:t>
            </a:r>
            <a:r>
              <a:rPr lang="en-US" dirty="0"/>
              <a:t>to access </a:t>
            </a:r>
            <a:r>
              <a:rPr lang="en-US" dirty="0" err="1"/>
              <a:t>struct</a:t>
            </a:r>
            <a:r>
              <a:rPr lang="en-US" dirty="0"/>
              <a:t> members through a name (and through a reference) and </a:t>
            </a:r>
            <a:r>
              <a:rPr lang="en-US" b="1" dirty="0">
                <a:solidFill>
                  <a:schemeClr val="accent1"/>
                </a:solidFill>
              </a:rPr>
              <a:t>−&gt; </a:t>
            </a:r>
            <a:r>
              <a:rPr lang="en-US" dirty="0" smtClean="0"/>
              <a:t>to access </a:t>
            </a:r>
            <a:r>
              <a:rPr lang="en-US" dirty="0" err="1" smtClean="0"/>
              <a:t>struct</a:t>
            </a:r>
            <a:r>
              <a:rPr lang="en-US" dirty="0" smtClean="0"/>
              <a:t> members </a:t>
            </a:r>
            <a:r>
              <a:rPr lang="en-US" dirty="0"/>
              <a:t>through a pointer</a:t>
            </a:r>
            <a:r>
              <a:rPr lang="en-US" dirty="0" smtClean="0"/>
              <a:t>.</a:t>
            </a:r>
          </a:p>
          <a:p>
            <a:endParaRPr lang="es-MX" dirty="0"/>
          </a:p>
        </p:txBody>
      </p:sp>
      <p:pic>
        <p:nvPicPr>
          <p:cNvPr id="4" name="Picture 3"/>
          <p:cNvPicPr>
            <a:picLocks noChangeAspect="1"/>
          </p:cNvPicPr>
          <p:nvPr/>
        </p:nvPicPr>
        <p:blipFill>
          <a:blip r:embed="rId2"/>
          <a:stretch>
            <a:fillRect/>
          </a:stretch>
        </p:blipFill>
        <p:spPr>
          <a:xfrm>
            <a:off x="2059906" y="3226217"/>
            <a:ext cx="8254037" cy="2320341"/>
          </a:xfrm>
          <a:prstGeom prst="rect">
            <a:avLst/>
          </a:prstGeom>
        </p:spPr>
      </p:pic>
    </p:spTree>
    <p:extLst>
      <p:ext uri="{BB962C8B-B14F-4D97-AF65-F5344CB8AC3E}">
        <p14:creationId xmlns:p14="http://schemas.microsoft.com/office/powerpoint/2010/main" val="17786960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Classes</a:t>
            </a:r>
            <a:endParaRPr lang="es-MX" dirty="0"/>
          </a:p>
        </p:txBody>
      </p:sp>
      <p:sp>
        <p:nvSpPr>
          <p:cNvPr id="3" name="Content Placeholder 2"/>
          <p:cNvSpPr>
            <a:spLocks noGrp="1"/>
          </p:cNvSpPr>
          <p:nvPr>
            <p:ph idx="1"/>
          </p:nvPr>
        </p:nvSpPr>
        <p:spPr/>
        <p:txBody>
          <a:bodyPr>
            <a:normAutofit fontScale="92500"/>
          </a:bodyPr>
          <a:lstStyle/>
          <a:p>
            <a:r>
              <a:rPr lang="en-US" dirty="0"/>
              <a:t>Having the data speciﬁed separately from the operations on it has advantages, such as the ability </a:t>
            </a:r>
            <a:r>
              <a:rPr lang="en-US" dirty="0" smtClean="0"/>
              <a:t>to use </a:t>
            </a:r>
            <a:r>
              <a:rPr lang="en-US" dirty="0"/>
              <a:t>the data in arbitrary ways. However, a tighter connection between the representation and </a:t>
            </a:r>
            <a:r>
              <a:rPr lang="en-US" dirty="0" smtClean="0"/>
              <a:t>the operations </a:t>
            </a:r>
            <a:r>
              <a:rPr lang="en-US" dirty="0"/>
              <a:t>is needed for a user-deﬁned type to have all the properties expected of a ‘‘real type.’’ </a:t>
            </a:r>
            <a:endParaRPr lang="en-US" dirty="0" smtClean="0"/>
          </a:p>
          <a:p>
            <a:r>
              <a:rPr lang="en-US" dirty="0" smtClean="0"/>
              <a:t>In particular, we often </a:t>
            </a:r>
            <a:r>
              <a:rPr lang="en-US" dirty="0"/>
              <a:t>want to keep the representation inaccessible to users, so as to ease use, </a:t>
            </a:r>
            <a:r>
              <a:rPr lang="en-US" dirty="0" smtClean="0"/>
              <a:t>guarantee </a:t>
            </a:r>
            <a:r>
              <a:rPr lang="en-US" dirty="0"/>
              <a:t>consistent use of the data, and </a:t>
            </a:r>
            <a:r>
              <a:rPr lang="en-US" dirty="0" smtClean="0"/>
              <a:t>allow us to later improve the representation. To do that </a:t>
            </a:r>
            <a:r>
              <a:rPr lang="en-US" dirty="0"/>
              <a:t>we </a:t>
            </a:r>
            <a:r>
              <a:rPr lang="en-US" dirty="0" smtClean="0"/>
              <a:t>have to </a:t>
            </a:r>
            <a:r>
              <a:rPr lang="en-US" dirty="0"/>
              <a:t>distinguish between the interface to a type (to be used by all) and its implementation (which </a:t>
            </a:r>
            <a:r>
              <a:rPr lang="en-US" dirty="0" smtClean="0"/>
              <a:t>has access </a:t>
            </a:r>
            <a:r>
              <a:rPr lang="en-US" dirty="0"/>
              <a:t>to the otherwise inaccessible data</a:t>
            </a:r>
            <a:r>
              <a:rPr lang="en-US" dirty="0" smtClean="0"/>
              <a:t>).</a:t>
            </a:r>
          </a:p>
          <a:p>
            <a:pPr marL="0" indent="0">
              <a:buNone/>
            </a:pPr>
            <a:r>
              <a:rPr lang="en-US" dirty="0" smtClean="0"/>
              <a:t>	The </a:t>
            </a:r>
            <a:r>
              <a:rPr lang="en-US" dirty="0"/>
              <a:t>language mechanism for that is called </a:t>
            </a:r>
            <a:r>
              <a:rPr lang="en-US" dirty="0" smtClean="0"/>
              <a:t>a </a:t>
            </a:r>
            <a:r>
              <a:rPr lang="en-US" b="1" dirty="0" smtClean="0">
                <a:solidFill>
                  <a:schemeClr val="accent1"/>
                </a:solidFill>
              </a:rPr>
              <a:t>class</a:t>
            </a:r>
            <a:r>
              <a:rPr lang="en-US" dirty="0"/>
              <a:t>.</a:t>
            </a:r>
            <a:endParaRPr lang="es-MX" dirty="0"/>
          </a:p>
        </p:txBody>
      </p:sp>
      <p:sp>
        <p:nvSpPr>
          <p:cNvPr id="4" name="Rounded Rectangle 3"/>
          <p:cNvSpPr/>
          <p:nvPr/>
        </p:nvSpPr>
        <p:spPr>
          <a:xfrm>
            <a:off x="1828800" y="5618747"/>
            <a:ext cx="6797842" cy="481264"/>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37832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Defining</a:t>
            </a:r>
            <a:r>
              <a:rPr lang="es-MX" dirty="0" smtClean="0"/>
              <a:t> a </a:t>
            </a:r>
            <a:r>
              <a:rPr lang="es-MX" dirty="0" err="1" smtClean="0"/>
              <a:t>class</a:t>
            </a:r>
            <a:endParaRPr lang="es-MX" dirty="0"/>
          </a:p>
        </p:txBody>
      </p:sp>
      <p:sp>
        <p:nvSpPr>
          <p:cNvPr id="3" name="Content Placeholder 2"/>
          <p:cNvSpPr>
            <a:spLocks noGrp="1"/>
          </p:cNvSpPr>
          <p:nvPr>
            <p:ph idx="1"/>
          </p:nvPr>
        </p:nvSpPr>
        <p:spPr/>
        <p:txBody>
          <a:bodyPr/>
          <a:lstStyle/>
          <a:p>
            <a:r>
              <a:rPr lang="en-US" dirty="0" smtClean="0"/>
              <a:t>A class </a:t>
            </a:r>
            <a:r>
              <a:rPr lang="en-US" dirty="0"/>
              <a:t>is deﬁned to have a set </a:t>
            </a:r>
            <a:r>
              <a:rPr lang="en-US" dirty="0" smtClean="0"/>
              <a:t>of members, which </a:t>
            </a:r>
            <a:r>
              <a:rPr lang="en-US" dirty="0"/>
              <a:t>can be data, function, or type members</a:t>
            </a:r>
            <a:r>
              <a:rPr lang="en-US" dirty="0" smtClean="0"/>
              <a:t>. The interface </a:t>
            </a:r>
            <a:r>
              <a:rPr lang="en-US" dirty="0"/>
              <a:t>is deﬁned by </a:t>
            </a:r>
            <a:r>
              <a:rPr lang="en-US" dirty="0" smtClean="0"/>
              <a:t>the public members </a:t>
            </a:r>
            <a:r>
              <a:rPr lang="en-US" dirty="0"/>
              <a:t>of a class, </a:t>
            </a:r>
            <a:r>
              <a:rPr lang="en-US" dirty="0" smtClean="0"/>
              <a:t>and private members </a:t>
            </a:r>
            <a:r>
              <a:rPr lang="en-US" dirty="0"/>
              <a:t>are accessible only </a:t>
            </a:r>
            <a:r>
              <a:rPr lang="en-US" dirty="0" smtClean="0"/>
              <a:t>through that </a:t>
            </a:r>
            <a:r>
              <a:rPr lang="en-US" dirty="0"/>
              <a:t>interface. For example</a:t>
            </a:r>
            <a:r>
              <a:rPr lang="en-US" dirty="0" smtClean="0"/>
              <a:t>:</a:t>
            </a:r>
          </a:p>
          <a:p>
            <a:endParaRPr lang="es-MX" dirty="0"/>
          </a:p>
        </p:txBody>
      </p:sp>
      <p:pic>
        <p:nvPicPr>
          <p:cNvPr id="5" name="Picture 4"/>
          <p:cNvPicPr>
            <a:picLocks noChangeAspect="1"/>
          </p:cNvPicPr>
          <p:nvPr/>
        </p:nvPicPr>
        <p:blipFill>
          <a:blip r:embed="rId2"/>
          <a:stretch>
            <a:fillRect/>
          </a:stretch>
        </p:blipFill>
        <p:spPr>
          <a:xfrm>
            <a:off x="1077323" y="3676649"/>
            <a:ext cx="11017592" cy="2635251"/>
          </a:xfrm>
          <a:prstGeom prst="rect">
            <a:avLst/>
          </a:prstGeom>
          <a:ln>
            <a:solidFill>
              <a:schemeClr val="accent1">
                <a:shade val="50000"/>
              </a:schemeClr>
            </a:solidFill>
          </a:ln>
        </p:spPr>
      </p:pic>
    </p:spTree>
    <p:extLst>
      <p:ext uri="{BB962C8B-B14F-4D97-AF65-F5344CB8AC3E}">
        <p14:creationId xmlns:p14="http://schemas.microsoft.com/office/powerpoint/2010/main" val="21409885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Now</a:t>
            </a:r>
            <a:r>
              <a:rPr lang="es-MX" dirty="0" smtClean="0"/>
              <a:t>, </a:t>
            </a:r>
            <a:r>
              <a:rPr lang="es-MX" dirty="0" err="1" smtClean="0"/>
              <a:t>create</a:t>
            </a:r>
            <a:r>
              <a:rPr lang="es-MX" dirty="0" smtClean="0"/>
              <a:t> a Vector</a:t>
            </a:r>
            <a:endParaRPr lang="es-MX" dirty="0"/>
          </a:p>
        </p:txBody>
      </p:sp>
      <p:sp>
        <p:nvSpPr>
          <p:cNvPr id="3" name="Content Placeholder 2"/>
          <p:cNvSpPr>
            <a:spLocks noGrp="1"/>
          </p:cNvSpPr>
          <p:nvPr>
            <p:ph idx="1"/>
          </p:nvPr>
        </p:nvSpPr>
        <p:spPr/>
        <p:txBody>
          <a:bodyPr>
            <a:normAutofit fontScale="85000" lnSpcReduction="20000"/>
          </a:bodyPr>
          <a:lstStyle/>
          <a:p>
            <a:pPr marL="0" indent="0">
              <a:buNone/>
            </a:pPr>
            <a:r>
              <a:rPr lang="es-MX" dirty="0" smtClean="0"/>
              <a:t>Vector(6);</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n-US" dirty="0"/>
              <a:t>Basically</a:t>
            </a:r>
            <a:r>
              <a:rPr lang="en-US" dirty="0" smtClean="0"/>
              <a:t>, the Vector object </a:t>
            </a:r>
            <a:r>
              <a:rPr lang="en-US" dirty="0"/>
              <a:t>is a ‘‘handle</a:t>
            </a:r>
            <a:r>
              <a:rPr lang="en-US" dirty="0" smtClean="0"/>
              <a:t>’’ containing </a:t>
            </a:r>
            <a:r>
              <a:rPr lang="en-US" dirty="0"/>
              <a:t>a pointer to the elements (</a:t>
            </a:r>
            <a:r>
              <a:rPr lang="en-US" dirty="0" err="1"/>
              <a:t>elem</a:t>
            </a:r>
            <a:r>
              <a:rPr lang="en-US" dirty="0" smtClean="0"/>
              <a:t>) plus </a:t>
            </a:r>
            <a:r>
              <a:rPr lang="en-US" dirty="0"/>
              <a:t>the </a:t>
            </a:r>
            <a:r>
              <a:rPr lang="en-US" dirty="0" smtClean="0"/>
              <a:t>number </a:t>
            </a:r>
            <a:r>
              <a:rPr lang="en-US" dirty="0"/>
              <a:t>of elements (</a:t>
            </a:r>
            <a:r>
              <a:rPr lang="en-US" dirty="0" err="1"/>
              <a:t>sz</a:t>
            </a:r>
            <a:r>
              <a:rPr lang="en-US" dirty="0"/>
              <a:t>). </a:t>
            </a:r>
            <a:r>
              <a:rPr lang="en-US" dirty="0" smtClean="0"/>
              <a:t>The number </a:t>
            </a:r>
            <a:r>
              <a:rPr lang="en-US" dirty="0"/>
              <a:t>of elements (6 in the example) can vary </a:t>
            </a:r>
            <a:r>
              <a:rPr lang="en-US" dirty="0" smtClean="0"/>
              <a:t> from Vector object to Vector object</a:t>
            </a:r>
            <a:r>
              <a:rPr lang="en-US" dirty="0"/>
              <a:t>, and </a:t>
            </a:r>
            <a:r>
              <a:rPr lang="en-US" dirty="0" smtClean="0"/>
              <a:t>a Vector object </a:t>
            </a:r>
            <a:r>
              <a:rPr lang="en-US" dirty="0"/>
              <a:t>can have a different number of elements at different </a:t>
            </a:r>
            <a:r>
              <a:rPr lang="en-US" dirty="0" smtClean="0"/>
              <a:t>times.</a:t>
            </a:r>
          </a:p>
          <a:p>
            <a:pPr marL="0" indent="0">
              <a:buNone/>
            </a:pPr>
            <a:r>
              <a:rPr lang="en-US" dirty="0" smtClean="0"/>
              <a:t> </a:t>
            </a:r>
            <a:r>
              <a:rPr lang="en-US" dirty="0"/>
              <a:t>However, </a:t>
            </a:r>
            <a:r>
              <a:rPr lang="en-US" dirty="0" smtClean="0"/>
              <a:t>the Vector object </a:t>
            </a:r>
            <a:r>
              <a:rPr lang="en-US" dirty="0"/>
              <a:t>itself is always the same size</a:t>
            </a:r>
            <a:r>
              <a:rPr lang="en-US" dirty="0" smtClean="0"/>
              <a:t>. This </a:t>
            </a:r>
            <a:r>
              <a:rPr lang="en-US" dirty="0"/>
              <a:t>is the basic technique </a:t>
            </a:r>
            <a:r>
              <a:rPr lang="en-US" dirty="0" smtClean="0"/>
              <a:t>for handling </a:t>
            </a:r>
            <a:r>
              <a:rPr lang="en-US" dirty="0"/>
              <a:t>varying amounts of information in C++: a ﬁxed-size handle referring to a variable </a:t>
            </a:r>
            <a:r>
              <a:rPr lang="en-US" dirty="0" smtClean="0"/>
              <a:t>amount of </a:t>
            </a:r>
            <a:r>
              <a:rPr lang="en-US" dirty="0"/>
              <a:t>data ‘‘elsewhere’’(e.g., on the free store allocated </a:t>
            </a:r>
            <a:r>
              <a:rPr lang="en-US" dirty="0" smtClean="0"/>
              <a:t>by new). </a:t>
            </a:r>
            <a:endParaRPr lang="es-MX" dirty="0"/>
          </a:p>
        </p:txBody>
      </p:sp>
      <p:pic>
        <p:nvPicPr>
          <p:cNvPr id="4" name="Picture 3"/>
          <p:cNvPicPr>
            <a:picLocks noChangeAspect="1"/>
          </p:cNvPicPr>
          <p:nvPr/>
        </p:nvPicPr>
        <p:blipFill>
          <a:blip r:embed="rId2"/>
          <a:stretch>
            <a:fillRect/>
          </a:stretch>
        </p:blipFill>
        <p:spPr>
          <a:xfrm>
            <a:off x="2527633" y="1967424"/>
            <a:ext cx="8405587" cy="1666625"/>
          </a:xfrm>
          <a:prstGeom prst="rect">
            <a:avLst/>
          </a:prstGeom>
        </p:spPr>
      </p:pic>
    </p:spTree>
    <p:extLst>
      <p:ext uri="{BB962C8B-B14F-4D97-AF65-F5344CB8AC3E}">
        <p14:creationId xmlns:p14="http://schemas.microsoft.com/office/powerpoint/2010/main" val="15989331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2800" dirty="0" err="1" smtClean="0"/>
              <a:t>Using</a:t>
            </a:r>
            <a:r>
              <a:rPr lang="es-MX" sz="2800" dirty="0" smtClean="0"/>
              <a:t> </a:t>
            </a:r>
            <a:r>
              <a:rPr lang="es-MX" sz="2800" dirty="0" err="1" smtClean="0"/>
              <a:t>the</a:t>
            </a:r>
            <a:r>
              <a:rPr lang="es-MX" sz="2800" dirty="0" smtClean="0"/>
              <a:t> Vector </a:t>
            </a:r>
            <a:r>
              <a:rPr lang="es-MX" sz="2800" dirty="0" err="1" smtClean="0"/>
              <a:t>class</a:t>
            </a:r>
            <a:r>
              <a:rPr lang="es-MX" sz="2800" dirty="0" smtClean="0"/>
              <a:t/>
            </a:r>
            <a:br>
              <a:rPr lang="es-MX" sz="2800" dirty="0" smtClean="0"/>
            </a:br>
            <a:r>
              <a:rPr lang="es-MX" sz="2800" dirty="0" smtClean="0"/>
              <a:t/>
            </a:r>
            <a:br>
              <a:rPr lang="es-MX" sz="2800" dirty="0" smtClean="0"/>
            </a:br>
            <a:endParaRPr lang="es-MX" sz="2800" dirty="0"/>
          </a:p>
        </p:txBody>
      </p:sp>
      <p:pic>
        <p:nvPicPr>
          <p:cNvPr id="4" name="Content Placeholder 3"/>
          <p:cNvPicPr>
            <a:picLocks noGrp="1" noChangeAspect="1"/>
          </p:cNvPicPr>
          <p:nvPr>
            <p:ph idx="1"/>
          </p:nvPr>
        </p:nvPicPr>
        <p:blipFill>
          <a:blip r:embed="rId2"/>
          <a:stretch>
            <a:fillRect/>
          </a:stretch>
        </p:blipFill>
        <p:spPr>
          <a:xfrm>
            <a:off x="962527" y="961983"/>
            <a:ext cx="10491535" cy="6018854"/>
          </a:xfrm>
          <a:prstGeom prst="rect">
            <a:avLst/>
          </a:prstGeom>
          <a:ln>
            <a:solidFill>
              <a:schemeClr val="accent1">
                <a:shade val="50000"/>
              </a:schemeClr>
            </a:solidFill>
          </a:ln>
        </p:spPr>
      </p:pic>
    </p:spTree>
    <p:extLst>
      <p:ext uri="{BB962C8B-B14F-4D97-AF65-F5344CB8AC3E}">
        <p14:creationId xmlns:p14="http://schemas.microsoft.com/office/powerpoint/2010/main" val="2888135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Hello</a:t>
            </a:r>
            <a:r>
              <a:rPr lang="es-MX" dirty="0" smtClean="0"/>
              <a:t> </a:t>
            </a:r>
            <a:r>
              <a:rPr lang="es-MX" dirty="0" err="1" smtClean="0"/>
              <a:t>World</a:t>
            </a:r>
            <a:endParaRPr lang="es-MX" dirty="0"/>
          </a:p>
        </p:txBody>
      </p:sp>
      <p:sp>
        <p:nvSpPr>
          <p:cNvPr id="3" name="Content Placeholder 2"/>
          <p:cNvSpPr>
            <a:spLocks noGrp="1"/>
          </p:cNvSpPr>
          <p:nvPr>
            <p:ph idx="1"/>
          </p:nvPr>
        </p:nvSpPr>
        <p:spPr/>
        <p:txBody>
          <a:bodyPr>
            <a:normAutofit fontScale="70000" lnSpcReduction="20000"/>
          </a:bodyPr>
          <a:lstStyle/>
          <a:p>
            <a:r>
              <a:rPr lang="en-US" dirty="0" smtClean="0"/>
              <a:t>The minimal C++ program is </a:t>
            </a:r>
          </a:p>
          <a:p>
            <a:pPr marL="0" indent="0">
              <a:buNone/>
            </a:pPr>
            <a:r>
              <a:rPr lang="en-US" dirty="0" smtClean="0"/>
              <a:t>			</a:t>
            </a:r>
            <a:r>
              <a:rPr lang="en-US" sz="4000" b="1" dirty="0" err="1" smtClean="0">
                <a:solidFill>
                  <a:srgbClr val="00B050"/>
                </a:solidFill>
              </a:rPr>
              <a:t>int</a:t>
            </a:r>
            <a:r>
              <a:rPr lang="en-US" sz="4000" b="1" dirty="0" smtClean="0">
                <a:solidFill>
                  <a:srgbClr val="00B050"/>
                </a:solidFill>
              </a:rPr>
              <a:t> main() { }	//the minimal C++ program</a:t>
            </a:r>
          </a:p>
          <a:p>
            <a:r>
              <a:rPr lang="en-US" dirty="0" smtClean="0"/>
              <a:t>This deﬁnes a function called </a:t>
            </a:r>
            <a:r>
              <a:rPr lang="en-US" b="1" dirty="0" smtClean="0">
                <a:solidFill>
                  <a:srgbClr val="00B050"/>
                </a:solidFill>
              </a:rPr>
              <a:t>main</a:t>
            </a:r>
            <a:r>
              <a:rPr lang="en-US" dirty="0" smtClean="0"/>
              <a:t>, which takes no arguments and does nothing.</a:t>
            </a:r>
          </a:p>
          <a:p>
            <a:r>
              <a:rPr lang="en-US" dirty="0" smtClean="0"/>
              <a:t>Curly braces, </a:t>
            </a:r>
            <a:r>
              <a:rPr lang="en-US" b="1" dirty="0" smtClean="0">
                <a:solidFill>
                  <a:srgbClr val="00B050"/>
                </a:solidFill>
              </a:rPr>
              <a:t>{ }</a:t>
            </a:r>
            <a:r>
              <a:rPr lang="en-US" dirty="0" smtClean="0"/>
              <a:t>, express grouping in C++. Here, they indicate the start and end of the function body. </a:t>
            </a:r>
          </a:p>
          <a:p>
            <a:r>
              <a:rPr lang="en-US" dirty="0" smtClean="0"/>
              <a:t>The double slash, </a:t>
            </a:r>
            <a:r>
              <a:rPr lang="en-US" b="1" dirty="0" smtClean="0">
                <a:solidFill>
                  <a:srgbClr val="00B050"/>
                </a:solidFill>
              </a:rPr>
              <a:t>//</a:t>
            </a:r>
            <a:r>
              <a:rPr lang="en-US" dirty="0" smtClean="0"/>
              <a:t>, begins a comment that extends to the end of the line.</a:t>
            </a:r>
          </a:p>
          <a:p>
            <a:r>
              <a:rPr lang="en-US" dirty="0" smtClean="0"/>
              <a:t> A comment is for the human reader; the compiler ignores comments.</a:t>
            </a:r>
          </a:p>
          <a:p>
            <a:r>
              <a:rPr lang="en-US" dirty="0" smtClean="0"/>
              <a:t>Every C++ program must have exactly one global function named </a:t>
            </a:r>
            <a:r>
              <a:rPr lang="en-US" b="1" dirty="0" smtClean="0">
                <a:solidFill>
                  <a:srgbClr val="00B050"/>
                </a:solidFill>
              </a:rPr>
              <a:t>main(). </a:t>
            </a:r>
            <a:r>
              <a:rPr lang="en-US" dirty="0" smtClean="0"/>
              <a:t>The program starts by executing that function. </a:t>
            </a:r>
          </a:p>
          <a:p>
            <a:r>
              <a:rPr lang="en-US" dirty="0" smtClean="0"/>
              <a:t>The </a:t>
            </a:r>
            <a:r>
              <a:rPr lang="en-US" b="1" dirty="0" err="1" smtClean="0">
                <a:solidFill>
                  <a:srgbClr val="00B050"/>
                </a:solidFill>
              </a:rPr>
              <a:t>int</a:t>
            </a:r>
            <a:r>
              <a:rPr lang="en-US" dirty="0" smtClean="0"/>
              <a:t> value returned by </a:t>
            </a:r>
            <a:r>
              <a:rPr lang="en-US" b="1" dirty="0" smtClean="0">
                <a:solidFill>
                  <a:srgbClr val="00B050"/>
                </a:solidFill>
              </a:rPr>
              <a:t>main()</a:t>
            </a:r>
            <a:r>
              <a:rPr lang="en-US" dirty="0" smtClean="0"/>
              <a:t>,if any, is the program’s return value to ‘‘the system.’’ </a:t>
            </a:r>
          </a:p>
          <a:p>
            <a:pPr lvl="1"/>
            <a:r>
              <a:rPr lang="en-US" dirty="0" smtClean="0"/>
              <a:t>If no value is returned, the system will receive a value indicating successful completion. </a:t>
            </a:r>
          </a:p>
          <a:p>
            <a:pPr lvl="1"/>
            <a:r>
              <a:rPr lang="en-US" dirty="0" smtClean="0"/>
              <a:t>A non zero value from </a:t>
            </a:r>
            <a:r>
              <a:rPr lang="en-US" b="1" dirty="0" smtClean="0">
                <a:solidFill>
                  <a:srgbClr val="00B050"/>
                </a:solidFill>
              </a:rPr>
              <a:t>main()</a:t>
            </a:r>
            <a:r>
              <a:rPr lang="en-US" dirty="0" smtClean="0"/>
              <a:t> indicates failure. </a:t>
            </a:r>
          </a:p>
          <a:p>
            <a:pPr lvl="1"/>
            <a:r>
              <a:rPr lang="en-US" dirty="0" smtClean="0"/>
              <a:t>Not every operating system and execution environment make use of that return value: Linux/Unix-based environments often do, but Windows-based environments rarely do.</a:t>
            </a:r>
            <a:endParaRPr lang="es-MX" dirty="0"/>
          </a:p>
        </p:txBody>
      </p:sp>
    </p:spTree>
    <p:extLst>
      <p:ext uri="{BB962C8B-B14F-4D97-AF65-F5344CB8AC3E}">
        <p14:creationId xmlns:p14="http://schemas.microsoft.com/office/powerpoint/2010/main" val="13379036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Constructor</a:t>
            </a:r>
            <a:endParaRPr lang="es-MX" dirty="0"/>
          </a:p>
        </p:txBody>
      </p:sp>
      <p:sp>
        <p:nvSpPr>
          <p:cNvPr id="3" name="Content Placeholder 2"/>
          <p:cNvSpPr>
            <a:spLocks noGrp="1"/>
          </p:cNvSpPr>
          <p:nvPr>
            <p:ph idx="1"/>
          </p:nvPr>
        </p:nvSpPr>
        <p:spPr/>
        <p:txBody>
          <a:bodyPr>
            <a:normAutofit/>
          </a:bodyPr>
          <a:lstStyle/>
          <a:p>
            <a:r>
              <a:rPr lang="en-US" dirty="0" smtClean="0"/>
              <a:t>A ‘‘</a:t>
            </a:r>
            <a:r>
              <a:rPr lang="en-US" dirty="0"/>
              <a:t>function</a:t>
            </a:r>
            <a:r>
              <a:rPr lang="en-US" dirty="0" smtClean="0"/>
              <a:t>’’ with </a:t>
            </a:r>
            <a:r>
              <a:rPr lang="en-US" dirty="0"/>
              <a:t>the same name as its class is called </a:t>
            </a:r>
            <a:r>
              <a:rPr lang="en-US" dirty="0" smtClean="0"/>
              <a:t> a constructor, that </a:t>
            </a:r>
            <a:r>
              <a:rPr lang="en-US" dirty="0"/>
              <a:t>is, a function used to </a:t>
            </a:r>
            <a:r>
              <a:rPr lang="en-US" dirty="0" smtClean="0"/>
              <a:t>construct </a:t>
            </a:r>
            <a:r>
              <a:rPr lang="en-US" dirty="0"/>
              <a:t>objects of a class</a:t>
            </a:r>
            <a:r>
              <a:rPr lang="en-US" dirty="0" smtClean="0"/>
              <a:t>. </a:t>
            </a:r>
          </a:p>
          <a:p>
            <a:r>
              <a:rPr lang="en-US" dirty="0" smtClean="0"/>
              <a:t>Unlike an ordinary </a:t>
            </a:r>
            <a:r>
              <a:rPr lang="en-US" dirty="0"/>
              <a:t>function, a constructor is guaranteed to be used to initialize objects of its </a:t>
            </a:r>
            <a:r>
              <a:rPr lang="en-US" dirty="0" smtClean="0"/>
              <a:t>class. </a:t>
            </a:r>
          </a:p>
          <a:p>
            <a:r>
              <a:rPr lang="en-US" dirty="0" smtClean="0"/>
              <a:t>Vector(</a:t>
            </a:r>
            <a:r>
              <a:rPr lang="en-US" dirty="0" err="1" smtClean="0"/>
              <a:t>int</a:t>
            </a:r>
            <a:r>
              <a:rPr lang="en-US" dirty="0" smtClean="0"/>
              <a:t>) deﬁnes how objects of type Vector are constructed. In particular, it states that it needs an integer to do that. That integer is used as the number of elements. The constructor initializes the Vector members using a member initializer list:</a:t>
            </a:r>
          </a:p>
          <a:p>
            <a:endParaRPr lang="es-MX" dirty="0"/>
          </a:p>
        </p:txBody>
      </p:sp>
      <p:pic>
        <p:nvPicPr>
          <p:cNvPr id="4" name="Picture 3"/>
          <p:cNvPicPr>
            <a:picLocks noChangeAspect="1"/>
          </p:cNvPicPr>
          <p:nvPr/>
        </p:nvPicPr>
        <p:blipFill>
          <a:blip r:embed="rId2"/>
          <a:stretch>
            <a:fillRect/>
          </a:stretch>
        </p:blipFill>
        <p:spPr>
          <a:xfrm>
            <a:off x="1739064" y="5379368"/>
            <a:ext cx="8207064" cy="455948"/>
          </a:xfrm>
          <a:prstGeom prst="rect">
            <a:avLst/>
          </a:prstGeom>
        </p:spPr>
      </p:pic>
    </p:spTree>
    <p:extLst>
      <p:ext uri="{BB962C8B-B14F-4D97-AF65-F5344CB8AC3E}">
        <p14:creationId xmlns:p14="http://schemas.microsoft.com/office/powerpoint/2010/main" val="13178012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Operator</a:t>
            </a:r>
            <a:r>
              <a:rPr lang="es-MX" dirty="0" smtClean="0"/>
              <a:t> </a:t>
            </a:r>
            <a:r>
              <a:rPr lang="es-MX" dirty="0" err="1" smtClean="0"/>
              <a:t>overloading</a:t>
            </a:r>
            <a:r>
              <a:rPr lang="es-MX" dirty="0" smtClean="0"/>
              <a:t>: </a:t>
            </a:r>
            <a:r>
              <a:rPr lang="es-MX" dirty="0" err="1" smtClean="0"/>
              <a:t>Subscript</a:t>
            </a:r>
            <a:r>
              <a:rPr lang="es-MX" dirty="0" smtClean="0"/>
              <a:t> </a:t>
            </a:r>
            <a:r>
              <a:rPr lang="es-MX" dirty="0" err="1" smtClean="0"/>
              <a:t>Function</a:t>
            </a:r>
            <a:endParaRPr lang="es-MX" dirty="0"/>
          </a:p>
        </p:txBody>
      </p:sp>
      <p:sp>
        <p:nvSpPr>
          <p:cNvPr id="3" name="Content Placeholder 2"/>
          <p:cNvSpPr>
            <a:spLocks noGrp="1"/>
          </p:cNvSpPr>
          <p:nvPr>
            <p:ph idx="1"/>
          </p:nvPr>
        </p:nvSpPr>
        <p:spPr/>
        <p:txBody>
          <a:bodyPr/>
          <a:lstStyle/>
          <a:p>
            <a:r>
              <a:rPr lang="en-US" dirty="0"/>
              <a:t>Access to elements is provided by a </a:t>
            </a:r>
            <a:r>
              <a:rPr lang="en-US" b="1" dirty="0">
                <a:solidFill>
                  <a:srgbClr val="0070C0"/>
                </a:solidFill>
              </a:rPr>
              <a:t>subscript function</a:t>
            </a:r>
            <a:r>
              <a:rPr lang="en-US" dirty="0"/>
              <a:t>, </a:t>
            </a:r>
            <a:r>
              <a:rPr lang="en-US" dirty="0" smtClean="0"/>
              <a:t>called </a:t>
            </a:r>
            <a:r>
              <a:rPr lang="en-US" b="1" dirty="0" smtClean="0">
                <a:solidFill>
                  <a:srgbClr val="0070C0"/>
                </a:solidFill>
              </a:rPr>
              <a:t>operator</a:t>
            </a:r>
            <a:r>
              <a:rPr lang="en-US" b="1" dirty="0">
                <a:solidFill>
                  <a:srgbClr val="0070C0"/>
                </a:solidFill>
              </a:rPr>
              <a:t>[]</a:t>
            </a:r>
            <a:r>
              <a:rPr lang="en-US" dirty="0"/>
              <a:t>. </a:t>
            </a:r>
            <a:r>
              <a:rPr lang="en-US" dirty="0" smtClean="0"/>
              <a:t>It returns </a:t>
            </a:r>
            <a:r>
              <a:rPr lang="en-US" dirty="0"/>
              <a:t>a </a:t>
            </a:r>
            <a:r>
              <a:rPr lang="en-US" dirty="0" smtClean="0"/>
              <a:t>reference to </a:t>
            </a:r>
            <a:r>
              <a:rPr lang="en-US" dirty="0"/>
              <a:t>the appropriate element (</a:t>
            </a:r>
            <a:r>
              <a:rPr lang="en-US" dirty="0" smtClean="0"/>
              <a:t>a double</a:t>
            </a:r>
            <a:r>
              <a:rPr lang="en-US" dirty="0"/>
              <a:t>&amp;).</a:t>
            </a:r>
            <a:endParaRPr lang="es-MX" dirty="0"/>
          </a:p>
        </p:txBody>
      </p:sp>
      <p:pic>
        <p:nvPicPr>
          <p:cNvPr id="4" name="Picture 3"/>
          <p:cNvPicPr>
            <a:picLocks noChangeAspect="1"/>
          </p:cNvPicPr>
          <p:nvPr/>
        </p:nvPicPr>
        <p:blipFill>
          <a:blip r:embed="rId2"/>
          <a:stretch>
            <a:fillRect/>
          </a:stretch>
        </p:blipFill>
        <p:spPr>
          <a:xfrm>
            <a:off x="1494924" y="3363327"/>
            <a:ext cx="8515148" cy="1220703"/>
          </a:xfrm>
          <a:prstGeom prst="rect">
            <a:avLst/>
          </a:prstGeom>
          <a:ln>
            <a:solidFill>
              <a:schemeClr val="accent1"/>
            </a:solidFill>
          </a:ln>
        </p:spPr>
      </p:pic>
    </p:spTree>
    <p:extLst>
      <p:ext uri="{BB962C8B-B14F-4D97-AF65-F5344CB8AC3E}">
        <p14:creationId xmlns:p14="http://schemas.microsoft.com/office/powerpoint/2010/main" val="37321028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t>
            </a:r>
            <a:r>
              <a:rPr lang="en-US" dirty="0" smtClean="0"/>
              <a:t>roviding </a:t>
            </a:r>
            <a:r>
              <a:rPr lang="en-US" dirty="0"/>
              <a:t>a mechanism to ‘‘give back</a:t>
            </a:r>
            <a:r>
              <a:rPr lang="en-US" dirty="0" smtClean="0"/>
              <a:t>’’ the </a:t>
            </a:r>
            <a:r>
              <a:rPr lang="en-US" dirty="0"/>
              <a:t>array </a:t>
            </a:r>
            <a:r>
              <a:rPr lang="en-US" dirty="0" smtClean="0"/>
              <a:t>of doubles acquired by new</a:t>
            </a:r>
            <a:endParaRPr lang="es-MX" dirty="0"/>
          </a:p>
        </p:txBody>
      </p:sp>
      <p:sp>
        <p:nvSpPr>
          <p:cNvPr id="3" name="Content Placeholder 2"/>
          <p:cNvSpPr>
            <a:spLocks noGrp="1"/>
          </p:cNvSpPr>
          <p:nvPr>
            <p:ph idx="1"/>
          </p:nvPr>
        </p:nvSpPr>
        <p:spPr/>
        <p:txBody>
          <a:bodyPr/>
          <a:lstStyle/>
          <a:p>
            <a:r>
              <a:rPr lang="es-MX" dirty="0" err="1" smtClean="0"/>
              <a:t>How</a:t>
            </a:r>
            <a:r>
              <a:rPr lang="es-MX" dirty="0" smtClean="0"/>
              <a:t> </a:t>
            </a:r>
            <a:r>
              <a:rPr lang="es-MX" dirty="0" err="1" smtClean="0"/>
              <a:t>to</a:t>
            </a:r>
            <a:r>
              <a:rPr lang="es-MX" dirty="0" smtClean="0"/>
              <a:t> free </a:t>
            </a:r>
            <a:r>
              <a:rPr lang="es-MX" dirty="0" err="1" smtClean="0"/>
              <a:t>the</a:t>
            </a:r>
            <a:r>
              <a:rPr lang="es-MX" dirty="0" smtClean="0"/>
              <a:t> </a:t>
            </a:r>
            <a:r>
              <a:rPr lang="es-MX" dirty="0" err="1" smtClean="0"/>
              <a:t>memory</a:t>
            </a:r>
            <a:r>
              <a:rPr lang="es-MX" dirty="0" smtClean="0"/>
              <a:t> </a:t>
            </a:r>
            <a:r>
              <a:rPr lang="es-MX" dirty="0" err="1" smtClean="0"/>
              <a:t>reserved</a:t>
            </a:r>
            <a:r>
              <a:rPr lang="es-MX" dirty="0" smtClean="0"/>
              <a:t> </a:t>
            </a:r>
            <a:r>
              <a:rPr lang="es-MX" dirty="0" err="1" smtClean="0"/>
              <a:t>for</a:t>
            </a:r>
            <a:r>
              <a:rPr lang="es-MX" dirty="0" smtClean="0"/>
              <a:t> </a:t>
            </a:r>
            <a:r>
              <a:rPr lang="es-MX" dirty="0" err="1" smtClean="0"/>
              <a:t>the</a:t>
            </a:r>
            <a:r>
              <a:rPr lang="es-MX" dirty="0" smtClean="0"/>
              <a:t> </a:t>
            </a:r>
            <a:r>
              <a:rPr lang="es-MX" dirty="0" err="1" smtClean="0"/>
              <a:t>array</a:t>
            </a:r>
            <a:r>
              <a:rPr lang="es-MX" dirty="0" smtClean="0"/>
              <a:t> of </a:t>
            </a:r>
            <a:r>
              <a:rPr lang="es-MX" dirty="0" err="1" smtClean="0"/>
              <a:t>doubles</a:t>
            </a:r>
            <a:r>
              <a:rPr lang="es-MX" dirty="0" smtClean="0"/>
              <a:t>?</a:t>
            </a:r>
          </a:p>
          <a:p>
            <a:endParaRPr lang="es-MX" dirty="0"/>
          </a:p>
          <a:p>
            <a:endParaRPr lang="es-MX" dirty="0" smtClean="0"/>
          </a:p>
          <a:p>
            <a:endParaRPr lang="es-MX" dirty="0"/>
          </a:p>
          <a:p>
            <a:endParaRPr lang="es-MX" dirty="0" smtClean="0"/>
          </a:p>
          <a:p>
            <a:endParaRPr lang="es-MX" dirty="0" smtClean="0"/>
          </a:p>
          <a:p>
            <a:endParaRPr lang="es-MX" dirty="0" smtClean="0"/>
          </a:p>
          <a:p>
            <a:r>
              <a:rPr lang="es-MX" dirty="0" err="1" smtClean="0"/>
              <a:t>We</a:t>
            </a:r>
            <a:r>
              <a:rPr lang="es-MX" dirty="0" smtClean="0"/>
              <a:t> </a:t>
            </a:r>
            <a:r>
              <a:rPr lang="es-MX" dirty="0" err="1" smtClean="0"/>
              <a:t>will</a:t>
            </a:r>
            <a:r>
              <a:rPr lang="es-MX" dirty="0" smtClean="0"/>
              <a:t> </a:t>
            </a:r>
            <a:r>
              <a:rPr lang="en-US" dirty="0"/>
              <a:t>use a destructor to elegantly do that.</a:t>
            </a:r>
            <a:endParaRPr lang="es-MX" dirty="0"/>
          </a:p>
        </p:txBody>
      </p:sp>
      <p:pic>
        <p:nvPicPr>
          <p:cNvPr id="4" name="Picture 3"/>
          <p:cNvPicPr>
            <a:picLocks noChangeAspect="1"/>
          </p:cNvPicPr>
          <p:nvPr/>
        </p:nvPicPr>
        <p:blipFill>
          <a:blip r:embed="rId2"/>
          <a:stretch>
            <a:fillRect/>
          </a:stretch>
        </p:blipFill>
        <p:spPr>
          <a:xfrm>
            <a:off x="3838074" y="4143182"/>
            <a:ext cx="5831830" cy="1156311"/>
          </a:xfrm>
          <a:prstGeom prst="rect">
            <a:avLst/>
          </a:prstGeom>
        </p:spPr>
      </p:pic>
      <p:pic>
        <p:nvPicPr>
          <p:cNvPr id="5" name="Picture 4"/>
          <p:cNvPicPr>
            <a:picLocks noChangeAspect="1"/>
          </p:cNvPicPr>
          <p:nvPr/>
        </p:nvPicPr>
        <p:blipFill>
          <a:blip r:embed="rId3"/>
          <a:stretch>
            <a:fillRect/>
          </a:stretch>
        </p:blipFill>
        <p:spPr>
          <a:xfrm>
            <a:off x="4725211" y="2699006"/>
            <a:ext cx="7466789" cy="735012"/>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544931" y="2687694"/>
            <a:ext cx="4015334" cy="1320551"/>
          </a:xfrm>
          <a:prstGeom prst="rect">
            <a:avLst/>
          </a:prstGeom>
          <a:ln>
            <a:solidFill>
              <a:schemeClr val="accent1"/>
            </a:solidFill>
          </a:ln>
        </p:spPr>
      </p:pic>
    </p:spTree>
    <p:extLst>
      <p:ext uri="{BB962C8B-B14F-4D97-AF65-F5344CB8AC3E}">
        <p14:creationId xmlns:p14="http://schemas.microsoft.com/office/powerpoint/2010/main" val="3427343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Enumerations</a:t>
            </a:r>
            <a:endParaRPr lang="es-MX" dirty="0"/>
          </a:p>
        </p:txBody>
      </p:sp>
      <p:sp>
        <p:nvSpPr>
          <p:cNvPr id="3" name="Content Placeholder 2"/>
          <p:cNvSpPr>
            <a:spLocks noGrp="1"/>
          </p:cNvSpPr>
          <p:nvPr>
            <p:ph idx="1"/>
          </p:nvPr>
        </p:nvSpPr>
        <p:spPr/>
        <p:txBody>
          <a:bodyPr>
            <a:normAutofit fontScale="92500" lnSpcReduction="10000"/>
          </a:bodyPr>
          <a:lstStyle/>
          <a:p>
            <a:r>
              <a:rPr lang="en-US" sz="2400" dirty="0"/>
              <a:t>In addition to classes, C++ supports a simple form of user-deﬁned type for which we can </a:t>
            </a:r>
            <a:r>
              <a:rPr lang="en-US" sz="2400" dirty="0" smtClean="0"/>
              <a:t>enumerate </a:t>
            </a:r>
            <a:r>
              <a:rPr lang="en-US" sz="2400" dirty="0"/>
              <a:t>the values:</a:t>
            </a:r>
          </a:p>
          <a:p>
            <a:endParaRPr lang="en-US" sz="2400" dirty="0" smtClean="0"/>
          </a:p>
          <a:p>
            <a:endParaRPr lang="en-US" sz="2400" dirty="0"/>
          </a:p>
          <a:p>
            <a:endParaRPr lang="en-US" sz="2400" dirty="0" smtClean="0"/>
          </a:p>
          <a:p>
            <a:endParaRPr lang="en-US" sz="2400" dirty="0"/>
          </a:p>
          <a:p>
            <a:r>
              <a:rPr lang="en-US" sz="2400" dirty="0" smtClean="0"/>
              <a:t>Note </a:t>
            </a:r>
            <a:r>
              <a:rPr lang="en-US" sz="2400" dirty="0"/>
              <a:t>that enumerators (e.g</a:t>
            </a:r>
            <a:r>
              <a:rPr lang="en-US" sz="2400" dirty="0" smtClean="0"/>
              <a:t>., red) are </a:t>
            </a:r>
            <a:r>
              <a:rPr lang="en-US" sz="2400" dirty="0"/>
              <a:t>in the scope of </a:t>
            </a:r>
            <a:r>
              <a:rPr lang="en-US" sz="2400" dirty="0" smtClean="0"/>
              <a:t>their </a:t>
            </a:r>
            <a:r>
              <a:rPr lang="en-US" sz="2400" dirty="0" err="1" smtClean="0"/>
              <a:t>enum</a:t>
            </a:r>
            <a:r>
              <a:rPr lang="en-US" sz="2400" dirty="0" smtClean="0"/>
              <a:t> class, so that they can </a:t>
            </a:r>
            <a:r>
              <a:rPr lang="en-US" sz="2400" dirty="0"/>
              <a:t>be </a:t>
            </a:r>
            <a:r>
              <a:rPr lang="en-US" sz="2400" dirty="0" smtClean="0"/>
              <a:t>used repeatedly </a:t>
            </a:r>
            <a:r>
              <a:rPr lang="en-US" sz="2400" dirty="0"/>
              <a:t>in </a:t>
            </a:r>
            <a:r>
              <a:rPr lang="en-US" sz="2400" dirty="0" smtClean="0"/>
              <a:t>different </a:t>
            </a:r>
            <a:r>
              <a:rPr lang="en-US" sz="2400" dirty="0" err="1" smtClean="0"/>
              <a:t>enum</a:t>
            </a:r>
            <a:r>
              <a:rPr lang="en-US" sz="2400" dirty="0" smtClean="0"/>
              <a:t> </a:t>
            </a:r>
            <a:r>
              <a:rPr lang="en-US" sz="2400" dirty="0"/>
              <a:t>classes without confusion</a:t>
            </a:r>
            <a:r>
              <a:rPr lang="en-US" sz="2400" dirty="0" smtClean="0"/>
              <a:t>. For example, Color</a:t>
            </a:r>
            <a:r>
              <a:rPr lang="en-US" sz="2400" dirty="0"/>
              <a:t>::red </a:t>
            </a:r>
            <a:r>
              <a:rPr lang="en-US" sz="2400" dirty="0" smtClean="0"/>
              <a:t>is Color’s red which </a:t>
            </a:r>
            <a:r>
              <a:rPr lang="en-US" sz="2400" dirty="0"/>
              <a:t>is different </a:t>
            </a:r>
            <a:r>
              <a:rPr lang="en-US" sz="2400" dirty="0" smtClean="0"/>
              <a:t>from </a:t>
            </a:r>
            <a:r>
              <a:rPr lang="en-US" sz="2400" dirty="0" err="1" smtClean="0"/>
              <a:t>Trafﬁc_light</a:t>
            </a:r>
            <a:r>
              <a:rPr lang="en-US" sz="2400" dirty="0"/>
              <a:t>::red.</a:t>
            </a:r>
          </a:p>
          <a:p>
            <a:r>
              <a:rPr lang="en-US" sz="2400" dirty="0"/>
              <a:t>Enumerations are used to represent small sets of integer values. </a:t>
            </a:r>
            <a:r>
              <a:rPr lang="en-US" sz="2400" dirty="0" smtClean="0"/>
              <a:t>They are </a:t>
            </a:r>
            <a:r>
              <a:rPr lang="en-US" sz="2400" dirty="0"/>
              <a:t>used to </a:t>
            </a:r>
            <a:r>
              <a:rPr lang="en-US" sz="2400" dirty="0" smtClean="0"/>
              <a:t>make code more </a:t>
            </a:r>
            <a:r>
              <a:rPr lang="en-US" sz="2400" dirty="0"/>
              <a:t>readable and less error-prone than it would have been had the symbolic (and mnemonic) </a:t>
            </a:r>
            <a:r>
              <a:rPr lang="en-US" sz="2400" dirty="0" smtClean="0"/>
              <a:t>enumerator </a:t>
            </a:r>
            <a:r>
              <a:rPr lang="en-US" sz="2400" dirty="0"/>
              <a:t>names not been used.</a:t>
            </a:r>
            <a:endParaRPr lang="es-MX" sz="2400" dirty="0"/>
          </a:p>
        </p:txBody>
      </p:sp>
      <p:pic>
        <p:nvPicPr>
          <p:cNvPr id="4" name="Picture 3"/>
          <p:cNvPicPr>
            <a:picLocks noChangeAspect="1"/>
          </p:cNvPicPr>
          <p:nvPr/>
        </p:nvPicPr>
        <p:blipFill>
          <a:blip r:embed="rId2"/>
          <a:stretch>
            <a:fillRect/>
          </a:stretch>
        </p:blipFill>
        <p:spPr>
          <a:xfrm>
            <a:off x="2657976" y="2550444"/>
            <a:ext cx="7163052" cy="1468103"/>
          </a:xfrm>
          <a:prstGeom prst="rect">
            <a:avLst/>
          </a:prstGeom>
        </p:spPr>
      </p:pic>
    </p:spTree>
    <p:extLst>
      <p:ext uri="{BB962C8B-B14F-4D97-AF65-F5344CB8AC3E}">
        <p14:creationId xmlns:p14="http://schemas.microsoft.com/office/powerpoint/2010/main" val="2685038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e</a:t>
            </a:r>
            <a:r>
              <a:rPr lang="es-MX" dirty="0" err="1" smtClean="0"/>
              <a:t>num</a:t>
            </a:r>
            <a:r>
              <a:rPr lang="es-MX" dirty="0" smtClean="0"/>
              <a:t> versus </a:t>
            </a:r>
            <a:r>
              <a:rPr lang="es-MX" dirty="0" err="1" smtClean="0"/>
              <a:t>enum</a:t>
            </a:r>
            <a:r>
              <a:rPr lang="es-MX" dirty="0" smtClean="0"/>
              <a:t> </a:t>
            </a:r>
            <a:r>
              <a:rPr lang="es-MX" dirty="0" err="1" smtClean="0"/>
              <a:t>class</a:t>
            </a:r>
            <a:endParaRPr lang="es-MX" dirty="0"/>
          </a:p>
        </p:txBody>
      </p:sp>
      <p:sp>
        <p:nvSpPr>
          <p:cNvPr id="3" name="Content Placeholder 2"/>
          <p:cNvSpPr>
            <a:spLocks noGrp="1"/>
          </p:cNvSpPr>
          <p:nvPr>
            <p:ph idx="1"/>
          </p:nvPr>
        </p:nvSpPr>
        <p:spPr/>
        <p:txBody>
          <a:bodyPr>
            <a:normAutofit fontScale="92500" lnSpcReduction="20000"/>
          </a:bodyPr>
          <a:lstStyle/>
          <a:p>
            <a:r>
              <a:rPr lang="en-US" dirty="0"/>
              <a:t> Old-style </a:t>
            </a:r>
            <a:r>
              <a:rPr lang="en-US" dirty="0">
                <a:hlinkClick r:id="rId2"/>
              </a:rPr>
              <a:t>C++ </a:t>
            </a:r>
            <a:r>
              <a:rPr lang="en-US" dirty="0" err="1">
                <a:hlinkClick r:id="rId2"/>
              </a:rPr>
              <a:t>enums</a:t>
            </a:r>
            <a:r>
              <a:rPr lang="en-US" dirty="0"/>
              <a:t> are essentially integers; they could be compared with integers or with other </a:t>
            </a:r>
            <a:r>
              <a:rPr lang="en-US" dirty="0" err="1"/>
              <a:t>enums</a:t>
            </a:r>
            <a:r>
              <a:rPr lang="en-US" dirty="0"/>
              <a:t> of different types. </a:t>
            </a:r>
            <a:endParaRPr lang="en-US" dirty="0" smtClean="0"/>
          </a:p>
          <a:p>
            <a:r>
              <a:rPr lang="en-US" dirty="0" smtClean="0"/>
              <a:t>The </a:t>
            </a:r>
            <a:r>
              <a:rPr lang="en-US" dirty="0"/>
              <a:t>thing is, you normally don't want to do that since </a:t>
            </a:r>
            <a:r>
              <a:rPr lang="en-US" dirty="0" err="1"/>
              <a:t>enums</a:t>
            </a:r>
            <a:r>
              <a:rPr lang="en-US" dirty="0"/>
              <a:t> are supposed to be some fixed list of enumerated values. </a:t>
            </a:r>
            <a:endParaRPr lang="en-US" dirty="0" smtClean="0"/>
          </a:p>
          <a:p>
            <a:r>
              <a:rPr lang="en-US" dirty="0" smtClean="0"/>
              <a:t>Why </a:t>
            </a:r>
            <a:r>
              <a:rPr lang="en-US" dirty="0"/>
              <a:t>would you want to compare to some other </a:t>
            </a:r>
            <a:r>
              <a:rPr lang="en-US" dirty="0" err="1"/>
              <a:t>enum</a:t>
            </a:r>
            <a:r>
              <a:rPr lang="en-US" dirty="0"/>
              <a:t> type (or an integer)? It's like saying, "please compare this kind of nail with this kind of toothbrush." It makes no sense, and you probably don't mean to do it. But old-style C++ </a:t>
            </a:r>
            <a:r>
              <a:rPr lang="en-US" dirty="0" err="1"/>
              <a:t>enums</a:t>
            </a:r>
            <a:r>
              <a:rPr lang="en-US" dirty="0"/>
              <a:t> will happily tell you, "why yes, this nail isn't like this toothbrush" or, worse, they might compare equal because they happen to share the same underlying integer value ("ah yes, this nail IS a Panasonic electronic toothbrush"). </a:t>
            </a:r>
            <a:endParaRPr lang="en-US" dirty="0" smtClean="0"/>
          </a:p>
          <a:p>
            <a:r>
              <a:rPr lang="en-US" dirty="0" smtClean="0"/>
              <a:t>Now</a:t>
            </a:r>
            <a:r>
              <a:rPr lang="en-US" dirty="0"/>
              <a:t>, with </a:t>
            </a:r>
            <a:r>
              <a:rPr lang="en-US" b="1" dirty="0">
                <a:solidFill>
                  <a:schemeClr val="accent2"/>
                </a:solidFill>
              </a:rPr>
              <a:t>strongly typed </a:t>
            </a:r>
            <a:r>
              <a:rPr lang="en-US" b="1" dirty="0" err="1">
                <a:solidFill>
                  <a:schemeClr val="accent2"/>
                </a:solidFill>
              </a:rPr>
              <a:t>enums</a:t>
            </a:r>
            <a:r>
              <a:rPr lang="en-US" dirty="0"/>
              <a:t>, the compiler will tell you that you're doing it. If you really mean it, you can always use a </a:t>
            </a:r>
            <a:r>
              <a:rPr lang="en-US" dirty="0">
                <a:hlinkClick r:id="rId3"/>
              </a:rPr>
              <a:t>typecast</a:t>
            </a:r>
            <a:r>
              <a:rPr lang="en-US" dirty="0"/>
              <a:t>.</a:t>
            </a:r>
            <a:endParaRPr lang="es-MX" dirty="0"/>
          </a:p>
        </p:txBody>
      </p:sp>
    </p:spTree>
    <p:extLst>
      <p:ext uri="{BB962C8B-B14F-4D97-AF65-F5344CB8AC3E}">
        <p14:creationId xmlns:p14="http://schemas.microsoft.com/office/powerpoint/2010/main" val="31771682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e</a:t>
            </a:r>
            <a:r>
              <a:rPr lang="es-MX" dirty="0" err="1" smtClean="0"/>
              <a:t>num</a:t>
            </a:r>
            <a:r>
              <a:rPr lang="es-MX" dirty="0" smtClean="0"/>
              <a:t> </a:t>
            </a:r>
            <a:r>
              <a:rPr lang="es-MX" dirty="0" err="1" smtClean="0"/>
              <a:t>values</a:t>
            </a:r>
            <a:r>
              <a:rPr lang="es-MX" dirty="0" smtClean="0"/>
              <a:t> are </a:t>
            </a:r>
            <a:r>
              <a:rPr lang="es-MX" dirty="0" err="1" smtClean="0"/>
              <a:t>unscoped</a:t>
            </a:r>
            <a:endParaRPr lang="es-MX" dirty="0"/>
          </a:p>
        </p:txBody>
      </p:sp>
      <p:sp>
        <p:nvSpPr>
          <p:cNvPr id="3" name="Content Placeholder 2"/>
          <p:cNvSpPr>
            <a:spLocks noGrp="1"/>
          </p:cNvSpPr>
          <p:nvPr>
            <p:ph idx="1"/>
          </p:nvPr>
        </p:nvSpPr>
        <p:spPr/>
        <p:txBody>
          <a:bodyPr/>
          <a:lstStyle/>
          <a:p>
            <a:r>
              <a:rPr lang="en-US" dirty="0"/>
              <a:t>Another limitation is that </a:t>
            </a:r>
            <a:r>
              <a:rPr lang="en-US" dirty="0" err="1"/>
              <a:t>enum</a:t>
            </a:r>
            <a:r>
              <a:rPr lang="en-US" dirty="0"/>
              <a:t> values were </a:t>
            </a:r>
            <a:r>
              <a:rPr lang="en-US" dirty="0" err="1"/>
              <a:t>unscoped</a:t>
            </a:r>
            <a:r>
              <a:rPr lang="en-US" dirty="0"/>
              <a:t>--in other words, you couldn't have two enumerations that shared the same name:</a:t>
            </a:r>
            <a:endParaRPr lang="es-MX" dirty="0"/>
          </a:p>
        </p:txBody>
      </p:sp>
      <p:pic>
        <p:nvPicPr>
          <p:cNvPr id="4" name="Picture 3"/>
          <p:cNvPicPr>
            <a:picLocks noChangeAspect="1"/>
          </p:cNvPicPr>
          <p:nvPr/>
        </p:nvPicPr>
        <p:blipFill>
          <a:blip r:embed="rId2"/>
          <a:stretch>
            <a:fillRect/>
          </a:stretch>
        </p:blipFill>
        <p:spPr>
          <a:xfrm>
            <a:off x="2314074" y="3115469"/>
            <a:ext cx="6204284" cy="2575886"/>
          </a:xfrm>
          <a:prstGeom prst="rect">
            <a:avLst/>
          </a:prstGeom>
        </p:spPr>
      </p:pic>
    </p:spTree>
    <p:extLst>
      <p:ext uri="{BB962C8B-B14F-4D97-AF65-F5344CB8AC3E}">
        <p14:creationId xmlns:p14="http://schemas.microsoft.com/office/powerpoint/2010/main" val="27286388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Strongly typed </a:t>
            </a:r>
            <a:r>
              <a:rPr lang="en-US" b="1" dirty="0" err="1"/>
              <a:t>enums</a:t>
            </a:r>
            <a:r>
              <a:rPr lang="en-US" b="1" dirty="0"/>
              <a:t> - </a:t>
            </a:r>
            <a:r>
              <a:rPr lang="en-US" b="1" dirty="0" err="1"/>
              <a:t>enum</a:t>
            </a:r>
            <a:r>
              <a:rPr lang="en-US" b="1" dirty="0"/>
              <a:t> </a:t>
            </a:r>
            <a:r>
              <a:rPr lang="en-US" b="1" dirty="0" smtClean="0"/>
              <a:t>classes</a:t>
            </a:r>
            <a:endParaRPr lang="es-MX" dirty="0"/>
          </a:p>
        </p:txBody>
      </p:sp>
      <p:sp>
        <p:nvSpPr>
          <p:cNvPr id="3" name="Content Placeholder 2"/>
          <p:cNvSpPr>
            <a:spLocks noGrp="1"/>
          </p:cNvSpPr>
          <p:nvPr>
            <p:ph idx="1"/>
          </p:nvPr>
        </p:nvSpPr>
        <p:spPr/>
        <p:txBody>
          <a:bodyPr>
            <a:normAutofit/>
          </a:bodyPr>
          <a:lstStyle/>
          <a:p>
            <a:r>
              <a:rPr lang="en-US" sz="2400" dirty="0"/>
              <a:t>Strongly typed </a:t>
            </a:r>
            <a:r>
              <a:rPr lang="en-US" sz="2400" dirty="0" err="1"/>
              <a:t>enums</a:t>
            </a:r>
            <a:r>
              <a:rPr lang="en-US" sz="2400" dirty="0"/>
              <a:t> are a new kind of </a:t>
            </a:r>
            <a:r>
              <a:rPr lang="en-US" sz="2400" dirty="0" err="1"/>
              <a:t>enum</a:t>
            </a:r>
            <a:r>
              <a:rPr lang="en-US" sz="2400" dirty="0"/>
              <a:t>, declared like so</a:t>
            </a:r>
            <a:r>
              <a:rPr lang="en-US" sz="2400" dirty="0" smtClean="0"/>
              <a:t>:</a:t>
            </a:r>
          </a:p>
          <a:p>
            <a:endParaRPr lang="en-US" sz="2400" dirty="0"/>
          </a:p>
          <a:p>
            <a:endParaRPr lang="en-US" sz="2400" dirty="0" smtClean="0"/>
          </a:p>
          <a:p>
            <a:r>
              <a:rPr lang="en-US" sz="2400" dirty="0" smtClean="0"/>
              <a:t>The </a:t>
            </a:r>
            <a:r>
              <a:rPr lang="en-US" sz="2400" dirty="0"/>
              <a:t>use of the word </a:t>
            </a:r>
            <a:r>
              <a:rPr lang="en-US" sz="2400" dirty="0">
                <a:solidFill>
                  <a:schemeClr val="accent2"/>
                </a:solidFill>
              </a:rPr>
              <a:t>class</a:t>
            </a:r>
            <a:r>
              <a:rPr lang="en-US" sz="2400" dirty="0"/>
              <a:t> is meant to indicate that each </a:t>
            </a:r>
            <a:r>
              <a:rPr lang="en-US" sz="2400" dirty="0" err="1">
                <a:solidFill>
                  <a:schemeClr val="accent2"/>
                </a:solidFill>
              </a:rPr>
              <a:t>enum</a:t>
            </a:r>
            <a:r>
              <a:rPr lang="en-US" sz="2400" dirty="0"/>
              <a:t> type really is different and not comparable to other </a:t>
            </a:r>
            <a:r>
              <a:rPr lang="en-US" sz="2400" dirty="0" err="1">
                <a:solidFill>
                  <a:schemeClr val="accent2"/>
                </a:solidFill>
              </a:rPr>
              <a:t>enum</a:t>
            </a:r>
            <a:r>
              <a:rPr lang="en-US" sz="2400" dirty="0">
                <a:solidFill>
                  <a:schemeClr val="accent2"/>
                </a:solidFill>
              </a:rPr>
              <a:t> </a:t>
            </a:r>
            <a:r>
              <a:rPr lang="en-US" sz="2400" dirty="0"/>
              <a:t>types. Strongly typed </a:t>
            </a:r>
            <a:r>
              <a:rPr lang="en-US" sz="2400" dirty="0" err="1"/>
              <a:t>enums</a:t>
            </a:r>
            <a:r>
              <a:rPr lang="en-US" sz="2400" dirty="0"/>
              <a:t>, </a:t>
            </a:r>
            <a:r>
              <a:rPr lang="en-US" sz="2400" dirty="0" err="1"/>
              <a:t>enum</a:t>
            </a:r>
            <a:r>
              <a:rPr lang="en-US" sz="2400" dirty="0"/>
              <a:t> classes, also have better scoping. Each </a:t>
            </a:r>
            <a:r>
              <a:rPr lang="en-US" sz="2400" dirty="0" err="1"/>
              <a:t>enum</a:t>
            </a:r>
            <a:r>
              <a:rPr lang="en-US" sz="2400" dirty="0"/>
              <a:t> value is scoped within the name of the </a:t>
            </a:r>
            <a:r>
              <a:rPr lang="en-US" sz="2400" dirty="0" err="1"/>
              <a:t>enum</a:t>
            </a:r>
            <a:r>
              <a:rPr lang="en-US" sz="2400" dirty="0"/>
              <a:t> class. In other words, to access the </a:t>
            </a:r>
            <a:r>
              <a:rPr lang="en-US" sz="2400" dirty="0" err="1"/>
              <a:t>enum</a:t>
            </a:r>
            <a:r>
              <a:rPr lang="en-US" sz="2400" dirty="0"/>
              <a:t> values, you must write</a:t>
            </a:r>
            <a:r>
              <a:rPr lang="en-US" sz="2400" dirty="0" smtClean="0"/>
              <a:t>:</a:t>
            </a:r>
          </a:p>
          <a:p>
            <a:endParaRPr lang="en-US" sz="2400" dirty="0"/>
          </a:p>
          <a:p>
            <a:endParaRPr lang="en-US" dirty="0" smtClean="0"/>
          </a:p>
          <a:p>
            <a:pPr marL="0" indent="0">
              <a:buNone/>
            </a:pPr>
            <a:endParaRPr lang="es-MX" dirty="0"/>
          </a:p>
        </p:txBody>
      </p:sp>
      <p:pic>
        <p:nvPicPr>
          <p:cNvPr id="4" name="Picture 3"/>
          <p:cNvPicPr>
            <a:picLocks noChangeAspect="1"/>
          </p:cNvPicPr>
          <p:nvPr/>
        </p:nvPicPr>
        <p:blipFill>
          <a:blip r:embed="rId2"/>
          <a:stretch>
            <a:fillRect/>
          </a:stretch>
        </p:blipFill>
        <p:spPr>
          <a:xfrm>
            <a:off x="2354178" y="2358189"/>
            <a:ext cx="6280479" cy="697831"/>
          </a:xfrm>
          <a:prstGeom prst="rect">
            <a:avLst/>
          </a:prstGeom>
        </p:spPr>
      </p:pic>
      <p:pic>
        <p:nvPicPr>
          <p:cNvPr id="5" name="Picture 4"/>
          <p:cNvPicPr>
            <a:picLocks noChangeAspect="1"/>
          </p:cNvPicPr>
          <p:nvPr/>
        </p:nvPicPr>
        <p:blipFill>
          <a:blip r:embed="rId3"/>
          <a:stretch>
            <a:fillRect/>
          </a:stretch>
        </p:blipFill>
        <p:spPr>
          <a:xfrm>
            <a:off x="2949238" y="4753225"/>
            <a:ext cx="6110541" cy="1634386"/>
          </a:xfrm>
          <a:prstGeom prst="rect">
            <a:avLst/>
          </a:prstGeom>
        </p:spPr>
      </p:pic>
    </p:spTree>
    <p:extLst>
      <p:ext uri="{BB962C8B-B14F-4D97-AF65-F5344CB8AC3E}">
        <p14:creationId xmlns:p14="http://schemas.microsoft.com/office/powerpoint/2010/main" val="39121226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Forward </a:t>
            </a:r>
            <a:r>
              <a:rPr lang="en-US" dirty="0"/>
              <a:t>declaration to a strongly typed </a:t>
            </a:r>
            <a:r>
              <a:rPr lang="en-US" dirty="0" err="1"/>
              <a:t>enum</a:t>
            </a:r>
            <a:endParaRPr lang="es-MX" dirty="0"/>
          </a:p>
        </p:txBody>
      </p:sp>
      <p:sp>
        <p:nvSpPr>
          <p:cNvPr id="3" name="Content Placeholder 2"/>
          <p:cNvSpPr>
            <a:spLocks noGrp="1"/>
          </p:cNvSpPr>
          <p:nvPr>
            <p:ph idx="1"/>
          </p:nvPr>
        </p:nvSpPr>
        <p:spPr/>
        <p:txBody>
          <a:bodyPr>
            <a:normAutofit fontScale="92500" lnSpcReduction="20000"/>
          </a:bodyPr>
          <a:lstStyle/>
          <a:p>
            <a:r>
              <a:rPr lang="en-US" dirty="0" err="1"/>
              <a:t>Enum</a:t>
            </a:r>
            <a:r>
              <a:rPr lang="en-US" dirty="0"/>
              <a:t> classes have another advantages over old-style </a:t>
            </a:r>
            <a:r>
              <a:rPr lang="en-US" dirty="0" err="1"/>
              <a:t>enums</a:t>
            </a:r>
            <a:r>
              <a:rPr lang="en-US" dirty="0"/>
              <a:t>. You can have a forward declaration to a strongly typed </a:t>
            </a:r>
            <a:r>
              <a:rPr lang="en-US" dirty="0" err="1"/>
              <a:t>enum</a:t>
            </a:r>
            <a:r>
              <a:rPr lang="en-US" dirty="0"/>
              <a:t>, meaning that you can write code like</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t>Using </a:t>
            </a:r>
            <a:r>
              <a:rPr lang="en-US" dirty="0"/>
              <a:t>a forward declaration allows you to declare an </a:t>
            </a:r>
            <a:r>
              <a:rPr lang="en-US" dirty="0" err="1"/>
              <a:t>enum</a:t>
            </a:r>
            <a:r>
              <a:rPr lang="en-US" dirty="0"/>
              <a:t> type in the header file while putting specific values into the </a:t>
            </a:r>
            <a:r>
              <a:rPr lang="en-US" dirty="0" err="1"/>
              <a:t>cpp</a:t>
            </a:r>
            <a:r>
              <a:rPr lang="en-US" dirty="0"/>
              <a:t> file. This lets you change the list of possible </a:t>
            </a:r>
            <a:r>
              <a:rPr lang="en-US" dirty="0" err="1"/>
              <a:t>enum</a:t>
            </a:r>
            <a:r>
              <a:rPr lang="en-US" dirty="0"/>
              <a:t> values quite frequently without forcing all dependent files to recompile. </a:t>
            </a:r>
            <a:endParaRPr lang="en-US" dirty="0" smtClean="0"/>
          </a:p>
          <a:p>
            <a:endParaRPr lang="es-MX" dirty="0"/>
          </a:p>
        </p:txBody>
      </p:sp>
      <p:pic>
        <p:nvPicPr>
          <p:cNvPr id="4" name="Picture 3"/>
          <p:cNvPicPr>
            <a:picLocks noChangeAspect="1"/>
          </p:cNvPicPr>
          <p:nvPr/>
        </p:nvPicPr>
        <p:blipFill>
          <a:blip r:embed="rId2"/>
          <a:stretch>
            <a:fillRect/>
          </a:stretch>
        </p:blipFill>
        <p:spPr>
          <a:xfrm>
            <a:off x="3392905" y="2590164"/>
            <a:ext cx="5799222" cy="1953106"/>
          </a:xfrm>
          <a:prstGeom prst="rect">
            <a:avLst/>
          </a:prstGeom>
        </p:spPr>
      </p:pic>
    </p:spTree>
    <p:extLst>
      <p:ext uri="{BB962C8B-B14F-4D97-AF65-F5344CB8AC3E}">
        <p14:creationId xmlns:p14="http://schemas.microsoft.com/office/powerpoint/2010/main" val="38983349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Well-defined</a:t>
            </a:r>
            <a:r>
              <a:rPr lang="es-MX" b="1" dirty="0"/>
              <a:t> </a:t>
            </a:r>
            <a:r>
              <a:rPr lang="es-MX" b="1" dirty="0" err="1"/>
              <a:t>enum</a:t>
            </a:r>
            <a:r>
              <a:rPr lang="es-MX" b="1" dirty="0"/>
              <a:t> </a:t>
            </a:r>
            <a:r>
              <a:rPr lang="es-MX" b="1" dirty="0" err="1" smtClean="0"/>
              <a:t>sizes</a:t>
            </a:r>
            <a:endParaRPr lang="es-MX" dirty="0"/>
          </a:p>
        </p:txBody>
      </p:sp>
      <p:sp>
        <p:nvSpPr>
          <p:cNvPr id="3" name="Content Placeholder 2"/>
          <p:cNvSpPr>
            <a:spLocks noGrp="1"/>
          </p:cNvSpPr>
          <p:nvPr>
            <p:ph idx="1"/>
          </p:nvPr>
        </p:nvSpPr>
        <p:spPr/>
        <p:txBody>
          <a:bodyPr/>
          <a:lstStyle/>
          <a:p>
            <a:r>
              <a:rPr lang="en-US" dirty="0"/>
              <a:t>A final advantage of </a:t>
            </a:r>
            <a:r>
              <a:rPr lang="en-US" dirty="0" err="1">
                <a:solidFill>
                  <a:schemeClr val="accent2"/>
                </a:solidFill>
              </a:rPr>
              <a:t>enum</a:t>
            </a:r>
            <a:r>
              <a:rPr lang="en-US" dirty="0"/>
              <a:t> classes is that you can set the size of your </a:t>
            </a:r>
            <a:r>
              <a:rPr lang="en-US" dirty="0" err="1">
                <a:solidFill>
                  <a:schemeClr val="accent2"/>
                </a:solidFill>
              </a:rPr>
              <a:t>enum</a:t>
            </a:r>
            <a:r>
              <a:rPr lang="en-US" dirty="0"/>
              <a:t>--you can use any signed or unsigned integer type. It defaults to </a:t>
            </a:r>
            <a:r>
              <a:rPr lang="en-US" dirty="0" err="1">
                <a:solidFill>
                  <a:srgbClr val="FF0000"/>
                </a:solidFill>
              </a:rPr>
              <a:t>int</a:t>
            </a:r>
            <a:r>
              <a:rPr lang="en-US" dirty="0"/>
              <a:t>, but you can also use char, unsigned long, etc. This will ensure some measure of compatibility across compilers</a:t>
            </a:r>
            <a:r>
              <a:rPr lang="en-US" dirty="0" smtClean="0"/>
              <a:t>.</a:t>
            </a:r>
          </a:p>
          <a:p>
            <a:endParaRPr lang="en-US" dirty="0"/>
          </a:p>
          <a:p>
            <a:endParaRPr lang="en-US" dirty="0" smtClean="0"/>
          </a:p>
          <a:p>
            <a:r>
              <a:rPr lang="en-US" dirty="0" smtClean="0"/>
              <a:t>But </a:t>
            </a:r>
            <a:r>
              <a:rPr lang="en-US" dirty="0"/>
              <a:t>in C++11, we can do even better, specifying exact sizes for </a:t>
            </a:r>
            <a:r>
              <a:rPr lang="en-US" dirty="0" err="1"/>
              <a:t>enums</a:t>
            </a:r>
            <a:r>
              <a:rPr lang="en-US" dirty="0"/>
              <a:t>, using </a:t>
            </a:r>
            <a:r>
              <a:rPr lang="en-US" b="1" dirty="0">
                <a:solidFill>
                  <a:schemeClr val="accent2"/>
                </a:solidFill>
              </a:rPr>
              <a:t>cstdint</a:t>
            </a:r>
            <a:r>
              <a:rPr lang="en-US" dirty="0"/>
              <a:t>.</a:t>
            </a:r>
            <a:endParaRPr lang="en-US" dirty="0" smtClean="0"/>
          </a:p>
          <a:p>
            <a:endParaRPr lang="es-MX" dirty="0"/>
          </a:p>
        </p:txBody>
      </p:sp>
      <p:pic>
        <p:nvPicPr>
          <p:cNvPr id="4" name="Picture 3"/>
          <p:cNvPicPr>
            <a:picLocks noChangeAspect="1"/>
          </p:cNvPicPr>
          <p:nvPr/>
        </p:nvPicPr>
        <p:blipFill>
          <a:blip r:embed="rId2"/>
          <a:stretch>
            <a:fillRect/>
          </a:stretch>
        </p:blipFill>
        <p:spPr>
          <a:xfrm>
            <a:off x="2542423" y="3496469"/>
            <a:ext cx="7878980" cy="774742"/>
          </a:xfrm>
          <a:prstGeom prst="rect">
            <a:avLst/>
          </a:prstGeom>
        </p:spPr>
      </p:pic>
    </p:spTree>
    <p:extLst>
      <p:ext uri="{BB962C8B-B14F-4D97-AF65-F5344CB8AC3E}">
        <p14:creationId xmlns:p14="http://schemas.microsoft.com/office/powerpoint/2010/main" val="28757426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Cstdint: </a:t>
            </a:r>
            <a:r>
              <a:rPr lang="es-MX" b="1" dirty="0">
                <a:hlinkClick r:id="rId2"/>
              </a:rPr>
              <a:t>&lt;</a:t>
            </a:r>
            <a:r>
              <a:rPr lang="es-MX" b="1" dirty="0" err="1">
                <a:hlinkClick r:id="rId2"/>
              </a:rPr>
              <a:t>cstdint</a:t>
            </a:r>
            <a:r>
              <a:rPr lang="es-MX" b="1" dirty="0">
                <a:hlinkClick r:id="rId2"/>
              </a:rPr>
              <a:t>&gt; vs &lt;</a:t>
            </a:r>
            <a:r>
              <a:rPr lang="es-MX" b="1" dirty="0" err="1">
                <a:hlinkClick r:id="rId2"/>
              </a:rPr>
              <a:t>stdint.h</a:t>
            </a:r>
            <a:r>
              <a:rPr lang="es-MX" b="1" dirty="0">
                <a:hlinkClick r:id="rId2"/>
              </a:rPr>
              <a:t>&gt;</a:t>
            </a:r>
            <a:r>
              <a:rPr lang="es-MX" b="1" dirty="0"/>
              <a:t/>
            </a:r>
            <a:br>
              <a:rPr lang="es-MX" b="1" dirty="0"/>
            </a:br>
            <a:endParaRPr lang="es-MX" dirty="0"/>
          </a:p>
        </p:txBody>
      </p:sp>
      <p:sp>
        <p:nvSpPr>
          <p:cNvPr id="3" name="Content Placeholder 2"/>
          <p:cNvSpPr>
            <a:spLocks noGrp="1"/>
          </p:cNvSpPr>
          <p:nvPr>
            <p:ph idx="1"/>
          </p:nvPr>
        </p:nvSpPr>
        <p:spPr/>
        <p:txBody>
          <a:bodyPr>
            <a:normAutofit/>
          </a:bodyPr>
          <a:lstStyle/>
          <a:p>
            <a:pPr marL="0" indent="0">
              <a:buNone/>
            </a:pPr>
            <a:r>
              <a:rPr lang="en-US" sz="2400" dirty="0"/>
              <a:t>One problem that C++ has suffered from is a lack of standard types that provide fixed, well-defined sizes. </a:t>
            </a:r>
            <a:endParaRPr lang="en-US" sz="2400" dirty="0" smtClean="0"/>
          </a:p>
          <a:p>
            <a:pPr marL="457200" lvl="1" indent="0">
              <a:buNone/>
            </a:pPr>
            <a:r>
              <a:rPr lang="en-US" dirty="0" smtClean="0"/>
              <a:t>For </a:t>
            </a:r>
            <a:r>
              <a:rPr lang="en-US" dirty="0"/>
              <a:t>example, sometimes you want to have a 32-bit integer, not just an </a:t>
            </a:r>
            <a:r>
              <a:rPr lang="en-US" dirty="0" err="1"/>
              <a:t>int</a:t>
            </a:r>
            <a:r>
              <a:rPr lang="en-US" dirty="0"/>
              <a:t> that might have different sizes on different architectures. </a:t>
            </a:r>
            <a:endParaRPr lang="en-US" dirty="0" smtClean="0"/>
          </a:p>
          <a:p>
            <a:pPr marL="0" indent="0">
              <a:buNone/>
            </a:pPr>
            <a:r>
              <a:rPr lang="en-US" sz="2400" dirty="0" smtClean="0"/>
              <a:t>In </a:t>
            </a:r>
            <a:r>
              <a:rPr lang="en-US" sz="2400" dirty="0"/>
              <a:t>C++11, the </a:t>
            </a:r>
            <a:r>
              <a:rPr lang="en-US" sz="2400" i="1" dirty="0"/>
              <a:t>C99 header file </a:t>
            </a:r>
            <a:r>
              <a:rPr lang="en-US" sz="2400" dirty="0" err="1">
                <a:solidFill>
                  <a:schemeClr val="accent2"/>
                </a:solidFill>
              </a:rPr>
              <a:t>stdint.h</a:t>
            </a:r>
            <a:r>
              <a:rPr lang="en-US" sz="2400" dirty="0"/>
              <a:t> has been included as </a:t>
            </a:r>
            <a:r>
              <a:rPr lang="en-US" sz="2400" dirty="0">
                <a:solidFill>
                  <a:schemeClr val="accent2"/>
                </a:solidFill>
              </a:rPr>
              <a:t>cstdint</a:t>
            </a:r>
            <a:r>
              <a:rPr lang="en-US" sz="2400" dirty="0"/>
              <a:t>. The </a:t>
            </a:r>
            <a:r>
              <a:rPr lang="en-US" sz="2400" dirty="0">
                <a:solidFill>
                  <a:schemeClr val="accent2"/>
                </a:solidFill>
              </a:rPr>
              <a:t>cstdint</a:t>
            </a:r>
            <a:r>
              <a:rPr lang="en-US" sz="2400" dirty="0"/>
              <a:t> header includes types such </a:t>
            </a:r>
            <a:r>
              <a:rPr lang="en-US" sz="2400" dirty="0">
                <a:solidFill>
                  <a:schemeClr val="accent2"/>
                </a:solidFill>
              </a:rPr>
              <a:t>as </a:t>
            </a:r>
            <a:r>
              <a:rPr lang="en-US" sz="2400" dirty="0" err="1">
                <a:solidFill>
                  <a:schemeClr val="accent2"/>
                </a:solidFill>
              </a:rPr>
              <a:t>std</a:t>
            </a:r>
            <a:r>
              <a:rPr lang="en-US" sz="2400" dirty="0">
                <a:solidFill>
                  <a:schemeClr val="accent2"/>
                </a:solidFill>
              </a:rPr>
              <a:t>::int8_t, </a:t>
            </a:r>
            <a:r>
              <a:rPr lang="en-US" sz="2400" dirty="0" err="1">
                <a:solidFill>
                  <a:schemeClr val="accent2"/>
                </a:solidFill>
              </a:rPr>
              <a:t>std</a:t>
            </a:r>
            <a:r>
              <a:rPr lang="en-US" sz="2400" dirty="0">
                <a:solidFill>
                  <a:schemeClr val="accent2"/>
                </a:solidFill>
              </a:rPr>
              <a:t>::int16_t, </a:t>
            </a:r>
            <a:r>
              <a:rPr lang="en-US" sz="2400" dirty="0" err="1">
                <a:solidFill>
                  <a:schemeClr val="accent2"/>
                </a:solidFill>
              </a:rPr>
              <a:t>std</a:t>
            </a:r>
            <a:r>
              <a:rPr lang="en-US" sz="2400" dirty="0">
                <a:solidFill>
                  <a:schemeClr val="accent2"/>
                </a:solidFill>
              </a:rPr>
              <a:t>::int32_t, and </a:t>
            </a:r>
            <a:r>
              <a:rPr lang="en-US" sz="2400" dirty="0" err="1">
                <a:solidFill>
                  <a:schemeClr val="accent2"/>
                </a:solidFill>
              </a:rPr>
              <a:t>std</a:t>
            </a:r>
            <a:r>
              <a:rPr lang="en-US" sz="2400" dirty="0">
                <a:solidFill>
                  <a:schemeClr val="accent2"/>
                </a:solidFill>
              </a:rPr>
              <a:t>::int64_t</a:t>
            </a:r>
            <a:r>
              <a:rPr lang="en-US" sz="2400" dirty="0"/>
              <a:t> (as well as unsigned versions that begin with </a:t>
            </a:r>
            <a:r>
              <a:rPr lang="en-US" sz="2400" dirty="0" smtClean="0"/>
              <a:t>u</a:t>
            </a:r>
            <a:r>
              <a:rPr lang="en-US" sz="2400" dirty="0"/>
              <a:t>: </a:t>
            </a:r>
            <a:r>
              <a:rPr lang="en-US" sz="2400" dirty="0" err="1" smtClean="0"/>
              <a:t>std</a:t>
            </a:r>
            <a:r>
              <a:rPr lang="en-US" sz="2400" dirty="0"/>
              <a:t>::uint8_t).</a:t>
            </a:r>
          </a:p>
          <a:p>
            <a:pPr marL="0" indent="0">
              <a:buNone/>
            </a:pPr>
            <a:r>
              <a:rPr lang="en-US" sz="2400" dirty="0" smtClean="0"/>
              <a:t>Here's </a:t>
            </a:r>
            <a:r>
              <a:rPr lang="en-US" sz="2400" dirty="0"/>
              <a:t>an example that combines these new types with </a:t>
            </a:r>
            <a:r>
              <a:rPr lang="en-US" sz="2400" dirty="0" err="1"/>
              <a:t>enum</a:t>
            </a:r>
            <a:r>
              <a:rPr lang="en-US" sz="2400" dirty="0"/>
              <a:t> classes to get completely known sizes for your </a:t>
            </a:r>
            <a:r>
              <a:rPr lang="en-US" sz="2400" dirty="0" err="1"/>
              <a:t>enum</a:t>
            </a:r>
            <a:r>
              <a:rPr lang="en-US" sz="2400" dirty="0"/>
              <a:t> across compilers and architectures</a:t>
            </a:r>
            <a:r>
              <a:rPr lang="en-US" sz="2400" dirty="0" smtClean="0"/>
              <a:t>:</a:t>
            </a:r>
          </a:p>
          <a:p>
            <a:endParaRPr lang="en-US" dirty="0"/>
          </a:p>
          <a:p>
            <a:endParaRPr lang="en-US" dirty="0" smtClean="0"/>
          </a:p>
          <a:p>
            <a:endParaRPr lang="es-MX" dirty="0"/>
          </a:p>
        </p:txBody>
      </p:sp>
      <p:pic>
        <p:nvPicPr>
          <p:cNvPr id="5" name="Picture 4"/>
          <p:cNvPicPr>
            <a:picLocks noChangeAspect="1"/>
          </p:cNvPicPr>
          <p:nvPr/>
        </p:nvPicPr>
        <p:blipFill>
          <a:blip r:embed="rId3"/>
          <a:stretch>
            <a:fillRect/>
          </a:stretch>
        </p:blipFill>
        <p:spPr>
          <a:xfrm>
            <a:off x="1302845" y="5366083"/>
            <a:ext cx="9586309" cy="786816"/>
          </a:xfrm>
          <a:prstGeom prst="rect">
            <a:avLst/>
          </a:prstGeom>
        </p:spPr>
      </p:pic>
    </p:spTree>
    <p:extLst>
      <p:ext uri="{BB962C8B-B14F-4D97-AF65-F5344CB8AC3E}">
        <p14:creationId xmlns:p14="http://schemas.microsoft.com/office/powerpoint/2010/main" val="33030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program that writes Hello, World!:</a:t>
            </a:r>
            <a:endParaRPr lang="es-MX" dirty="0"/>
          </a:p>
        </p:txBody>
      </p:sp>
      <p:pic>
        <p:nvPicPr>
          <p:cNvPr id="4" name="Content Placeholder 3"/>
          <p:cNvPicPr>
            <a:picLocks noGrp="1" noChangeAspect="1"/>
          </p:cNvPicPr>
          <p:nvPr>
            <p:ph idx="1"/>
          </p:nvPr>
        </p:nvPicPr>
        <p:blipFill>
          <a:blip r:embed="rId2"/>
          <a:stretch>
            <a:fillRect/>
          </a:stretch>
        </p:blipFill>
        <p:spPr>
          <a:xfrm>
            <a:off x="753979" y="1349082"/>
            <a:ext cx="9906000" cy="4784729"/>
          </a:xfrm>
          <a:prstGeom prst="rect">
            <a:avLst/>
          </a:prstGeom>
        </p:spPr>
      </p:pic>
      <p:sp>
        <p:nvSpPr>
          <p:cNvPr id="5" name="TextBox 4"/>
          <p:cNvSpPr txBox="1"/>
          <p:nvPr/>
        </p:nvSpPr>
        <p:spPr>
          <a:xfrm>
            <a:off x="5420226" y="2271793"/>
            <a:ext cx="4668253" cy="1200329"/>
          </a:xfrm>
          <a:prstGeom prst="rect">
            <a:avLst/>
          </a:prstGeom>
          <a:noFill/>
          <a:ln>
            <a:solidFill>
              <a:schemeClr val="accent1"/>
            </a:solidFill>
          </a:ln>
        </p:spPr>
        <p:txBody>
          <a:bodyPr wrap="square" rtlCol="0">
            <a:spAutoFit/>
          </a:bodyPr>
          <a:lstStyle/>
          <a:p>
            <a:r>
              <a:rPr lang="en-US" dirty="0" smtClean="0"/>
              <a:t>The line #include &lt;</a:t>
            </a:r>
            <a:r>
              <a:rPr lang="en-US" dirty="0" err="1" smtClean="0"/>
              <a:t>iostream</a:t>
            </a:r>
            <a:r>
              <a:rPr lang="en-US" dirty="0" smtClean="0"/>
              <a:t>&gt; instructs the compiler to include the declarations of the standard stream I/O facilities as found in </a:t>
            </a:r>
            <a:r>
              <a:rPr lang="en-US" dirty="0" err="1" smtClean="0"/>
              <a:t>iostream</a:t>
            </a:r>
            <a:r>
              <a:rPr lang="en-US" dirty="0" smtClean="0"/>
              <a:t>.</a:t>
            </a:r>
            <a:endParaRPr lang="es-MX" dirty="0"/>
          </a:p>
        </p:txBody>
      </p:sp>
      <p:sp>
        <p:nvSpPr>
          <p:cNvPr id="6" name="Right Arrow 5"/>
          <p:cNvSpPr/>
          <p:nvPr/>
        </p:nvSpPr>
        <p:spPr>
          <a:xfrm rot="10800000">
            <a:off x="4384479" y="2637294"/>
            <a:ext cx="683851" cy="27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extBox 6"/>
          <p:cNvSpPr txBox="1"/>
          <p:nvPr/>
        </p:nvSpPr>
        <p:spPr>
          <a:xfrm>
            <a:off x="4180974" y="4615929"/>
            <a:ext cx="5907505" cy="923330"/>
          </a:xfrm>
          <a:prstGeom prst="rect">
            <a:avLst/>
          </a:prstGeom>
          <a:noFill/>
          <a:ln>
            <a:solidFill>
              <a:schemeClr val="accent1"/>
            </a:solidFill>
          </a:ln>
        </p:spPr>
        <p:txBody>
          <a:bodyPr wrap="square" rtlCol="0">
            <a:spAutoFit/>
          </a:bodyPr>
          <a:lstStyle/>
          <a:p>
            <a:r>
              <a:rPr lang="en-US" dirty="0" smtClean="0"/>
              <a:t>The operator &lt;&lt; (‘‘put to’’) writes its second argument onto its ﬁrst. In this case, the string literal "Hello, World!\n“ is written onto the standard output  stream </a:t>
            </a:r>
            <a:r>
              <a:rPr lang="en-US" dirty="0" err="1" smtClean="0"/>
              <a:t>std</a:t>
            </a:r>
            <a:r>
              <a:rPr lang="en-US" dirty="0" smtClean="0"/>
              <a:t>::</a:t>
            </a:r>
            <a:r>
              <a:rPr lang="en-US" dirty="0" err="1" smtClean="0"/>
              <a:t>cout</a:t>
            </a:r>
            <a:r>
              <a:rPr lang="en-US" dirty="0" smtClean="0"/>
              <a:t>.</a:t>
            </a:r>
            <a:endParaRPr lang="es-MX" dirty="0"/>
          </a:p>
        </p:txBody>
      </p:sp>
    </p:spTree>
    <p:extLst>
      <p:ext uri="{BB962C8B-B14F-4D97-AF65-F5344CB8AC3E}">
        <p14:creationId xmlns:p14="http://schemas.microsoft.com/office/powerpoint/2010/main" val="39798750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endParaRPr lang="es-MX"/>
          </a:p>
        </p:txBody>
      </p:sp>
    </p:spTree>
    <p:extLst>
      <p:ext uri="{BB962C8B-B14F-4D97-AF65-F5344CB8AC3E}">
        <p14:creationId xmlns:p14="http://schemas.microsoft.com/office/powerpoint/2010/main" val="3548581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Exercises</a:t>
            </a:r>
            <a:endParaRPr lang="es-MX" dirty="0"/>
          </a:p>
        </p:txBody>
      </p:sp>
      <p:sp>
        <p:nvSpPr>
          <p:cNvPr id="3" name="Content Placeholder 2"/>
          <p:cNvSpPr>
            <a:spLocks noGrp="1"/>
          </p:cNvSpPr>
          <p:nvPr>
            <p:ph idx="1"/>
          </p:nvPr>
        </p:nvSpPr>
        <p:spPr/>
        <p:txBody>
          <a:bodyPr>
            <a:normAutofit/>
          </a:bodyPr>
          <a:lstStyle/>
          <a:p>
            <a:r>
              <a:rPr lang="en-US" dirty="0"/>
              <a:t>Fill in the missing parts of the code to create a working program that will accomplish the stated task</a:t>
            </a:r>
            <a:r>
              <a:rPr lang="en-US" dirty="0" smtClean="0"/>
              <a:t>.</a:t>
            </a:r>
          </a:p>
          <a:p>
            <a:pPr marL="0" indent="0">
              <a:buNone/>
            </a:pPr>
            <a:r>
              <a:rPr lang="es-MX" dirty="0" err="1"/>
              <a:t>Array</a:t>
            </a:r>
            <a:r>
              <a:rPr lang="es-MX" dirty="0"/>
              <a:t> </a:t>
            </a:r>
            <a:r>
              <a:rPr lang="es-MX" dirty="0" err="1" smtClean="0"/>
              <a:t>Challenge</a:t>
            </a:r>
            <a:endParaRPr lang="es-MX" dirty="0" smtClean="0"/>
          </a:p>
        </p:txBody>
      </p:sp>
      <p:pic>
        <p:nvPicPr>
          <p:cNvPr id="5" name="Picture 4"/>
          <p:cNvPicPr>
            <a:picLocks noChangeAspect="1"/>
          </p:cNvPicPr>
          <p:nvPr/>
        </p:nvPicPr>
        <p:blipFill>
          <a:blip r:embed="rId2"/>
          <a:stretch>
            <a:fillRect/>
          </a:stretch>
        </p:blipFill>
        <p:spPr>
          <a:xfrm>
            <a:off x="2028072" y="3339765"/>
            <a:ext cx="3735054" cy="3266001"/>
          </a:xfrm>
          <a:prstGeom prst="rect">
            <a:avLst/>
          </a:prstGeom>
        </p:spPr>
      </p:pic>
    </p:spTree>
    <p:extLst>
      <p:ext uri="{BB962C8B-B14F-4D97-AF65-F5344CB8AC3E}">
        <p14:creationId xmlns:p14="http://schemas.microsoft.com/office/powerpoint/2010/main" val="13150085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Solution</a:t>
            </a:r>
            <a:endParaRPr lang="es-MX" dirty="0"/>
          </a:p>
        </p:txBody>
      </p:sp>
      <p:pic>
        <p:nvPicPr>
          <p:cNvPr id="4" name="Content Placeholder 3"/>
          <p:cNvPicPr>
            <a:picLocks noGrp="1" noChangeAspect="1"/>
          </p:cNvPicPr>
          <p:nvPr>
            <p:ph idx="1"/>
          </p:nvPr>
        </p:nvPicPr>
        <p:blipFill>
          <a:blip r:embed="rId2"/>
          <a:stretch>
            <a:fillRect/>
          </a:stretch>
        </p:blipFill>
        <p:spPr>
          <a:xfrm>
            <a:off x="6095999" y="1893010"/>
            <a:ext cx="4576011" cy="3311213"/>
          </a:xfrm>
          <a:prstGeom prst="rect">
            <a:avLst/>
          </a:prstGeom>
        </p:spPr>
      </p:pic>
      <p:pic>
        <p:nvPicPr>
          <p:cNvPr id="5" name="Picture 4"/>
          <p:cNvPicPr>
            <a:picLocks noChangeAspect="1"/>
          </p:cNvPicPr>
          <p:nvPr/>
        </p:nvPicPr>
        <p:blipFill>
          <a:blip r:embed="rId3"/>
          <a:stretch>
            <a:fillRect/>
          </a:stretch>
        </p:blipFill>
        <p:spPr>
          <a:xfrm>
            <a:off x="945230" y="1799723"/>
            <a:ext cx="3735054" cy="3266001"/>
          </a:xfrm>
          <a:prstGeom prst="rect">
            <a:avLst/>
          </a:prstGeom>
        </p:spPr>
      </p:pic>
    </p:spTree>
    <p:extLst>
      <p:ext uri="{BB962C8B-B14F-4D97-AF65-F5344CB8AC3E}">
        <p14:creationId xmlns:p14="http://schemas.microsoft.com/office/powerpoint/2010/main" val="19987928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Guessing</a:t>
            </a:r>
            <a:r>
              <a:rPr lang="es-MX" b="1" dirty="0"/>
              <a:t> </a:t>
            </a:r>
            <a:r>
              <a:rPr lang="es-MX" b="1" dirty="0" err="1"/>
              <a:t>Game</a:t>
            </a:r>
            <a:r>
              <a:rPr lang="es-MX" b="1" dirty="0"/>
              <a:t> </a:t>
            </a:r>
            <a:r>
              <a:rPr lang="es-MX" b="1" dirty="0" smtClean="0"/>
              <a:t/>
            </a:r>
            <a:br>
              <a:rPr lang="es-MX" b="1" dirty="0" smtClean="0"/>
            </a:br>
            <a:r>
              <a:rPr lang="es-MX" b="1" dirty="0" smtClean="0"/>
              <a:t>Solution</a:t>
            </a:r>
            <a:endParaRPr lang="es-MX" dirty="0"/>
          </a:p>
        </p:txBody>
      </p:sp>
      <p:sp>
        <p:nvSpPr>
          <p:cNvPr id="3" name="Content Placeholder 2"/>
          <p:cNvSpPr>
            <a:spLocks noGrp="1"/>
          </p:cNvSpPr>
          <p:nvPr>
            <p:ph idx="1"/>
          </p:nvPr>
        </p:nvSpPr>
        <p:spPr>
          <a:xfrm>
            <a:off x="838200" y="1825625"/>
            <a:ext cx="3902242" cy="4351338"/>
          </a:xfrm>
        </p:spPr>
        <p:txBody>
          <a:bodyPr/>
          <a:lstStyle/>
          <a:p>
            <a:r>
              <a:rPr lang="en-US" dirty="0"/>
              <a:t>The following program will act as a guessing game in which the user has eight tries to guess a randomly generated number. The program will tell the user each time whether he guessed high or </a:t>
            </a:r>
            <a:r>
              <a:rPr lang="en-US" dirty="0" smtClean="0"/>
              <a:t>low</a:t>
            </a:r>
            <a:endParaRPr lang="es-MX" dirty="0"/>
          </a:p>
        </p:txBody>
      </p:sp>
      <p:pic>
        <p:nvPicPr>
          <p:cNvPr id="4" name="Picture 3"/>
          <p:cNvPicPr>
            <a:picLocks noChangeAspect="1"/>
          </p:cNvPicPr>
          <p:nvPr/>
        </p:nvPicPr>
        <p:blipFill>
          <a:blip r:embed="rId2"/>
          <a:stretch>
            <a:fillRect/>
          </a:stretch>
        </p:blipFill>
        <p:spPr>
          <a:xfrm>
            <a:off x="5462336" y="220480"/>
            <a:ext cx="5727031" cy="6655732"/>
          </a:xfrm>
          <a:prstGeom prst="rect">
            <a:avLst/>
          </a:prstGeom>
        </p:spPr>
      </p:pic>
    </p:spTree>
    <p:extLst>
      <p:ext uri="{BB962C8B-B14F-4D97-AF65-F5344CB8AC3E}">
        <p14:creationId xmlns:p14="http://schemas.microsoft.com/office/powerpoint/2010/main" val="33879656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76000" y="0"/>
            <a:ext cx="6416000" cy="6725653"/>
          </a:xfrm>
          <a:prstGeom prst="rect">
            <a:avLst/>
          </a:prstGeom>
        </p:spPr>
      </p:pic>
      <p:pic>
        <p:nvPicPr>
          <p:cNvPr id="5" name="Picture 4"/>
          <p:cNvPicPr>
            <a:picLocks noChangeAspect="1"/>
          </p:cNvPicPr>
          <p:nvPr/>
        </p:nvPicPr>
        <p:blipFill>
          <a:blip r:embed="rId3"/>
          <a:stretch>
            <a:fillRect/>
          </a:stretch>
        </p:blipFill>
        <p:spPr>
          <a:xfrm>
            <a:off x="0" y="0"/>
            <a:ext cx="5727031" cy="6655732"/>
          </a:xfrm>
          <a:prstGeom prst="rect">
            <a:avLst/>
          </a:prstGeom>
        </p:spPr>
      </p:pic>
    </p:spTree>
    <p:extLst>
      <p:ext uri="{BB962C8B-B14F-4D97-AF65-F5344CB8AC3E}">
        <p14:creationId xmlns:p14="http://schemas.microsoft.com/office/powerpoint/2010/main" val="566647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smtClean="0"/>
              <a:t>Calculator</a:t>
            </a:r>
            <a:endParaRPr lang="es-MX" dirty="0"/>
          </a:p>
        </p:txBody>
      </p:sp>
      <p:sp>
        <p:nvSpPr>
          <p:cNvPr id="3" name="Content Placeholder 2"/>
          <p:cNvSpPr>
            <a:spLocks noGrp="1"/>
          </p:cNvSpPr>
          <p:nvPr>
            <p:ph idx="1"/>
          </p:nvPr>
        </p:nvSpPr>
        <p:spPr>
          <a:xfrm>
            <a:off x="609600" y="1500772"/>
            <a:ext cx="2951747" cy="4351338"/>
          </a:xfrm>
        </p:spPr>
        <p:txBody>
          <a:bodyPr>
            <a:normAutofit/>
          </a:bodyPr>
          <a:lstStyle/>
          <a:p>
            <a:r>
              <a:rPr lang="en-US" sz="2000" dirty="0"/>
              <a:t>The following program should function as a basic calculator; it should ask the user to input what type of arithmetic operation he would like, and then ask for the numbers on which the operation should be performed. The calculator should then give the output of the operation</a:t>
            </a:r>
            <a:r>
              <a:rPr lang="en-US" sz="2000" dirty="0" smtClean="0"/>
              <a:t>.</a:t>
            </a:r>
          </a:p>
        </p:txBody>
      </p:sp>
      <p:pic>
        <p:nvPicPr>
          <p:cNvPr id="7" name="Picture 6"/>
          <p:cNvPicPr>
            <a:picLocks noChangeAspect="1"/>
          </p:cNvPicPr>
          <p:nvPr/>
        </p:nvPicPr>
        <p:blipFill>
          <a:blip r:embed="rId2"/>
          <a:stretch>
            <a:fillRect/>
          </a:stretch>
        </p:blipFill>
        <p:spPr>
          <a:xfrm>
            <a:off x="3561347" y="785812"/>
            <a:ext cx="7244765" cy="5286375"/>
          </a:xfrm>
          <a:prstGeom prst="rect">
            <a:avLst/>
          </a:prstGeom>
        </p:spPr>
      </p:pic>
    </p:spTree>
    <p:extLst>
      <p:ext uri="{BB962C8B-B14F-4D97-AF65-F5344CB8AC3E}">
        <p14:creationId xmlns:p14="http://schemas.microsoft.com/office/powerpoint/2010/main" val="3736321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smtClean="0"/>
              <a:t>Solution</a:t>
            </a:r>
            <a:br>
              <a:rPr lang="es-MX" dirty="0" smtClean="0"/>
            </a:br>
            <a:r>
              <a:rPr lang="es-MX" dirty="0"/>
              <a:t/>
            </a:r>
            <a:br>
              <a:rPr lang="es-MX" dirty="0"/>
            </a:br>
            <a:endParaRPr lang="es-MX" dirty="0"/>
          </a:p>
        </p:txBody>
      </p:sp>
      <p:pic>
        <p:nvPicPr>
          <p:cNvPr id="4" name="Content Placeholder 3"/>
          <p:cNvPicPr>
            <a:picLocks noGrp="1" noChangeAspect="1"/>
          </p:cNvPicPr>
          <p:nvPr>
            <p:ph idx="1"/>
          </p:nvPr>
        </p:nvPicPr>
        <p:blipFill>
          <a:blip r:embed="rId2"/>
          <a:stretch>
            <a:fillRect/>
          </a:stretch>
        </p:blipFill>
        <p:spPr>
          <a:xfrm>
            <a:off x="186334" y="685799"/>
            <a:ext cx="10558547" cy="6195417"/>
          </a:xfrm>
          <a:prstGeom prst="rect">
            <a:avLst/>
          </a:prstGeom>
        </p:spPr>
      </p:pic>
    </p:spTree>
    <p:extLst>
      <p:ext uri="{BB962C8B-B14F-4D97-AF65-F5344CB8AC3E}">
        <p14:creationId xmlns:p14="http://schemas.microsoft.com/office/powerpoint/2010/main" val="12206683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a:t>Temperature</a:t>
            </a:r>
            <a:r>
              <a:rPr lang="es-MX" b="1" dirty="0"/>
              <a:t> </a:t>
            </a:r>
            <a:r>
              <a:rPr lang="es-MX" b="1" dirty="0" err="1" smtClean="0"/>
              <a:t>Converter</a:t>
            </a:r>
            <a:endParaRPr lang="es-MX" dirty="0"/>
          </a:p>
        </p:txBody>
      </p:sp>
      <p:sp>
        <p:nvSpPr>
          <p:cNvPr id="3" name="Content Placeholder 2"/>
          <p:cNvSpPr>
            <a:spLocks noGrp="1"/>
          </p:cNvSpPr>
          <p:nvPr>
            <p:ph idx="1"/>
          </p:nvPr>
        </p:nvSpPr>
        <p:spPr/>
        <p:txBody>
          <a:bodyPr>
            <a:normAutofit/>
          </a:bodyPr>
          <a:lstStyle/>
          <a:p>
            <a:r>
              <a:rPr lang="en-US" dirty="0"/>
              <a:t>In this </a:t>
            </a:r>
            <a:r>
              <a:rPr lang="en-US" dirty="0" smtClean="0"/>
              <a:t>challenge:</a:t>
            </a:r>
          </a:p>
          <a:p>
            <a:pPr lvl="1"/>
            <a:r>
              <a:rPr lang="en-US" dirty="0" smtClean="0"/>
              <a:t>Write </a:t>
            </a:r>
            <a:r>
              <a:rPr lang="en-US" dirty="0"/>
              <a:t>a program that takes in three arguments, a start temperature (in Celsius), an end temperature (in Celsius) and a step size. </a:t>
            </a:r>
            <a:endParaRPr lang="en-US" dirty="0" smtClean="0"/>
          </a:p>
          <a:p>
            <a:pPr lvl="1"/>
            <a:r>
              <a:rPr lang="en-US" dirty="0" smtClean="0"/>
              <a:t>Print </a:t>
            </a:r>
            <a:r>
              <a:rPr lang="en-US" dirty="0"/>
              <a:t>out a table that goes from the start temperature to the end temperature, in steps of the step size; you do not actually need to print the final end temperature if the step size does not exactly match. </a:t>
            </a:r>
            <a:endParaRPr lang="en-US" dirty="0" smtClean="0"/>
          </a:p>
          <a:p>
            <a:pPr lvl="1"/>
            <a:r>
              <a:rPr lang="en-US" dirty="0" smtClean="0"/>
              <a:t>You </a:t>
            </a:r>
            <a:r>
              <a:rPr lang="en-US" dirty="0"/>
              <a:t>should perform input validation: do not accept start temperatures less than a lower limit (which your code should specify as a constant) or higher than an upper limit (which your code should also specify). </a:t>
            </a:r>
            <a:endParaRPr lang="en-US" dirty="0" smtClean="0"/>
          </a:p>
          <a:p>
            <a:pPr lvl="1"/>
            <a:r>
              <a:rPr lang="en-US" dirty="0" smtClean="0"/>
              <a:t>You </a:t>
            </a:r>
            <a:r>
              <a:rPr lang="en-US" dirty="0"/>
              <a:t>should not allow a step size greater than the difference in temperatures</a:t>
            </a:r>
            <a:endParaRPr lang="es-MX" dirty="0"/>
          </a:p>
        </p:txBody>
      </p:sp>
    </p:spTree>
    <p:extLst>
      <p:ext uri="{BB962C8B-B14F-4D97-AF65-F5344CB8AC3E}">
        <p14:creationId xmlns:p14="http://schemas.microsoft.com/office/powerpoint/2010/main" val="3561587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Temperature</a:t>
            </a:r>
            <a:r>
              <a:rPr lang="es-MX" dirty="0" smtClean="0"/>
              <a:t> </a:t>
            </a:r>
            <a:r>
              <a:rPr lang="es-MX" dirty="0" err="1" smtClean="0"/>
              <a:t>Converter</a:t>
            </a:r>
            <a:endParaRPr lang="es-MX" dirty="0"/>
          </a:p>
        </p:txBody>
      </p:sp>
      <p:pic>
        <p:nvPicPr>
          <p:cNvPr id="4" name="Content Placeholder 3"/>
          <p:cNvPicPr>
            <a:picLocks noGrp="1" noChangeAspect="1"/>
          </p:cNvPicPr>
          <p:nvPr>
            <p:ph idx="1"/>
          </p:nvPr>
        </p:nvPicPr>
        <p:blipFill>
          <a:blip r:embed="rId2"/>
          <a:stretch>
            <a:fillRect/>
          </a:stretch>
        </p:blipFill>
        <p:spPr>
          <a:xfrm>
            <a:off x="83482" y="1468146"/>
            <a:ext cx="11642919" cy="3669338"/>
          </a:xfrm>
          <a:prstGeom prst="rect">
            <a:avLst/>
          </a:prstGeom>
        </p:spPr>
      </p:pic>
    </p:spTree>
    <p:extLst>
      <p:ext uri="{BB962C8B-B14F-4D97-AF65-F5344CB8AC3E}">
        <p14:creationId xmlns:p14="http://schemas.microsoft.com/office/powerpoint/2010/main" val="15829068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Temperature</a:t>
            </a:r>
            <a:r>
              <a:rPr lang="es-MX" dirty="0" smtClean="0"/>
              <a:t> </a:t>
            </a:r>
            <a:r>
              <a:rPr lang="es-MX" dirty="0" err="1" smtClean="0"/>
              <a:t>Converter</a:t>
            </a:r>
            <a:endParaRPr lang="es-MX" dirty="0"/>
          </a:p>
        </p:txBody>
      </p:sp>
      <p:sp>
        <p:nvSpPr>
          <p:cNvPr id="3" name="Content Placeholder 2"/>
          <p:cNvSpPr>
            <a:spLocks noGrp="1"/>
          </p:cNvSpPr>
          <p:nvPr>
            <p:ph idx="1"/>
          </p:nvPr>
        </p:nvSpPr>
        <p:spPr/>
        <p:txBody>
          <a:bodyPr/>
          <a:lstStyle/>
          <a:p>
            <a:r>
              <a:rPr lang="es-MX" dirty="0" smtClean="0">
                <a:hlinkClick r:id="rId2" action="ppaction://hlinkfile"/>
              </a:rPr>
              <a:t>Solution</a:t>
            </a:r>
            <a:endParaRPr lang="es-MX" dirty="0"/>
          </a:p>
        </p:txBody>
      </p:sp>
    </p:spTree>
    <p:extLst>
      <p:ext uri="{BB962C8B-B14F-4D97-AF65-F5344CB8AC3E}">
        <p14:creationId xmlns:p14="http://schemas.microsoft.com/office/powerpoint/2010/main" val="2686921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a:t>
            </a:r>
            <a:r>
              <a:rPr lang="en-US" sz="3600" dirty="0" smtClean="0"/>
              <a:t>ll executable code is placed in functions and called directly or indirectly from main()</a:t>
            </a:r>
            <a:endParaRPr lang="es-MX" sz="3600" dirty="0"/>
          </a:p>
        </p:txBody>
      </p:sp>
      <p:pic>
        <p:nvPicPr>
          <p:cNvPr id="4" name="Content Placeholder 3"/>
          <p:cNvPicPr>
            <a:picLocks noGrp="1" noChangeAspect="1"/>
          </p:cNvPicPr>
          <p:nvPr>
            <p:ph idx="1"/>
          </p:nvPr>
        </p:nvPicPr>
        <p:blipFill>
          <a:blip r:embed="rId2"/>
          <a:stretch>
            <a:fillRect/>
          </a:stretch>
        </p:blipFill>
        <p:spPr>
          <a:xfrm>
            <a:off x="838200" y="1559134"/>
            <a:ext cx="10515600" cy="5204383"/>
          </a:xfrm>
          <a:prstGeom prst="rect">
            <a:avLst/>
          </a:prstGeom>
        </p:spPr>
      </p:pic>
      <p:sp>
        <p:nvSpPr>
          <p:cNvPr id="3" name="TextBox 2"/>
          <p:cNvSpPr txBox="1"/>
          <p:nvPr/>
        </p:nvSpPr>
        <p:spPr>
          <a:xfrm>
            <a:off x="3777916" y="2406316"/>
            <a:ext cx="6761747" cy="400110"/>
          </a:xfrm>
          <a:prstGeom prst="rect">
            <a:avLst/>
          </a:prstGeom>
          <a:solidFill>
            <a:schemeClr val="accent1">
              <a:alpha val="49000"/>
            </a:schemeClr>
          </a:solidFill>
        </p:spPr>
        <p:txBody>
          <a:bodyPr wrap="square" rtlCol="0">
            <a:spAutoFit/>
          </a:bodyPr>
          <a:lstStyle/>
          <a:p>
            <a:r>
              <a:rPr lang="en-US" sz="2000" dirty="0"/>
              <a:t>A</a:t>
            </a:r>
            <a:r>
              <a:rPr lang="en-US" sz="2000" dirty="0" smtClean="0"/>
              <a:t>ll </a:t>
            </a:r>
            <a:r>
              <a:rPr lang="en-US" sz="2000" dirty="0"/>
              <a:t>of the C++ standard library now lives in namespace std.</a:t>
            </a:r>
            <a:endParaRPr lang="es-MX" sz="2000" dirty="0"/>
          </a:p>
        </p:txBody>
      </p:sp>
    </p:spTree>
    <p:extLst>
      <p:ext uri="{BB962C8B-B14F-4D97-AF65-F5344CB8AC3E}">
        <p14:creationId xmlns:p14="http://schemas.microsoft.com/office/powerpoint/2010/main" val="29033257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a:t>Line </a:t>
            </a:r>
            <a:r>
              <a:rPr lang="es-MX" b="1" dirty="0" err="1" smtClean="0"/>
              <a:t>Count</a:t>
            </a:r>
            <a:r>
              <a:rPr lang="es-MX" b="1" dirty="0"/>
              <a:t> </a:t>
            </a:r>
            <a:r>
              <a:rPr lang="es-MX" b="1" dirty="0" err="1" smtClean="0"/>
              <a:t>program</a:t>
            </a:r>
            <a:endParaRPr lang="es-MX" dirty="0"/>
          </a:p>
        </p:txBody>
      </p:sp>
      <p:sp>
        <p:nvSpPr>
          <p:cNvPr id="3" name="Content Placeholder 2"/>
          <p:cNvSpPr>
            <a:spLocks noGrp="1"/>
          </p:cNvSpPr>
          <p:nvPr>
            <p:ph idx="1"/>
          </p:nvPr>
        </p:nvSpPr>
        <p:spPr/>
        <p:txBody>
          <a:bodyPr/>
          <a:lstStyle/>
          <a:p>
            <a:pPr marL="0" indent="0">
              <a:buNone/>
            </a:pPr>
            <a:r>
              <a:rPr lang="en-US" dirty="0"/>
              <a:t>Here's a simple help free challenge to get you started: write a program that takes a file as an argument and counts the total number of lines. Lines are defined as ending with a newline character. Program usage should </a:t>
            </a:r>
            <a:r>
              <a:rPr lang="en-US" dirty="0" smtClean="0"/>
              <a:t>be</a:t>
            </a:r>
          </a:p>
          <a:p>
            <a:pPr marL="0" lvl="0" indent="0">
              <a:buNone/>
            </a:pPr>
            <a:r>
              <a:rPr lang="es-MX" dirty="0" smtClean="0">
                <a:solidFill>
                  <a:srgbClr val="000000"/>
                </a:solidFill>
                <a:latin typeface="Consolas" panose="020B0609020204030204" pitchFamily="49" charset="0"/>
                <a:cs typeface="Consolas" panose="020B0609020204030204" pitchFamily="49" charset="0"/>
              </a:rPr>
              <a:t>	</a:t>
            </a:r>
            <a:r>
              <a:rPr lang="es-MX" dirty="0" err="1" smtClean="0">
                <a:solidFill>
                  <a:srgbClr val="000000"/>
                </a:solidFill>
                <a:latin typeface="Consolas" panose="020B0609020204030204" pitchFamily="49" charset="0"/>
                <a:cs typeface="Consolas" panose="020B0609020204030204" pitchFamily="49" charset="0"/>
              </a:rPr>
              <a:t>count</a:t>
            </a:r>
            <a:r>
              <a:rPr lang="es-MX" dirty="0" smtClean="0">
                <a:solidFill>
                  <a:srgbClr val="000000"/>
                </a:solidFill>
                <a:latin typeface="Consolas" panose="020B0609020204030204" pitchFamily="49" charset="0"/>
                <a:cs typeface="Consolas" panose="020B0609020204030204" pitchFamily="49" charset="0"/>
              </a:rPr>
              <a:t> </a:t>
            </a:r>
            <a:r>
              <a:rPr lang="es-MX" dirty="0">
                <a:solidFill>
                  <a:srgbClr val="000000"/>
                </a:solidFill>
                <a:latin typeface="Consolas" panose="020B0609020204030204" pitchFamily="49" charset="0"/>
                <a:cs typeface="Consolas" panose="020B0609020204030204" pitchFamily="49" charset="0"/>
              </a:rPr>
              <a:t>filename.txt</a:t>
            </a:r>
            <a:r>
              <a:rPr lang="es-MX" sz="4000" dirty="0">
                <a:latin typeface="Consolas" panose="020B0609020204030204" pitchFamily="49" charset="0"/>
                <a:cs typeface="Consolas" panose="020B0609020204030204" pitchFamily="49" charset="0"/>
              </a:rPr>
              <a:t> </a:t>
            </a:r>
            <a:endParaRPr lang="es-MX" sz="6000" dirty="0">
              <a:latin typeface="Consolas" panose="020B0609020204030204" pitchFamily="49" charset="0"/>
              <a:cs typeface="Consolas" panose="020B0609020204030204" pitchFamily="49" charset="0"/>
            </a:endParaRPr>
          </a:p>
          <a:p>
            <a:pPr marL="0" indent="0">
              <a:buNone/>
            </a:pPr>
            <a:r>
              <a:rPr lang="en-US" dirty="0"/>
              <a:t>and the output should be the line count.</a:t>
            </a:r>
            <a:endParaRPr lang="es-MX"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dirty="0" err="1" smtClean="0">
                <a:ln>
                  <a:noFill/>
                </a:ln>
                <a:solidFill>
                  <a:srgbClr val="000000"/>
                </a:solidFill>
                <a:effectLst/>
                <a:latin typeface="Arial Unicode MS" panose="020B0604020202020204" pitchFamily="34" charset="-128"/>
              </a:rPr>
              <a:t>count</a:t>
            </a:r>
            <a:r>
              <a:rPr kumimoji="0" lang="es-MX" sz="900" b="0" i="0" u="none" strike="noStrike" cap="none" normalizeH="0" baseline="0" dirty="0" smtClean="0">
                <a:ln>
                  <a:noFill/>
                </a:ln>
                <a:solidFill>
                  <a:srgbClr val="000000"/>
                </a:solidFill>
                <a:effectLst/>
                <a:latin typeface="Arial Unicode MS" panose="020B0604020202020204" pitchFamily="34" charset="-128"/>
              </a:rPr>
              <a:t> filename.txt</a:t>
            </a:r>
            <a:r>
              <a:rPr kumimoji="0" lang="es-MX" sz="1100" b="0" i="0" u="none" strike="noStrike" cap="none" normalizeH="0" baseline="0" dirty="0" smtClean="0">
                <a:ln>
                  <a:noFill/>
                </a:ln>
                <a:solidFill>
                  <a:schemeClr val="tx1"/>
                </a:solidFill>
                <a:effectLst/>
              </a:rPr>
              <a:t> </a:t>
            </a:r>
            <a:endParaRPr kumimoji="0" 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0051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Line </a:t>
            </a:r>
            <a:r>
              <a:rPr lang="es-MX" dirty="0" err="1" smtClean="0"/>
              <a:t>Count</a:t>
            </a:r>
            <a:r>
              <a:rPr lang="es-MX" dirty="0" smtClean="0"/>
              <a:t> </a:t>
            </a:r>
            <a:r>
              <a:rPr lang="es-MX" dirty="0" err="1" smtClean="0"/>
              <a:t>program</a:t>
            </a:r>
            <a:endParaRPr lang="es-MX" dirty="0"/>
          </a:p>
        </p:txBody>
      </p:sp>
      <p:sp>
        <p:nvSpPr>
          <p:cNvPr id="3" name="Content Placeholder 2"/>
          <p:cNvSpPr>
            <a:spLocks noGrp="1"/>
          </p:cNvSpPr>
          <p:nvPr>
            <p:ph idx="1"/>
          </p:nvPr>
        </p:nvSpPr>
        <p:spPr/>
        <p:txBody>
          <a:bodyPr/>
          <a:lstStyle/>
          <a:p>
            <a:r>
              <a:rPr lang="es-MX" dirty="0" smtClean="0">
                <a:hlinkClick r:id="rId2" action="ppaction://hlinkfile"/>
              </a:rPr>
              <a:t>Solution</a:t>
            </a:r>
            <a:endParaRPr lang="es-MX" dirty="0" smtClean="0"/>
          </a:p>
          <a:p>
            <a:endParaRPr lang="es-MX" dirty="0"/>
          </a:p>
        </p:txBody>
      </p:sp>
    </p:spTree>
    <p:extLst>
      <p:ext uri="{BB962C8B-B14F-4D97-AF65-F5344CB8AC3E}">
        <p14:creationId xmlns:p14="http://schemas.microsoft.com/office/powerpoint/2010/main" val="23755519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endParaRPr lang="es-MX"/>
          </a:p>
        </p:txBody>
      </p:sp>
    </p:spTree>
    <p:extLst>
      <p:ext uri="{BB962C8B-B14F-4D97-AF65-F5344CB8AC3E}">
        <p14:creationId xmlns:p14="http://schemas.microsoft.com/office/powerpoint/2010/main" val="57211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5409</Words>
  <Application>Microsoft Office PowerPoint</Application>
  <PresentationFormat>Widescreen</PresentationFormat>
  <Paragraphs>422</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 Unicode MS</vt:lpstr>
      <vt:lpstr>Arial</vt:lpstr>
      <vt:lpstr>Calibri</vt:lpstr>
      <vt:lpstr>Calibri Light</vt:lpstr>
      <vt:lpstr>Consolas</vt:lpstr>
      <vt:lpstr>Courier New</vt:lpstr>
      <vt:lpstr>Wingdings</vt:lpstr>
      <vt:lpstr>Office Theme</vt:lpstr>
      <vt:lpstr>A Tour of C++: The Basics</vt:lpstr>
      <vt:lpstr>Contents</vt:lpstr>
      <vt:lpstr>Introduction</vt:lpstr>
      <vt:lpstr>The Basics</vt:lpstr>
      <vt:lpstr>Two kind of entities</vt:lpstr>
      <vt:lpstr>C++ is a statically typed language</vt:lpstr>
      <vt:lpstr>Hello World</vt:lpstr>
      <vt:lpstr>A program that writes Hello, World!:</vt:lpstr>
      <vt:lpstr>All executable code is placed in functions and called directly or indirectly from main()</vt:lpstr>
      <vt:lpstr>Name spaces</vt:lpstr>
      <vt:lpstr> </vt:lpstr>
      <vt:lpstr>Namespace Rule #1: Avoid using directives entirely, especially in header files.</vt:lpstr>
      <vt:lpstr>Namespace Rule #2: Never write namespace using declarations in header files.</vt:lpstr>
      <vt:lpstr>Namespace Rule #3: Use C headers with the new style "#include &lt;cheader&gt;“ instead of the old style "#include &lt;header.h&gt;".</vt:lpstr>
      <vt:lpstr>Exercise: What does this program do?</vt:lpstr>
      <vt:lpstr>Disecting the program </vt:lpstr>
      <vt:lpstr>Entering an End-of-File from the Keyboard</vt:lpstr>
      <vt:lpstr>Types, Variables, and Arithmetic</vt:lpstr>
      <vt:lpstr>C++ offers a variety of fundamental types.</vt:lpstr>
      <vt:lpstr>Primitive Built-in Types</vt:lpstr>
      <vt:lpstr>Machine-Level Representation of the Built-in Types</vt:lpstr>
      <vt:lpstr>PowerPoint Presentation</vt:lpstr>
      <vt:lpstr>Integral types may be signed or unsigned. </vt:lpstr>
      <vt:lpstr>Advice: Deciding which Type to Use</vt:lpstr>
      <vt:lpstr>In assignments and in arithmetic operations, C++ performs all meaningful conversions.</vt:lpstr>
      <vt:lpstr>C++ offers a variety of notations for expressing initialization</vt:lpstr>
      <vt:lpstr>Rules for implicit conversions</vt:lpstr>
      <vt:lpstr>Expressions Involving Unsigned Types</vt:lpstr>
      <vt:lpstr>Expressions Involving Unsigned Types </vt:lpstr>
      <vt:lpstr>Expressions Involving Unsigned Types</vt:lpstr>
      <vt:lpstr>Caution: Don’t Mix Signed and Unsigned Types</vt:lpstr>
      <vt:lpstr>Literals</vt:lpstr>
      <vt:lpstr>Type of an integer literal</vt:lpstr>
      <vt:lpstr>Floating point literals</vt:lpstr>
      <vt:lpstr>Character and Character String Literals </vt:lpstr>
      <vt:lpstr>Escape Sequences</vt:lpstr>
      <vt:lpstr>ASCII Code - The extended ASCII table</vt:lpstr>
      <vt:lpstr>Boolean and Pointer Literals</vt:lpstr>
      <vt:lpstr>Specifying the Type of a Literal  </vt:lpstr>
      <vt:lpstr>It is tricky: The value of a decimal literal is never a negative number</vt:lpstr>
      <vt:lpstr>Type inference When deﬁning a variable, you don’t actually need to state its type explicitly when it can be deduced from the initializer </vt:lpstr>
      <vt:lpstr>Here is a comparison between auto in C++ and var in C#</vt:lpstr>
      <vt:lpstr>Constants</vt:lpstr>
      <vt:lpstr>Examples. Support For C++11 Features in VS 2013 </vt:lpstr>
      <vt:lpstr>Tests and Loops</vt:lpstr>
      <vt:lpstr>PowerPoint Presentation</vt:lpstr>
      <vt:lpstr>The switch-statement </vt:lpstr>
      <vt:lpstr>The while-statement</vt:lpstr>
      <vt:lpstr>Pointers, Arrays, and Loops</vt:lpstr>
      <vt:lpstr>Prefix unary * and prefix unary &amp;</vt:lpstr>
      <vt:lpstr>The for-statement</vt:lpstr>
      <vt:lpstr>The range for-statement</vt:lpstr>
      <vt:lpstr>The unary sufﬁx &amp;</vt:lpstr>
      <vt:lpstr>&amp; and [] are declarator operators</vt:lpstr>
      <vt:lpstr>The value nullptr (More C++ Idioms/nullptr)</vt:lpstr>
      <vt:lpstr> Check that a pointer argument that is supposed to point, actually points to something</vt:lpstr>
      <vt:lpstr>More on nullptr</vt:lpstr>
      <vt:lpstr>More on nullptr</vt:lpstr>
      <vt:lpstr>Enter nullptr</vt:lpstr>
      <vt:lpstr>std::nullptr_t</vt:lpstr>
      <vt:lpstr>Null References: The Billion Dollar Mistake</vt:lpstr>
      <vt:lpstr>User-Deﬁned Types </vt:lpstr>
      <vt:lpstr>Structures</vt:lpstr>
      <vt:lpstr>The new operator</vt:lpstr>
      <vt:lpstr>Accesing the struct members</vt:lpstr>
      <vt:lpstr>Classes</vt:lpstr>
      <vt:lpstr>Defining a class</vt:lpstr>
      <vt:lpstr>Now, create a Vector</vt:lpstr>
      <vt:lpstr>Using the Vector class  </vt:lpstr>
      <vt:lpstr>The Constructor</vt:lpstr>
      <vt:lpstr>Operator overloading: Subscript Function</vt:lpstr>
      <vt:lpstr> Providing a mechanism to ‘‘give back’’ the array of doubles acquired by new</vt:lpstr>
      <vt:lpstr>Enumerations</vt:lpstr>
      <vt:lpstr>enum versus enum class</vt:lpstr>
      <vt:lpstr>enum values are unscoped</vt:lpstr>
      <vt:lpstr>Strongly typed enums - enum classes</vt:lpstr>
      <vt:lpstr> Forward declaration to a strongly typed enum</vt:lpstr>
      <vt:lpstr>Well-defined enum sizes</vt:lpstr>
      <vt:lpstr>Cstdint: &lt;cstdint&gt; vs &lt;stdint.h&gt; </vt:lpstr>
      <vt:lpstr>PowerPoint Presentation</vt:lpstr>
      <vt:lpstr>Exercises</vt:lpstr>
      <vt:lpstr>Solution</vt:lpstr>
      <vt:lpstr>Guessing Game  Solution</vt:lpstr>
      <vt:lpstr>PowerPoint Presentation</vt:lpstr>
      <vt:lpstr>Calculator</vt:lpstr>
      <vt:lpstr>Solution  </vt:lpstr>
      <vt:lpstr>Temperature Converter</vt:lpstr>
      <vt:lpstr>Temperature Converter</vt:lpstr>
      <vt:lpstr>Temperature Converter</vt:lpstr>
      <vt:lpstr>Line Count program</vt:lpstr>
      <vt:lpstr>Line Count program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Tour of C++: The Basics</dc:title>
  <dc:creator>baby</dc:creator>
  <cp:lastModifiedBy>baby</cp:lastModifiedBy>
  <cp:revision>85</cp:revision>
  <dcterms:created xsi:type="dcterms:W3CDTF">2013-11-26T23:18:46Z</dcterms:created>
  <dcterms:modified xsi:type="dcterms:W3CDTF">2013-12-15T21:07:29Z</dcterms:modified>
</cp:coreProperties>
</file>