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0" r:id="rId6"/>
    <p:sldId id="259" r:id="rId7"/>
    <p:sldId id="271" r:id="rId8"/>
    <p:sldId id="268" r:id="rId9"/>
    <p:sldId id="262" r:id="rId10"/>
    <p:sldId id="265" r:id="rId11"/>
    <p:sldId id="266" r:id="rId12"/>
    <p:sldId id="269" r:id="rId13"/>
    <p:sldId id="261" r:id="rId14"/>
    <p:sldId id="272" r:id="rId15"/>
    <p:sldId id="270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8BCA-5221-4B06-99C4-0D9E15F3A2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B816-4E73-498D-B7F8-7CF8089D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Richard Churchill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81318"/>
            <a:ext cx="7905750" cy="549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a = 1;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b = 2;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/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void </a:t>
            </a:r>
            <a:r>
              <a:rPr lang="en-US" sz="2200" dirty="0" err="1" smtClean="0">
                <a:latin typeface="Lucida Console" panose="020B0609040504020204" pitchFamily="49" charset="0"/>
              </a:rPr>
              <a:t>swapp</a:t>
            </a:r>
            <a:r>
              <a:rPr lang="en-US" sz="2200" dirty="0" smtClean="0">
                <a:latin typeface="Lucida Console" panose="020B0609040504020204" pitchFamily="49" charset="0"/>
              </a:rPr>
              <a:t>(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*a, 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*b) {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temp;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temp = *a;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*a = *b;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*b = temp;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}</a:t>
            </a:r>
            <a:r>
              <a:rPr lang="en-US" sz="2200" dirty="0">
                <a:latin typeface="Lucida Console" panose="020B0609040504020204" pitchFamily="49" charset="0"/>
              </a:rPr>
              <a:t/>
            </a:r>
            <a:br>
              <a:rPr lang="en-US" sz="2200" dirty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/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void </a:t>
            </a:r>
            <a:r>
              <a:rPr lang="en-US" sz="2200" dirty="0" err="1" smtClean="0">
                <a:latin typeface="Lucida Console" panose="020B0609040504020204" pitchFamily="49" charset="0"/>
              </a:rPr>
              <a:t>swapr</a:t>
            </a:r>
            <a:r>
              <a:rPr lang="en-US" sz="2200" dirty="0" smtClean="0">
                <a:latin typeface="Lucida Console" panose="020B0609040504020204" pitchFamily="49" charset="0"/>
              </a:rPr>
              <a:t>(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&amp;a, 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&amp;b) {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</a:t>
            </a:r>
            <a:r>
              <a:rPr lang="en-US" sz="2200" dirty="0" err="1" smtClean="0">
                <a:latin typeface="Lucida Console" panose="020B0609040504020204" pitchFamily="49" charset="0"/>
              </a:rPr>
              <a:t>int</a:t>
            </a:r>
            <a:r>
              <a:rPr lang="en-US" sz="2200" dirty="0" smtClean="0">
                <a:latin typeface="Lucida Console" panose="020B0609040504020204" pitchFamily="49" charset="0"/>
              </a:rPr>
              <a:t> temp;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temp = a;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a = b;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    b = temp;</a:t>
            </a:r>
            <a:br>
              <a:rPr lang="en-US" sz="2200" dirty="0" smtClean="0">
                <a:latin typeface="Lucida Console" panose="020B0609040504020204" pitchFamily="49" charset="0"/>
              </a:rPr>
            </a:br>
            <a:r>
              <a:rPr lang="en-US" sz="22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92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81318"/>
            <a:ext cx="7905750" cy="549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Void </a:t>
            </a:r>
            <a:r>
              <a:rPr lang="en-US" sz="2000" dirty="0" err="1" smtClean="0">
                <a:latin typeface="Lucida Console" panose="020B0609040504020204" pitchFamily="49" charset="0"/>
              </a:rPr>
              <a:t>swapv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a, 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b) {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temp;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temp = a;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a = b;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b = temp;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void main() {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swapp</a:t>
            </a:r>
            <a:r>
              <a:rPr lang="en-US" sz="2000" dirty="0" smtClean="0">
                <a:latin typeface="Lucida Console" panose="020B0609040504020204" pitchFamily="49" charset="0"/>
              </a:rPr>
              <a:t>(&amp;a, &amp;b);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“a = “ &lt;&lt; a &lt;&lt; “, b = “ &lt;&lt; b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endl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swapr</a:t>
            </a:r>
            <a:r>
              <a:rPr lang="en-US" sz="2000" dirty="0" smtClean="0">
                <a:latin typeface="Lucida Console" panose="020B0609040504020204" pitchFamily="49" charset="0"/>
              </a:rPr>
              <a:t>(a, b);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“a = “ &lt;&lt; a &lt;&lt; “, b = “ &lt;&lt; b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endl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swap(a, b);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</a:t>
            </a:r>
            <a:r>
              <a:rPr lang="en-US" sz="2000" dirty="0">
                <a:latin typeface="Lucida Console" panose="020B0609040504020204" pitchFamily="49" charset="0"/>
              </a:rPr>
              <a:t>“a = “ &lt;&lt; a &lt;&lt; “, b = “ &lt;&lt; b &lt;&lt; </a:t>
            </a:r>
            <a:r>
              <a:rPr lang="en-US" sz="2000" dirty="0" err="1">
                <a:latin typeface="Lucida Console" panose="020B0609040504020204" pitchFamily="49" charset="0"/>
              </a:rPr>
              <a:t>endl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54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a class member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definition of pointers to members of a class, which requires some special notation.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717074"/>
            <a:ext cx="3943350" cy="3884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private: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a;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b;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public: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a);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a, </a:t>
            </a: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b);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~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void </a:t>
            </a:r>
            <a:r>
              <a:rPr lang="en-US" sz="2000" dirty="0" err="1" smtClean="0">
                <a:latin typeface="Lucida Console" panose="020B0609040504020204" pitchFamily="49" charset="0"/>
              </a:rPr>
              <a:t>show_a</a:t>
            </a:r>
            <a:r>
              <a:rPr lang="en-US" sz="2000" dirty="0" smtClean="0">
                <a:latin typeface="Lucida Console" panose="020B0609040504020204" pitchFamily="49" charset="0"/>
              </a:rPr>
              <a:t>() </a:t>
            </a:r>
            <a:r>
              <a:rPr lang="en-US" sz="2000" dirty="0" err="1" smtClean="0">
                <a:latin typeface="Lucida Console" panose="020B0609040504020204" pitchFamily="49" charset="0"/>
              </a:rPr>
              <a:t>const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void </a:t>
            </a:r>
            <a:r>
              <a:rPr lang="en-US" sz="2000" dirty="0" err="1" smtClean="0">
                <a:latin typeface="Lucida Console" panose="020B0609040504020204" pitchFamily="49" charset="0"/>
              </a:rPr>
              <a:t>show_b</a:t>
            </a:r>
            <a:r>
              <a:rPr lang="en-US" sz="2000" dirty="0" smtClean="0">
                <a:latin typeface="Lucida Console" panose="020B0609040504020204" pitchFamily="49" charset="0"/>
              </a:rPr>
              <a:t>() </a:t>
            </a:r>
            <a:r>
              <a:rPr lang="en-US" sz="2000" dirty="0" err="1" smtClean="0">
                <a:latin typeface="Lucida Console" panose="020B0609040504020204" pitchFamily="49" charset="0"/>
              </a:rPr>
              <a:t>const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717074"/>
            <a:ext cx="4356846" cy="348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::*pa = &amp;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::a;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uno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 dos;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 *pm = new </a:t>
            </a:r>
            <a:r>
              <a:rPr lang="en-US" sz="2000" dirty="0" err="1" smtClean="0">
                <a:latin typeface="Lucida Console" panose="020B0609040504020204" pitchFamily="49" charset="0"/>
              </a:rPr>
              <a:t>Myx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uno.*pa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endl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dos.*pa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endl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36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seen this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#include &lt;</a:t>
            </a:r>
            <a:r>
              <a:rPr lang="en-US" sz="2400" dirty="0" err="1" smtClean="0">
                <a:latin typeface="Lucida Console" panose="020B0609040504020204" pitchFamily="49" charset="0"/>
              </a:rPr>
              <a:t>stdio.h</a:t>
            </a:r>
            <a:r>
              <a:rPr lang="en-US" sz="24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</a:rPr>
              <a:t> main(</a:t>
            </a:r>
            <a:r>
              <a:rPr 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argc</a:t>
            </a:r>
            <a:r>
              <a:rPr lang="en-US" sz="2400" dirty="0" smtClean="0">
                <a:latin typeface="Lucida Console" panose="020B0609040504020204" pitchFamily="49" charset="0"/>
              </a:rPr>
              <a:t>, char *</a:t>
            </a:r>
            <a:r>
              <a:rPr lang="en-US" sz="2400" dirty="0" err="1" smtClean="0">
                <a:latin typeface="Lucida Console" panose="020B0609040504020204" pitchFamily="49" charset="0"/>
              </a:rPr>
              <a:t>argv</a:t>
            </a:r>
            <a:r>
              <a:rPr lang="en-US" sz="2400" dirty="0" smtClean="0">
                <a:latin typeface="Lucida Console" panose="020B0609040504020204" pitchFamily="49" charset="0"/>
              </a:rPr>
              <a:t>[]) {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    for (</a:t>
            </a:r>
            <a:r>
              <a:rPr 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= 0; </a:t>
            </a:r>
            <a:r>
              <a:rPr 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</a:rPr>
              <a:t> &lt; </a:t>
            </a:r>
            <a:r>
              <a:rPr lang="en-US" sz="2400" dirty="0" err="1" smtClean="0">
                <a:latin typeface="Lucida Console" panose="020B0609040504020204" pitchFamily="49" charset="0"/>
              </a:rPr>
              <a:t>argc</a:t>
            </a:r>
            <a:r>
              <a:rPr lang="en-US" sz="2400" dirty="0" smtClean="0">
                <a:latin typeface="Lucida Console" panose="020B0609040504020204" pitchFamily="49" charset="0"/>
              </a:rPr>
              <a:t>; </a:t>
            </a:r>
            <a:r>
              <a:rPr 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</a:rPr>
              <a:t>++) {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        </a:t>
            </a:r>
            <a:r>
              <a:rPr lang="en-US" sz="2400" dirty="0" err="1" smtClean="0">
                <a:latin typeface="Lucida Console" panose="020B0609040504020204" pitchFamily="49" charset="0"/>
              </a:rPr>
              <a:t>printf</a:t>
            </a:r>
            <a:r>
              <a:rPr lang="en-US" sz="2400" dirty="0" smtClean="0">
                <a:latin typeface="Lucida Console" panose="020B0609040504020204" pitchFamily="49" charset="0"/>
              </a:rPr>
              <a:t>(“%s\n”, </a:t>
            </a:r>
            <a:r>
              <a:rPr lang="en-US" sz="2400" dirty="0" err="1" smtClean="0">
                <a:latin typeface="Lucida Console" panose="020B0609040504020204" pitchFamily="49" charset="0"/>
              </a:rPr>
              <a:t>argv</a:t>
            </a:r>
            <a:r>
              <a:rPr lang="en-US" sz="2400" dirty="0" smtClean="0">
                <a:latin typeface="Lucida Console" panose="020B0609040504020204" pitchFamily="49" charset="0"/>
              </a:rPr>
              <a:t>[</a:t>
            </a:r>
            <a:r>
              <a:rPr 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</a:rPr>
              <a:t>]);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    }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specifies a one-dimensional array of pointers to strings.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</a:t>
            </a:r>
            <a:r>
              <a:rPr lang="en-US" sz="18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argv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pointer to an array of pointers to strings, and </a:t>
            </a:r>
            <a:r>
              <a:rPr lang="en-US" sz="18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argv</a:t>
            </a:r>
            <a:r>
              <a:rPr lang="en-US" sz="18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[n]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pointer to one of those strings.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to Pointers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pointes to pointers.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double **pp;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declares a pointer to a pointer to a double explicitly.</a:t>
            </a:r>
          </a:p>
          <a:p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double d3d[8][8][8];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declares several pointers, including pointers to pointers, but implicitly.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d3d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the entire 3D array,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d3d[n]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2D sub-array / plane </a:t>
            </a:r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d3d[n][m]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the 1D array </a:t>
            </a:r>
            <a:r>
              <a:rPr lang="en-US" sz="22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plane </a:t>
            </a:r>
            <a:r>
              <a:rPr lang="en-US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this is buried in the history of C and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Iliffe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Iliffe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Iliffe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vectors played a role in the history of C, and affect how multi-dimensional arrays can be handled in both C and C++ today.  They are quite simple.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Iliffe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vectors build multi-dimensional arrays using layers of pointers.  Where a 1D array is a contiguous group of basic data items, an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 array is a set 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1D rows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elements, plus an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1D array of pointers to the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1D rows.  An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array is a set 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rows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-element 1D arrays of pointers to rows, etc.</a:t>
            </a:r>
            <a:endParaRPr lang="en-US" sz="24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7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Sugar and Pointer 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a[1]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</a:t>
            </a:r>
            <a:r>
              <a:rPr lang="en-US" dirty="0" smtClean="0"/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*(a+1)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addition affects the address varies with the type of the variable.  For example, if</a:t>
            </a:r>
            <a:r>
              <a:rPr lang="en-US" dirty="0" smtClean="0"/>
              <a:t>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a 64-bit long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8 is added to the address of the long at</a:t>
            </a:r>
            <a:r>
              <a:rPr lang="en-US" dirty="0" smtClean="0"/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a[0]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produce a pointer to</a:t>
            </a:r>
            <a:r>
              <a:rPr lang="en-US" dirty="0" smtClean="0"/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a[1]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2400" dirty="0" smtClean="0">
                <a:latin typeface="Lucida Console" panose="020B0609040504020204" pitchFamily="49" charset="0"/>
              </a:rPr>
              <a:t>a[3][1]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equivalent 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*(a+(3*</a:t>
            </a:r>
            <a:r>
              <a:rPr lang="en-US" sz="2400" i="1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row_len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)+1)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</a:rPr>
              <a:t>a-&gt;x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</a:t>
            </a:r>
            <a:r>
              <a:rPr lang="en-US" dirty="0" smtClean="0"/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(*a).x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to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263" y="1410789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qsort</a:t>
            </a:r>
            <a:r>
              <a:rPr lang="en-US" dirty="0"/>
              <a:t> example */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   /* </a:t>
            </a:r>
            <a:r>
              <a:rPr lang="en-US" dirty="0" err="1"/>
              <a:t>printf</a:t>
            </a:r>
            <a:r>
              <a:rPr lang="en-US" dirty="0"/>
              <a:t> */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    /* </a:t>
            </a:r>
            <a:r>
              <a:rPr lang="en-US" dirty="0" err="1"/>
              <a:t>qsort</a:t>
            </a:r>
            <a:r>
              <a:rPr lang="en-US" dirty="0"/>
              <a:t> */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values[] = { 40, 10, 100, 90, 20, 25 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compare (</a:t>
            </a:r>
            <a:r>
              <a:rPr lang="en-US" dirty="0" err="1"/>
              <a:t>const</a:t>
            </a:r>
            <a:r>
              <a:rPr lang="en-US" dirty="0"/>
              <a:t> void * a, </a:t>
            </a:r>
            <a:r>
              <a:rPr lang="en-US" dirty="0" err="1"/>
              <a:t>const</a:t>
            </a:r>
            <a:r>
              <a:rPr lang="en-US" dirty="0"/>
              <a:t> void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( *(</a:t>
            </a:r>
            <a:r>
              <a:rPr lang="en-US" dirty="0" err="1"/>
              <a:t>int</a:t>
            </a:r>
            <a:r>
              <a:rPr lang="en-US" dirty="0"/>
              <a:t>*)a - *(</a:t>
            </a:r>
            <a:r>
              <a:rPr lang="en-US" dirty="0" err="1"/>
              <a:t>int</a:t>
            </a:r>
            <a:r>
              <a:rPr lang="en-US" dirty="0"/>
              <a:t>*)b );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</a:t>
            </a:r>
            <a:r>
              <a:rPr lang="en-US" dirty="0" err="1"/>
              <a:t>qsort</a:t>
            </a:r>
            <a:r>
              <a:rPr lang="en-US" dirty="0"/>
              <a:t> (values, 6,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compare);</a:t>
            </a:r>
          </a:p>
          <a:p>
            <a:r>
              <a:rPr lang="en-US" dirty="0"/>
              <a:t>  for (n=0; n&lt;6; n++)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("%d ",values[n]);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worth asking is worth rephrasing.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answer worth having is worth rephrasing.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are what your first impressions say they are.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get stuck on an idea that something is complex and difficult if you do not take the time to truly understand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simple.</a:t>
            </a:r>
          </a:p>
        </p:txBody>
      </p:sp>
    </p:spTree>
    <p:extLst>
      <p:ext uri="{BB962C8B-B14F-4D97-AF65-F5344CB8AC3E}">
        <p14:creationId xmlns:p14="http://schemas.microsoft.com/office/powerpoint/2010/main" val="27392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C is C, and C++ is C++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design decisions made during the development of C were driven by the fact that C was intended to be used in writing operating systems, and specifically Unix.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is not a high-level language, but a middle-level one.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all about power and efficiency.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play a central role in C because they help in providing the needed efficiency and power.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inherits much of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 for pointers,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but is intended for a broader range of applications, and so is more complex.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not mysterious.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304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memory has an address.  Pointers are addresses for things in memory.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variables, and have types.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use for pointers is to point at data, but they can also point to other pointers, functions and (in systems with memory-mapped I/O) to I/O ports.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are integers.  You can think of them as indices into an array of bytes that is memory.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contain addresses.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to allocated memory points at the first byte of the allocation.</a:t>
            </a:r>
          </a:p>
        </p:txBody>
      </p:sp>
    </p:spTree>
    <p:extLst>
      <p:ext uri="{BB962C8B-B14F-4D97-AF65-F5344CB8AC3E}">
        <p14:creationId xmlns:p14="http://schemas.microsoft.com/office/powerpoint/2010/main" val="154358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More Basics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not integers – at least not that you can directly treat as integers in C and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provide an abstraction of memory, and a means of addressing into it.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perform some operations on pointers, but this can be dangerous and result in errors.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increment and decrement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them,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subtract 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results of operations on pointers are based upon the type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(the data type the pointer points to),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thus the size of the type it points to.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a thing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declarations of variables are of pointers.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char </a:t>
            </a:r>
            <a:r>
              <a:rPr lang="en-US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LName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= “Churchill”;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implicitly declares an array of chars, </a:t>
            </a:r>
            <a:r>
              <a:rPr lang="en-US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LName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the null-terminated string in memory.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Mask = 0xFFF0FFFF;</a:t>
            </a:r>
            <a:endParaRPr 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this declares a single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pointer, even though 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reference translates into machine code as a pointer to the instance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declared.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*</a:t>
            </a:r>
            <a:r>
              <a:rPr lang="en-US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pMask</a:t>
            </a:r>
            <a:r>
              <a:rPr lang="en-US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= &amp;Mask;</a:t>
            </a:r>
            <a:endParaRPr 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explicitly declare a variable to be a pointer, as well as extract the address of a variable.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0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1086"/>
            <a:ext cx="7886700" cy="48593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 pointer declaration is the same as for any other variable type, but with one addition.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declarations 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* 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* 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*</a:t>
            </a:r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pInt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all equivalent declarations of a pointer to an int.  Which is preferred varies from author to author, and is a matter of personal style.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functions and methods, pointers can be declared as type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there is a different meaning.  Where a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function/method returns no value, a type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is the same size as any other pointer.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and Dereferencing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“&amp;” operator is used to create a pointer – a reference – to a variable.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 reference operator because it results in a pointer or reference to a location.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involves using a pointer to access what the pointer points to, and so is not referencing the pointer variable itself – thus the “de-” in dereferencing.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syntaxes for dereferencing, with each used according to the circumstance requiring dereferencing.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3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dereferencing a pointer variable, the “*” operator is used to specify that we are interested in what the pointer is pointing at, rather than the pointer or its location.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when the location to be accessed is a simple datum, rather than a complex one such as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it is also used to declare a variable of pointer type.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-&gt;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notation to dereference a pointer to a compound item such as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union.  (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p-&gt;x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opposed to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(*p).x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37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</TotalTime>
  <Words>1264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Times New Roman</vt:lpstr>
      <vt:lpstr>Office Theme</vt:lpstr>
      <vt:lpstr>Pointers</vt:lpstr>
      <vt:lpstr>Attitude</vt:lpstr>
      <vt:lpstr>Why C is C, and C++ is C++</vt:lpstr>
      <vt:lpstr>Pointers are not mysterious.</vt:lpstr>
      <vt:lpstr>Some More Basics</vt:lpstr>
      <vt:lpstr>The address of a thing …</vt:lpstr>
      <vt:lpstr>Declarations</vt:lpstr>
      <vt:lpstr>Referencing and Dereferencing</vt:lpstr>
      <vt:lpstr>Dereferencing Operators</vt:lpstr>
      <vt:lpstr>PowerPoint Presentation</vt:lpstr>
      <vt:lpstr>PowerPoint Presentation</vt:lpstr>
      <vt:lpstr>Dereferencing a class member</vt:lpstr>
      <vt:lpstr>You should have seen this …</vt:lpstr>
      <vt:lpstr>Pointers to Pointers</vt:lpstr>
      <vt:lpstr>Iliffe Vectors</vt:lpstr>
      <vt:lpstr>Syntactic Sugar and Pointer Math</vt:lpstr>
      <vt:lpstr>Pointers to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Richard</dc:creator>
  <cp:lastModifiedBy>Richard</cp:lastModifiedBy>
  <cp:revision>67</cp:revision>
  <dcterms:created xsi:type="dcterms:W3CDTF">2016-04-24T23:13:32Z</dcterms:created>
  <dcterms:modified xsi:type="dcterms:W3CDTF">2016-09-20T17:30:04Z</dcterms:modified>
</cp:coreProperties>
</file>