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sldIdLst>
    <p:sldId id="256" r:id="rId4"/>
    <p:sldId id="265" r:id="rId5"/>
    <p:sldId id="257" r:id="rId6"/>
    <p:sldId id="267" r:id="rId7"/>
    <p:sldId id="258" r:id="rId8"/>
    <p:sldId id="259" r:id="rId9"/>
    <p:sldId id="284" r:id="rId10"/>
    <p:sldId id="285" r:id="rId11"/>
    <p:sldId id="286" r:id="rId12"/>
    <p:sldId id="287" r:id="rId13"/>
    <p:sldId id="288" r:id="rId14"/>
    <p:sldId id="292" r:id="rId15"/>
    <p:sldId id="289" r:id="rId16"/>
    <p:sldId id="290" r:id="rId17"/>
    <p:sldId id="260" r:id="rId18"/>
    <p:sldId id="262" r:id="rId19"/>
    <p:sldId id="266" r:id="rId21"/>
  </p:sldIdLst>
  <p:sldSz cx="12187555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690" y="-378"/>
      </p:cViewPr>
      <p:guideLst>
        <p:guide orient="horz" pos="2160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800" y="1143000"/>
            <a:ext cx="54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4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4325" y="2628900"/>
            <a:ext cx="1357313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325" y="3284538"/>
            <a:ext cx="1357313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2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4325" y="2628900"/>
            <a:ext cx="1357313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325" y="3284538"/>
            <a:ext cx="1357313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100" dirty="0">
                <a:solidFill>
                  <a:srgbClr val="31859C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100" dirty="0">
              <a:solidFill>
                <a:srgbClr val="31859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00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4325" y="2628900"/>
            <a:ext cx="1357313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325" y="3284538"/>
            <a:ext cx="1357313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100" dirty="0">
                <a:solidFill>
                  <a:srgbClr val="31859C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100" dirty="0">
              <a:solidFill>
                <a:srgbClr val="31859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4325" y="2628900"/>
            <a:ext cx="1357313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325" y="3284538"/>
            <a:ext cx="1357313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100" dirty="0">
                <a:solidFill>
                  <a:srgbClr val="31859C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100" dirty="0">
              <a:solidFill>
                <a:srgbClr val="31859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4325" y="2628900"/>
            <a:ext cx="1357313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325" y="3284538"/>
            <a:ext cx="1357313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2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4325" y="2628900"/>
            <a:ext cx="1357313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325" y="3284538"/>
            <a:ext cx="1357313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100" dirty="0">
                <a:solidFill>
                  <a:srgbClr val="31859C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100" dirty="0">
              <a:solidFill>
                <a:srgbClr val="31859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4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4325" y="2628900"/>
            <a:ext cx="1357313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325" y="3284538"/>
            <a:ext cx="1357313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100" dirty="0">
                <a:solidFill>
                  <a:srgbClr val="31859C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100" dirty="0">
              <a:solidFill>
                <a:srgbClr val="31859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00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4325" y="2628900"/>
            <a:ext cx="1357313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325" y="3284538"/>
            <a:ext cx="1357313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100" dirty="0">
                <a:solidFill>
                  <a:srgbClr val="31859C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100" dirty="0">
              <a:solidFill>
                <a:srgbClr val="31859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4325" y="2628900"/>
            <a:ext cx="1357313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325" y="3284538"/>
            <a:ext cx="1357313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100" dirty="0">
                <a:solidFill>
                  <a:srgbClr val="31859C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100" dirty="0">
              <a:solidFill>
                <a:srgbClr val="31859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4325" y="2628900"/>
            <a:ext cx="1357313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325" y="3284538"/>
            <a:ext cx="1357313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sz="1100" dirty="0">
                <a:solidFill>
                  <a:srgbClr val="31859C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100" dirty="0">
              <a:solidFill>
                <a:srgbClr val="31859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8038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68038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8038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68038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Picture 10" descr="http://pic24.nipic.com/20121031/4499633_105328783000_2.jpg"/>
          <p:cNvPicPr>
            <a:picLocks noChangeAspect="1"/>
          </p:cNvPicPr>
          <p:nvPr/>
        </p:nvPicPr>
        <p:blipFill>
          <a:blip r:embed="rId1"/>
          <a:srcRect t="4236" b="11153"/>
          <a:stretch>
            <a:fillRect/>
          </a:stretch>
        </p:blipFill>
        <p:spPr>
          <a:xfrm>
            <a:off x="0" y="0"/>
            <a:ext cx="121872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4005263" y="2060575"/>
            <a:ext cx="7488238" cy="252095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060575"/>
            <a:ext cx="4005263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269" name="组合 6"/>
          <p:cNvGrpSpPr/>
          <p:nvPr/>
        </p:nvGrpSpPr>
        <p:grpSpPr>
          <a:xfrm>
            <a:off x="117475" y="1412875"/>
            <a:ext cx="2447925" cy="2447925"/>
            <a:chOff x="6897738" y="2060848"/>
            <a:chExt cx="2448272" cy="2448272"/>
          </a:xfrm>
        </p:grpSpPr>
        <p:sp>
          <p:nvSpPr>
            <p:cNvPr id="5" name="空心弧 4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1493500" y="2060575"/>
            <a:ext cx="693738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1" name="TextBox 1"/>
          <p:cNvSpPr txBox="1"/>
          <p:nvPr/>
        </p:nvSpPr>
        <p:spPr>
          <a:xfrm>
            <a:off x="4019550" y="2105025"/>
            <a:ext cx="7459663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期末之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分组实验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2" name="TextBox 2"/>
          <p:cNvSpPr txBox="1"/>
          <p:nvPr/>
        </p:nvSpPr>
        <p:spPr>
          <a:xfrm>
            <a:off x="4019550" y="3500438"/>
            <a:ext cx="2433638" cy="1129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组长：付双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组员：封帆、师毓洁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3"/>
          <p:cNvSpPr txBox="1"/>
          <p:nvPr/>
        </p:nvSpPr>
        <p:spPr>
          <a:xfrm>
            <a:off x="6987858" y="-1587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 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" y="901065"/>
            <a:ext cx="7555865" cy="5325110"/>
          </a:xfrm>
          <a:prstGeom prst="rect">
            <a:avLst/>
          </a:prstGeom>
        </p:spPr>
      </p:pic>
      <p:sp>
        <p:nvSpPr>
          <p:cNvPr id="2" name="云形标注 1"/>
          <p:cNvSpPr/>
          <p:nvPr/>
        </p:nvSpPr>
        <p:spPr>
          <a:xfrm rot="300000">
            <a:off x="8203565" y="807720"/>
            <a:ext cx="3023870" cy="1944370"/>
          </a:xfrm>
          <a:prstGeom prst="cloudCallout">
            <a:avLst>
              <a:gd name="adj1" fmla="val -39960"/>
              <a:gd name="adj2" fmla="val 788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63965" y="1087755"/>
            <a:ext cx="23406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筛选出</a:t>
            </a:r>
            <a:endParaRPr lang="zh-CN" altLang="en-US" sz="28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光明网中政治页面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url</a:t>
            </a:r>
            <a:endParaRPr lang="en-US" altLang="zh-CN" sz="28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3646170"/>
            <a:ext cx="11867515" cy="2165350"/>
          </a:xfrm>
          <a:prstGeom prst="rect">
            <a:avLst/>
          </a:prstGeom>
        </p:spPr>
      </p:pic>
      <p:sp>
        <p:nvSpPr>
          <p:cNvPr id="15362" name="TextBox 3"/>
          <p:cNvSpPr txBox="1"/>
          <p:nvPr/>
        </p:nvSpPr>
        <p:spPr>
          <a:xfrm>
            <a:off x="6987858" y="-1587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 理 结果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云形标注 4"/>
          <p:cNvSpPr/>
          <p:nvPr/>
        </p:nvSpPr>
        <p:spPr>
          <a:xfrm rot="300000">
            <a:off x="6316980" y="1111250"/>
            <a:ext cx="3023870" cy="1944370"/>
          </a:xfrm>
          <a:prstGeom prst="cloudCallout">
            <a:avLst>
              <a:gd name="adj1" fmla="val -39960"/>
              <a:gd name="adj2" fmla="val 7880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56400" y="1391285"/>
            <a:ext cx="23406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筛选出光明网中政治页面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url 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结果如图</a:t>
            </a:r>
            <a:endParaRPr lang="zh-CN" altLang="en-US" sz="28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" y="1125220"/>
            <a:ext cx="9305290" cy="4364355"/>
          </a:xfrm>
          <a:prstGeom prst="rect">
            <a:avLst/>
          </a:prstGeom>
        </p:spPr>
      </p:pic>
      <p:sp>
        <p:nvSpPr>
          <p:cNvPr id="15362" name="TextBox 3"/>
          <p:cNvSpPr txBox="1"/>
          <p:nvPr/>
        </p:nvSpPr>
        <p:spPr>
          <a:xfrm>
            <a:off x="6987858" y="-1587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二、去 噪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" y="1303655"/>
            <a:ext cx="10248265" cy="2020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00" y="4014129"/>
            <a:ext cx="7581835" cy="1757380"/>
          </a:xfrm>
          <a:prstGeom prst="rect">
            <a:avLst/>
          </a:prstGeom>
        </p:spPr>
      </p:pic>
      <p:sp>
        <p:nvSpPr>
          <p:cNvPr id="15362" name="TextBox 3"/>
          <p:cNvSpPr txBox="1"/>
          <p:nvPr/>
        </p:nvSpPr>
        <p:spPr>
          <a:xfrm>
            <a:off x="6987858" y="-1587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二、去 噪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" y="3034665"/>
            <a:ext cx="11904345" cy="4239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" y="864291"/>
            <a:ext cx="8295238" cy="245714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37" y="959517"/>
            <a:ext cx="7142857" cy="2266667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1"/>
          <p:cNvSpPr txBox="1"/>
          <p:nvPr/>
        </p:nvSpPr>
        <p:spPr>
          <a:xfrm>
            <a:off x="4130675" y="476250"/>
            <a:ext cx="3925888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矩形 33"/>
          <p:cNvSpPr/>
          <p:nvPr/>
        </p:nvSpPr>
        <p:spPr>
          <a:xfrm>
            <a:off x="0" y="4338320"/>
            <a:ext cx="12192000" cy="190246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58" name="TextBox 1"/>
          <p:cNvSpPr txBox="1"/>
          <p:nvPr/>
        </p:nvSpPr>
        <p:spPr>
          <a:xfrm>
            <a:off x="7254240" y="28575"/>
            <a:ext cx="370141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三、总 结 与 收 获</a:t>
            </a:r>
            <a:endParaRPr 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04900" y="1332917"/>
            <a:ext cx="2501368" cy="2674114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512987" y="1354766"/>
            <a:ext cx="2674113" cy="267411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1"/>
          <p:cNvSpPr/>
          <p:nvPr/>
        </p:nvSpPr>
        <p:spPr>
          <a:xfrm>
            <a:off x="3506268" y="1354766"/>
            <a:ext cx="2501368" cy="2674114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1"/>
          <p:cNvSpPr/>
          <p:nvPr/>
        </p:nvSpPr>
        <p:spPr>
          <a:xfrm>
            <a:off x="6011447" y="1373181"/>
            <a:ext cx="2501368" cy="2674114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Rectangle 6"/>
          <p:cNvSpPr/>
          <p:nvPr/>
        </p:nvSpPr>
        <p:spPr bwMode="auto">
          <a:xfrm>
            <a:off x="490855" y="4459605"/>
            <a:ext cx="11004550" cy="165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、将理论应用于实践，加深了理解，同时在实践中遇到了很多书本上学不到了解不到的东西，全方面加深了理解。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学会与同学合作完成，互相学习。有的同学代码能力很强，有的同学思维很活跃，学习能力很强，有的同学统筹能力强，制定计划，大家配合起来，将自己的长处最大化发挥出来，同时不足的地方也能向他人学习，每个人都在这个合作的过程中获得了提高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、在完成过程中，遇到了很多不懂的地方和困难，大家一起查资料，一起讨论，遇到问题就一起解决问题。从开始到完成的过程中，大家都收获很多。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4165" y="2199005"/>
            <a:ext cx="1363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tx1">
                    <a:lumMod val="95000"/>
                    <a:lumOff val="5000"/>
                  </a:schemeClr>
                </a:solidFill>
              </a:rPr>
              <a:t>实践</a:t>
            </a:r>
            <a:endParaRPr lang="zh-CN" altLang="en-US" sz="4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75430" y="2199005"/>
            <a:ext cx="1363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tx1">
                    <a:lumMod val="95000"/>
                    <a:lumOff val="5000"/>
                  </a:schemeClr>
                </a:solidFill>
              </a:rPr>
              <a:t>合作</a:t>
            </a:r>
            <a:endParaRPr lang="zh-CN" altLang="en-US" sz="4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0505" y="1946910"/>
            <a:ext cx="13633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tx1">
                    <a:lumMod val="95000"/>
                    <a:lumOff val="5000"/>
                  </a:schemeClr>
                </a:solidFill>
              </a:rPr>
              <a:t>解决问题</a:t>
            </a:r>
            <a:endParaRPr lang="zh-CN" altLang="en-US" sz="4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68130" y="2326005"/>
            <a:ext cx="1363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tx1">
                    <a:lumMod val="95000"/>
                    <a:lumOff val="5000"/>
                  </a:schemeClr>
                </a:solidFill>
              </a:rPr>
              <a:t>收获</a:t>
            </a:r>
            <a:endParaRPr lang="zh-CN" altLang="en-US" sz="4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Box 9"/>
          <p:cNvSpPr txBox="1"/>
          <p:nvPr/>
        </p:nvSpPr>
        <p:spPr>
          <a:xfrm>
            <a:off x="3806825" y="3381375"/>
            <a:ext cx="45735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kern="120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r>
              <a:rPr kumimoji="0" lang="zh-CN" altLang="en-US" sz="7200" b="1" kern="120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！</a:t>
            </a:r>
            <a:endParaRPr kumimoji="0" lang="zh-CN" altLang="en-US" sz="72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0723" name="组合 13"/>
          <p:cNvGrpSpPr/>
          <p:nvPr/>
        </p:nvGrpSpPr>
        <p:grpSpPr>
          <a:xfrm>
            <a:off x="3763963" y="0"/>
            <a:ext cx="4659312" cy="2636838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77" y="0"/>
              <a:ext cx="792088" cy="14127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50864" y="0"/>
              <a:ext cx="720080" cy="26369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84143" y="0"/>
              <a:ext cx="711696" cy="19888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088" cy="4046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09037" y="0"/>
              <a:ext cx="792088" cy="9944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272" name="TextBox 2"/>
          <p:cNvSpPr txBox="1"/>
          <p:nvPr/>
        </p:nvSpPr>
        <p:spPr>
          <a:xfrm>
            <a:off x="4641215" y="4580255"/>
            <a:ext cx="2905125" cy="822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付双、封帆、师毓洁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844550" y="0"/>
            <a:ext cx="215900" cy="1825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9513" y="912813"/>
            <a:ext cx="215900" cy="9128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50" y="814705"/>
            <a:ext cx="202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人员分工</a:t>
            </a:r>
            <a:endParaRPr kumimoji="0" lang="zh-CN" altLang="en-US" sz="36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770" y="1570355"/>
            <a:ext cx="312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DIVISION OF WORK</a:t>
            </a:r>
            <a:endParaRPr kumimoji="0" lang="en-US" altLang="zh-CN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60450" y="2311400"/>
            <a:ext cx="3175635" cy="266001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630420" y="2310130"/>
            <a:ext cx="3408680" cy="266128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8433435" y="2310765"/>
            <a:ext cx="3096895" cy="2632710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4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4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文本框 147"/>
          <p:cNvSpPr txBox="1"/>
          <p:nvPr/>
        </p:nvSpPr>
        <p:spPr>
          <a:xfrm>
            <a:off x="1428750" y="5236210"/>
            <a:ext cx="24336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cs typeface="+mn-cs"/>
              </a:rPr>
              <a:t>封帆</a:t>
            </a:r>
            <a:endParaRPr kumimoji="0" lang="zh-CN" altLang="en-US" sz="28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方正姚体" panose="02010601030101010101" charset="-122"/>
              <a:ea typeface="方正姚体" panose="02010601030101010101" charset="-122"/>
              <a:cs typeface="+mn-cs"/>
            </a:endParaRPr>
          </a:p>
        </p:txBody>
      </p:sp>
      <p:sp>
        <p:nvSpPr>
          <p:cNvPr id="36" name="文本框 148"/>
          <p:cNvSpPr txBox="1"/>
          <p:nvPr/>
        </p:nvSpPr>
        <p:spPr>
          <a:xfrm>
            <a:off x="5118100" y="5236210"/>
            <a:ext cx="24336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cs typeface="+mn-cs"/>
              </a:rPr>
              <a:t>付双</a:t>
            </a:r>
            <a:endParaRPr kumimoji="0" lang="zh-CN" sz="28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方正姚体" panose="02010601030101010101" charset="-122"/>
              <a:ea typeface="方正姚体" panose="02010601030101010101" charset="-122"/>
              <a:cs typeface="+mn-cs"/>
            </a:endParaRPr>
          </a:p>
        </p:txBody>
      </p:sp>
      <p:sp>
        <p:nvSpPr>
          <p:cNvPr id="38" name="文本框 150"/>
          <p:cNvSpPr txBox="1"/>
          <p:nvPr/>
        </p:nvSpPr>
        <p:spPr>
          <a:xfrm>
            <a:off x="8764588" y="5236210"/>
            <a:ext cx="24336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cs typeface="+mn-cs"/>
              </a:rPr>
              <a:t>师毓洁</a:t>
            </a:r>
            <a:endParaRPr kumimoji="0" lang="zh-CN" altLang="en-US" sz="28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方正姚体" panose="02010601030101010101" charset="-122"/>
              <a:ea typeface="方正姚体" panose="02010601030101010101" charset="-122"/>
              <a:cs typeface="+mn-cs"/>
            </a:endParaRPr>
          </a:p>
        </p:txBody>
      </p:sp>
      <p:sp>
        <p:nvSpPr>
          <p:cNvPr id="12304" name="AutoShape 5" descr="http://img5.imgtn.bdimg.com/it/u=2495480723,1032560664&amp;fm=21&amp;gp=0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305" name="AutoShape 7" descr="http://img5.imgtn.bdimg.com/it/u=2495480723,1032560664&amp;fm=21&amp;gp=0.jpg"/>
          <p:cNvSpPr>
            <a:spLocks noChangeAspect="1"/>
          </p:cNvSpPr>
          <p:nvPr/>
        </p:nvSpPr>
        <p:spPr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9420" y="2634615"/>
            <a:ext cx="26149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方正姚体" panose="02010601030101010101" charset="-122"/>
              </a:rPr>
              <a:t>去噪、</a:t>
            </a:r>
            <a:endParaRPr lang="zh-CN" altLang="en-US" sz="28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方正姚体" panose="02010601030101010101" charset="-122"/>
            </a:endParaRPr>
          </a:p>
          <a:p>
            <a:endParaRPr lang="zh-CN" altLang="en-US" sz="28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方正姚体" panose="0201060103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方正姚体" panose="02010601030101010101" charset="-122"/>
              </a:rPr>
              <a:t>提取正文</a:t>
            </a:r>
            <a:endParaRPr lang="zh-CN" altLang="en-US" sz="28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方正姚体" panose="02010601030101010101" charset="-122"/>
            </a:endParaRPr>
          </a:p>
          <a:p>
            <a:endParaRPr lang="zh-CN" altLang="en-US" sz="28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方正姚体" panose="02010601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1870" y="2310130"/>
            <a:ext cx="306641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        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url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处理、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解析去重、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整体流程任务分配</a:t>
            </a:r>
            <a:endParaRPr lang="zh-CN" altLang="en-US" sz="28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endParaRPr lang="zh-CN" altLang="en-US" sz="28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15400" y="1938655"/>
            <a:ext cx="26149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爬取网页内容、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ppt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制作、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程序文档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Box 1"/>
          <p:cNvSpPr txBox="1"/>
          <p:nvPr/>
        </p:nvSpPr>
        <p:spPr>
          <a:xfrm>
            <a:off x="4184650" y="476250"/>
            <a:ext cx="3817938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整体思路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370705" y="940435"/>
            <a:ext cx="3488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从</a:t>
            </a:r>
            <a:r>
              <a:rPr lang="en-US" altLang="zh-CN" sz="2400">
                <a:solidFill>
                  <a:schemeClr val="tx1"/>
                </a:solidFill>
              </a:rPr>
              <a:t>worklist</a:t>
            </a:r>
            <a:r>
              <a:rPr lang="zh-CN" altLang="en-US" sz="2400">
                <a:solidFill>
                  <a:schemeClr val="tx1"/>
                </a:solidFill>
              </a:rPr>
              <a:t>中提取一个</a:t>
            </a:r>
            <a:r>
              <a:rPr lang="en-US" altLang="zh-CN" sz="2400">
                <a:solidFill>
                  <a:schemeClr val="tx1"/>
                </a:solidFill>
              </a:rPr>
              <a:t>url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37405" y="1845310"/>
            <a:ext cx="2674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生成</a:t>
            </a:r>
            <a:r>
              <a:rPr lang="en-US" altLang="zh-CN" sz="2400">
                <a:solidFill>
                  <a:schemeClr val="tx1"/>
                </a:solidFill>
              </a:rPr>
              <a:t>request</a:t>
            </a:r>
            <a:r>
              <a:rPr lang="zh-CN" altLang="en-US" sz="2400">
                <a:solidFill>
                  <a:schemeClr val="tx1"/>
                </a:solidFill>
              </a:rPr>
              <a:t>对象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93765" y="2426335"/>
            <a:ext cx="2196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tx1"/>
                </a:solidFill>
              </a:rPr>
              <a:t>爬取网页内容</a:t>
            </a:r>
            <a:endParaRPr lang="zh-CN" sz="20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44720" y="2896235"/>
            <a:ext cx="2865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tx1"/>
                </a:solidFill>
              </a:rPr>
              <a:t>生成</a:t>
            </a:r>
            <a:r>
              <a:rPr lang="en-US" altLang="zh-CN" sz="2400">
                <a:solidFill>
                  <a:schemeClr val="tx1"/>
                </a:solidFill>
              </a:rPr>
              <a:t>response</a:t>
            </a:r>
            <a:r>
              <a:rPr lang="zh-CN" altLang="en-US" sz="2400">
                <a:solidFill>
                  <a:schemeClr val="tx1"/>
                </a:solidFill>
              </a:rPr>
              <a:t>对象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14295" y="3754120"/>
            <a:ext cx="2865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tx1"/>
                </a:solidFill>
              </a:rPr>
              <a:t>对</a:t>
            </a:r>
            <a:r>
              <a:rPr lang="en-US" altLang="zh-CN" sz="2400">
                <a:solidFill>
                  <a:schemeClr val="tx1"/>
                </a:solidFill>
              </a:rPr>
              <a:t>response</a:t>
            </a:r>
            <a:r>
              <a:rPr lang="zh-CN" altLang="en-US" sz="2400">
                <a:solidFill>
                  <a:schemeClr val="tx1"/>
                </a:solidFill>
              </a:rPr>
              <a:t>中的内容提取正文、去噪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8555" y="5043170"/>
            <a:ext cx="3071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生成</a:t>
            </a:r>
            <a:r>
              <a:rPr lang="en-US" altLang="zh-CN" sz="2400">
                <a:solidFill>
                  <a:schemeClr val="tx1"/>
                </a:solidFill>
              </a:rPr>
              <a:t>information</a:t>
            </a:r>
            <a:r>
              <a:rPr lang="zh-CN" altLang="en-US" sz="2400">
                <a:solidFill>
                  <a:schemeClr val="tx1"/>
                </a:solidFill>
              </a:rPr>
              <a:t>对象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69590" y="5935345"/>
            <a:ext cx="1628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tx1"/>
                </a:solidFill>
              </a:rPr>
              <a:t>存入文件</a:t>
            </a:r>
            <a:endParaRPr lang="zh-CN" sz="240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408545" y="3797300"/>
            <a:ext cx="265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tx1"/>
                </a:solidFill>
              </a:rPr>
              <a:t>得到网页所有</a:t>
            </a:r>
            <a:r>
              <a:rPr lang="en-US" altLang="zh-CN" sz="2400">
                <a:solidFill>
                  <a:schemeClr val="tx1"/>
                </a:solidFill>
              </a:rPr>
              <a:t>url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636510" y="4683760"/>
            <a:ext cx="2196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tx1"/>
                </a:solidFill>
              </a:rPr>
              <a:t>添加限定条件</a:t>
            </a:r>
            <a:endParaRPr lang="zh-CN" sz="240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36193" y="5071435"/>
            <a:ext cx="2196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Bloom Filter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583170" y="5935345"/>
            <a:ext cx="2196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插入</a:t>
            </a:r>
            <a:r>
              <a:rPr lang="en-US" altLang="zh-CN" sz="2400">
                <a:solidFill>
                  <a:schemeClr val="tx1"/>
                </a:solidFill>
              </a:rPr>
              <a:t>worklist</a:t>
            </a:r>
            <a:r>
              <a:rPr lang="zh-CN" altLang="en-US" sz="2400">
                <a:solidFill>
                  <a:schemeClr val="tx1"/>
                </a:solidFill>
              </a:rPr>
              <a:t>中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5881370" y="1372235"/>
            <a:ext cx="0" cy="50400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5881370" y="2305685"/>
            <a:ext cx="0" cy="57600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782695" y="3141980"/>
            <a:ext cx="0" cy="612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8500110" y="3141980"/>
            <a:ext cx="0" cy="648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3782695" y="4531995"/>
            <a:ext cx="0" cy="50400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8500110" y="4257675"/>
            <a:ext cx="0" cy="39600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3782695" y="5532120"/>
            <a:ext cx="0" cy="36000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8500110" y="5532120"/>
            <a:ext cx="0" cy="39600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26" idx="1"/>
          </p:cNvCxnSpPr>
          <p:nvPr/>
        </p:nvCxnSpPr>
        <p:spPr>
          <a:xfrm flipV="1">
            <a:off x="3772535" y="3126740"/>
            <a:ext cx="972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 flipV="1">
            <a:off x="7312025" y="3126105"/>
            <a:ext cx="11880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1294130" y="955040"/>
            <a:ext cx="1954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tx1"/>
                </a:solidFill>
              </a:rPr>
              <a:t>输入一个</a:t>
            </a:r>
            <a:r>
              <a:rPr lang="en-US" altLang="zh-CN" sz="2400">
                <a:solidFill>
                  <a:schemeClr val="tx1"/>
                </a:solidFill>
              </a:rPr>
              <a:t>url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1198245" y="1845310"/>
            <a:ext cx="2050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tx1"/>
                </a:solidFill>
              </a:rPr>
              <a:t>插入</a:t>
            </a:r>
            <a:r>
              <a:rPr lang="en-US" altLang="zh-CN" sz="2400">
                <a:solidFill>
                  <a:schemeClr val="tx1"/>
                </a:solidFill>
              </a:rPr>
              <a:t>worklist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159" name="直接箭头连接符 158"/>
          <p:cNvCxnSpPr/>
          <p:nvPr/>
        </p:nvCxnSpPr>
        <p:spPr>
          <a:xfrm>
            <a:off x="2133600" y="1415415"/>
            <a:ext cx="0" cy="46800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endCxn id="8" idx="1"/>
          </p:cNvCxnSpPr>
          <p:nvPr/>
        </p:nvCxnSpPr>
        <p:spPr>
          <a:xfrm flipV="1">
            <a:off x="3069590" y="1156335"/>
            <a:ext cx="1301115" cy="945515"/>
          </a:xfrm>
          <a:prstGeom prst="bentConnector3">
            <a:avLst>
              <a:gd name="adj1" fmla="val 5002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右大括号 163"/>
          <p:cNvSpPr/>
          <p:nvPr/>
        </p:nvSpPr>
        <p:spPr>
          <a:xfrm>
            <a:off x="9743440" y="1057910"/>
            <a:ext cx="826135" cy="513461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文本框 164"/>
          <p:cNvSpPr txBox="1"/>
          <p:nvPr/>
        </p:nvSpPr>
        <p:spPr>
          <a:xfrm>
            <a:off x="10569575" y="2845435"/>
            <a:ext cx="15748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</a:rPr>
              <a:t>while worklist</a:t>
            </a:r>
            <a:r>
              <a:rPr lang="zh-CN" altLang="en-US" sz="2800">
                <a:solidFill>
                  <a:schemeClr val="tx1"/>
                </a:solidFill>
              </a:rPr>
              <a:t>不为空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5362" name="TextBox 3"/>
          <p:cNvSpPr txBox="1"/>
          <p:nvPr/>
        </p:nvSpPr>
        <p:spPr>
          <a:xfrm>
            <a:off x="7220585" y="58420"/>
            <a:ext cx="25590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 体 思 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0705" y="940435"/>
            <a:ext cx="336359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37405" y="1873885"/>
            <a:ext cx="244221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44720" y="2896235"/>
            <a:ext cx="256667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14295" y="3754120"/>
            <a:ext cx="2599690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08555" y="5057775"/>
            <a:ext cx="288734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69590" y="5892165"/>
            <a:ext cx="139255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409180" y="3797300"/>
            <a:ext cx="237045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583170" y="4683760"/>
            <a:ext cx="2160270" cy="80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37145" y="5935345"/>
            <a:ext cx="210629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98245" y="955040"/>
            <a:ext cx="195453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98245" y="1873885"/>
            <a:ext cx="187134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Box 1"/>
          <p:cNvSpPr txBox="1"/>
          <p:nvPr/>
        </p:nvSpPr>
        <p:spPr>
          <a:xfrm>
            <a:off x="4130675" y="476250"/>
            <a:ext cx="3925888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3"/>
          <p:cNvSpPr txBox="1"/>
          <p:nvPr/>
        </p:nvSpPr>
        <p:spPr>
          <a:xfrm>
            <a:off x="6943408" y="-1587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一、爬 取 网 页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37"/>
          <a:stretch>
            <a:fillRect/>
          </a:stretch>
        </p:blipFill>
        <p:spPr>
          <a:xfrm>
            <a:off x="575310" y="1149985"/>
            <a:ext cx="5130800" cy="4559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15" b="3285"/>
          <a:stretch>
            <a:fillRect/>
          </a:stretch>
        </p:blipFill>
        <p:spPr>
          <a:xfrm>
            <a:off x="5706110" y="1185545"/>
            <a:ext cx="6368415" cy="4523740"/>
          </a:xfrm>
          <a:prstGeom prst="rect">
            <a:avLst/>
          </a:prstGeom>
        </p:spPr>
      </p:pic>
      <p:sp>
        <p:nvSpPr>
          <p:cNvPr id="12" name="云形标注 11"/>
          <p:cNvSpPr/>
          <p:nvPr/>
        </p:nvSpPr>
        <p:spPr>
          <a:xfrm>
            <a:off x="3469005" y="747395"/>
            <a:ext cx="2016125" cy="1224280"/>
          </a:xfrm>
          <a:prstGeom prst="cloudCallout">
            <a:avLst>
              <a:gd name="adj1" fmla="val -34724"/>
              <a:gd name="adj2" fmla="val 841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70935" y="852170"/>
            <a:ext cx="18141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接收到报文及网页源码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9609455" y="899160"/>
            <a:ext cx="2016125" cy="1224280"/>
          </a:xfrm>
          <a:prstGeom prst="cloudCallout">
            <a:avLst>
              <a:gd name="adj1" fmla="val -34724"/>
              <a:gd name="adj2" fmla="val 841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973310" y="1235075"/>
            <a:ext cx="18141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发送报文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3"/>
          <p:cNvSpPr txBox="1"/>
          <p:nvPr/>
        </p:nvSpPr>
        <p:spPr>
          <a:xfrm>
            <a:off x="6943408" y="-1587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一、爬 取 网 页 结 果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004570"/>
            <a:ext cx="11704320" cy="51955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68" y="2355093"/>
            <a:ext cx="8685714" cy="4104762"/>
          </a:xfrm>
          <a:prstGeom prst="rect">
            <a:avLst/>
          </a:prstGeom>
        </p:spPr>
      </p:pic>
      <p:sp>
        <p:nvSpPr>
          <p:cNvPr id="15362" name="TextBox 3"/>
          <p:cNvSpPr txBox="1"/>
          <p:nvPr/>
        </p:nvSpPr>
        <p:spPr>
          <a:xfrm>
            <a:off x="6987858" y="-1587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 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" y="1045210"/>
            <a:ext cx="8068310" cy="3143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" y="871220"/>
            <a:ext cx="8278495" cy="5540375"/>
          </a:xfrm>
          <a:prstGeom prst="rect">
            <a:avLst/>
          </a:prstGeom>
        </p:spPr>
      </p:pic>
      <p:sp>
        <p:nvSpPr>
          <p:cNvPr id="15362" name="TextBox 3"/>
          <p:cNvSpPr txBox="1"/>
          <p:nvPr/>
        </p:nvSpPr>
        <p:spPr>
          <a:xfrm>
            <a:off x="6987858" y="27623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 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 rot="300000">
            <a:off x="8424545" y="807720"/>
            <a:ext cx="3023870" cy="1944370"/>
          </a:xfrm>
          <a:prstGeom prst="cloudCallout">
            <a:avLst>
              <a:gd name="adj1" fmla="val -39960"/>
              <a:gd name="adj2" fmla="val 7880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1130" y="1303020"/>
            <a:ext cx="17919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筛选出</a:t>
            </a:r>
            <a:endParaRPr lang="zh-CN" altLang="en-US" sz="28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新浪网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url</a:t>
            </a:r>
            <a:endParaRPr lang="en-US" altLang="zh-CN" sz="28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演示</Application>
  <PresentationFormat/>
  <Paragraphs>114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方正姚体</vt:lpstr>
      <vt:lpstr>等线</vt:lpstr>
      <vt:lpstr>黑体</vt:lpstr>
      <vt:lpstr>新宋体</vt:lpstr>
      <vt:lpstr>微软雅黑 Light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dell</cp:lastModifiedBy>
  <cp:revision>96</cp:revision>
  <dcterms:created xsi:type="dcterms:W3CDTF">2014-05-22T15:27:00Z</dcterms:created>
  <dcterms:modified xsi:type="dcterms:W3CDTF">2019-01-19T01:32:21Z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