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71" r:id="rId4"/>
    <p:sldId id="265" r:id="rId5"/>
    <p:sldId id="257" r:id="rId6"/>
    <p:sldId id="272" r:id="rId7"/>
    <p:sldId id="258" r:id="rId8"/>
    <p:sldId id="259" r:id="rId9"/>
    <p:sldId id="261" r:id="rId10"/>
    <p:sldId id="262" r:id="rId11"/>
    <p:sldId id="273" r:id="rId12"/>
    <p:sldId id="260" r:id="rId13"/>
    <p:sldId id="263" r:id="rId14"/>
    <p:sldId id="267" r:id="rId15"/>
    <p:sldId id="270" r:id="rId16"/>
    <p:sldId id="268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Slide" id="{02DBC34F-0A5F-4C64-AA58-113DB035FFDC}">
          <p14:sldIdLst>
            <p14:sldId id="256"/>
          </p14:sldIdLst>
        </p14:section>
        <p14:section name="Lecture Outline" id="{C7D05717-F6A5-4C31-B9C1-B194A9F7D6AB}">
          <p14:sldIdLst>
            <p14:sldId id="264"/>
          </p14:sldIdLst>
        </p14:section>
        <p14:section name="Lecture Content" id="{6D447382-37D7-4F4E-8CBA-81132B2B1E41}">
          <p14:sldIdLst>
            <p14:sldId id="271"/>
          </p14:sldIdLst>
        </p14:section>
        <p14:section name="Lecture Summary" id="{9DF040AE-54EE-4C5D-A8D8-A94610A9A520}">
          <p14:sldIdLst>
            <p14:sldId id="265"/>
          </p14:sldIdLst>
        </p14:section>
        <p14:section name="Optional Closing Slide" id="{72BDD822-901E-4833-BDA3-64DE89917B51}">
          <p14:sldIdLst>
            <p14:sldId id="257"/>
            <p14:sldId id="272"/>
          </p14:sldIdLst>
        </p14:section>
        <p14:section name="Notes on Universal Access" id="{0816C5C0-E034-442C-9E88-F17D674702F3}">
          <p14:sldIdLst>
            <p14:sldId id="258"/>
            <p14:sldId id="259"/>
            <p14:sldId id="261"/>
            <p14:sldId id="262"/>
            <p14:sldId id="273"/>
            <p14:sldId id="260"/>
            <p14:sldId id="263"/>
          </p14:sldIdLst>
        </p14:section>
        <p14:section name="Online Accessiblity Resources" id="{C46645F4-FB72-4E2D-9974-D2DEBD9EC062}">
          <p14:sldIdLst>
            <p14:sldId id="267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B"/>
    <a:srgbClr val="FFE7FF"/>
    <a:srgbClr val="EDDD6E"/>
    <a:srgbClr val="FFFDFA"/>
    <a:srgbClr val="FDFCFB"/>
    <a:srgbClr val="FFFAFA"/>
    <a:srgbClr val="FFFAF5"/>
    <a:srgbClr val="FCFCFC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258" autoAdjust="0"/>
    <p:restoredTop sz="94660"/>
  </p:normalViewPr>
  <p:slideViewPr>
    <p:cSldViewPr snapToGrid="0">
      <p:cViewPr>
        <p:scale>
          <a:sx n="81" d="100"/>
          <a:sy n="81" d="100"/>
        </p:scale>
        <p:origin x="-16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D7E4-D9DD-457A-80DD-16B6A5581131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9043-510A-4DE6-A29E-89BB75A7E9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92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3DA9F-1A75-4C30-A0E3-64F41EA7D40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4786-A1E9-4BB1-97EC-A697D94E6C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2917"/>
            <a:ext cx="9144000" cy="1743964"/>
          </a:xfrm>
        </p:spPr>
        <p:txBody>
          <a:bodyPr anchor="b">
            <a:normAutofit/>
          </a:bodyPr>
          <a:lstStyle>
            <a:lvl1pPr algn="ctr">
              <a:defRPr sz="5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2598"/>
            <a:ext cx="9144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3605C377-455D-4C3E-885D-1A5322714D22}" type="datetimeFigureOut">
              <a:rPr lang="en-IE" smtClean="0"/>
              <a:pPr/>
              <a:t>17/12/2019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1101D7E7-C74A-4A5D-A756-C8CA1900BA37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47" y="-570"/>
            <a:ext cx="3960000" cy="2495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83" y="1248507"/>
            <a:ext cx="2800741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2400"/>
            </a:lvl1pPr>
            <a:lvl2pPr>
              <a:lnSpc>
                <a:spcPct val="150000"/>
              </a:lnSpc>
              <a:spcBef>
                <a:spcPts val="600"/>
              </a:spcBef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9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2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/>
            </a:lvl1pPr>
            <a:lvl2pPr>
              <a:lnSpc>
                <a:spcPct val="15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/>
            </a:lvl1pPr>
            <a:lvl2pPr>
              <a:lnSpc>
                <a:spcPct val="15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18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8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88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278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6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C377-455D-4C3E-885D-1A5322714D22}" type="datetimeFigureOut">
              <a:rPr lang="en-IE" smtClean="0"/>
              <a:t>17/12/2019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1D7E7-C74A-4A5D-A756-C8CA1900BA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13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97" y="4145657"/>
            <a:ext cx="3960000" cy="24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825625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3605C377-455D-4C3E-885D-1A5322714D22}" type="datetimeFigureOut">
              <a:rPr lang="en-IE" smtClean="0"/>
              <a:pPr/>
              <a:t>17/12/2019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1101D7E7-C74A-4A5D-A756-C8CA1900BA3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1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C6C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C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C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C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.org/WAI/tutorials/images/decision-tre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rksj.ac.uk/media/content-assets/student-services/documents/A-Guide-to-Dyslexia-(PowerPoint)-A5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iam.ie/" TargetMode="External"/><Relationship Id="rId2" Type="http://schemas.openxmlformats.org/officeDocument/2006/relationships/hyperlink" Target="https://www.dyslexia.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cd.ie/disability/teaching-info/TIC.php" TargetMode="External"/><Relationship Id="rId5" Type="http://schemas.openxmlformats.org/officeDocument/2006/relationships/hyperlink" Target="https://www.dit.ie/computing/aboutourschool/accessiblelearningmaterials/" TargetMode="External"/><Relationship Id="rId4" Type="http://schemas.openxmlformats.org/officeDocument/2006/relationships/hyperlink" Target="https://ahead.i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KHomeOffice/posters/blob/master/accessibility/dos-donts/posters_en-UK/accessibility-posters-set.pdf" TargetMode="External"/><Relationship Id="rId2" Type="http://schemas.openxmlformats.org/officeDocument/2006/relationships/hyperlink" Target="https://www.dit.ie/media/computing2016/images/accessibility/Creating%20Accessible%20Documen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ve.webaim.org/" TargetMode="External"/><Relationship Id="rId4" Type="http://schemas.openxmlformats.org/officeDocument/2006/relationships/hyperlink" Target="https://www.w3.org/WA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.org/" TargetMode="External"/><Relationship Id="rId2" Type="http://schemas.openxmlformats.org/officeDocument/2006/relationships/hyperlink" Target="http://universaldesign.ie/Technology-ICT/Web-accessibility-techniqu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ocap.gpii.eu/?page_id=839" TargetMode="External"/><Relationship Id="rId4" Type="http://schemas.openxmlformats.org/officeDocument/2006/relationships/hyperlink" Target="http://www.udlcent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resources/contrastchec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 smtClean="0">
                <a:cs typeface="Tahoma" panose="020B0604030504040204" pitchFamily="34" charset="0"/>
              </a:rPr>
              <a:t>Module Title</a:t>
            </a:r>
            <a:r>
              <a:rPr lang="en-IE" b="1" dirty="0" smtClean="0">
                <a:cs typeface="Tahoma" panose="020B0604030504040204" pitchFamily="34" charset="0"/>
              </a:rPr>
              <a:t/>
            </a:r>
            <a:br>
              <a:rPr lang="en-IE" b="1" dirty="0" smtClean="0">
                <a:cs typeface="Tahoma" panose="020B0604030504040204" pitchFamily="34" charset="0"/>
              </a:rPr>
            </a:br>
            <a:r>
              <a:rPr lang="en-IE" sz="2800" dirty="0" smtClean="0">
                <a:cs typeface="Tahoma" panose="020B0604030504040204" pitchFamily="34" charset="0"/>
              </a:rPr>
              <a:t>Module </a:t>
            </a:r>
            <a:r>
              <a:rPr lang="en-IE" sz="2800" dirty="0">
                <a:cs typeface="Tahoma" panose="020B0604030504040204" pitchFamily="34" charset="0"/>
              </a:rPr>
              <a:t>Code: </a:t>
            </a:r>
            <a:r>
              <a:rPr lang="en-IE" sz="2800" dirty="0" smtClean="0">
                <a:cs typeface="Tahoma" panose="020B0604030504040204" pitchFamily="34" charset="0"/>
              </a:rPr>
              <a:t>XXXX 1111</a:t>
            </a:r>
            <a:endParaRPr lang="en-IE" sz="4800" dirty="0"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GB" sz="2800" dirty="0" smtClean="0">
                <a:cs typeface="Tahoma" panose="020B0604030504040204" pitchFamily="34" charset="0"/>
              </a:rPr>
              <a:t>Unit X: Topic Title</a:t>
            </a:r>
          </a:p>
          <a:p>
            <a:pPr>
              <a:lnSpc>
                <a:spcPct val="150000"/>
              </a:lnSpc>
            </a:pPr>
            <a:r>
              <a:rPr lang="en-IE" dirty="0" smtClean="0">
                <a:cs typeface="Tahoma" panose="020B0604030504040204" pitchFamily="34" charset="0"/>
              </a:rPr>
              <a:t>Presenter</a:t>
            </a:r>
            <a:endParaRPr lang="en-IE" dirty="0"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129" y="6273053"/>
            <a:ext cx="204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>
                <a:solidFill>
                  <a:srgbClr val="004C6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Version: 2019.1</a:t>
            </a:r>
            <a:endParaRPr lang="en-IE" dirty="0">
              <a:solidFill>
                <a:srgbClr val="004C6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Present </a:t>
            </a:r>
            <a:r>
              <a:rPr lang="en-GB" dirty="0"/>
              <a:t>information diagrammatically; </a:t>
            </a:r>
            <a:r>
              <a:rPr lang="en-GB" b="1" dirty="0"/>
              <a:t>SmartArt</a:t>
            </a:r>
            <a:r>
              <a:rPr lang="en-GB" dirty="0"/>
              <a:t> can be useful </a:t>
            </a:r>
          </a:p>
          <a:p>
            <a:pPr>
              <a:lnSpc>
                <a:spcPct val="170000"/>
              </a:lnSpc>
            </a:pPr>
            <a:r>
              <a:rPr lang="en-GB" dirty="0"/>
              <a:t>Place images alongside text, rather than behind </a:t>
            </a:r>
            <a:r>
              <a:rPr lang="en-GB" dirty="0" smtClean="0"/>
              <a:t>it</a:t>
            </a:r>
          </a:p>
          <a:p>
            <a:pPr>
              <a:lnSpc>
                <a:spcPct val="170000"/>
              </a:lnSpc>
            </a:pPr>
            <a:r>
              <a:rPr lang="en-GB" dirty="0"/>
              <a:t>Stagger the release of complex information by using the ‘appear’ function to gradually reveal </a:t>
            </a:r>
            <a:r>
              <a:rPr lang="en-GB" dirty="0" smtClean="0"/>
              <a:t>bullet points or elements in SmartArt</a:t>
            </a:r>
          </a:p>
          <a:p>
            <a:pPr>
              <a:lnSpc>
                <a:spcPct val="170000"/>
              </a:lnSpc>
            </a:pPr>
            <a:r>
              <a:rPr lang="en-GB" dirty="0"/>
              <a:t>Keep slide transitions consistent and </a:t>
            </a:r>
            <a:r>
              <a:rPr lang="en-GB" dirty="0" smtClean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3004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Provide </a:t>
            </a:r>
            <a:r>
              <a:rPr lang="en-GB" dirty="0"/>
              <a:t>alternative text </a:t>
            </a:r>
            <a:r>
              <a:rPr lang="en-GB" dirty="0" smtClean="0"/>
              <a:t>for image descriptions in </a:t>
            </a:r>
            <a:r>
              <a:rPr lang="en-GB" dirty="0"/>
              <a:t>assistive technology. </a:t>
            </a:r>
            <a:endParaRPr lang="en-GB" dirty="0" smtClean="0"/>
          </a:p>
          <a:p>
            <a:pPr lvl="1">
              <a:lnSpc>
                <a:spcPct val="170000"/>
              </a:lnSpc>
            </a:pPr>
            <a:r>
              <a:rPr lang="en-GB" dirty="0" smtClean="0"/>
              <a:t>Right-click the image; Format Picture;</a:t>
            </a:r>
          </a:p>
          <a:p>
            <a:pPr lvl="1">
              <a:lnSpc>
                <a:spcPct val="170000"/>
              </a:lnSpc>
            </a:pPr>
            <a:r>
              <a:rPr lang="en-GB" dirty="0" smtClean="0"/>
              <a:t>Size &amp; Properties; Alt Text</a:t>
            </a:r>
          </a:p>
          <a:p>
            <a:pPr>
              <a:lnSpc>
                <a:spcPct val="170000"/>
              </a:lnSpc>
            </a:pPr>
            <a:r>
              <a:rPr lang="en-IE" dirty="0" smtClean="0"/>
              <a:t>Choose your Alt Text with guidance:</a:t>
            </a:r>
          </a:p>
          <a:p>
            <a:pPr>
              <a:lnSpc>
                <a:spcPct val="170000"/>
              </a:lnSpc>
            </a:pP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://www.w3.org/WAI/tutorials/images/decision-tree</a:t>
            </a:r>
            <a:r>
              <a:rPr lang="en-IE" dirty="0" smtClean="0">
                <a:hlinkClick r:id="rId2"/>
              </a:rPr>
              <a:t>/</a:t>
            </a:r>
            <a:endParaRPr lang="en-GB" b="1" dirty="0" smtClean="0"/>
          </a:p>
        </p:txBody>
      </p:sp>
      <p:pic>
        <p:nvPicPr>
          <p:cNvPr id="1028" name="Picture 4" descr="At least 1 in 10 people are thought to be attected by dyslexia" title="Image about dyslex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709" y="3035062"/>
            <a:ext cx="3435491" cy="19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dirty="0">
                <a:cs typeface="Arial" panose="020B0604020202020204" pitchFamily="34" charset="0"/>
              </a:rPr>
              <a:t>Make the presentation as multi-sensory as possible; use audio-visual elements to reinforce information</a:t>
            </a:r>
          </a:p>
          <a:p>
            <a:pPr>
              <a:lnSpc>
                <a:spcPct val="170000"/>
              </a:lnSpc>
            </a:pPr>
            <a:r>
              <a:rPr lang="en-GB" dirty="0" smtClean="0">
                <a:cs typeface="Tahoma" panose="020B0604030504040204" pitchFamily="34" charset="0"/>
              </a:rPr>
              <a:t>Beforehand</a:t>
            </a:r>
            <a:r>
              <a:rPr lang="en-GB" dirty="0">
                <a:cs typeface="Tahoma" panose="020B0604030504040204" pitchFamily="34" charset="0"/>
              </a:rPr>
              <a:t>: Make the slides available on Brightspace VLE</a:t>
            </a:r>
          </a:p>
          <a:p>
            <a:pPr>
              <a:lnSpc>
                <a:spcPct val="170000"/>
              </a:lnSpc>
            </a:pPr>
            <a:r>
              <a:rPr lang="en-GB" dirty="0">
                <a:cs typeface="Tahoma" panose="020B0604030504040204" pitchFamily="34" charset="0"/>
              </a:rPr>
              <a:t>Handouts: Print slides three to a page on pastel or cream paper </a:t>
            </a:r>
            <a:endParaRPr lang="en-GB" dirty="0" smtClean="0">
              <a:cs typeface="Tahoma" panose="020B0604030504040204" pitchFamily="34" charset="0"/>
            </a:endParaRPr>
          </a:p>
          <a:p>
            <a:pPr>
              <a:lnSpc>
                <a:spcPct val="170000"/>
              </a:lnSpc>
            </a:pPr>
            <a:r>
              <a:rPr lang="en-GB" dirty="0"/>
              <a:t>Source: </a:t>
            </a:r>
            <a:r>
              <a:rPr lang="en-IE" dirty="0">
                <a:hlinkClick r:id="rId2"/>
              </a:rPr>
              <a:t>https://www.yorksj.ac.uk/media/content-assets/student-services/documents/A-Guide-to-Dyslexia-(PowerPoint)-</a:t>
            </a:r>
            <a:r>
              <a:rPr lang="en-IE" dirty="0" smtClean="0">
                <a:hlinkClick r:id="rId2"/>
              </a:rPr>
              <a:t>A5.pdf</a:t>
            </a:r>
            <a:endParaRPr lang="en-GB" dirty="0">
              <a:cs typeface="Tahoma" panose="020B0604030504040204" pitchFamily="34" charset="0"/>
            </a:endParaRPr>
          </a:p>
          <a:p>
            <a:pPr>
              <a:lnSpc>
                <a:spcPct val="170000"/>
              </a:lnSpc>
            </a:pPr>
            <a:endParaRPr lang="en-IE" sz="24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Avoid </a:t>
            </a:r>
            <a:r>
              <a:rPr lang="en-GB" dirty="0"/>
              <a:t>colour combinations (</a:t>
            </a:r>
            <a:r>
              <a:rPr lang="en-GB" sz="1600" dirty="0">
                <a:solidFill>
                  <a:srgbClr val="92D050"/>
                </a:solidFill>
              </a:rPr>
              <a:t>green</a:t>
            </a:r>
            <a:r>
              <a:rPr lang="en-GB" sz="1600" dirty="0"/>
              <a:t>/</a:t>
            </a:r>
            <a:r>
              <a:rPr lang="en-GB" sz="1600" dirty="0">
                <a:solidFill>
                  <a:srgbClr val="FF0000"/>
                </a:solidFill>
              </a:rPr>
              <a:t>red</a:t>
            </a:r>
            <a:r>
              <a:rPr lang="en-GB" dirty="0"/>
              <a:t>) which may cause visual stress</a:t>
            </a:r>
          </a:p>
          <a:p>
            <a:pPr>
              <a:lnSpc>
                <a:spcPct val="170000"/>
              </a:lnSpc>
            </a:pPr>
            <a:r>
              <a:rPr lang="en-GB" dirty="0"/>
              <a:t>Avoid text which is angled or uses special effects, such as shadows</a:t>
            </a:r>
          </a:p>
          <a:p>
            <a:pPr>
              <a:lnSpc>
                <a:spcPct val="170000"/>
              </a:lnSpc>
            </a:pPr>
            <a:r>
              <a:rPr lang="en-GB" sz="2400" dirty="0" smtClean="0"/>
              <a:t>Avoid complex visual effects; moving, flashing or dissolving images and graphics are distracting and cause visual distortion</a:t>
            </a:r>
          </a:p>
          <a:p>
            <a:pPr>
              <a:lnSpc>
                <a:spcPct val="170000"/>
              </a:lnSpc>
            </a:pPr>
            <a:r>
              <a:rPr lang="en-GB" dirty="0"/>
              <a:t>Avoid white writing on a dark background</a:t>
            </a:r>
            <a:endParaRPr lang="en-IE" dirty="0"/>
          </a:p>
          <a:p>
            <a:pPr>
              <a:lnSpc>
                <a:spcPct val="170000"/>
              </a:lnSpc>
            </a:pPr>
            <a:r>
              <a:rPr lang="en-GB" dirty="0"/>
              <a:t>Avoid slide designs with patterned </a:t>
            </a:r>
            <a:r>
              <a:rPr lang="en-GB" dirty="0" smtClean="0"/>
              <a:t>backgrounds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4673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Links to Accessibility 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Dyslexia </a:t>
            </a:r>
            <a:r>
              <a:rPr lang="en-US" dirty="0"/>
              <a:t>Association of Ireland - </a:t>
            </a:r>
            <a:r>
              <a:rPr lang="en-US" dirty="0">
                <a:cs typeface="+mn-lt"/>
                <a:hlinkClick r:id="rId2"/>
              </a:rPr>
              <a:t>https://www.dyslexia.ie/</a:t>
            </a:r>
            <a:endParaRPr lang="en-US" dirty="0"/>
          </a:p>
          <a:p>
            <a:r>
              <a:rPr lang="en-US" dirty="0" err="1"/>
              <a:t>AsIam</a:t>
            </a:r>
            <a:r>
              <a:rPr lang="en-US" dirty="0"/>
              <a:t> (Autism Supports) - </a:t>
            </a:r>
            <a:r>
              <a:rPr lang="en-US" dirty="0">
                <a:cs typeface="+mn-lt"/>
                <a:hlinkClick r:id="rId3"/>
              </a:rPr>
              <a:t>https://asiam.ie/</a:t>
            </a:r>
            <a:endParaRPr lang="en-US" dirty="0"/>
          </a:p>
          <a:p>
            <a:r>
              <a:rPr lang="en-GB" sz="2400" dirty="0" smtClean="0"/>
              <a:t>Association </a:t>
            </a:r>
            <a:r>
              <a:rPr lang="en-GB" sz="2400" dirty="0"/>
              <a:t>for Higher Education Access &amp; </a:t>
            </a:r>
            <a:r>
              <a:rPr lang="en-GB" sz="2400" dirty="0" smtClean="0"/>
              <a:t>Disability </a:t>
            </a:r>
            <a:r>
              <a:rPr lang="en-IE" sz="2400" dirty="0" smtClean="0">
                <a:hlinkClick r:id="rId4"/>
              </a:rPr>
              <a:t>https</a:t>
            </a:r>
            <a:r>
              <a:rPr lang="en-IE" sz="2400" dirty="0">
                <a:hlinkClick r:id="rId4"/>
              </a:rPr>
              <a:t>://ahead.ie</a:t>
            </a:r>
            <a:r>
              <a:rPr lang="en-IE" sz="2400" dirty="0" smtClean="0">
                <a:hlinkClick r:id="rId4"/>
              </a:rPr>
              <a:t>/</a:t>
            </a:r>
            <a:r>
              <a:rPr lang="en-IE" sz="2400" dirty="0" smtClean="0"/>
              <a:t> </a:t>
            </a:r>
          </a:p>
          <a:p>
            <a:r>
              <a:rPr lang="en-IE" dirty="0" smtClean="0">
                <a:hlinkClick r:id="rId5"/>
              </a:rPr>
              <a:t>https</a:t>
            </a:r>
            <a:r>
              <a:rPr lang="en-IE" dirty="0">
                <a:hlinkClick r:id="rId5"/>
              </a:rPr>
              <a:t>://www.dit.ie/computing/aboutourschool/accessiblelearningmaterials/</a:t>
            </a:r>
            <a:endParaRPr lang="en-IE" dirty="0"/>
          </a:p>
          <a:p>
            <a:r>
              <a:rPr lang="en-IE" dirty="0">
                <a:hlinkClick r:id="rId6"/>
              </a:rPr>
              <a:t>https://www.tcd.ie/disability/teaching-info/TIC.php</a:t>
            </a:r>
            <a:endParaRPr lang="en-IE" dirty="0"/>
          </a:p>
          <a:p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132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Links to Accessibility 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dirty="0" smtClean="0"/>
              <a:t>TU Dublin Document </a:t>
            </a:r>
            <a:r>
              <a:rPr lang="en-IE" dirty="0"/>
              <a:t>Accessibility </a:t>
            </a:r>
            <a:r>
              <a:rPr lang="en-IE" dirty="0" smtClean="0"/>
              <a:t>Guidelines: </a:t>
            </a:r>
            <a:r>
              <a:rPr lang="en-IE" dirty="0" smtClean="0">
                <a:hlinkClick r:id="rId2"/>
              </a:rPr>
              <a:t>Link</a:t>
            </a:r>
            <a:endParaRPr lang="en-IE" dirty="0" smtClean="0">
              <a:hlinkClick r:id="rId3"/>
            </a:endParaRPr>
          </a:p>
          <a:p>
            <a:r>
              <a:rPr lang="en-IE" sz="2400" dirty="0" smtClean="0">
                <a:hlinkClick r:id="rId3"/>
              </a:rPr>
              <a:t>https</a:t>
            </a:r>
            <a:r>
              <a:rPr lang="en-IE" sz="2400" dirty="0">
                <a:hlinkClick r:id="rId3"/>
              </a:rPr>
              <a:t>://</a:t>
            </a:r>
            <a:r>
              <a:rPr lang="en-IE" sz="2400" dirty="0" smtClean="0">
                <a:hlinkClick r:id="rId3"/>
              </a:rPr>
              <a:t>github.com/UKHomeOffice/posters/blob/master/accessibility/dos-donts/posters_en-UK/accessibility-posters-set.pdf</a:t>
            </a:r>
            <a:endParaRPr lang="en-IE" sz="2400" dirty="0" smtClean="0"/>
          </a:p>
          <a:p>
            <a:r>
              <a:rPr lang="en-IE" sz="2400" dirty="0">
                <a:hlinkClick r:id="rId4"/>
              </a:rPr>
              <a:t>W3C Web Accessibility Initiative </a:t>
            </a:r>
            <a:r>
              <a:rPr lang="en-IE" sz="2400" dirty="0" smtClean="0">
                <a:hlinkClick r:id="rId4"/>
              </a:rPr>
              <a:t>Website</a:t>
            </a:r>
            <a:endParaRPr lang="en-IE" sz="2400" dirty="0" smtClean="0"/>
          </a:p>
          <a:p>
            <a:r>
              <a:rPr lang="en-IE" sz="2400" dirty="0">
                <a:hlinkClick r:id="rId5"/>
              </a:rPr>
              <a:t>WEBAIMS WAVE Tool is a useful Automatic Accessibility Web Page </a:t>
            </a:r>
          </a:p>
          <a:p>
            <a:r>
              <a:rPr lang="en-IE" sz="2400" dirty="0">
                <a:hlinkClick r:id="rId5"/>
              </a:rPr>
              <a:t>Checker</a:t>
            </a:r>
            <a:r>
              <a:rPr lang="en-IE" sz="2400" dirty="0"/>
              <a:t> - Simply submit URL for </a:t>
            </a:r>
            <a:r>
              <a:rPr lang="en-IE" sz="2400" dirty="0" smtClean="0"/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36765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Links to Accessibility 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dirty="0">
                <a:hlinkClick r:id="rId2"/>
              </a:rPr>
              <a:t>Centre for Excellence in Universal Design Web Accessibility Techniques</a:t>
            </a:r>
            <a:endParaRPr lang="en-IE" dirty="0"/>
          </a:p>
          <a:p>
            <a:r>
              <a:rPr lang="en-IE" dirty="0" smtClean="0">
                <a:hlinkClick r:id="rId3"/>
              </a:rPr>
              <a:t>Universal </a:t>
            </a:r>
            <a:r>
              <a:rPr lang="en-IE" dirty="0">
                <a:hlinkClick r:id="rId3"/>
              </a:rPr>
              <a:t>Design for Learning </a:t>
            </a:r>
            <a:r>
              <a:rPr lang="en-IE" dirty="0" smtClean="0">
                <a:hlinkClick r:id="rId3"/>
              </a:rPr>
              <a:t>CAST</a:t>
            </a:r>
            <a:endParaRPr lang="en-IE" dirty="0" smtClean="0"/>
          </a:p>
          <a:p>
            <a:r>
              <a:rPr lang="en-IE" dirty="0" smtClean="0">
                <a:hlinkClick r:id="rId4"/>
              </a:rPr>
              <a:t>Universal </a:t>
            </a:r>
            <a:r>
              <a:rPr lang="en-IE" dirty="0">
                <a:hlinkClick r:id="rId4"/>
              </a:rPr>
              <a:t>Design for Learning </a:t>
            </a:r>
            <a:r>
              <a:rPr lang="en-IE" dirty="0" smtClean="0">
                <a:hlinkClick r:id="rId4"/>
              </a:rPr>
              <a:t>Centre</a:t>
            </a:r>
            <a:endParaRPr lang="en-IE" dirty="0" smtClean="0"/>
          </a:p>
          <a:p>
            <a:r>
              <a:rPr lang="en-IE" dirty="0" smtClean="0">
                <a:hlinkClick r:id="rId5"/>
              </a:rPr>
              <a:t>MOOCAP </a:t>
            </a:r>
            <a:r>
              <a:rPr lang="en-IE" dirty="0">
                <a:hlinkClick r:id="rId5"/>
              </a:rPr>
              <a:t>Open Educational Resources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1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Lecture Outline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6657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Lecture Topic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46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Lecture Summary / Quick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03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Advice Notes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above draft template support a basic approach to facilitating universal access to information through PowerPoint slides for lectures, PCs and portable electronic readers</a:t>
            </a:r>
          </a:p>
          <a:p>
            <a:r>
              <a:rPr lang="en-IE" dirty="0" smtClean="0"/>
              <a:t>Key considerations are highlighted in the following slides</a:t>
            </a:r>
          </a:p>
          <a:p>
            <a:r>
              <a:rPr lang="en-IE" dirty="0" smtClean="0"/>
              <a:t>Links to more further resources are also provided in the last three slides below</a:t>
            </a:r>
          </a:p>
        </p:txBody>
      </p:sp>
    </p:spTree>
    <p:extLst>
      <p:ext uri="{BB962C8B-B14F-4D97-AF65-F5344CB8AC3E}">
        <p14:creationId xmlns:p14="http://schemas.microsoft.com/office/powerpoint/2010/main" val="423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PowerPoint for Universal Access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2400" dirty="0"/>
              <a:t>These slides are 16:9 ratio. What are the projector native settings? </a:t>
            </a:r>
          </a:p>
          <a:p>
            <a:pPr>
              <a:lnSpc>
                <a:spcPct val="170000"/>
              </a:lnSpc>
            </a:pPr>
            <a:r>
              <a:rPr lang="en-GB" sz="2400" dirty="0" smtClean="0">
                <a:cs typeface="Arial" panose="020B0604020202020204" pitchFamily="34" charset="0"/>
              </a:rPr>
              <a:t>Avoid a glaringly reflective surface where a screen is unavailable</a:t>
            </a:r>
          </a:p>
          <a:p>
            <a:pPr>
              <a:lnSpc>
                <a:spcPct val="170000"/>
              </a:lnSpc>
            </a:pPr>
            <a:r>
              <a:rPr lang="en-GB" dirty="0">
                <a:cs typeface="Tahoma" panose="020B0604030504040204" pitchFamily="34" charset="0"/>
              </a:rPr>
              <a:t>Dim lighting in the room to reduce glare </a:t>
            </a:r>
          </a:p>
          <a:p>
            <a:pPr>
              <a:lnSpc>
                <a:spcPct val="170000"/>
              </a:lnSpc>
            </a:pPr>
            <a:r>
              <a:rPr lang="en-GB" sz="2400" dirty="0" smtClean="0">
                <a:cs typeface="Arial" panose="020B0604020202020204" pitchFamily="34" charset="0"/>
              </a:rPr>
              <a:t>Slides: Keep them </a:t>
            </a:r>
            <a:r>
              <a:rPr lang="en-GB" sz="2400" dirty="0">
                <a:cs typeface="Arial" panose="020B0604020202020204" pitchFamily="34" charset="0"/>
              </a:rPr>
              <a:t>clear, simple and uncrowded </a:t>
            </a:r>
            <a:endParaRPr lang="en-GB" sz="2400" dirty="0" smtClean="0"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GB" sz="2400" dirty="0" smtClean="0">
                <a:cs typeface="Arial" panose="020B0604020202020204" pitchFamily="34" charset="0"/>
              </a:rPr>
              <a:t>Use </a:t>
            </a:r>
            <a:r>
              <a:rPr lang="en-GB" sz="2400" dirty="0">
                <a:cs typeface="Arial" panose="020B0604020202020204" pitchFamily="34" charset="0"/>
              </a:rPr>
              <a:t>minimal text: cover one subject per slide, ideally using no more than six bullet points </a:t>
            </a:r>
            <a:endParaRPr lang="en-GB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dirty="0">
                <a:cs typeface="Arial" panose="020B0604020202020204" pitchFamily="34" charset="0"/>
              </a:rPr>
              <a:t>Be consistent when using a font, colour and background 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Use </a:t>
            </a:r>
            <a:r>
              <a:rPr lang="en-GB" dirty="0"/>
              <a:t>a sans-serif font, such as </a:t>
            </a:r>
            <a:r>
              <a:rPr lang="en-GB" dirty="0" smtClean="0"/>
              <a:t>Tahoma, </a:t>
            </a:r>
            <a:r>
              <a:rPr lang="en-GB" dirty="0"/>
              <a:t>Arial or Verdana</a:t>
            </a:r>
          </a:p>
          <a:p>
            <a:pPr>
              <a:lnSpc>
                <a:spcPct val="170000"/>
              </a:lnSpc>
            </a:pPr>
            <a:r>
              <a:rPr lang="en-GB" dirty="0"/>
              <a:t>Use a large font size, 24-28 point is ideal</a:t>
            </a:r>
          </a:p>
          <a:p>
            <a:pPr>
              <a:lnSpc>
                <a:spcPct val="170000"/>
              </a:lnSpc>
            </a:pPr>
            <a:r>
              <a:rPr lang="en-GB" dirty="0"/>
              <a:t>Maintain a line spacing of </a:t>
            </a:r>
            <a:r>
              <a:rPr lang="en-GB" dirty="0" smtClean="0"/>
              <a:t>1.5, with 6 point “before spacing”</a:t>
            </a:r>
          </a:p>
          <a:p>
            <a:pPr>
              <a:lnSpc>
                <a:spcPct val="170000"/>
              </a:lnSpc>
            </a:pPr>
            <a:r>
              <a:rPr lang="en-GB" dirty="0">
                <a:cs typeface="Tahoma" panose="020B0604030504040204" pitchFamily="34" charset="0"/>
              </a:rPr>
              <a:t>Timing: Show slides long enough for slower readers to process the </a:t>
            </a:r>
            <a:r>
              <a:rPr lang="en-GB" dirty="0" smtClean="0">
                <a:cs typeface="Tahoma" panose="020B0604030504040204" pitchFamily="34" charset="0"/>
              </a:rPr>
              <a:t>content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PowerPoint for Universal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2400" dirty="0"/>
              <a:t>Use </a:t>
            </a:r>
            <a:r>
              <a:rPr lang="en-GB" sz="2400" b="1" dirty="0"/>
              <a:t>bold</a:t>
            </a:r>
            <a:r>
              <a:rPr lang="en-GB" sz="2400" dirty="0"/>
              <a:t> for emphasis, rather than </a:t>
            </a:r>
            <a:r>
              <a:rPr lang="en-GB" sz="2400" dirty="0" smtClean="0"/>
              <a:t>highlights, underlines </a:t>
            </a:r>
            <a:r>
              <a:rPr lang="en-GB" sz="2400" dirty="0"/>
              <a:t>or </a:t>
            </a:r>
            <a:r>
              <a:rPr lang="en-GB" sz="2400" dirty="0" smtClean="0"/>
              <a:t>italics</a:t>
            </a:r>
            <a:endParaRPr lang="en-GB" sz="2400" dirty="0"/>
          </a:p>
          <a:p>
            <a:pPr>
              <a:lnSpc>
                <a:spcPct val="170000"/>
              </a:lnSpc>
            </a:pP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Align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text to the </a:t>
            </a: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or centrally; do not justify both sides</a:t>
            </a:r>
          </a:p>
          <a:p>
            <a:pPr>
              <a:lnSpc>
                <a:spcPct val="170000"/>
              </a:lnSpc>
            </a:pPr>
            <a:r>
              <a:rPr lang="en-GB" dirty="0"/>
              <a:t>Dark text on a pastel background works best; </a:t>
            </a:r>
            <a:r>
              <a:rPr lang="en-GB" b="1" dirty="0"/>
              <a:t>dark blue</a:t>
            </a:r>
            <a:r>
              <a:rPr lang="en-GB" dirty="0"/>
              <a:t> text on cream suits many students with dyslexia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Provide high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colour contrast between text and background</a:t>
            </a:r>
          </a:p>
          <a:p>
            <a:pPr>
              <a:lnSpc>
                <a:spcPct val="170000"/>
              </a:lnSpc>
            </a:pPr>
            <a:r>
              <a:rPr lang="en-IE" dirty="0">
                <a:hlinkClick r:id="rId2"/>
              </a:rPr>
              <a:t>https://webaim.org/resources/contrastchecker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</a:t>
            </a:r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f54e04da-1b5d-454b-98f0-6d829ee0e4fe"/>
  <p:tag name="TPVERSION" val="8"/>
  <p:tag name="TPFULLVERSION" val="8.6.1.4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a Sans Serif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516</Words>
  <Application>Microsoft Office PowerPoint</Application>
  <PresentationFormat>Custom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Module Title Module Code: XXXX 1111</vt:lpstr>
      <vt:lpstr>Lecture Outline</vt:lpstr>
      <vt:lpstr>Lecture Topic</vt:lpstr>
      <vt:lpstr>Lecture Summary / Quick Quiz</vt:lpstr>
      <vt:lpstr>PowerPoint Presentation</vt:lpstr>
      <vt:lpstr>Advice Notes</vt:lpstr>
      <vt:lpstr>PowerPoint for Universal Access</vt:lpstr>
      <vt:lpstr>PowerPoint for Universal Access</vt:lpstr>
      <vt:lpstr>PowerPoint for Universal Access</vt:lpstr>
      <vt:lpstr>PowerPoint for Universal Access</vt:lpstr>
      <vt:lpstr>PowerPoint for Universal Access</vt:lpstr>
      <vt:lpstr>PowerPoint for Universal Access</vt:lpstr>
      <vt:lpstr>PowerPoint for Universal Access</vt:lpstr>
      <vt:lpstr>Links to Accessibility Resources</vt:lpstr>
      <vt:lpstr>Links to Accessibility Resources</vt:lpstr>
      <vt:lpstr>Links to Accessibility Resources</vt:lpstr>
    </vt:vector>
  </TitlesOfParts>
  <Company>Dublin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Padraig McEvoy;John Gilligan</dc:creator>
  <cp:keywords>SEEE</cp:keywords>
  <cp:lastModifiedBy>DIT</cp:lastModifiedBy>
  <cp:revision>112</cp:revision>
  <dcterms:created xsi:type="dcterms:W3CDTF">2019-01-25T10:17:10Z</dcterms:created>
  <dcterms:modified xsi:type="dcterms:W3CDTF">2019-12-17T15:13:22Z</dcterms:modified>
</cp:coreProperties>
</file>