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2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50CA8-A0F2-4C46-9192-2DC1023C2AA6}" v="2" dt="2023-04-23T20:47:42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24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8361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26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813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7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Radiography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A7FB5-5BBA-086C-E34A-ADDF716C2172}"/>
              </a:ext>
            </a:extLst>
          </p:cNvPr>
          <p:cNvSpPr txBox="1"/>
          <p:nvPr/>
        </p:nvSpPr>
        <p:spPr>
          <a:xfrm>
            <a:off x="10426521" y="5921784"/>
            <a:ext cx="14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Brett Gordon</a:t>
            </a:r>
          </a:p>
          <a:p>
            <a:r>
              <a:rPr lang="en-US" dirty="0"/>
              <a:t>4/23/2023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E48E5-845A-E9EA-4EC0-40D0EAA7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8" y="6063290"/>
            <a:ext cx="2057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VGG19 Final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93DBA-8833-A6E9-B8E5-F8B57FD97474}"/>
              </a:ext>
            </a:extLst>
          </p:cNvPr>
          <p:cNvSpPr txBox="1"/>
          <p:nvPr/>
        </p:nvSpPr>
        <p:spPr>
          <a:xfrm>
            <a:off x="1362387" y="5925234"/>
            <a:ext cx="681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Had to use limited epochs due to computing limitations, thus lower accuracy and higher loss from previous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90A95-AAF2-E6D6-91B7-081CD9E01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8394" y="1623693"/>
            <a:ext cx="4184035" cy="4449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Accuracy: 0.9852</a:t>
            </a:r>
          </a:p>
          <a:p>
            <a:pPr lvl="1"/>
            <a:r>
              <a:rPr lang="en-US" dirty="0"/>
              <a:t>Loss: 0.0397</a:t>
            </a:r>
          </a:p>
          <a:p>
            <a:pPr lvl="1"/>
            <a:r>
              <a:rPr lang="en-US" dirty="0"/>
              <a:t>Precision: 0.9853</a:t>
            </a:r>
          </a:p>
          <a:p>
            <a:pPr lvl="1"/>
            <a:r>
              <a:rPr lang="en-US" dirty="0"/>
              <a:t>Recall: 0.9846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Accuracy: 0.9250</a:t>
            </a:r>
          </a:p>
          <a:p>
            <a:pPr lvl="1"/>
            <a:r>
              <a:rPr lang="en-US" dirty="0"/>
              <a:t>Loss: 0.2490</a:t>
            </a:r>
          </a:p>
          <a:p>
            <a:pPr lvl="1"/>
            <a:r>
              <a:rPr lang="en-US" dirty="0"/>
              <a:t>Precision: 0.9272</a:t>
            </a:r>
          </a:p>
          <a:p>
            <a:pPr lvl="1"/>
            <a:r>
              <a:rPr lang="en-US" dirty="0"/>
              <a:t>Recall: 0.9246</a:t>
            </a:r>
          </a:p>
          <a:p>
            <a:r>
              <a:rPr lang="en-US" b="1" dirty="0"/>
              <a:t>Test Accuracy: 0.9203</a:t>
            </a:r>
          </a:p>
          <a:p>
            <a:r>
              <a:rPr lang="en-US" dirty="0"/>
              <a:t>F1 Score: 0.9259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98BC9-4311-AEC0-2A42-9EB78631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270000"/>
            <a:ext cx="4680140" cy="47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VGG19 Classification Report and 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A8F0B-A859-875C-C25D-E33631510E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9FC1B-8C11-C59A-8C41-DE00560C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5" y="2854625"/>
            <a:ext cx="5867171" cy="249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7C1CDC-2A58-33BF-2CB6-16CEBB12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65" y="1510675"/>
            <a:ext cx="4886074" cy="48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Steps/Future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E10BB-B9EF-345F-09C7-119659DD7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en-US" dirty="0"/>
              <a:t>Continue using VGG19 Transfer Learning primarily</a:t>
            </a:r>
          </a:p>
          <a:p>
            <a:r>
              <a:rPr lang="en-US" dirty="0"/>
              <a:t>Add different ailments that can be noticeable in chest X-rays to the dataset</a:t>
            </a:r>
          </a:p>
          <a:p>
            <a:r>
              <a:rPr lang="en-US" dirty="0"/>
              <a:t>Gain access to larger computing power to train and validated against larger datasets</a:t>
            </a:r>
          </a:p>
          <a:p>
            <a:r>
              <a:rPr lang="en-US" dirty="0"/>
              <a:t>Focus on improving the precision/recall between healthy and not healthy lungs</a:t>
            </a:r>
          </a:p>
          <a:p>
            <a:pPr lvl="1"/>
            <a:r>
              <a:rPr lang="en-US" dirty="0"/>
              <a:t>Vital to not treat healthy patients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409845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Wrangling and 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Pre-processing/Modeling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Resolution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E302E-B331-624F-2FD5-FD402EE13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COVID-19 has become endemic</a:t>
            </a:r>
          </a:p>
          <a:p>
            <a:pPr lvl="1"/>
            <a:r>
              <a:rPr lang="en-US" dirty="0"/>
              <a:t>Part of human society like other ailments</a:t>
            </a:r>
          </a:p>
          <a:p>
            <a:r>
              <a:rPr lang="en-US" dirty="0"/>
              <a:t>COVID-19 can cause hospitalizations, especially if not treated quickly</a:t>
            </a:r>
          </a:p>
          <a:p>
            <a:r>
              <a:rPr lang="en-US" dirty="0"/>
              <a:t>Can we efficiently predict if a patient has COVID-19 or a different ailment based off lung X-rays?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B6CB9E-2103-A9CA-DCF4-60D283BE75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A473E-9828-73E4-D278-6A7E153B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342238"/>
            <a:ext cx="5587762" cy="49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Restraints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E302E-B331-624F-2FD5-FD402EE13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 able to predict an illness (between COPD, COVID-19, pneumonia) or a healthy pair of lungs</a:t>
            </a:r>
          </a:p>
          <a:p>
            <a:pPr lvl="1"/>
            <a:r>
              <a:rPr lang="en-US" dirty="0"/>
              <a:t>Accuracy above 90%</a:t>
            </a:r>
          </a:p>
          <a:p>
            <a:pPr lvl="1"/>
            <a:r>
              <a:rPr lang="en-US" dirty="0"/>
              <a:t>Reliable Recall, Precision, Loss</a:t>
            </a:r>
          </a:p>
          <a:p>
            <a:r>
              <a:rPr lang="en-US" dirty="0"/>
              <a:t>Use this model to help patients and hospitals across the world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B6CB9E-2103-A9CA-DCF4-60D283BE75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However, COVID-19 is still relatively new</a:t>
            </a:r>
          </a:p>
          <a:p>
            <a:r>
              <a:rPr lang="en-US" dirty="0"/>
              <a:t>Dataset only contained images from 3 illnesses</a:t>
            </a:r>
          </a:p>
          <a:p>
            <a:r>
              <a:rPr lang="en-US" dirty="0"/>
              <a:t>Computing power is limited for this model</a:t>
            </a:r>
          </a:p>
        </p:txBody>
      </p:sp>
    </p:spTree>
    <p:extLst>
      <p:ext uri="{BB962C8B-B14F-4D97-AF65-F5344CB8AC3E}">
        <p14:creationId xmlns:p14="http://schemas.microsoft.com/office/powerpoint/2010/main" val="112960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Differentiation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E302E-B331-624F-2FD5-FD402EE13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Dataset of over 20,000 chest X-ray images</a:t>
            </a:r>
          </a:p>
          <a:p>
            <a:r>
              <a:rPr lang="en-US" dirty="0"/>
              <a:t>Key column: label</a:t>
            </a:r>
          </a:p>
          <a:p>
            <a:pPr lvl="1"/>
            <a:r>
              <a:rPr lang="en-US" dirty="0"/>
              <a:t>label column used for identifying the ailment</a:t>
            </a:r>
          </a:p>
          <a:p>
            <a:r>
              <a:rPr lang="en-US" dirty="0"/>
              <a:t>Noticeable pixel distribution from COPD and pneumonia</a:t>
            </a:r>
          </a:p>
          <a:p>
            <a:r>
              <a:rPr lang="en-US" dirty="0"/>
              <a:t>Might be trouble differentiating COVID and Normal lungs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B6CB9E-2103-A9CA-DCF4-60D283BE75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711F6-DDB1-7DC0-1B88-CEDAB960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337" y="1753299"/>
            <a:ext cx="6321226" cy="253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3A342-23BC-9929-E1C0-50BAE860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37" y="4144161"/>
            <a:ext cx="6325234" cy="27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Labeling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E10BB-B9EF-345F-09C7-119659DD78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BAF1D8-5E43-2EF0-9C4C-BE9B0C655B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4C58C4-9546-90A9-FEC0-20184E97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70" y="1383549"/>
            <a:ext cx="5101860" cy="52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E10BB-B9EF-345F-09C7-119659DD78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Necessary to create a baseline before determining best model</a:t>
            </a:r>
          </a:p>
          <a:p>
            <a:r>
              <a:rPr lang="en-US" dirty="0"/>
              <a:t>Could only use limited number of images from the dataset</a:t>
            </a:r>
          </a:p>
          <a:p>
            <a:r>
              <a:rPr lang="en-US" dirty="0"/>
              <a:t>Validation accuracy below 0.8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BAF1D8-5E43-2EF0-9C4C-BE9B0C655B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3F907-6DC2-FA83-AD9D-EC7BB2C0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37" y="1270000"/>
            <a:ext cx="366712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AB240-E6C0-3641-ED4E-1453E1C1D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712" y="4013200"/>
            <a:ext cx="3638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Models Trained/Tested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E10BB-B9EF-345F-09C7-119659DD7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191539" cy="3880772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for the remainder of the Modeling Phase</a:t>
            </a:r>
          </a:p>
          <a:p>
            <a:r>
              <a:rPr lang="en-US" dirty="0"/>
              <a:t>Started with a baseline CNN</a:t>
            </a:r>
          </a:p>
          <a:p>
            <a:r>
              <a:rPr lang="en-US" dirty="0"/>
              <a:t>Used half the dataset images (over 10,000)</a:t>
            </a:r>
          </a:p>
          <a:p>
            <a:endParaRPr lang="en-US" dirty="0"/>
          </a:p>
          <a:p>
            <a:r>
              <a:rPr lang="en-US" dirty="0"/>
              <a:t>Triple layered CNN</a:t>
            </a:r>
          </a:p>
          <a:p>
            <a:r>
              <a:rPr lang="en-US" dirty="0"/>
              <a:t>VGG16 Transfer Learning</a:t>
            </a:r>
          </a:p>
          <a:p>
            <a:r>
              <a:rPr lang="en-US" dirty="0"/>
              <a:t>VGG19 Transfer Learning</a:t>
            </a:r>
          </a:p>
          <a:p>
            <a:r>
              <a:rPr lang="en-US" dirty="0"/>
              <a:t>ResNet50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16961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Convoluted Neural Network 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49A36E-A47F-33BD-8C4C-89D6BDAD61A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5224913"/>
              </p:ext>
            </p:extLst>
          </p:nvPr>
        </p:nvGraphicFramePr>
        <p:xfrm>
          <a:off x="677863" y="2160588"/>
          <a:ext cx="8180910" cy="366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182">
                  <a:extLst>
                    <a:ext uri="{9D8B030D-6E8A-4147-A177-3AD203B41FA5}">
                      <a16:colId xmlns:a16="http://schemas.microsoft.com/office/drawing/2014/main" val="1585524395"/>
                    </a:ext>
                  </a:extLst>
                </a:gridCol>
                <a:gridCol w="1636182">
                  <a:extLst>
                    <a:ext uri="{9D8B030D-6E8A-4147-A177-3AD203B41FA5}">
                      <a16:colId xmlns:a16="http://schemas.microsoft.com/office/drawing/2014/main" val="1237617789"/>
                    </a:ext>
                  </a:extLst>
                </a:gridCol>
                <a:gridCol w="1636182">
                  <a:extLst>
                    <a:ext uri="{9D8B030D-6E8A-4147-A177-3AD203B41FA5}">
                      <a16:colId xmlns:a16="http://schemas.microsoft.com/office/drawing/2014/main" val="3638637319"/>
                    </a:ext>
                  </a:extLst>
                </a:gridCol>
                <a:gridCol w="1636182">
                  <a:extLst>
                    <a:ext uri="{9D8B030D-6E8A-4147-A177-3AD203B41FA5}">
                      <a16:colId xmlns:a16="http://schemas.microsoft.com/office/drawing/2014/main" val="3956026166"/>
                    </a:ext>
                  </a:extLst>
                </a:gridCol>
                <a:gridCol w="1636182">
                  <a:extLst>
                    <a:ext uri="{9D8B030D-6E8A-4147-A177-3AD203B41FA5}">
                      <a16:colId xmlns:a16="http://schemas.microsoft.com/office/drawing/2014/main" val="2438380084"/>
                    </a:ext>
                  </a:extLst>
                </a:gridCol>
              </a:tblGrid>
              <a:tr h="688652">
                <a:tc>
                  <a:txBody>
                    <a:bodyPr/>
                    <a:lstStyle/>
                    <a:p>
                      <a:r>
                        <a:rPr lang="en-US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 (if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44235"/>
                  </a:ext>
                </a:extLst>
              </a:tr>
              <a:tr h="688652">
                <a:tc>
                  <a:txBody>
                    <a:bodyPr/>
                    <a:lstStyle/>
                    <a:p>
                      <a:r>
                        <a:rPr lang="en-US" b="1" dirty="0"/>
                        <a:t>Triple Layered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47205"/>
                  </a:ext>
                </a:extLst>
              </a:tr>
              <a:tr h="688652">
                <a:tc>
                  <a:txBody>
                    <a:bodyPr/>
                    <a:lstStyle/>
                    <a:p>
                      <a:r>
                        <a:rPr lang="en-US" b="1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01722"/>
                  </a:ext>
                </a:extLst>
              </a:tr>
              <a:tr h="688652">
                <a:tc>
                  <a:txBody>
                    <a:bodyPr/>
                    <a:lstStyle/>
                    <a:p>
                      <a:r>
                        <a:rPr lang="en-US" b="1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95639"/>
                  </a:ext>
                </a:extLst>
              </a:tr>
              <a:tr h="688652">
                <a:tc>
                  <a:txBody>
                    <a:bodyPr/>
                    <a:lstStyle/>
                    <a:p>
                      <a:r>
                        <a:rPr lang="en-US" b="1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010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893DBA-8833-A6E9-B8E5-F8B57FD97474}"/>
              </a:ext>
            </a:extLst>
          </p:cNvPr>
          <p:cNvSpPr txBox="1"/>
          <p:nvPr/>
        </p:nvSpPr>
        <p:spPr>
          <a:xfrm>
            <a:off x="1362387" y="5925234"/>
            <a:ext cx="681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VGG19 also had a significantly smaller Training and Validation Loss (0.0294 and 0.0687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26642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1238</TotalTime>
  <Words>417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COVID-19 Radiography Dataset Analysis</vt:lpstr>
      <vt:lpstr>Agenda</vt:lpstr>
      <vt:lpstr>Problem Statement</vt:lpstr>
      <vt:lpstr>Goal and Restraints</vt:lpstr>
      <vt:lpstr>Image Differentiation</vt:lpstr>
      <vt:lpstr>Image Labeling Examples</vt:lpstr>
      <vt:lpstr>Initial Modeling</vt:lpstr>
      <vt:lpstr>Image Models Trained/Tested</vt:lpstr>
      <vt:lpstr>Convoluted Neural Network Results</vt:lpstr>
      <vt:lpstr>VGG19 Final Results</vt:lpstr>
      <vt:lpstr>VGG19 Classification Report and Confusion Matrix</vt:lpstr>
      <vt:lpstr>Next Steps/Future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Radiography Dataset Analysis</dc:title>
  <dc:creator>Brett Gordon</dc:creator>
  <cp:lastModifiedBy>Brett Gordon</cp:lastModifiedBy>
  <cp:revision>2</cp:revision>
  <dcterms:created xsi:type="dcterms:W3CDTF">2023-04-23T00:19:18Z</dcterms:created>
  <dcterms:modified xsi:type="dcterms:W3CDTF">2023-04-23T20:58:04Z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