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259" r:id="rId20"/>
    <p:sldId id="257" r:id="rId21"/>
    <p:sldId id="261" r:id="rId22"/>
    <p:sldId id="262" r:id="rId23"/>
    <p:sldId id="270" r:id="rId24"/>
    <p:sldId id="258" r:id="rId25"/>
    <p:sldId id="272" r:id="rId26"/>
    <p:sldId id="273" r:id="rId27"/>
    <p:sldId id="307" r:id="rId28"/>
    <p:sldId id="271" r:id="rId29"/>
    <p:sldId id="263" r:id="rId30"/>
    <p:sldId id="266" r:id="rId31"/>
    <p:sldId id="265" r:id="rId32"/>
    <p:sldId id="264" r:id="rId33"/>
    <p:sldId id="280" r:id="rId34"/>
    <p:sldId id="310" r:id="rId35"/>
    <p:sldId id="31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0" d="100"/>
          <a:sy n="120" d="100"/>
        </p:scale>
        <p:origin x="-120" y="-408"/>
      </p:cViewPr>
      <p:guideLst>
        <p:guide orient="horz" pos="2128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DBEB-9E16-4EF2-90F2-04323A87BE6D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BE08-422D-43C8-8C2C-A92BE9DEE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1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8621" y="0"/>
            <a:ext cx="9859618" cy="6864627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11035" y="3756972"/>
            <a:ext cx="8299565" cy="40321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11035" y="1828800"/>
            <a:ext cx="8299565" cy="1484486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zh-CN" altLang="en-US" dirty="0" smtClean="0"/>
              <a:t>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64234" y="210150"/>
            <a:ext cx="10834777" cy="6995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64234" y="1066303"/>
            <a:ext cx="10834777" cy="5193212"/>
          </a:xfrm>
        </p:spPr>
        <p:txBody>
          <a:bodyPr>
            <a:normAutofit/>
          </a:bodyPr>
          <a:lstStyle>
            <a:lvl1pPr>
              <a:buSzPct val="50000"/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130149" y="2298065"/>
            <a:ext cx="7994651" cy="123507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130149" y="3567098"/>
            <a:ext cx="799464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2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2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90113" y="190494"/>
            <a:ext cx="107916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78DD-03B7-42BE-ACF7-BAB870A33E0E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8E85-C28B-47BD-ACD4-4CAA15AAD9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90113" y="1026615"/>
            <a:ext cx="107916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20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5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20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0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46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45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47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54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5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60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2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zh-CN" sz="6000" dirty="0"/>
              <a:t>算法原理与应用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3370" y="993140"/>
            <a:ext cx="217424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算法推导</a:t>
            </a:r>
          </a:p>
        </p:txBody>
      </p:sp>
      <p:sp>
        <p:nvSpPr>
          <p:cNvPr id="7" name="椭圆 6"/>
          <p:cNvSpPr/>
          <p:nvPr/>
        </p:nvSpPr>
        <p:spPr>
          <a:xfrm rot="19740000">
            <a:off x="4469765" y="2700655"/>
            <a:ext cx="3952240" cy="286575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9740000">
            <a:off x="4832985" y="2965450"/>
            <a:ext cx="3223895" cy="233743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9740000">
            <a:off x="5104765" y="3161665"/>
            <a:ext cx="2682240" cy="194500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9740000">
            <a:off x="5454650" y="3414395"/>
            <a:ext cx="1982470" cy="14382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9740000">
            <a:off x="5856605" y="3707130"/>
            <a:ext cx="1176020" cy="8534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9740000">
            <a:off x="6140450" y="3910965"/>
            <a:ext cx="612140" cy="444500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9740000">
            <a:off x="3923030" y="2280920"/>
            <a:ext cx="5073650" cy="3679190"/>
          </a:xfrm>
          <a:prstGeom prst="ellipse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15740" y="2059305"/>
            <a:ext cx="4862830" cy="4123055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445250" y="3006725"/>
            <a:ext cx="1863725" cy="3165475"/>
            <a:chOff x="10150" y="4735"/>
            <a:chExt cx="2935" cy="4985"/>
          </a:xfrm>
        </p:grpSpPr>
        <p:cxnSp>
          <p:nvCxnSpPr>
            <p:cNvPr id="23" name="直接连接符 22"/>
            <p:cNvCxnSpPr/>
            <p:nvPr/>
          </p:nvCxnSpPr>
          <p:spPr>
            <a:xfrm flipV="1">
              <a:off x="12639" y="5288"/>
              <a:ext cx="48" cy="4432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847" y="5272"/>
              <a:ext cx="1840" cy="16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0815" y="5272"/>
              <a:ext cx="32" cy="976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150" y="6250"/>
              <a:ext cx="672" cy="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0171" y="6264"/>
              <a:ext cx="4" cy="274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对象 4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687" y="8354"/>
            <a:ext cx="39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r:id="rId3" imgW="127000" imgH="177165" progId="Equation.KSEE3">
                    <p:embed/>
                  </p:oleObj>
                </mc:Choice>
                <mc:Fallback>
                  <p:oleObj r:id="rId3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87" y="8354"/>
                          <a:ext cx="399" cy="5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890" y="5457"/>
            <a:ext cx="39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r:id="rId5" imgW="127000" imgH="177165" progId="Equation.KSEE3">
                    <p:embed/>
                  </p:oleObj>
                </mc:Choice>
                <mc:Fallback>
                  <p:oleObj r:id="rId5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90" y="5457"/>
                          <a:ext cx="399" cy="5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289" y="4735"/>
            <a:ext cx="1031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r:id="rId6" imgW="381000" imgH="228600" progId="Equation.KSEE3">
                    <p:embed/>
                  </p:oleObj>
                </mc:Choice>
                <mc:Fallback>
                  <p:oleObj r:id="rId6" imgW="3810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289" y="4735"/>
                          <a:ext cx="1031" cy="6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一个非常简单的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68" y="1256140"/>
            <a:ext cx="9039514" cy="441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一个非常简单的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68" y="1256140"/>
            <a:ext cx="9039514" cy="441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49" y="5924633"/>
            <a:ext cx="3056819" cy="84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74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加入隐变量</a:t>
            </a:r>
            <a:r>
              <a:rPr lang="en-US" altLang="zh-CN" dirty="0" smtClean="0"/>
              <a:t>z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1" y="1265045"/>
            <a:ext cx="7720981" cy="290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30940" y="4890253"/>
            <a:ext cx="6789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现在我们的目标没变，还是估计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，要怎么做呢？</a:t>
            </a:r>
          </a:p>
        </p:txBody>
      </p:sp>
    </p:spTree>
    <p:extLst>
      <p:ext uri="{BB962C8B-B14F-4D97-AF65-F5344CB8AC3E}">
        <p14:creationId xmlns:p14="http://schemas.microsoft.com/office/powerpoint/2010/main" val="10984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加入隐变量</a:t>
            </a:r>
            <a:r>
              <a:rPr lang="en-US" altLang="zh-CN" dirty="0" smtClean="0"/>
              <a:t>z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0" y="1059119"/>
            <a:ext cx="7720981" cy="290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80" y="4348163"/>
            <a:ext cx="7635408" cy="230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82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</a:t>
            </a:r>
            <a:r>
              <a:rPr lang="zh-CN" altLang="en-US" dirty="0"/>
              <a:t>初级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2" y="1062658"/>
            <a:ext cx="46767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41" y="966082"/>
            <a:ext cx="60293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41" y="5185203"/>
            <a:ext cx="2466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6" y="5908978"/>
            <a:ext cx="60674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7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</a:t>
            </a:r>
            <a:r>
              <a:rPr lang="zh-CN" altLang="en-US" dirty="0"/>
              <a:t>初级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7" y="1180768"/>
            <a:ext cx="8879161" cy="272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68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</a:t>
            </a:r>
            <a:r>
              <a:rPr lang="zh-CN" altLang="en-US" dirty="0"/>
              <a:t>进阶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44" y="126600"/>
            <a:ext cx="6453850" cy="655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43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进阶版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9" y="198783"/>
            <a:ext cx="5418565" cy="629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035" y="1193635"/>
            <a:ext cx="61626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00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6953" y="1060940"/>
            <a:ext cx="4063117" cy="699595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EM</a:t>
            </a:r>
            <a:r>
              <a:rPr lang="zh-CN" altLang="en-US" dirty="0" smtClean="0"/>
              <a:t>算法的应用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2814" y="1911985"/>
            <a:ext cx="6941185" cy="82169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在高斯</a:t>
            </a:r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混合模型中的</a:t>
            </a: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 </a:t>
            </a:r>
          </a:p>
          <a:p>
            <a:endParaRPr lang="zh-CN" altLang="en-US" sz="32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202815" y="2876798"/>
            <a:ext cx="6941185" cy="82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在图像分割</a:t>
            </a:r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 </a:t>
            </a:r>
          </a:p>
          <a:p>
            <a:endParaRPr lang="zh-CN" altLang="en-US" sz="32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202815" y="3929877"/>
            <a:ext cx="6941185" cy="82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在医学研究</a:t>
            </a:r>
            <a:r>
              <a:rPr lang="zh-CN" altLang="en-US" sz="3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 </a:t>
            </a:r>
          </a:p>
          <a:p>
            <a:endParaRPr lang="zh-CN" altLang="en-US" sz="32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04640" y="2376170"/>
            <a:ext cx="3982720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EM</a:t>
            </a:r>
            <a:r>
              <a:rPr lang="zh-CN" altLang="zh-CN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在高斯混合模型中的应用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高斯混合模型参数估计的</a:t>
                </a:r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EM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算法（以高维数据为例）：</a:t>
                </a:r>
              </a:p>
              <a:p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step1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、参数赋初始值，开始迭代</a:t>
                </a:r>
              </a:p>
              <a:p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step2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步，计算混合项系数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的期望</a:t>
                </a:r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step3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步，计算新一轮迭代的参数模型</a:t>
                </a:r>
                <a:r>
                  <a:rPr lang="zh-CN" altLang="en-US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step4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、重复第</a:t>
                </a:r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步，直到收敛。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699770"/>
                <a:ext cx="10835005" cy="6144260"/>
              </a:xfrm>
              <a:blipFill rotWithShape="1">
                <a:blip r:embed="rId3"/>
                <a:stretch>
                  <a:fillRect t="-1174" b="-1174"/>
                </a:stretch>
              </a:blipFill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00655" y="2626360"/>
          <a:ext cx="5958205" cy="161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r:id="rId4" imgW="2374265" imgH="787400" progId="Equation.KSEE3">
                  <p:embed/>
                </p:oleObj>
              </mc:Choice>
              <mc:Fallback>
                <p:oleObj r:id="rId4" imgW="2374265" imgH="787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0655" y="2626360"/>
                        <a:ext cx="5958205" cy="161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4845" y="4596765"/>
          <a:ext cx="3025140" cy="156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r:id="rId6" imgW="1117600" imgH="838200" progId="Equation.KSEE3">
                  <p:embed/>
                </p:oleObj>
              </mc:Choice>
              <mc:Fallback>
                <p:oleObj r:id="rId6" imgW="1117600" imgH="838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845" y="4596765"/>
                        <a:ext cx="3025140" cy="156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89985" y="4598670"/>
          <a:ext cx="5275580" cy="159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r:id="rId8" imgW="2400300" imgH="838200" progId="Equation.KSEE3">
                  <p:embed/>
                </p:oleObj>
              </mc:Choice>
              <mc:Fallback>
                <p:oleObj r:id="rId8" imgW="2400300" imgH="838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9985" y="4598670"/>
                        <a:ext cx="5275580" cy="1599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48445" y="4631690"/>
          <a:ext cx="253428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r:id="rId10" imgW="927100" imgH="609600" progId="Equation.KSEE3">
                  <p:embed/>
                </p:oleObj>
              </mc:Choice>
              <mc:Fallback>
                <p:oleObj r:id="rId10" imgW="927100" imgH="609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8445" y="4631690"/>
                        <a:ext cx="253428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185" y="488446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在高斯混合模型中的应用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470" y="1772920"/>
            <a:ext cx="9831705" cy="356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实例：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程序随机从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个高斯模型中生成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维数据，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真实参数：混合项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w=[0.1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0.2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0.3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0.4]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均值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u={[5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35]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[30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40]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20]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[45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15]}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协方差矩阵∑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={[30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0]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30]}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然后以这些数据作为观测数据，根据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算法来估计以上参数（未估计协方差矩阵）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在高斯混合模型中的应用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" y="909955"/>
            <a:ext cx="7358380" cy="551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173085" y="1904365"/>
            <a:ext cx="367601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（左上）生成的观测数据，</a:t>
            </a: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（右上）分类后的结果，</a:t>
            </a: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（下）高斯混合模型的三维可视化图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427480"/>
            <a:ext cx="9830435" cy="352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结果如下：</a:t>
            </a: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混合项系数估计为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0.08790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18614,  0.25716,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46878]</a:t>
            </a: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均值估计为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[  3.7483  34.9302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[ 29.9127  39.8799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              [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19.9754  20.2637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[ 45.2073  15.4781]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在高斯混合模型中的应用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204" y="445100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在图像分割（无监督聚类）中的应用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6465" y="1788795"/>
            <a:ext cx="883221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方法：在聚类时，设置聚类数，则每一类数据认为是服从一个高斯分布，我们通过EM算法来估计各个类中的高斯参数。关于灰度图像，在聚类里面其实就是一个一维特征的样本，每个像素点视为一个样本点，值的大小视为其具有的特征，聚类后再把它转化为一个图像显示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8204" y="461610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在图像分割中的应用</a:t>
            </a:r>
          </a:p>
        </p:txBody>
      </p:sp>
      <p:pic>
        <p:nvPicPr>
          <p:cNvPr id="8" name="图片 7" descr="lena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1510030"/>
            <a:ext cx="4826000" cy="482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40" y="1421765"/>
            <a:ext cx="4881245" cy="5016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0160" y="1050925"/>
            <a:ext cx="119634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迭代次数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=50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8839" y="394300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在图像分割中的应用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1440815"/>
            <a:ext cx="4753610" cy="3782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10" y="1440815"/>
            <a:ext cx="4754245" cy="3784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3200" y="5521325"/>
            <a:ext cx="32308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均值随迭代次数变化图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60590" y="5521325"/>
            <a:ext cx="32308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方差随迭代次数变化图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8839" y="394300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在图像分割中的应用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66280" y="1871345"/>
            <a:ext cx="4581525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随机产生聚类中心，开始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EM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算法，直至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EM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算法收敛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右图分别是分类数为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2,3,4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的图像分割结果</a:t>
            </a:r>
          </a:p>
          <a:p>
            <a:pPr>
              <a:lnSpc>
                <a:spcPct val="130000"/>
              </a:lnSpc>
            </a:pP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但算法的效果很大程度上依赖于初始聚类中心的选择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1210945"/>
            <a:ext cx="2567305" cy="2567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690" y="1210945"/>
            <a:ext cx="2648585" cy="2567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05" y="3881120"/>
            <a:ext cx="2567940" cy="2635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690" y="3881120"/>
            <a:ext cx="2647950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6295" y="1301750"/>
            <a:ext cx="9659620" cy="400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EM 算法是求参数极大似然估计的一种方法，它可以从非完整数据集中对参数进行估计，是一种非常简单实用的学习算法。这种方法可以广泛地应用于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处理缺损数据、截尾数据以及带有噪声等所谓的不完全数据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，可以具体来说，我们可以利用EM算法来填充样本中的缺失数据、发现隐藏变量的值、估计HMM中的参数、估计有限混合分布中的参数以及可以进行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无监督聚类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8204" y="327625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在医学研究中的应用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204" y="299050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在医学研究中的应用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20" y="2770505"/>
            <a:ext cx="7734935" cy="382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96875" y="1140460"/>
            <a:ext cx="1145603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例：有8名受试者用庆大霉素80mg后的血药浓度动态变化观察结果如表1所示,其中有2处数据存在缺失:第4例120min时观察缺失和第8例50min时观察缺失。假设每组数据均服从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维正态分布总体            ，但均值和方差均未知，则缺失的估计需要进行迭代计算。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0780" y="2180590"/>
          <a:ext cx="1822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4" imgW="952500" imgH="254000" progId="Equation.KSEE3">
                  <p:embed/>
                </p:oleObj>
              </mc:Choice>
              <mc:Fallback>
                <p:oleObj r:id="rId4" imgW="952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0780" y="2180590"/>
                        <a:ext cx="18224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173595" y="4655820"/>
            <a:ext cx="962660" cy="370840"/>
            <a:chOff x="11297" y="7332"/>
            <a:chExt cx="1516" cy="584"/>
          </a:xfrm>
        </p:grpSpPr>
        <p:sp>
          <p:nvSpPr>
            <p:cNvPr id="7" name="圆角矩形 6"/>
            <p:cNvSpPr/>
            <p:nvPr/>
          </p:nvSpPr>
          <p:spPr>
            <a:xfrm>
              <a:off x="11358" y="7451"/>
              <a:ext cx="1395" cy="4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297" y="7332"/>
              <a:ext cx="1517" cy="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unknown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74615" y="6096635"/>
            <a:ext cx="962660" cy="370840"/>
            <a:chOff x="11297" y="7332"/>
            <a:chExt cx="1516" cy="584"/>
          </a:xfrm>
        </p:grpSpPr>
        <p:sp>
          <p:nvSpPr>
            <p:cNvPr id="11" name="圆角矩形 10"/>
            <p:cNvSpPr/>
            <p:nvPr/>
          </p:nvSpPr>
          <p:spPr>
            <a:xfrm>
              <a:off x="11358" y="7451"/>
              <a:ext cx="1395" cy="46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97" y="7332"/>
              <a:ext cx="1517" cy="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unknown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37475" y="2969812"/>
                <a:ext cx="1670650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6216DEC-3262-431A-8F8C-C8C33A79F7C5}" type="mathplaceholder">
                        <a:rPr lang="zh-CN" altLang="en-US" sz="1400" i="1" smtClean="0">
                          <a:latin typeface="Cambria Math"/>
                          <a:ea typeface="微软雅黑" panose="020B0503020204020204" pitchFamily="34" charset="-122"/>
                        </a:rPr>
                        <a:t>在此处键入公式。</a:t>
                      </a:fld>
                    </m:oMath>
                  </m:oMathPara>
                </a14:m>
                <a:endPara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475" y="2969812"/>
                <a:ext cx="1670650" cy="3733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271270"/>
            <a:ext cx="106362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】假设我们需要调查我们学校的男生和女生的身高分布。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（抽样）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设你在校园里随便地活捉了100个男生和100个女生。他们共200个人（也就是200个身高的样本数据）都在教室里面了。那下一步怎么办啊？你开始喊：“男的左边，女的右边！”。然后你就先统计抽样得到的100个男生的身高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假设他们的身高是服从高斯分布的。但是这个分布的均值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μ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和方差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σ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我们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不知道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，这两个参数就是我们要估计的。记作</a:t>
            </a:r>
            <a:r>
              <a:rPr lang="zh-CN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θ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=[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μ,σ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7875" y="3974465"/>
            <a:ext cx="106362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数学语言：在学校那么多男生（身高）中，我们独立地按照概率密度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p(x|θ)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抽取100个（身高），组成样本集X，我们想通过样本集X来估计出未知参数θ。这里概率密度p(x|θ)我们知道了是高斯分布N(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μ,σ</a:t>
            </a:r>
            <a:r>
              <a:rPr lang="zh-CN" altLang="en-US" sz="2000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)的形式，其中的未知参数是θ=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[</a:t>
            </a:r>
            <a:r>
              <a:rPr lang="en-US" altLang="zh-CN" sz="2000" i="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μ,σ</a:t>
            </a:r>
            <a:r>
              <a:rPr lang="zh-CN" altLang="en-US" sz="2000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]</a:t>
            </a:r>
            <a:r>
              <a:rPr lang="zh-CN" altLang="en-US" sz="2000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。抽到的样本集是X={x</a:t>
            </a:r>
            <a:r>
              <a:rPr lang="zh-CN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,x</a:t>
            </a:r>
            <a:r>
              <a:rPr lang="zh-CN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,…,x</a:t>
            </a:r>
            <a:r>
              <a:rPr lang="zh-CN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}，其中 x</a:t>
            </a:r>
            <a:r>
              <a:rPr lang="zh-CN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表示抽到的第i个人的身高，这里N就是100，表示抽到的样本个数。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234" y="366360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在医学研究中的应用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066165"/>
            <a:ext cx="11630660" cy="533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均值和方差的初始估计值  和   ：根据未缺失的数据计算算术平均数作为均值的初始值  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用算术均数代替缺失值后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可求方差的极大似然估计初始值   。 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对于具有缺失值的每一个向量的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条件数学期望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   表示缺失的分量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 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表示已知的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分量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如果对   和   进行相应的分块变化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    的条件正态分布的均值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条件正态分布的均值分别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具有缺失分量  的结果与样本实际观察数据的计算结果结合起来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就可得到充分的估计值。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71525" y="1066165"/>
            <a:ext cx="10597833" cy="4777423"/>
            <a:chOff x="1215" y="1679"/>
            <a:chExt cx="16690" cy="7524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504" y="1703"/>
            <a:ext cx="519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" r:id="rId3" imgW="152400" imgH="203200" progId="Equation.KSEE3">
                    <p:embed/>
                  </p:oleObj>
                </mc:Choice>
                <mc:Fallback>
                  <p:oleObj r:id="rId3" imgW="1524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04" y="1703"/>
                          <a:ext cx="519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487" y="1679"/>
            <a:ext cx="69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" r:id="rId5" imgW="203200" imgH="203200" progId="Equation.KSEE3">
                    <p:embed/>
                  </p:oleObj>
                </mc:Choice>
                <mc:Fallback>
                  <p:oleObj r:id="rId5" imgW="203200" imgH="203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87" y="1679"/>
                          <a:ext cx="692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55" y="2371"/>
            <a:ext cx="519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" r:id="rId7" imgW="152400" imgH="203200" progId="Equation.KSEE3">
                    <p:embed/>
                  </p:oleObj>
                </mc:Choice>
                <mc:Fallback>
                  <p:oleObj r:id="rId7" imgW="1524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55" y="2371"/>
                          <a:ext cx="519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927" y="2371"/>
            <a:ext cx="69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8" r:id="rId8" imgW="203200" imgH="203200" progId="Equation.KSEE3">
                    <p:embed/>
                  </p:oleObj>
                </mc:Choice>
                <mc:Fallback>
                  <p:oleObj r:id="rId8" imgW="203200" imgH="203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927" y="2371"/>
                          <a:ext cx="692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31" y="3878"/>
            <a:ext cx="519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" r:id="rId9" imgW="152400" imgH="203200" progId="Equation.KSEE3">
                    <p:embed/>
                  </p:oleObj>
                </mc:Choice>
                <mc:Fallback>
                  <p:oleObj r:id="rId9" imgW="1524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31" y="3878"/>
                          <a:ext cx="519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646" y="3214"/>
            <a:ext cx="822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" r:id="rId10" imgW="241300" imgH="241300" progId="Equation.KSEE3">
                    <p:embed/>
                  </p:oleObj>
                </mc:Choice>
                <mc:Fallback>
                  <p:oleObj r:id="rId10" imgW="241300" imgH="2413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646" y="3214"/>
                          <a:ext cx="822" cy="8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996" y="3214"/>
            <a:ext cx="909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" r:id="rId12" imgW="266700" imgH="241300" progId="Equation.KSEE3">
                    <p:embed/>
                  </p:oleObj>
                </mc:Choice>
                <mc:Fallback>
                  <p:oleObj r:id="rId12" imgW="266700" imgH="2413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996" y="3214"/>
                          <a:ext cx="909" cy="8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105" y="3878"/>
            <a:ext cx="69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" r:id="rId14" imgW="203200" imgH="203200" progId="Equation.KSEE3">
                    <p:embed/>
                  </p:oleObj>
                </mc:Choice>
                <mc:Fallback>
                  <p:oleObj r:id="rId14" imgW="203200" imgH="203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05" y="3878"/>
                          <a:ext cx="692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018" y="3878"/>
            <a:ext cx="822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" r:id="rId15" imgW="241300" imgH="241300" progId="Equation.KSEE3">
                    <p:embed/>
                  </p:oleObj>
                </mc:Choice>
                <mc:Fallback>
                  <p:oleObj r:id="rId15" imgW="241300" imgH="2413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018" y="3878"/>
                          <a:ext cx="822" cy="8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05" y="4541"/>
            <a:ext cx="14861" cy="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4" r:id="rId16" imgW="3288665" imgH="292100" progId="Equation.KSEE3">
                    <p:embed/>
                  </p:oleObj>
                </mc:Choice>
                <mc:Fallback>
                  <p:oleObj r:id="rId16" imgW="3288665" imgH="292100" progId="Equation.KSEE3">
                    <p:embed/>
                    <p:pic>
                      <p:nvPicPr>
                        <p:cNvPr id="0" name="图片 205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905" y="4541"/>
                          <a:ext cx="14861" cy="11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15" y="5556"/>
            <a:ext cx="1556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5" r:id="rId18" imgW="457200" imgH="254000" progId="Equation.KSEE3">
                    <p:embed/>
                  </p:oleObj>
                </mc:Choice>
                <mc:Fallback>
                  <p:oleObj r:id="rId18" imgW="457200" imgH="254000" progId="Equation.KSEE3">
                    <p:embed/>
                    <p:pic>
                      <p:nvPicPr>
                        <p:cNvPr id="0" name="图片 205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5" y="5556"/>
                          <a:ext cx="1556" cy="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05" y="5556"/>
            <a:ext cx="1600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" r:id="rId20" imgW="469900" imgH="254000" progId="Equation.KSEE3">
                    <p:embed/>
                  </p:oleObj>
                </mc:Choice>
                <mc:Fallback>
                  <p:oleObj r:id="rId20" imgW="469900" imgH="254000" progId="Equation.KSEE3">
                    <p:embed/>
                    <p:pic>
                      <p:nvPicPr>
                        <p:cNvPr id="0" name="图片 205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805" y="5556"/>
                          <a:ext cx="1600" cy="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39" y="6312"/>
            <a:ext cx="15398" cy="1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" r:id="rId22" imgW="3530600" imgH="292100" progId="Equation.KSEE3">
                    <p:embed/>
                  </p:oleObj>
                </mc:Choice>
                <mc:Fallback>
                  <p:oleObj r:id="rId22" imgW="3530600" imgH="292100" progId="Equation.KSEE3">
                    <p:embed/>
                    <p:pic>
                      <p:nvPicPr>
                        <p:cNvPr id="0" name="图片 205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039" y="6312"/>
                          <a:ext cx="15398" cy="1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880" y="5243"/>
            <a:ext cx="144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" r:id="rId24" imgW="914400" imgH="198755" progId="Equation.KSEE3">
                    <p:embed/>
                  </p:oleObj>
                </mc:Choice>
                <mc:Fallback>
                  <p:oleObj r:id="rId24" imgW="914400" imgH="198755" progId="Equation.KSEE3">
                    <p:embed/>
                    <p:pic>
                      <p:nvPicPr>
                        <p:cNvPr id="0" name="图片 2054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8880" y="5243"/>
                          <a:ext cx="1440" cy="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932" y="7402"/>
            <a:ext cx="10691" cy="1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9" r:id="rId26" imgW="2451100" imgH="292100" progId="Equation.KSEE3">
                    <p:embed/>
                  </p:oleObj>
                </mc:Choice>
                <mc:Fallback>
                  <p:oleObj r:id="rId26" imgW="2451100" imgH="292100" progId="Equation.KSEE3">
                    <p:embed/>
                    <p:pic>
                      <p:nvPicPr>
                        <p:cNvPr id="0" name="图片 2053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932" y="7402"/>
                          <a:ext cx="10691" cy="1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21" y="8424"/>
            <a:ext cx="563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0" r:id="rId28" imgW="165100" imgH="228600" progId="Equation.KSEE3">
                    <p:embed/>
                  </p:oleObj>
                </mc:Choice>
                <mc:Fallback>
                  <p:oleObj r:id="rId28" imgW="165100" imgH="2286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121" y="8424"/>
                          <a:ext cx="563" cy="7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225" y="281712"/>
            <a:ext cx="10834777" cy="699595"/>
          </a:xfrm>
        </p:spPr>
        <p:txBody>
          <a:bodyPr>
            <a:normAutofit/>
          </a:bodyPr>
          <a:lstStyle/>
          <a:p>
            <a:r>
              <a:rPr lang="zh-CN" altLang="en-US" dirty="0"/>
              <a:t>在医学研究中的应用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29" y="1104445"/>
            <a:ext cx="10834777" cy="5193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计算均值和方差的最大似然估计校正值  和  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4)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重复以上的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2-3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直至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收敛为止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经过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迭代算法可得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迭代算法补入的两个数据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行第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个为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2.5216,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行第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个为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4.5522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625090"/>
            <a:ext cx="7796530" cy="302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182360" y="1104265"/>
            <a:ext cx="1033145" cy="452755"/>
            <a:chOff x="2543" y="1761"/>
            <a:chExt cx="1627" cy="713"/>
          </a:xfrm>
        </p:grpSpPr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543" y="1782"/>
            <a:ext cx="519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r:id="rId4" imgW="152400" imgH="203200" progId="Equation.KSEE3">
                    <p:embed/>
                  </p:oleObj>
                </mc:Choice>
                <mc:Fallback>
                  <p:oleObj r:id="rId4" imgW="1524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43" y="1782"/>
                          <a:ext cx="519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478" y="1761"/>
            <a:ext cx="69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" r:id="rId6" imgW="203200" imgH="203200" progId="Equation.KSEE3">
                    <p:embed/>
                  </p:oleObj>
                </mc:Choice>
                <mc:Fallback>
                  <p:oleObj r:id="rId6" imgW="203200" imgH="203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78" y="1761"/>
                          <a:ext cx="692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4110355" y="1666240"/>
            <a:ext cx="1033145" cy="452755"/>
            <a:chOff x="2543" y="1761"/>
            <a:chExt cx="1627" cy="713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543" y="1782"/>
            <a:ext cx="519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r:id="rId8" imgW="152400" imgH="203200" progId="Equation.KSEE3">
                    <p:embed/>
                  </p:oleObj>
                </mc:Choice>
                <mc:Fallback>
                  <p:oleObj r:id="rId8" imgW="1524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43" y="1782"/>
                          <a:ext cx="519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478" y="1761"/>
            <a:ext cx="692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r:id="rId9" imgW="203200" imgH="203200" progId="Equation.KSEE3">
                    <p:embed/>
                  </p:oleObj>
                </mc:Choice>
                <mc:Fallback>
                  <p:oleObj r:id="rId9" imgW="203200" imgH="2032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78" y="1761"/>
                          <a:ext cx="692" cy="6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在医学研究中的应用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55" y="838835"/>
            <a:ext cx="11901805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5)</a:t>
            </a:r>
            <a:r>
              <a:rPr lang="en-US" altLang="zh-CN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MonteCarlo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随机取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,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样本容量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n=4,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=[1 2 3 4]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去掉其中第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行第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列和第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行第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列的两个数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如果删去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不考虑这部分数据蕴含的信息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=[0.7894 1.2284 2.2466 3.6630]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4210" y="854075"/>
            <a:ext cx="8152765" cy="5528310"/>
            <a:chOff x="1046" y="1345"/>
            <a:chExt cx="12839" cy="8706"/>
          </a:xfrm>
        </p:grpSpPr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46" y="6749"/>
            <a:ext cx="7821" cy="3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r:id="rId3" imgW="2413000" imgH="889000" progId="Equation.KSEE3">
                    <p:embed/>
                  </p:oleObj>
                </mc:Choice>
                <mc:Fallback>
                  <p:oleObj r:id="rId3" imgW="2413000" imgH="889000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46" y="6749"/>
                          <a:ext cx="7821" cy="33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组合 12"/>
            <p:cNvGrpSpPr/>
            <p:nvPr/>
          </p:nvGrpSpPr>
          <p:grpSpPr>
            <a:xfrm>
              <a:off x="1046" y="1345"/>
              <a:ext cx="12839" cy="5403"/>
              <a:chOff x="1046" y="1345"/>
              <a:chExt cx="12839" cy="5403"/>
            </a:xfrm>
          </p:grpSpPr>
          <p:graphicFrame>
            <p:nvGraphicFramePr>
              <p:cNvPr id="4" name="对象 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6215" y="1383"/>
              <a:ext cx="2841" cy="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4" r:id="rId5" imgW="838200" imgH="228600" progId="Equation.KSEE3">
                      <p:embed/>
                    </p:oleObj>
                  </mc:Choice>
                  <mc:Fallback>
                    <p:oleObj r:id="rId5" imgW="838200" imgH="228600" progId="Equation.KSEE3">
                      <p:embed/>
                      <p:pic>
                        <p:nvPicPr>
                          <p:cNvPr id="0" name="图片 307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215" y="1383"/>
                            <a:ext cx="2841" cy="70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3367" y="1345"/>
              <a:ext cx="519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5" r:id="rId7" imgW="152400" imgH="203200" progId="Equation.KSEE3">
                      <p:embed/>
                    </p:oleObj>
                  </mc:Choice>
                  <mc:Fallback>
                    <p:oleObj r:id="rId7" imgW="152400" imgH="203200" progId="Equation.KSEE3">
                      <p:embed/>
                      <p:pic>
                        <p:nvPicPr>
                          <p:cNvPr id="0" name="图片 204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367" y="1345"/>
                            <a:ext cx="519" cy="6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858" y="5840"/>
              <a:ext cx="650" cy="9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6" r:id="rId9" imgW="190500" imgH="266700" progId="Equation.KSEE3">
                      <p:embed/>
                    </p:oleObj>
                  </mc:Choice>
                  <mc:Fallback>
                    <p:oleObj r:id="rId9" imgW="190500" imgH="266700" progId="Equation.KSEE3">
                      <p:embed/>
                      <p:pic>
                        <p:nvPicPr>
                          <p:cNvPr id="0" name="图片 204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858" y="5840"/>
                            <a:ext cx="650" cy="90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46" y="2323"/>
              <a:ext cx="7821" cy="3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7" r:id="rId11" imgW="2463165" imgH="889000" progId="Equation.KSEE3">
                      <p:embed/>
                    </p:oleObj>
                  </mc:Choice>
                  <mc:Fallback>
                    <p:oleObj r:id="rId11" imgW="2463165" imgH="889000" progId="Equation.KSEE3">
                      <p:embed/>
                      <p:pic>
                        <p:nvPicPr>
                          <p:cNvPr id="0" name="图片 30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46" y="2323"/>
                            <a:ext cx="7821" cy="32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(2)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如果用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EM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算法计算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得到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=[0.7894 1.5158 2.9236 3.6630]</a:t>
            </a:r>
            <a:endParaRPr lang="zh-CN" altLang="en-US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通过计算比较可得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我们发现通过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EM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算法计算得到的结果比直接删除得到的结果更接近精确值。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18661" y="1065848"/>
          <a:ext cx="467995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r:id="rId3" imgW="215900" imgH="266700" progId="Equation.KSEE3">
                  <p:embed/>
                </p:oleObj>
              </mc:Choice>
              <mc:Fallback>
                <p:oleObj r:id="rId3" imgW="2159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8661" y="1065848"/>
                        <a:ext cx="467995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在医学研究中的应用 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68730" y="1514475"/>
          <a:ext cx="5278120" cy="189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r:id="rId5" imgW="2476500" imgH="889000" progId="Equation.KSEE3">
                  <p:embed/>
                </p:oleObj>
              </mc:Choice>
              <mc:Fallback>
                <p:oleObj r:id="rId5" imgW="2476500" imgH="889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730" y="1514475"/>
                        <a:ext cx="5278120" cy="189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88995" y="3335655"/>
          <a:ext cx="348488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r:id="rId7" imgW="1422400" imgH="266700" progId="Equation.KSEE3">
                  <p:embed/>
                </p:oleObj>
              </mc:Choice>
              <mc:Fallback>
                <p:oleObj r:id="rId7" imgW="1422400" imgH="266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8995" y="3335655"/>
                        <a:ext cx="3484880" cy="6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57880" y="3833495"/>
          <a:ext cx="354711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r:id="rId9" imgW="1447800" imgH="266700" progId="Equation.KSEE3">
                  <p:embed/>
                </p:oleObj>
              </mc:Choice>
              <mc:Fallback>
                <p:oleObj r:id="rId9" imgW="1447800" imgH="266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7880" y="3833495"/>
                        <a:ext cx="3547110" cy="6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88995" y="4532948"/>
          <a:ext cx="348488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r:id="rId11" imgW="1422400" imgH="228600" progId="Equation.KSEE3">
                  <p:embed/>
                </p:oleObj>
              </mc:Choice>
              <mc:Fallback>
                <p:oleObj r:id="rId11" imgW="14224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88995" y="4532948"/>
                        <a:ext cx="3484880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EM</a:t>
            </a:r>
            <a:r>
              <a:rPr lang="zh-CN" altLang="en-US"/>
              <a:t>算法应用的总结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EM算法是一种迭代算法，主要用于计算后验分布的众数或极大似然估计，广泛地应用于缺损数据、截尾数据、成群数据、带有讨厌参数的数据等所谓不完全数据的统计推断问题。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EM算法是一种非监督的学习算法，它的输入数据事先不需要进行标注。相反，该算法从给定的样本集中，能计算出高斯混和参数的最大似然估计。也能得到每个样本对应的标注值，类似于kmeans聚类（输入样本数据，输出样本数据的标注）。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优点：EM算法简单且稳定，迭代能保证观察数据对数后验似然是单调不减的。</a:t>
            </a:r>
          </a:p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缺点：对于大规模数据和多维高斯分布，其总的迭代过程，计算量大，迭代速度易受影响；EM算法的收敛速度，非常依赖初始值的设置，设置不当，计算时的代价是相当大的；EM算法中的M-Step依然是采用求导函数的方法,所以它找到的是极值点,即局部最优解,而不一定是全局最优解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9828" y="2655736"/>
            <a:ext cx="3414784" cy="1315261"/>
          </a:xfrm>
        </p:spPr>
        <p:txBody>
          <a:bodyPr>
            <a:noAutofit/>
          </a:bodyPr>
          <a:lstStyle/>
          <a:p>
            <a:r>
              <a:rPr lang="zh-CN" altLang="en-US" sz="9600" i="1" dirty="0" smtClean="0"/>
              <a:t>谢 谢</a:t>
            </a:r>
            <a:endParaRPr lang="zh-CN" altLang="en-US" sz="9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7875" y="1271270"/>
            <a:ext cx="10636250" cy="315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由于每个样本都是独立地从p(x|θ)中抽取的，抽到男生A（的身高）的概率是p(xA|θ)，抽到男生B的概率是p(xB|θ)，那因为他们是独立的，所以很明显，我同时抽到男生A和男生B的概率是p(xA|θ)* p(xB|θ)，同理，我同时抽到这100个男生的概率就是他们各自概率的乘积了。</a:t>
            </a:r>
            <a:endParaRPr lang="zh-CN" altLang="en-US" sz="2000" dirty="0" smtClean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数学语言：从分布是p(x|θ)的总体样本中抽取到这100个样本的概率，也就是样本集X中各个样本的联合概率，用下式表示：</a:t>
            </a:r>
            <a:endParaRPr lang="zh-CN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baseline="30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16300" y="3196590"/>
          <a:ext cx="564769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2705100" imgH="431800" progId="Equation.KSEE3">
                  <p:embed/>
                </p:oleObj>
              </mc:Choice>
              <mc:Fallback>
                <p:oleObj r:id="rId3" imgW="2705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300" y="3196590"/>
                        <a:ext cx="564769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77875" y="4178300"/>
            <a:ext cx="1071308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这个概率反映了，在概率密度函数的参数是θ时，得到X这组样本的概率。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因为这里X是已知的，也就是说我抽取到的这100个人的身高可以测出来，也就是已知的了。而θ是未知了，则上面这个公式只有θ是未知数，所以它是θ的函数。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这个函数放映的是在不同的参数θ取值下，取得当前这个样本集的可能性，因此称为参数θ相对于样本集X的似然函数（likehood function）。记为L(θ)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77875" y="1271270"/>
            <a:ext cx="106362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】假设我们需要调查我们学校的男生和女生的身高分布。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（抽样）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设你在校园里随便地活捉了100个男生和100个女生。他们共200个人（也就是200个身高的样本数据）都在教室里面了。那下一步怎么办啊？你开始喊：“男的左边，女的右边！”。然后你就先统计抽样得到的100个男生的身高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假设他们的身高是服从高斯分布的。但是这个分布的均值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μ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和方差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σ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我们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不知道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，这两个参数就是我们要估计的。记作</a:t>
            </a:r>
            <a:r>
              <a:rPr lang="zh-CN" altLang="en-US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θ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=[</a:t>
            </a:r>
            <a:r>
              <a:rPr lang="en-US" altLang="zh-CN" sz="2000" i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μ,σ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r>
              <a:rPr lang="zh-CN" alt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4" name="矩形 13"/>
          <p:cNvSpPr/>
          <p:nvPr/>
        </p:nvSpPr>
        <p:spPr>
          <a:xfrm>
            <a:off x="1809115" y="2167890"/>
            <a:ext cx="9531985" cy="410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5980" y="2578100"/>
            <a:ext cx="10485120" cy="1184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5990" y="2087245"/>
            <a:ext cx="1040447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某些男生和女生一见钟情，无法硬把他们拉扯开。那现在这200个人已经混到一起了，随便指出一个人（的身高），无法确定这个人（的身高）是男生（的身高）还是女生（的身高）。也就是说不知道抽取的那200个人里面的每一个人到底是从男生的那个身高分布里面抽取的，还是女生的那个身高分布抽取的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用数学的语言就是，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抽取得到的每个样本都不知道是从哪个分布抽取的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55980" y="4178935"/>
            <a:ext cx="6278880" cy="1291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两个问题需要估计：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一是这个人是男的还是女的？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二是男生和女生对应的身高的高斯分布的参数是多少？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82160" y="5788660"/>
            <a:ext cx="302768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先有鸡</a:t>
            </a:r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or</a:t>
            </a:r>
            <a:r>
              <a:rPr lang="zh-CN" alt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先有蛋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9105" y="1308100"/>
            <a:ext cx="1104138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为了解决这个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你依赖我，我依赖你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的循环依赖问题，总得有一方要先打破僵局</a:t>
            </a:r>
            <a:r>
              <a:rPr lang="en-US" altLang="zh-CN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先随便整一个A值出来，看另一方B如何变化，然后再根据B变化调整A变化，然后如此迭代着不断互相推导，最终就会收敛到一个解。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这就是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EM算法的基本思想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8470" y="2999740"/>
            <a:ext cx="11042015" cy="1050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设我们想估计知道A和B两个参数，在开始状态下二者都是未知的，但如果知道了A的信息就可以得到B的信息，反过来知道了B也就得到了A。可以考虑首先赋予A某种初值，以此得到B的估计值，然后从B的当前值出发，重新估计A的取值，持续迭代直到收敛为止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69360" y="4728845"/>
            <a:ext cx="465328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迭代的结果真的有效吗？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87325" y="1784350"/>
            <a:ext cx="11682730" cy="901700"/>
            <a:chOff x="295" y="2810"/>
            <a:chExt cx="18398" cy="1420"/>
          </a:xfrm>
        </p:grpSpPr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878" y="2810"/>
            <a:ext cx="8894" cy="1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r:id="rId3" imgW="2705100" imgH="431800" progId="Equation.KSEE3">
                    <p:embed/>
                  </p:oleObj>
                </mc:Choice>
                <mc:Fallback>
                  <p:oleObj r:id="rId3" imgW="27051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78" y="2810"/>
                          <a:ext cx="8894" cy="1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295" y="2959"/>
              <a:ext cx="2433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 似然函数：</a:t>
              </a:r>
            </a:p>
          </p:txBody>
        </p:sp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718" y="2959"/>
            <a:ext cx="5975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" r:id="rId5" imgW="1816100" imgH="342900" progId="Equation.KSEE3">
                    <p:embed/>
                  </p:oleObj>
                </mc:Choice>
                <mc:Fallback>
                  <p:oleObj r:id="rId5" imgW="1816100" imgH="342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718" y="2959"/>
                          <a:ext cx="5975" cy="1129"/>
                        </a:xfrm>
                        <a:prstGeom prst="rect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3370" y="993140"/>
            <a:ext cx="217424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算法推导</a:t>
            </a:r>
          </a:p>
        </p:txBody>
      </p:sp>
      <p:sp>
        <p:nvSpPr>
          <p:cNvPr id="2" name="矩形 1"/>
          <p:cNvSpPr/>
          <p:nvPr/>
        </p:nvSpPr>
        <p:spPr>
          <a:xfrm>
            <a:off x="5588635" y="2054860"/>
            <a:ext cx="1014730" cy="361315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420110" y="2797810"/>
            <a:ext cx="3102610" cy="769620"/>
            <a:chOff x="8698" y="4616"/>
            <a:chExt cx="4886" cy="1212"/>
          </a:xfrm>
        </p:grpSpPr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698" y="4616"/>
            <a:ext cx="4886" cy="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" r:id="rId7" imgW="1485900" imgH="368300" progId="Equation.KSEE3">
                    <p:embed/>
                  </p:oleObj>
                </mc:Choice>
                <mc:Fallback>
                  <p:oleObj r:id="rId7" imgW="1485900" imgH="368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98" y="4616"/>
                          <a:ext cx="4886" cy="1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8698" y="4616"/>
              <a:ext cx="4886" cy="1212"/>
            </a:xfrm>
            <a:prstGeom prst="rect">
              <a:avLst/>
            </a:pr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88490" y="3686810"/>
          <a:ext cx="4296410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r:id="rId9" imgW="2057400" imgH="457200" progId="Equation.KSEE3">
                  <p:embed/>
                </p:oleObj>
              </mc:Choice>
              <mc:Fallback>
                <p:oleObj r:id="rId9" imgW="20574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8490" y="3686810"/>
                        <a:ext cx="4296410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27530" y="4969510"/>
          <a:ext cx="4005580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r:id="rId11" imgW="1917065" imgH="368300" progId="Equation.KSEE3">
                  <p:embed/>
                </p:oleObj>
              </mc:Choice>
              <mc:Fallback>
                <p:oleObj r:id="rId11" imgW="1917065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7530" y="4969510"/>
                        <a:ext cx="4005580" cy="7696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88661" y="4809808"/>
          <a:ext cx="350266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r:id="rId13" imgW="1676400" imgH="444500" progId="Equation.KSEE3">
                  <p:embed/>
                </p:oleObj>
              </mc:Choice>
              <mc:Fallback>
                <p:oleObj r:id="rId13" imgW="1676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8661" y="4809808"/>
                        <a:ext cx="3502660" cy="9290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293370" y="2797810"/>
            <a:ext cx="2497455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因不知样本性别，设为</a:t>
            </a:r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05100" y="2797810"/>
          <a:ext cx="31877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r:id="rId15" imgW="152400" imgH="228600" progId="Equation.KSEE3">
                  <p:embed/>
                </p:oleObj>
              </mc:Choice>
              <mc:Fallback>
                <p:oleObj r:id="rId15" imgW="152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05100" y="2797810"/>
                        <a:ext cx="31877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88661" y="5881688"/>
          <a:ext cx="350266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r:id="rId17" imgW="1676400" imgH="444500" progId="Equation.KSEE3">
                  <p:embed/>
                </p:oleObj>
              </mc:Choice>
              <mc:Fallback>
                <p:oleObj r:id="rId17" imgW="1676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88661" y="5881688"/>
                        <a:ext cx="3502660" cy="9290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9770" y="1758950"/>
          <a:ext cx="4005580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r:id="rId3" imgW="1917065" imgH="368300" progId="Equation.KSEE3">
                  <p:embed/>
                </p:oleObj>
              </mc:Choice>
              <mc:Fallback>
                <p:oleObj r:id="rId3" imgW="1917065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770" y="1758950"/>
                        <a:ext cx="4005580" cy="7696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60901" y="1599248"/>
          <a:ext cx="350266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r:id="rId5" imgW="1676400" imgH="444500" progId="Equation.KSEE3">
                  <p:embed/>
                </p:oleObj>
              </mc:Choice>
              <mc:Fallback>
                <p:oleObj r:id="rId5" imgW="1676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0901" y="1599248"/>
                        <a:ext cx="3502660" cy="9290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67701" y="1599248"/>
          <a:ext cx="350266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r:id="rId7" imgW="1676400" imgH="444500" progId="Equation.KSEE3">
                  <p:embed/>
                </p:oleObj>
              </mc:Choice>
              <mc:Fallback>
                <p:oleObj r:id="rId7" imgW="1676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7701" y="1599248"/>
                        <a:ext cx="3502660" cy="9290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3370" y="993140"/>
            <a:ext cx="217424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算法推导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8475" y="2420620"/>
            <a:ext cx="1763395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Jensen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不等式</a:t>
            </a:r>
          </a:p>
        </p:txBody>
      </p:sp>
      <p:sp>
        <p:nvSpPr>
          <p:cNvPr id="11" name="矩形 10"/>
          <p:cNvSpPr/>
          <p:nvPr/>
        </p:nvSpPr>
        <p:spPr>
          <a:xfrm>
            <a:off x="5530215" y="1664970"/>
            <a:ext cx="2633345" cy="8636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30215" y="2700655"/>
          <a:ext cx="2633980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r:id="rId9" imgW="1435100" imgH="431800" progId="Equation.KSEE3">
                  <p:embed/>
                </p:oleObj>
              </mc:Choice>
              <mc:Fallback>
                <p:oleObj r:id="rId9" imgW="1435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0215" y="2700655"/>
                        <a:ext cx="2633980" cy="793115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24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95055" y="2700655"/>
          <a:ext cx="3286760" cy="79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r:id="rId11" imgW="1790700" imgH="431800" progId="Equation.KSEE3">
                  <p:embed/>
                </p:oleObj>
              </mc:Choice>
              <mc:Fallback>
                <p:oleObj r:id="rId11" imgW="17907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95055" y="2700655"/>
                        <a:ext cx="3286760" cy="793115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24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8909685" y="1664970"/>
            <a:ext cx="2937510" cy="86360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79293" y="4150043"/>
          <a:ext cx="240220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r:id="rId13" imgW="1308100" imgH="457200" progId="Equation.KSEE3">
                  <p:embed/>
                </p:oleObj>
              </mc:Choice>
              <mc:Fallback>
                <p:oleObj r:id="rId13" imgW="13081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79293" y="4150043"/>
                        <a:ext cx="2402205" cy="8407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组合 63"/>
          <p:cNvGrpSpPr/>
          <p:nvPr/>
        </p:nvGrpSpPr>
        <p:grpSpPr>
          <a:xfrm>
            <a:off x="322580" y="2027555"/>
            <a:ext cx="4243070" cy="4441190"/>
            <a:chOff x="508" y="3373"/>
            <a:chExt cx="6682" cy="6994"/>
          </a:xfrm>
        </p:grpSpPr>
        <p:sp>
          <p:nvSpPr>
            <p:cNvPr id="32" name="弧形 31"/>
            <p:cNvSpPr/>
            <p:nvPr/>
          </p:nvSpPr>
          <p:spPr>
            <a:xfrm rot="11640000">
              <a:off x="1970" y="3373"/>
              <a:ext cx="5221" cy="6054"/>
            </a:xfrm>
            <a:prstGeom prst="arc">
              <a:avLst>
                <a:gd name="adj1" fmla="val 12887051"/>
                <a:gd name="adj2" fmla="val 20770451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508" y="5685"/>
              <a:ext cx="6558" cy="4682"/>
              <a:chOff x="508" y="5685"/>
              <a:chExt cx="6558" cy="4682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H="1">
                <a:off x="3695" y="6272"/>
                <a:ext cx="1110" cy="194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>
                <a:off x="3695" y="6192"/>
                <a:ext cx="2758" cy="309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对象 2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890" y="5685"/>
              <a:ext cx="4176" cy="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" r:id="rId15" imgW="1536700" imgH="215900" progId="Equation.KSEE3">
                      <p:embed/>
                    </p:oleObj>
                  </mc:Choice>
                  <mc:Fallback>
                    <p:oleObj r:id="rId15" imgW="15367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890" y="5685"/>
                            <a:ext cx="4176" cy="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直接箭头连接符 29"/>
              <p:cNvCxnSpPr/>
              <p:nvPr/>
            </p:nvCxnSpPr>
            <p:spPr>
              <a:xfrm flipV="1">
                <a:off x="1503" y="5920"/>
                <a:ext cx="0" cy="408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V="1">
                <a:off x="1351" y="9808"/>
                <a:ext cx="4776" cy="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015" y="7351"/>
                <a:ext cx="3552" cy="17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663" y="8167"/>
                <a:ext cx="0" cy="166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015" y="7351"/>
                <a:ext cx="16" cy="251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551" y="9095"/>
                <a:ext cx="0" cy="74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1487" y="8167"/>
                <a:ext cx="2204" cy="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1487" y="9095"/>
                <a:ext cx="4064" cy="1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1503" y="7335"/>
                <a:ext cx="512" cy="1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1487" y="9303"/>
                <a:ext cx="2208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1641" y="9783"/>
                <a:ext cx="4301" cy="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</a:rPr>
                  <a:t>a                     EX                       b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08" y="7103"/>
                <a:ext cx="1165" cy="2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</a:rPr>
                  <a:t>f(a)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</a:rPr>
                  <a:t>E[f(X)]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000" dirty="0" smtClean="0">
                  <a:solidFill>
                    <a:srgbClr val="000000"/>
                  </a:solidFill>
                  <a:latin typeface="Times New Roman" panose="02020603050405020304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en-US" altLang="zh-CN" sz="1000" dirty="0" smtClean="0">
                  <a:solidFill>
                    <a:srgbClr val="000000"/>
                  </a:solidFill>
                  <a:latin typeface="Times New Roman" panose="02020603050405020304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</a:rPr>
                  <a:t>f(b)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</a:rPr>
                  <a:t>f(EX)</a:t>
                </a: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4486910" y="3642995"/>
            <a:ext cx="4834890" cy="4097655"/>
            <a:chOff x="7066" y="5737"/>
            <a:chExt cx="7614" cy="6453"/>
          </a:xfrm>
        </p:grpSpPr>
        <p:grpSp>
          <p:nvGrpSpPr>
            <p:cNvPr id="62" name="组合 61"/>
            <p:cNvGrpSpPr/>
            <p:nvPr/>
          </p:nvGrpSpPr>
          <p:grpSpPr>
            <a:xfrm>
              <a:off x="7066" y="5737"/>
              <a:ext cx="7614" cy="4447"/>
              <a:chOff x="8404" y="5872"/>
              <a:chExt cx="7614" cy="4447"/>
            </a:xfrm>
          </p:grpSpPr>
          <p:cxnSp>
            <p:nvCxnSpPr>
              <p:cNvPr id="44" name="直接箭头连接符 43"/>
              <p:cNvCxnSpPr>
                <a:stCxn id="46" idx="0"/>
              </p:cNvCxnSpPr>
              <p:nvPr/>
            </p:nvCxnSpPr>
            <p:spPr>
              <a:xfrm flipH="1" flipV="1">
                <a:off x="11620" y="7488"/>
                <a:ext cx="2310" cy="82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11636" y="6464"/>
                <a:ext cx="3744" cy="18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" name="对象 4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842" y="8314"/>
              <a:ext cx="4176" cy="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2" r:id="rId17" imgW="1536700" imgH="215900" progId="Equation.KSEE3">
                      <p:embed/>
                    </p:oleObj>
                  </mc:Choice>
                  <mc:Fallback>
                    <p:oleObj r:id="rId17" imgW="1536700" imgH="2159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1842" y="8314"/>
                            <a:ext cx="4176" cy="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8" name="直接箭头连接符 47"/>
              <p:cNvCxnSpPr/>
              <p:nvPr/>
            </p:nvCxnSpPr>
            <p:spPr>
              <a:xfrm flipV="1">
                <a:off x="9431" y="5872"/>
                <a:ext cx="0" cy="408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V="1">
                <a:off x="9279" y="9760"/>
                <a:ext cx="4776" cy="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9943" y="6688"/>
                <a:ext cx="3598" cy="153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11591" y="6448"/>
                <a:ext cx="13" cy="333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9956" y="8112"/>
                <a:ext cx="3" cy="1703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13492" y="6697"/>
                <a:ext cx="3" cy="309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9431" y="6440"/>
                <a:ext cx="2204" cy="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9415" y="6697"/>
                <a:ext cx="4064" cy="1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9431" y="8175"/>
                <a:ext cx="512" cy="16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9431" y="7504"/>
                <a:ext cx="2208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9569" y="9735"/>
                <a:ext cx="4301" cy="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4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</a:rPr>
                  <a:t>a                     EX                       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404" y="6215"/>
                <a:ext cx="1165" cy="2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  <a:sym typeface="+mn-ea"/>
                  </a:rPr>
                  <a:t>f(EX)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  <a:sym typeface="+mn-ea"/>
                  </a:rPr>
                  <a:t>f(b)</a:t>
                </a:r>
              </a:p>
              <a:p>
                <a:pPr algn="ctr">
                  <a:lnSpc>
                    <a:spcPct val="130000"/>
                  </a:lnSpc>
                </a:pPr>
                <a:endPara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  <a:sym typeface="+mn-ea"/>
                  </a:rPr>
                  <a:t>E[f(X)]</a:t>
                </a:r>
                <a:endPara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en-US" altLang="zh-CN" sz="1200" dirty="0" smtClean="0">
                  <a:solidFill>
                    <a:srgbClr val="000000"/>
                  </a:solidFill>
                  <a:latin typeface="Times New Roman" panose="02020603050405020304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rgbClr val="000000"/>
                    </a:solidFill>
                    <a:latin typeface="Times New Roman" panose="02020603050405020304" charset="0"/>
                    <a:ea typeface="微软雅黑" panose="020B0503020204020204" pitchFamily="34" charset="-122"/>
                  </a:rPr>
                  <a:t>f(a)</a:t>
                </a:r>
              </a:p>
            </p:txBody>
          </p:sp>
        </p:grpSp>
        <p:sp>
          <p:nvSpPr>
            <p:cNvPr id="60" name="弧形 59"/>
            <p:cNvSpPr/>
            <p:nvPr/>
          </p:nvSpPr>
          <p:spPr>
            <a:xfrm rot="19860000">
              <a:off x="8645" y="6136"/>
              <a:ext cx="5221" cy="6054"/>
            </a:xfrm>
            <a:prstGeom prst="arc">
              <a:avLst>
                <a:gd name="adj1" fmla="val 12887051"/>
                <a:gd name="adj2" fmla="val 19184652"/>
              </a:avLst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9770" y="1758950"/>
          <a:ext cx="4005580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r:id="rId3" imgW="1917065" imgH="368300" progId="Equation.KSEE3">
                  <p:embed/>
                </p:oleObj>
              </mc:Choice>
              <mc:Fallback>
                <p:oleObj r:id="rId3" imgW="1917065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770" y="1758950"/>
                        <a:ext cx="4005580" cy="7696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60901" y="1599248"/>
          <a:ext cx="350266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r:id="rId5" imgW="1676400" imgH="444500" progId="Equation.KSEE3">
                  <p:embed/>
                </p:oleObj>
              </mc:Choice>
              <mc:Fallback>
                <p:oleObj r:id="rId5" imgW="1676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0901" y="1599248"/>
                        <a:ext cx="3502660" cy="9290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67701" y="1599248"/>
          <a:ext cx="350266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r:id="rId7" imgW="1676400" imgH="444500" progId="Equation.KSEE3">
                  <p:embed/>
                </p:oleObj>
              </mc:Choice>
              <mc:Fallback>
                <p:oleObj r:id="rId7" imgW="1676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67701" y="1599248"/>
                        <a:ext cx="3502660" cy="92900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66160" y="187960"/>
            <a:ext cx="50596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从最大似然</a:t>
            </a:r>
            <a:r>
              <a:rPr lang="zh-CN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4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3370" y="993140"/>
            <a:ext cx="217424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</a:t>
            </a: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算法推导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851275" y="3162935"/>
            <a:ext cx="0" cy="2590800"/>
          </a:xfrm>
          <a:prstGeom prst="straightConnector1">
            <a:avLst/>
          </a:prstGeom>
          <a:ln w="158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754755" y="5631815"/>
            <a:ext cx="3032760" cy="5080"/>
          </a:xfrm>
          <a:prstGeom prst="straightConnector1">
            <a:avLst/>
          </a:prstGeom>
          <a:ln w="158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弧形 13"/>
          <p:cNvSpPr/>
          <p:nvPr/>
        </p:nvSpPr>
        <p:spPr>
          <a:xfrm rot="17940000">
            <a:off x="3680460" y="4121785"/>
            <a:ext cx="4401185" cy="3750310"/>
          </a:xfrm>
          <a:prstGeom prst="arc">
            <a:avLst>
              <a:gd name="adj1" fmla="val 14803869"/>
              <a:gd name="adj2" fmla="val 2077045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rot="17940000">
            <a:off x="4147185" y="4996815"/>
            <a:ext cx="593725" cy="506095"/>
          </a:xfrm>
          <a:prstGeom prst="arc">
            <a:avLst>
              <a:gd name="adj1" fmla="val 14803869"/>
              <a:gd name="adj2" fmla="val 20770451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>
          <a:xfrm rot="17940000">
            <a:off x="4462780" y="4795520"/>
            <a:ext cx="593725" cy="506095"/>
          </a:xfrm>
          <a:prstGeom prst="arc">
            <a:avLst>
              <a:gd name="adj1" fmla="val 14803869"/>
              <a:gd name="adj2" fmla="val 20770451"/>
            </a:avLst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rot="18540000">
            <a:off x="4434205" y="4587875"/>
            <a:ext cx="593725" cy="506095"/>
          </a:xfrm>
          <a:prstGeom prst="arc">
            <a:avLst>
              <a:gd name="adj1" fmla="val 14803869"/>
              <a:gd name="adj2" fmla="val 20770451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18720000">
            <a:off x="4745355" y="4285615"/>
            <a:ext cx="593725" cy="506095"/>
          </a:xfrm>
          <a:prstGeom prst="arc">
            <a:avLst>
              <a:gd name="adj1" fmla="val 14803869"/>
              <a:gd name="adj2" fmla="val 20770451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 rot="17940000">
            <a:off x="4147185" y="5260975"/>
            <a:ext cx="593725" cy="506095"/>
          </a:xfrm>
          <a:prstGeom prst="arc">
            <a:avLst>
              <a:gd name="adj1" fmla="val 14803869"/>
              <a:gd name="adj2" fmla="val 20770451"/>
            </a:avLst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224655" y="5099685"/>
            <a:ext cx="0" cy="541020"/>
          </a:xfrm>
          <a:prstGeom prst="line">
            <a:avLst/>
          </a:prstGeom>
          <a:ln w="95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31945" y="56927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r:id="rId9" imgW="165100" imgH="203200" progId="Equation.KSEE3">
                  <p:embed/>
                </p:oleObj>
              </mc:Choice>
              <mc:Fallback>
                <p:oleObj r:id="rId9" imgW="165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1945" y="5692775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>
            <a:stCxn id="21" idx="2"/>
          </p:cNvCxnSpPr>
          <p:nvPr/>
        </p:nvCxnSpPr>
        <p:spPr>
          <a:xfrm flipH="1">
            <a:off x="4224655" y="4966335"/>
            <a:ext cx="296545" cy="163830"/>
          </a:xfrm>
          <a:prstGeom prst="line">
            <a:avLst/>
          </a:prstGeom>
          <a:ln w="95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521200" y="4665980"/>
            <a:ext cx="8255" cy="967105"/>
          </a:xfrm>
          <a:prstGeom prst="line">
            <a:avLst/>
          </a:prstGeom>
          <a:ln w="95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98010" y="5692775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r:id="rId11" imgW="254000" imgH="203200" progId="Equation.KSEE3">
                  <p:embed/>
                </p:oleObj>
              </mc:Choice>
              <mc:Fallback>
                <p:oleObj r:id="rId11" imgW="254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8010" y="5692775"/>
                        <a:ext cx="254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连接符 37"/>
          <p:cNvCxnSpPr>
            <a:stCxn id="30" idx="2"/>
          </p:cNvCxnSpPr>
          <p:nvPr/>
        </p:nvCxnSpPr>
        <p:spPr>
          <a:xfrm flipH="1">
            <a:off x="4512310" y="4575175"/>
            <a:ext cx="344170" cy="122555"/>
          </a:xfrm>
          <a:prstGeom prst="line">
            <a:avLst/>
          </a:prstGeom>
          <a:ln w="95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18720000">
            <a:off x="4777105" y="4412615"/>
            <a:ext cx="593725" cy="506095"/>
          </a:xfrm>
          <a:prstGeom prst="arc">
            <a:avLst>
              <a:gd name="adj1" fmla="val 14803869"/>
              <a:gd name="adj2" fmla="val 20770451"/>
            </a:avLst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4832350" y="4357370"/>
            <a:ext cx="2540" cy="1275715"/>
          </a:xfrm>
          <a:prstGeom prst="line">
            <a:avLst/>
          </a:prstGeom>
          <a:ln w="95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808855" y="4275455"/>
            <a:ext cx="344170" cy="122555"/>
          </a:xfrm>
          <a:prstGeom prst="line">
            <a:avLst/>
          </a:prstGeom>
          <a:ln w="9525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93920" y="5692775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r:id="rId13" imgW="279400" imgH="203200" progId="Equation.KSEE3">
                  <p:embed/>
                </p:oleObj>
              </mc:Choice>
              <mc:Fallback>
                <p:oleObj r:id="rId13" imgW="279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93920" y="5692775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/>
          <p:cNvCxnSpPr>
            <a:stCxn id="19" idx="2"/>
            <a:endCxn id="14" idx="2"/>
          </p:cNvCxnSpPr>
          <p:nvPr/>
        </p:nvCxnSpPr>
        <p:spPr>
          <a:xfrm>
            <a:off x="6412230" y="2528570"/>
            <a:ext cx="38735" cy="136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6" idx="2"/>
            <a:endCxn id="32" idx="2"/>
          </p:cNvCxnSpPr>
          <p:nvPr/>
        </p:nvCxnSpPr>
        <p:spPr>
          <a:xfrm flipH="1">
            <a:off x="4521200" y="2528570"/>
            <a:ext cx="5497830" cy="270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30" grpId="0" bldLvl="0" animBg="1"/>
      <p:bldP spid="31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A000120150822A03KPBG</Template>
  <TotalTime>8</TotalTime>
  <Words>2282</Words>
  <Application>Microsoft Office PowerPoint</Application>
  <PresentationFormat>自定义</PresentationFormat>
  <Paragraphs>156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A000120140530A99PPBG</vt:lpstr>
      <vt:lpstr>Equation.KSEE3</vt:lpstr>
      <vt:lpstr>EM算法原理与应用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一个非常简单的例子</vt:lpstr>
      <vt:lpstr>一个非常简单的例子</vt:lpstr>
      <vt:lpstr>加入隐变量z</vt:lpstr>
      <vt:lpstr>加入隐变量z</vt:lpstr>
      <vt:lpstr>EM初级版</vt:lpstr>
      <vt:lpstr>EM初级版</vt:lpstr>
      <vt:lpstr>EM进阶版</vt:lpstr>
      <vt:lpstr>EM进阶版</vt:lpstr>
      <vt:lpstr>2、EM算法的应用</vt:lpstr>
      <vt:lpstr>在高斯混合模型中的应用</vt:lpstr>
      <vt:lpstr>在高斯混合模型中的应用</vt:lpstr>
      <vt:lpstr>在高斯混合模型中的应用</vt:lpstr>
      <vt:lpstr>在高斯混合模型中的应用</vt:lpstr>
      <vt:lpstr>在图像分割（无监督聚类）中的应用</vt:lpstr>
      <vt:lpstr>在图像分割中的应用</vt:lpstr>
      <vt:lpstr>在图像分割中的应用</vt:lpstr>
      <vt:lpstr>在图像分割中的应用</vt:lpstr>
      <vt:lpstr>在医学研究中的应用 </vt:lpstr>
      <vt:lpstr>在医学研究中的应用 </vt:lpstr>
      <vt:lpstr>在医学研究中的应用 </vt:lpstr>
      <vt:lpstr>在医学研究中的应用 </vt:lpstr>
      <vt:lpstr>在医学研究中的应用 </vt:lpstr>
      <vt:lpstr>在医学研究中的应用 </vt:lpstr>
      <vt:lpstr>对EM算法应用的总结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单击此处添加您的标题文字</dc:title>
  <dc:creator>student</dc:creator>
  <cp:lastModifiedBy>china</cp:lastModifiedBy>
  <cp:revision>39</cp:revision>
  <dcterms:created xsi:type="dcterms:W3CDTF">2015-12-15T16:07:00Z</dcterms:created>
  <dcterms:modified xsi:type="dcterms:W3CDTF">2018-12-11T10:31:11Z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