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2"/>
  </p:notesMasterIdLst>
  <p:sldIdLst>
    <p:sldId id="780" r:id="rId2"/>
    <p:sldId id="746" r:id="rId3"/>
    <p:sldId id="751" r:id="rId4"/>
    <p:sldId id="753" r:id="rId5"/>
    <p:sldId id="772" r:id="rId6"/>
    <p:sldId id="752" r:id="rId7"/>
    <p:sldId id="773" r:id="rId8"/>
    <p:sldId id="778" r:id="rId9"/>
    <p:sldId id="755" r:id="rId10"/>
    <p:sldId id="766" r:id="rId11"/>
    <p:sldId id="756" r:id="rId12"/>
    <p:sldId id="747" r:id="rId13"/>
    <p:sldId id="779" r:id="rId14"/>
    <p:sldId id="757" r:id="rId15"/>
    <p:sldId id="758" r:id="rId16"/>
    <p:sldId id="761" r:id="rId17"/>
    <p:sldId id="763" r:id="rId18"/>
    <p:sldId id="762" r:id="rId19"/>
    <p:sldId id="759" r:id="rId20"/>
    <p:sldId id="748" r:id="rId21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1200" b="1" kern="1200">
        <a:solidFill>
          <a:srgbClr val="FFFF00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1200" b="1" kern="1200">
        <a:solidFill>
          <a:srgbClr val="FFFF00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1200" b="1" kern="1200">
        <a:solidFill>
          <a:srgbClr val="FFFF00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1200" b="1" kern="1200">
        <a:solidFill>
          <a:srgbClr val="FFFF00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1200" b="1" kern="1200">
        <a:solidFill>
          <a:srgbClr val="FFFF00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b="1" kern="1200">
        <a:solidFill>
          <a:srgbClr val="FFFF00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200" b="1" kern="1200">
        <a:solidFill>
          <a:srgbClr val="FFFF00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200" b="1" kern="1200">
        <a:solidFill>
          <a:srgbClr val="FFFF00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200" b="1" kern="1200">
        <a:solidFill>
          <a:srgbClr val="FFFF00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00CC"/>
    <a:srgbClr val="009900"/>
    <a:srgbClr val="FF00FF"/>
    <a:srgbClr val="00FFFF"/>
    <a:srgbClr val="FFFF00"/>
    <a:srgbClr val="FF0000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0" autoAdjust="0"/>
    <p:restoredTop sz="86047" autoAdjust="0"/>
  </p:normalViewPr>
  <p:slideViewPr>
    <p:cSldViewPr>
      <p:cViewPr varScale="1">
        <p:scale>
          <a:sx n="102" d="100"/>
          <a:sy n="102" d="100"/>
        </p:scale>
        <p:origin x="-1884" y="-102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36" y="25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sz="1300" b="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 b="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sz="1300" b="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 b="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fld id="{767FC3A7-0F7B-44C6-ACD4-A5FC741D94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859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AD7B03-BE14-45DB-B0F7-17EB6D027DC3}" type="slidenum">
              <a:rPr lang="en-US" smtClean="0">
                <a:latin typeface="Arial" pitchFamily="34" charset="0"/>
              </a:rPr>
              <a:pPr/>
              <a:t>1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1FC6A3-DF55-4EF2-A9F9-91D822810B28}" type="slidenum">
              <a:rPr lang="en-US" smtClean="0">
                <a:latin typeface="Arial" pitchFamily="34" charset="0"/>
              </a:rPr>
              <a:pPr/>
              <a:t>10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E2153C-D056-443E-8E99-B3D94C050F89}" type="slidenum">
              <a:rPr lang="en-US" smtClean="0">
                <a:latin typeface="Arial" pitchFamily="34" charset="0"/>
              </a:rPr>
              <a:pPr/>
              <a:t>11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28458A-C570-4703-A091-25106914AB8D}" type="slidenum">
              <a:rPr lang="en-US" smtClean="0">
                <a:latin typeface="Arial" pitchFamily="34" charset="0"/>
              </a:rPr>
              <a:pPr/>
              <a:t>12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7FC3A7-0F7B-44C6-ACD4-A5FC741D946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87E8A5-776B-42C8-821D-233A9950CDEE}" type="slidenum">
              <a:rPr lang="en-US" smtClean="0">
                <a:latin typeface="Arial" pitchFamily="34" charset="0"/>
              </a:rPr>
              <a:pPr/>
              <a:t>14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914E40-AC29-42C3-8555-9EA329777EF1}" type="slidenum">
              <a:rPr lang="en-US" smtClean="0">
                <a:latin typeface="Arial" pitchFamily="34" charset="0"/>
              </a:rPr>
              <a:pPr/>
              <a:t>15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499E04-24EC-4399-9351-0814BAF85901}" type="slidenum">
              <a:rPr lang="en-US" smtClean="0">
                <a:latin typeface="Arial" pitchFamily="34" charset="0"/>
              </a:rPr>
              <a:pPr/>
              <a:t>16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62F0A7-6565-48E8-B66F-F26C2A9F1890}" type="slidenum">
              <a:rPr lang="en-US" smtClean="0">
                <a:latin typeface="Arial" pitchFamily="34" charset="0"/>
              </a:rPr>
              <a:pPr/>
              <a:t>17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792EE3-DCB4-415D-9B2A-C97CFD944803}" type="slidenum">
              <a:rPr lang="en-US" smtClean="0">
                <a:latin typeface="Arial" pitchFamily="34" charset="0"/>
              </a:rPr>
              <a:pPr/>
              <a:t>18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1F3201-8425-4AFC-B629-22028E4AF458}" type="slidenum">
              <a:rPr lang="en-US" smtClean="0">
                <a:latin typeface="Arial" pitchFamily="34" charset="0"/>
              </a:rPr>
              <a:pPr/>
              <a:t>19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AD7B03-BE14-45DB-B0F7-17EB6D027DC3}" type="slidenum">
              <a:rPr lang="en-US" smtClean="0">
                <a:latin typeface="Arial" pitchFamily="34" charset="0"/>
              </a:rPr>
              <a:pPr/>
              <a:t>2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D6F35D-372D-4922-8916-9CD38BCB22EC}" type="slidenum">
              <a:rPr lang="en-US" smtClean="0">
                <a:latin typeface="Arial" pitchFamily="34" charset="0"/>
              </a:rPr>
              <a:pPr/>
              <a:t>20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FB721F-31C6-4B60-861A-A0998B2E02B0}" type="slidenum">
              <a:rPr lang="en-US" smtClean="0">
                <a:latin typeface="Arial" pitchFamily="34" charset="0"/>
              </a:rPr>
              <a:pPr/>
              <a:t>3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0424BB-542F-432C-8987-2FEC1AB3AB05}" type="slidenum">
              <a:rPr lang="en-US" smtClean="0">
                <a:latin typeface="Arial" pitchFamily="34" charset="0"/>
              </a:rPr>
              <a:pPr/>
              <a:t>4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8A5923-1D79-48C0-BAB4-81F673DB35DD}" type="slidenum">
              <a:rPr lang="en-US" smtClean="0">
                <a:latin typeface="Arial" pitchFamily="34" charset="0"/>
              </a:rPr>
              <a:pPr/>
              <a:t>5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437020-ABE3-4089-A7B9-E1FE78834896}" type="slidenum">
              <a:rPr lang="en-US" smtClean="0">
                <a:latin typeface="Arial" pitchFamily="34" charset="0"/>
              </a:rPr>
              <a:pPr/>
              <a:t>6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269AC5-6E01-4B62-B863-4B789F07BED7}" type="slidenum">
              <a:rPr lang="en-US" smtClean="0">
                <a:latin typeface="Arial" pitchFamily="34" charset="0"/>
              </a:rPr>
              <a:pPr/>
              <a:t>7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846566-71AB-4018-8E0E-12F77AFED267}" type="slidenum">
              <a:rPr lang="en-US" smtClean="0">
                <a:latin typeface="Arial" pitchFamily="34" charset="0"/>
              </a:rPr>
              <a:pPr/>
              <a:t>8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05A11-90BE-4D23-8AF4-FCD72F563453}" type="slidenum">
              <a:rPr lang="en-US" smtClean="0">
                <a:latin typeface="Arial" pitchFamily="34" charset="0"/>
              </a:rPr>
              <a:pPr/>
              <a:t>9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AC3F58-2633-43B5-944D-9A29CA4A9E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7C65B-D709-43A0-BF27-CBEBE59D50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"/>
            <a:ext cx="19431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56769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2BCF5F-F163-48A3-8709-B31AFB4E6F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914400"/>
            <a:ext cx="38100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14400"/>
            <a:ext cx="38100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19500"/>
            <a:ext cx="38100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A6246-AD0B-408A-B745-2ACC72A7A4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C49721-C3A1-4425-99EF-30C57743CC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76BB52-192B-4E7D-9E15-B5945998B3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144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34D7A-5DE0-40F6-876D-D2AFBCA764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733130-C1C8-4197-ACEE-A73DA10DD2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8389DD-3A77-4664-9585-0D0E9A5EB6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40A81-9E01-4FD9-8249-D9D456571D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6D5C0-30C3-4567-9087-D7285F18DE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9245C4-C502-4096-92D6-EC376ED5F3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14400"/>
            <a:ext cx="7772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826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14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26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4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26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4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9DE62156-1480-49ED-B33B-CE1D8F42A3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82695" name="Line 7"/>
          <p:cNvSpPr>
            <a:spLocks noChangeShapeType="1"/>
          </p:cNvSpPr>
          <p:nvPr/>
        </p:nvSpPr>
        <p:spPr bwMode="auto">
          <a:xfrm>
            <a:off x="685800" y="838200"/>
            <a:ext cx="777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www-03.ibm.com/innovation/us/watson/" TargetMode="External"/><Relationship Id="rId7" Type="http://schemas.openxmlformats.org/officeDocument/2006/relationships/hyperlink" Target="http://www.youtube.com/watch?v=WFR3lOm_xh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cworld.com/businesscenter/article/219893/ibm_watson_vanquishes_human_jeopardy_foes.html" TargetMode="External"/><Relationship Id="rId5" Type="http://schemas.openxmlformats.org/officeDocument/2006/relationships/hyperlink" Target="http://www.nytimes.com/interactive/2010/06/16/magazine/watson-trivia-game.html?ref=magazine" TargetMode="External"/><Relationship Id="rId4" Type="http://schemas.openxmlformats.org/officeDocument/2006/relationships/hyperlink" Target="http://www.nytimes.com/2010/06/20/magazine/20Computer-t.html?pagewanted=1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orbes.com/sites/singularity/2012/08/15/googles-self-driving-car-passes-300000-mile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://www.nytimes.com/imagepages/2010/10/10/science/10googleGrfxA.html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hyperlink" Target="http://www.google.com/mobile/google-mobile-app/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nytimes.com/interactive/2010/03/09/technology/20100309-translate.html" TargetMode="External"/><Relationship Id="rId5" Type="http://schemas.openxmlformats.org/officeDocument/2006/relationships/hyperlink" Target="http://translate.google.com/" TargetMode="External"/><Relationship Id="rId4" Type="http://schemas.openxmlformats.org/officeDocument/2006/relationships/hyperlink" Target="http://www.apple.com/iphone/features/siri.html" TargetMode="External"/><Relationship Id="rId9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hyperlink" Target="http://www.apple.com/ilife/iphoto/" TargetMode="Externa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://www.mobileye.com/" TargetMode="External"/><Relationship Id="rId4" Type="http://schemas.openxmlformats.org/officeDocument/2006/relationships/hyperlink" Target="http://www.google.com/mobile/goggles/" TargetMode="External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ytimes.com/library/cyber/week/1210math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hyperlink" Target="http://www.sciencemag.org/cgi/content/full/317/5844/1518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ti.arc.nasa.gov/tech/asr/planning-and-scheduling/remote-agent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asa.gov/centers/ames/research/exploringtheuniverse/exploringtheuniverse-mapgen.htm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://www.darpa.mil/grandchallenge05/" TargetMode="External"/><Relationship Id="rId7" Type="http://schemas.openxmlformats.org/officeDocument/2006/relationships/hyperlink" Target="http://www.nytimes.com/2010/07/05/science/05robot.html?_r=1&amp;ref=artificial_intelligence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Humanoid_robot" TargetMode="External"/><Relationship Id="rId5" Type="http://schemas.openxmlformats.org/officeDocument/2006/relationships/hyperlink" Target="http://www.robocup.org/" TargetMode="External"/><Relationship Id="rId10" Type="http://schemas.openxmlformats.org/officeDocument/2006/relationships/image" Target="../media/image20.jpeg"/><Relationship Id="rId4" Type="http://schemas.openxmlformats.org/officeDocument/2006/relationships/hyperlink" Target="http://www.youtube.com/watch?v=0JL04JJjocc" TargetMode="External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berkeley.edu/~pabbeel/papers/Maitin-ShepardCusumano-TownerLeiAbbeel_ICRA2010.pdf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hyperlink" Target="http://www.youtube.com/watch?v=gy5g33S0Gzo&amp;NR=1" TargetMode="External"/><Relationship Id="rId4" Type="http://schemas.openxmlformats.org/officeDocument/2006/relationships/hyperlink" Target="http://www.youtube.com/watch?v=gy5g33S0Gzo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www.loebner.net/Prizef/TuringArticle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ELIZ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Chinese_room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1857356" y="3071810"/>
            <a:ext cx="6286544" cy="838200"/>
          </a:xfrm>
        </p:spPr>
        <p:txBody>
          <a:bodyPr/>
          <a:lstStyle/>
          <a:p>
            <a:pPr algn="ctr"/>
            <a:r>
              <a:rPr lang="en-US" dirty="0" smtClean="0"/>
              <a:t>Advanced Artificial Intelligence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mtClean="0"/>
              <a:t>Fall </a:t>
            </a:r>
            <a:r>
              <a:rPr lang="en-US" smtClean="0"/>
              <a:t>2017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AI Connections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153400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b="1" smtClean="0"/>
              <a:t>Philosophy</a:t>
            </a:r>
            <a:r>
              <a:rPr lang="en-US" sz="2000" smtClean="0"/>
              <a:t>		logic, methods of reasoning, mind vs. matter, </a:t>
            </a:r>
            <a:br>
              <a:rPr lang="en-US" sz="2000" smtClean="0"/>
            </a:br>
            <a:r>
              <a:rPr lang="en-US" sz="2000" smtClean="0"/>
              <a:t>		 	foundations of learning and knowledge</a:t>
            </a:r>
            <a:br>
              <a:rPr lang="en-US" sz="2000" smtClean="0"/>
            </a:br>
            <a:endParaRPr lang="en-US" sz="2000" smtClean="0"/>
          </a:p>
          <a:p>
            <a:pPr>
              <a:lnSpc>
                <a:spcPct val="80000"/>
              </a:lnSpc>
            </a:pPr>
            <a:r>
              <a:rPr lang="en-US" sz="2000" b="1" smtClean="0"/>
              <a:t>Mathematics</a:t>
            </a:r>
            <a:r>
              <a:rPr lang="en-US" sz="2000" smtClean="0"/>
              <a:t>		logic, probability, optimization </a:t>
            </a:r>
            <a:br>
              <a:rPr lang="en-US" sz="2000" smtClean="0"/>
            </a:br>
            <a:endParaRPr lang="en-US" sz="2000" smtClean="0"/>
          </a:p>
          <a:p>
            <a:pPr>
              <a:lnSpc>
                <a:spcPct val="80000"/>
              </a:lnSpc>
            </a:pPr>
            <a:r>
              <a:rPr lang="en-US" sz="2000" b="1" smtClean="0"/>
              <a:t>Economics</a:t>
            </a:r>
            <a:r>
              <a:rPr lang="en-US" sz="2000" smtClean="0"/>
              <a:t>		utility, decision theory </a:t>
            </a:r>
            <a:br>
              <a:rPr lang="en-US" sz="2000" smtClean="0"/>
            </a:br>
            <a:endParaRPr lang="en-US" sz="2000" smtClean="0"/>
          </a:p>
          <a:p>
            <a:pPr>
              <a:lnSpc>
                <a:spcPct val="80000"/>
              </a:lnSpc>
            </a:pPr>
            <a:r>
              <a:rPr lang="en-US" sz="2000" b="1" smtClean="0"/>
              <a:t>Neuroscience</a:t>
            </a:r>
            <a:r>
              <a:rPr lang="en-US" sz="2000" smtClean="0"/>
              <a:t>		biological basis of intelligence</a:t>
            </a:r>
            <a:br>
              <a:rPr lang="en-US" sz="2000" smtClean="0"/>
            </a:br>
            <a:endParaRPr lang="en-US" sz="2000" smtClean="0"/>
          </a:p>
          <a:p>
            <a:pPr>
              <a:lnSpc>
                <a:spcPct val="80000"/>
              </a:lnSpc>
            </a:pPr>
            <a:r>
              <a:rPr lang="en-US" sz="2000" b="1" smtClean="0"/>
              <a:t>Cognitive science </a:t>
            </a:r>
            <a:r>
              <a:rPr lang="en-US" sz="2000" smtClean="0"/>
              <a:t>	computational models of human intelligence</a:t>
            </a:r>
            <a:br>
              <a:rPr lang="en-US" sz="2000" smtClean="0"/>
            </a:br>
            <a:endParaRPr lang="en-US" sz="2000" smtClean="0"/>
          </a:p>
          <a:p>
            <a:pPr>
              <a:lnSpc>
                <a:spcPct val="80000"/>
              </a:lnSpc>
            </a:pPr>
            <a:r>
              <a:rPr lang="en-US" sz="2000" b="1" smtClean="0"/>
              <a:t>Linguistics</a:t>
            </a:r>
            <a:r>
              <a:rPr lang="en-US" sz="2000" smtClean="0"/>
              <a:t>		rules of language, language acquisition</a:t>
            </a:r>
            <a:br>
              <a:rPr lang="en-US" sz="2000" smtClean="0"/>
            </a:br>
            <a:endParaRPr lang="en-US" sz="2000" smtClean="0"/>
          </a:p>
          <a:p>
            <a:pPr>
              <a:lnSpc>
                <a:spcPct val="80000"/>
              </a:lnSpc>
            </a:pPr>
            <a:r>
              <a:rPr lang="en-US" sz="2000" b="1" smtClean="0"/>
              <a:t>Machine learning</a:t>
            </a:r>
            <a:r>
              <a:rPr lang="en-US" sz="2000" smtClean="0"/>
              <a:t>	design of systems that use experience to </a:t>
            </a:r>
            <a:br>
              <a:rPr lang="en-US" sz="2000" smtClean="0"/>
            </a:br>
            <a:r>
              <a:rPr lang="en-US" sz="2000" smtClean="0"/>
              <a:t>			improve performance</a:t>
            </a:r>
          </a:p>
          <a:p>
            <a:pPr>
              <a:lnSpc>
                <a:spcPct val="80000"/>
              </a:lnSpc>
            </a:pPr>
            <a:endParaRPr lang="en-US" sz="2000" smtClean="0"/>
          </a:p>
          <a:p>
            <a:pPr>
              <a:lnSpc>
                <a:spcPct val="80000"/>
              </a:lnSpc>
            </a:pPr>
            <a:r>
              <a:rPr lang="en-US" sz="2000" b="1" smtClean="0"/>
              <a:t>Control theory</a:t>
            </a:r>
            <a:r>
              <a:rPr lang="en-US" sz="2000" smtClean="0"/>
              <a:t>		design of dynamical systems that use a 				controller to achieve desired behavior</a:t>
            </a:r>
            <a:br>
              <a:rPr lang="en-US" sz="2000" smtClean="0"/>
            </a:br>
            <a:endParaRPr lang="en-US" sz="2000" smtClean="0"/>
          </a:p>
          <a:p>
            <a:pPr>
              <a:lnSpc>
                <a:spcPct val="80000"/>
              </a:lnSpc>
            </a:pPr>
            <a:r>
              <a:rPr lang="en-US" sz="2000" b="1" smtClean="0"/>
              <a:t>Computer engineering, mechanical engineering, robotics, …</a:t>
            </a:r>
            <a:endParaRPr lang="en-US" sz="2000" smtClean="0"/>
          </a:p>
          <a:p>
            <a:pPr>
              <a:lnSpc>
                <a:spcPct val="80000"/>
              </a:lnSpc>
            </a:pPr>
            <a:endParaRPr lang="en-US" sz="200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some successes of AI today?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IBM Watson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685800" y="4495800"/>
            <a:ext cx="7772400" cy="22098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sz="2400" dirty="0" smtClean="0">
                <a:hlinkClick r:id="rId3"/>
              </a:rPr>
              <a:t>http://www-03.ibm.com/innovation/us/watson/</a:t>
            </a:r>
            <a:endParaRPr lang="en-US" sz="2400" dirty="0" smtClean="0"/>
          </a:p>
          <a:p>
            <a:pPr>
              <a:buFontTx/>
              <a:buChar char="•"/>
            </a:pPr>
            <a:r>
              <a:rPr lang="en-US" sz="2400" dirty="0" smtClean="0">
                <a:hlinkClick r:id="rId4"/>
              </a:rPr>
              <a:t>NY Times article</a:t>
            </a:r>
            <a:endParaRPr lang="en-US" sz="2400" dirty="0" smtClean="0"/>
          </a:p>
          <a:p>
            <a:pPr>
              <a:buFontTx/>
              <a:buChar char="•"/>
            </a:pPr>
            <a:r>
              <a:rPr lang="en-US" sz="2400" dirty="0" smtClean="0">
                <a:hlinkClick r:id="rId5"/>
              </a:rPr>
              <a:t>Trivia demo</a:t>
            </a:r>
            <a:endParaRPr lang="en-US" sz="2400" dirty="0" smtClean="0"/>
          </a:p>
          <a:p>
            <a:pPr>
              <a:buFontTx/>
              <a:buChar char="•"/>
            </a:pPr>
            <a:r>
              <a:rPr lang="en-US" sz="2400" dirty="0" smtClean="0">
                <a:hlinkClick r:id="rId6"/>
              </a:rPr>
              <a:t>IBM Watson wins on Jeopardy</a:t>
            </a:r>
            <a:r>
              <a:rPr lang="en-US" sz="2400" dirty="0" smtClean="0"/>
              <a:t> (February 2011)</a:t>
            </a:r>
          </a:p>
        </p:txBody>
      </p:sp>
      <p:pic>
        <p:nvPicPr>
          <p:cNvPr id="6" name="Picture 2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09800" y="1143000"/>
            <a:ext cx="4973724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self-driving cars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62600"/>
            <a:ext cx="8229600" cy="1219200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>
                <a:hlinkClick r:id="rId3"/>
              </a:rPr>
              <a:t>Google’s self-driving car passes 300,000 miles</a:t>
            </a:r>
            <a:r>
              <a:rPr lang="en-US" dirty="0" smtClean="0"/>
              <a:t> (Forbes, 8/15/2012)</a:t>
            </a:r>
          </a:p>
        </p:txBody>
      </p:sp>
      <p:pic>
        <p:nvPicPr>
          <p:cNvPr id="2050" name="Picture 2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52601" y="990601"/>
            <a:ext cx="5334000" cy="4434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Natural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5" y="914400"/>
            <a:ext cx="7997825" cy="5257800"/>
          </a:xfrm>
        </p:spPr>
        <p:txBody>
          <a:bodyPr/>
          <a:lstStyle/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Speech technologies</a:t>
            </a:r>
            <a:endParaRPr lang="en-US" dirty="0" smtClean="0">
              <a:ea typeface="+mn-ea"/>
              <a:cs typeface="+mn-cs"/>
            </a:endParaRP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  <a:hlinkClick r:id="rId3"/>
              </a:rPr>
              <a:t>Google voice search</a:t>
            </a:r>
            <a:endParaRPr lang="en-US" dirty="0" smtClean="0">
              <a:ea typeface="+mn-ea"/>
              <a:cs typeface="+mn-cs"/>
            </a:endParaRP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  <a:hlinkClick r:id="rId4"/>
              </a:rPr>
              <a:t>Apple Siri</a:t>
            </a:r>
            <a:r>
              <a:rPr lang="en-US" dirty="0" smtClean="0">
                <a:ea typeface="+mn-ea"/>
                <a:cs typeface="+mn-cs"/>
              </a:rPr>
              <a:t/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ea typeface="+mn-ea"/>
                <a:cs typeface="+mn-cs"/>
              </a:rPr>
              <a:t/>
            </a:r>
            <a:br>
              <a:rPr lang="en-US" dirty="0" smtClean="0">
                <a:ea typeface="+mn-ea"/>
                <a:cs typeface="+mn-cs"/>
              </a:rPr>
            </a:br>
            <a:endParaRPr lang="en-US" dirty="0" smtClean="0">
              <a:ea typeface="+mn-ea"/>
              <a:cs typeface="+mn-cs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 Machine translation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  <a:hlinkClick r:id="rId5"/>
              </a:rPr>
              <a:t>translate.google.com</a:t>
            </a:r>
            <a:endParaRPr lang="en-US" dirty="0" smtClean="0">
              <a:ea typeface="+mn-ea"/>
              <a:cs typeface="+mn-cs"/>
            </a:endParaRP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  <a:hlinkClick r:id="rId6"/>
              </a:rPr>
              <a:t>Comparison of several translation systems</a:t>
            </a:r>
            <a:endParaRPr lang="en-US" dirty="0" smtClean="0">
              <a:ea typeface="+mn-ea"/>
              <a:cs typeface="+mn-cs"/>
            </a:endParaRPr>
          </a:p>
          <a:p>
            <a:pPr>
              <a:defRPr/>
            </a:pPr>
            <a:endParaRPr lang="en-US" dirty="0" smtClean="0"/>
          </a:p>
        </p:txBody>
      </p:sp>
      <p:pic>
        <p:nvPicPr>
          <p:cNvPr id="171012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24000" y="4114800"/>
            <a:ext cx="5067300" cy="2743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pic>
        <p:nvPicPr>
          <p:cNvPr id="2052" name="Picture 4" descr="https://encrypted-tbn3.google.com/images?q=tbn:ANd9GcR6GSUg5p9Mg5xVT33915ttz7gt-RykgsFkVaxkTXAOw7wH79CICw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206" y="1151940"/>
            <a:ext cx="2391237" cy="159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 descr="data:image/jpeg;base64,/9j/4AAQSkZJRgABAQAAAQABAAD/2wCEAAkGBhQSERUUEhQWFBUVGBoXFxcVGBYYFBQYGBcaGBUYFhUYHCYeGBkkGRgcHy8gJCcpLC0sFx4xNTAqNSYrLCkBCQoKDgwNFA8PFCkYFBgpKSkpKSkpKSkpKSkpKSkpKSkpKSkpKSkpKSkpKSkpKSkpKSkpKSkpKSkpKSkpKSkpKf/AABEIAMABBgMBIgACEQEDEQH/xAAbAAABBQEBAAAAAAAAAAAAAAAEAQIDBQYAB//EAEMQAAICAAQDBAcGBAQFBAMAAAECAxEABBIhBRMxBiJBURQyYXGBodEjQlJicpEVM7HBJKLC8AcWNHSSQ4Oys0Rjgv/EABYBAQEBAAAAAAAAAAAAAAAAAAABAv/EABYRAQEBAAAAAAAAAAAAAAAAAAARAf/aAAwDAQACEQMRAD8A824cu9+Qv49B8zg5WJwHw/736f7rgtRjSCsvkZJFdkRmWManKqSEHmxHQe/D48i5RpAjGNSAzhToUk7At0Bx6TxvgWWPA4pI5iiIivSsNE0radfMUC3kuwBfdqqwv/ErgWXTJQSwykImhIYgwMUgayzqo6vXeLb7DCjzWLhsjRvKqMY46DsOi6jS3vtZw88KlEImMbCJm0h67pYdRfnsf2xf9hTzDmsqf/ycu4Uf/sj78f8AfGjzEBfLvwxR34crFMo8eeH5kw/8ZAPhgMGOA5jQJOU2jRzdW1csGi/6bOAFGPUps2gzGfiI1xZXIrCFB06tBUsLra2JBPsxnZOGQzwZOaPLaHknaF4oGP2gUBgUMhOlq2smvHCjInDpcuy1qVlsBhYItT0IvqPbjcZvheXfL5p+Tlo2y2hkWGd5XrmaSk5DFdxtam7vA/8AxDzat6IBEiE5WF9SlyQp1VGATWkefX24DJJkXMRlCsYwwQv90MRYX31gfGl4fw+I8OeVwdS5qNCVLWEK2wC3pJ+F4t+K8Jy7xTHKQwSxoupHhnf0qIDq08MhsjzAAxaMPl8uzsFRWc+Sgk7DfYYkTISGMyhDy1YIX+6GIJA99Y0//C+cDPAFFYsklMSwKVGxOmjRsbG/Dpgjh2ejHC8xIcujKc1Hpi1ScpTy6Fm9bKNzV7nxrDdGJC4S8egL2Wy0s8MgQRxvkjm3i1lU1LtpEjWUSyCT4AHFTx3JZZstzEOVjnRwOXlp+akkZ8dJJKsD7dxhRlawqjGm7O5KD0LNzywiVoWh0Asyr32IIbSbK9CR126jFycrlBLkP8GhGdRDIDJLpi1No+xAawbN7k9BVYUefacKBjcwdmoIY55WEDlc0+XjXNS8qJVSySSCC7kUAL6WcN/guW9ILwpHmI+RzWRcwoy+XkuiJZyQTEDuN7N4UYmt8cuPQ4OzuWkk4e/LhqeWSOVcvJI0DaBY0sxsHzo1iqGWy82WzujLiJsppaOQO7O4MhQiSzpJIF7AV8MKM1nci8LaZUKEgMA3XS26n3HA2PQpeAZYZjMBoiyRZBJwutwddAkhiTV/sL6YFyvBIM5DlJFiXLtLmTl3EbOVKhQ2oaySGrbEowwwpxu+FwZTMTZuL0NUEEUzRsHkLXH3QZQTRa99q8t8Zzsjwhc1m4onJCHUW0+sQqliF9pqsWimAwZNwiZI0leJ1jk2RyKVtidj47C8aPJrls3HmSuVSBsvHz0KvIQ6qwBjm1HckfeFG7w//iNmVZsqBEqH0WFrUuSFZTUYBNaR4Hr5nCjG1jrw7CHwxUNrbHVhwGEwEZGEwrDHYiguHn1v0/3GC1GA+G/e/T/cYNTEEgQeQ/bCqg8gMID/ALvDtOKCuF8RfLypNEQHjOpSRYvpuNrFEjBmX7V5hM2c2rLzmLEkqSh1CiNN9K6C/AYg4XwczR5iRWAGXj5jAg2wuqHtwVkOzRmzHJimjccvmNJ3giALbg7XY6YAWHtBMpzDWpOZVllJBNhm1Np37pv34lyfaaeJIljZVEMplQ6bYOwo2SaK1tVYAzGXAdlRuYo6MoYBh+IBgCB7xiG8BoT23m0yoIsqiTLUiJDpDH8V6r1A7jeh5YB4hx6WeOKOURkQqERwlS6QKVWe+8ovywnD+zmYnR5IYXkRPWKjYGroeZrwF9cdB2ezDwHMLC5hXq4HdodT5kDxI2GAZBxqVIDAhAQyLLdd8OgpSGvYeysH5rttmHD92BHlUpJLHEFmkU+sGe6F1vQF4oqwgwgN4TxaTKypNEQHW61CwQQQQR4gg4mn7RSPHJFUaRySCVljTSAyrQ097urXhv78VhGEGLBcp2rnDwurqDl4+UlLsY97WQEkOCDv0wzifaKSaMRaYoog2vlwR8tGaq1NuSTWw3oeWKsDCYgOy/GJEglgXTy5ihe1trQ2tG9t/Zib/mKYnLtaXlQBF3dgFbUNQvvb+7FXeHFcBcZftXMpl1CKVZn5jxyx6oi5J7yrYKnetj063h69tcwJHduU4dBE0TRgwctd0RYwRpA6ije564ogcKBhBoB28zAEQCwAQPzItMWkRkggqAGHdN73ZJ8cVsHGpESdF01mQBJa2aDFhpN93c+3AOEJwgupO12YZpGJS5YBl27h/lgVsNWze35YiyvHXWOOEsViSYTXGPtlbYEqxNbDoK6+OKuscMIPQJu18UYzD+kRzGaJ41WLKmGSRnFCTMyFQCVF7A0STtjCZLOvC6yRMUdDasOoI9+xxDhBhBeZ/tbNJG0emGJZSDLyIhG0pBsazZsXvQoYC4nxl8wUMtXHGsS6RXcS9N7mzv1wCRhB8cIHXhK9uFAx2A68J4HHXjiuLqGY7DWOOxFBcO+9+n+4wYpxX5BqNHbUKvy8vhYxYaa2OIJLw44jOHHFGn7K/wDS8T/7X/XjYxZ2ROJSKjsoPDwxA6FkhGhveLNe/HlUeYZdQBIDCmAJAYeTAHvD2HDvTpC2rmPqrTq1vq09NOq701tXTEg9EyWbdcllZYnzeuV3ad8rHFI0k2vpOWYHp0XoQScZDtlo9Nm0RGEWLjOjuNpGsfZsyjfegdrrFbleISxXypZI9Q73Ldk1V56SLxDe5wHofYPtg2Syrmbl8gFjGNQ9IeU1aJGLtb3LGgPb4ScH7dPl+GsuYEJLq4y6I1yvzGazJGL0RqSdzRIFV4nzbRuemFAry+WECrsMIDhbwhG+KOAwq4RRjrwCjHE/7/2MMw44DicL44YcKcBxO+FvCBsdeAcfDDRhcdihThMdhbwo4HDQcLeOPXECgY5cIox3+/8Ae2LR2FJwzDiMKOJxzdcNbHHEEbnC45mx2AqosGx5hhQB28tj+19MCZdLIA6nFimWUdST7qr9z1xApzLef+VfphfSH/F8l+mHiFPzfLDuUu3rfLFEfpLefyX6YQ5h76/JfpiVokv73ywhhT83ywDfSH8/kv0w0Zl/xfJfpiXkp+b5YYIF/N/lwCHMt+L5L5e7CNmm8/kv0w7lJ+b/AC4UwL+b5YBgzDfi+S/TC+kt+L5L9MPEKfm+X0wvJT83yxRH6U34vkv0whzTfi+S/TEnJT83y+mEMSfm+WIIjmW/F8l+mFOabzH7L9MS8hPzfuuOMCfm+X0wEbZlvP8Ayj6Y45hvxfJfpiTkp+b5YXlLt63ywEfpLefyX6YT0l76/JfpiVok/N8sIYV/N8sA30h/P5L9MIMy34vkv0xJyU/N8sMEK/m/y4BDmW/F8l8vdhDmW8/kv0w/lJ+b/LhTAv5vlgIxmG/F8l+mHekt+L5L9MP5Sfm+X0x3JT83yxRH6U/4vkv0whzTfi+S/TEnJT837jHGJPzfLEEJzLfi+S/TDjmm8x+y+z2Yk5Cfm/dfpjjAn5vl9MBG2Zbz/wAo+mEOZb8XyX6Yl5Kfm+WOaJfzfLADtmX8/kv0x2JJIkv73yP0x2AC4aNyfJT/AFA/ocGJ0wDw7736T/UYMQYg0HDOFQSqx50qtHEZXHJUilrUFPN7xttrA+GK+fLKWAhMkimhZj0tq60FVmvb2+eD+zfTNf8Aay//ACTEuTzjx8Pl0MVLZiJSykhtJilJAYbi6F0dxt54ClMR1adJ1dKo6r8q63huizVY1HO+y9PvviLkE+PpNcsP52YPtL/EDiq7NQM2YGhirKsjAooaQ6YydMak/wAwjZd9ib8MUBZjh8iEB43Qt0DIylvcCN9/LDZMi6qHMbhD0YqwU+5iKxseF5U8mIiKZQM9lmHObW9NrVmC6F0KW0jVvZoXYxVZfOPJNn9bM2qHMEgk1aMCndOw0kCvLEFTkOEySslK4R3VOZpJQFmC+t08el4bDkdWYEOrrKIrrzfRqr51jWRRTnikLw6+Rri5bDVyBl7WgT6oXTYIP3r8cZ7Kf9en/cr/APdgA83w6SPUSjaAzIH0sEYhiuzdPDzwyPJyMpdUdlX1mCsVX3sBQ+ONWIpxn52n18n7bmsdXIaEq2kKfUK+roA8arfDlsnJtDHmmAii0GGRViD0OcGHLIU8zVr1HcddqwGNVbNdTdUOpxJLkJAoco4Q7BirBSfIMRROLDLFTn0KgKpzK6QralA5ooK1CwB0NdKxYw5t5Mzn9bFg0WZsEkr3LZO70GkgV5VgKRskS6rHqkLKpoIwayoZgF6kC+o2PXpiN8uwbQUYPYGkg6r8Bp637MariKsYpFh1GUw5IsEvmNAMv3goG5XXo1AflvbDOEpKvdm1mX0VxAikLmlXmi1DMpIYx8wqKJ03VWMBmMzlXjbTIrIetOCp39hF4ni4RI0DThToRlU91jeoMbBArSNG5vaxiy4ttlY1McqDmsYzPIDJWmpAictSI9Wk301dPHEeT1nh+YC6yBLCSFLGl0TWSB0W6vw6XiirXJuU5gjcoOr6W0D3tVfPEQjs0ASfADcn4Y10kUx4gjxa/R7Qo3e9HGWGnUGPqBAmoMD46r3xUdntJ4jBo9T0lNN/h5g038MQVsmQdVDsjhD0YqwU+5iKOGrknKF1Ryg6uFYoPe1UMaLKw5hZsw2Y5nKMU3ML6uU1o3J0k90nmaNFeQrYYsB/1GXaGPMsgji5ZSVFy2kIvNDXEQq6tfM1H8V4DGZfJySXy0d63OhS1e+gawkOXdzSqzGwKVSSTV1QHWgdvYcX+eikeHL+iLJywZLEJc6Zuc5Gopvq5XL0sfAbeOLXiCSNBmhDZk15UT8r1mcQP6Rp0+t9pu1eTeF4DKZLhTPI8bXGyxySEMpB+zjaSipoiwvzxAuTkKFwjlB1cKxQe9qoY1eRDCOJZb5ogzpAe+YITlzyg17hdXMKg+F1tWCCf8RA0UWZZAkXLKyouW0BF5ga4iFS9YkDH8V4DDVhCME5jKmuZpIiZ2VDdqSu5UHxoMP3wNih6jHXhgrHVgH4YTh2GsMA1t8djlx2AB4ePW/Sf6jBajAfDj636f7jBiYglDYWj/u8HZbgrOisXijEliPmvpMlHSSuxoattTULvfY4jzvDJIVUutai611IaN9Lqw8GB8PaPPFDsxxDVEkSoqIhLGixLuQAXYt7FAAGw388CA7/ANK+uLE8AkUuJGjjEbBGeR6QORegEAlnA6gA1W9YVuEugm1oG0xo4cP3QryIqyJp2kVtWn2XfUVgK1pWJskknqSSSa6WSbOODf0xoOC9li2ajjlaMnUOZCJPtlWrNgeIG5AJI8QKOM/AhYqqglmIAAG5JIAAHneAUynTps1d6bOm/Oul+3Db3xYZrgTornXE5j/mLG4Z4t9PeA2IDEKSpIBO+HZjs/IusFoy8YLSRB7lQD1rFVa3uASR4jY4Cv5pqiTpG4WzpvzC9AfbholIUgEgHqASA3vA2PxxoG7PBWywUxzmaJnKCUCyObuGA2QBB7yCMBRdmpDyreJDMqtEryBWlD7LpHhZ271C9rwFYMIW64sMvwdyrM7JEqsULStpBcDdAACSR1O1DxrbEXFOFSQMFkABZQ4ohgVa9JBBrer91YAdWIIIJBHQgkEe49RhrHxJJN3d73531v240E/ABycuI+U8kyvIzCXdVVpAdjSrGqpbMd7BHhgJOBG4/tImjd9HMV+6rdSragCprpYo+3AV0kpY2xLHzYkn9zvhBY6bX5Eix5GvDBnHcgIJ5YlZWVHZQQdVAMQAxr1qG4xHw/hzzvy4l1PTMB56QWNe2hgIBIdJWzpO5WzpJ8yvS8T8OzxhmjlUBjG6uAbolSCASPdgheBtb28IRNIaTmAxBmukDLep9jsoPQnpjv4FJrZToAVBIZC45XLYgK4cXakkAVZJNVe2AAeUkUSaFkCyVW+tAmhjllIBUE6T1UE6SfMr0ODv4DIXRVKOJFZ1dXHL0pfMYs1aQtb6gK+IsocEC5WaXUkmlolR4nLKCzNrUggEGgOo9oxBTpMVvSxWxR0kix5GjuMERcQKQmIAAGRJNQJDAorqAK6bOTfsw3JZBpS1FQEXU7OQqItgWx95AAFkkgAYXiHDmi0Esjq4JR4zatpNN1AIIOxBAPTFA5kJJJJJPUkkk+8nc4TmnSVtgp6rZ0n3r0ODMrwhnjEjNFGrEqhlcJrYesF2OwsWxpRfXEsvZyZZXjcKhjVXkZ2ASNXClSze3UBQskmheACOZJQJfdViwHtYAEnz2UD4YiJxZHgUuuNU0y82+W0bAo2n1u8a06fENVDc7YjzXBmVC6vFKgIVjE2vQx9UMKB3o0RYNdcAHpwhxoeDdlicwkcrRsQTzYlk+1QBSTqA8QasKSR4gb4zoNjALeGlT/u8KccTtgG47DScdgAeH/e/T/cYMjGA+HH1v0/6hgxcQaXKTRLFCY5MuhAuYypzMwHDsajR1ZSunTp0gb3ZGLCTi+XbMZgu6vGs7ZuCgxEjb3DuLGvuXew5ZxjcOBwF16QuYgCPKkcqSySXKSqSiXRqOuiA4ZOh6htumLBeNwxxNGrh+VDGinvBZnGcWdwti9IBIBNXpJ8cZTVjrwGs4fNAvEBmmzKcoytIB3+cC+o6Xj092i25uqG13ig4JnxBmIZWFiN1cgdSFIJr21gO8IN8Bp/Tkj5lzZYoylAMtCgndXIDA2gMXdsm97AAvrgqPOQo84E2VSKSKaOLloS51qRGZpCpkTwuzux6VdZAjCYDUZDiMQfJSGVQIonjkB1a0b7cixW6nWu4vriuzmeRpMqQ1iOKBXO/dZD3wfd7MVAOO1YDTcUnjzCt9qsQXM5h0d1k5UqSsrd1kQ04oGiNww8qwN2r0g5cISwXKxAEjST6xB0+AIIIHkRisynFZY1Ko9KSCVKo6EjodLqw1e0C8Q5nNPIxeRizNuWY2T4f0FV7MBfZfNwMMssjL9nl5V7+sRrMZZGjEunfQQwO224va8Sz59PRgjSwmRMwkuiFAqaNJU6WRAHYHc7natzvWXBwpOAuuK5NZsxmpEmRlGudSushw0uy7gaWpuh92Iez+bWOR2dtIMM6g7+s8Lqo+LED44qr9vz67+PnhQ2AvuFcRX0ZodUCOJeYpzCK0bgoEIDMCEYaQd6sE77USznoWtWkgeSOJViLJy8oGMjPKqqoAag2zOKJ1flvK6scDgNi3F4TDHE08ZJjnhdo4yqRmR45I2Cog1R2mlmAvcmiKusBjiyc8fOjeWRoSFjJZdKM5J10AW73QeHvrFFeEG+AteB8oCXWYxJpXlc7Vyb1d/VW2rT6uru9b3rBXH82j5fLqJY3eIyhxGmhRrKMpQKiqy7EavPzG5oiMJii7cRzZfL65RAYldPtFk0yJzGfVGyI2oguVK7dB57WvH54jJPAX5euPKFHksDVDAo0S1eiw533AKgHreM3lOMzRLpR6W9QUqjqG27yh1Ok7DcV0HlgabMMzFmJZmJJYm2YnqST1OINJkeJQwRrA0gcOZ+ZJGCyRc6AQrpNDWRWptPhsLOIMhmUyiyNzI5nflhUiYsulJklZnYqAP5YUDr3idq3z9468BquHvBHnvSDmU5ReR1Hf5tuHpZE09ytXeJNeV3jKKuOvC4DqwuGnHauuKGt1wuGXjsAHw/736f7rgpBgXIfe/T/AHXBSnEGnzkMAyuTaUyWY5AFiCaqGYkt2ZzXsA6mjuPGOfgCQhpJXZorTlctQHm5icxT3jSAIRqu9yAL8IjxSCSCCKWOQGFWAeMoS2uRnIKvQoXsbu72NipMx2gSUNHNGwitDEI2UvDy05a+tQcFPW6bgEeWAaOz6sUdJGEDxySM7KOZGIf5qsoNM9lQKNHWvTepeFcPid0kgaT7KaESJKEvS8gVXUpsRqoFT01Dc4iXtCqFESMmBEkjKMw1yCb+azMBSvYWqBA0L13vstxmKEVCkhDSRvI0pQMVicOI1CbC2AJYnehsN7B/G+C8ppJJtSGSSTkoF3cCQ27XQSMeHidqFb4E4JwjnFydeiJdbctdcjWwVVRfMsep2ABPhWJJeP8AM56yqzpK7SpbW8UpOzBj1BXusPEBT1UYH4TxQQ8xWDFJV0tobTItMHVkPSww6HYgkbdcBar2XD6SvOjEnMRVmTS/OROYqXsGV12DDx2IwNwjs7zkVtRUsz0Auo8uKPXM4Ubsd1VVHUk9KwPmeKKOXyOZqjfmc2VrkLbFaUEqqrpurJJJ36DBk3acekB44ikQRo+Vro6ZdRmpwO6SzsQa2pOtYCSLsuJNJQTxjmxxuJ4wrAStpV0I2O4or4WNyDeB5+DRVMsUjvJANTWoVHCvokMZ1FiFsGyBYBNYWDjkUbRlFmk0yxyFpnGoLG2rQiqSoJPVj5CgN8N7OlmzYcABNTGXUQFWF7WXUfLQxGACzuQEaQknvyKZCtbKpYiPfzIUt7ivniw/hOXQZfmySkzxq/2apUWpmXvajb9LoVt43QxXcVz3NmeQClJpB+FFGmNfggAxLneJBzAdJHJjSPqDqKMzEjyB1V8MAVJwRIQ7ZhnpZngVYtOp2irmNqfZUFr4Ekt4VhMx2fURPJG5ZeWs0dqAzRmQxShgCadHoGrBG+H5vj0c5lEySBGnknjMZQvGZSNaMGpWUgL4iit7g1hsXaJFmjPLJgjjaHllhreN9RkLNVa2Zy3SgQB4XgJpOydSZZNd86hKa/kMFWSVfbpjcN+/lily8StIFL6ELVrYHuqT6xA32G9DFtH2mOjM6kt52Zka9ojICstCtw0Z0+yhiv4Nn+ROkpXVoN1dHpVqaNMLsGtiBiiwzHAFMEkyLmEEbICZ0VRIsjFQUI6EGu7vseuJp+z0AzE2WSSRpY+bTlUETGJWcrV6hspGrpfhW+IP41CsUyBZ5DMEuSV1Lgo4ZRQu1O9m7O3TxYOPD0yXM6DUhmOixY5quoBPQ1r+WIFPDIIzGkryCR1RyVVTFFzAGjD2dTd1gWIqr8aw3tSqjP5kGwonkvTVgazekHbHHisLmN5Y5GljREIVlEUvLAVC5PeXuqAwAN1tROAuNZ/n5iWatPNdn0kg6dRJq/HAayfKwDMZtV1IgygLWid3bLt3FU+sb8a7zHws4qMr2dXMCNsuzgNI0biUKWTTHzS45frjQG2oG1re8R5ntAjNK4Rw02XWFgSulWURDUviVqPod+97MM4T2hMCKoTURKZD3qDI0RidLG4JDHveGAnbs4GUvGuYQIyBhPGFtHcIHQjawxFofMUTRrsxwKHmTwpJI0kAlYMVQRScmy6gA6l7qmiepHQXiA8WiUfZrO51o1zuDoVGDFUCmixqixrbwBOI4+NAZiebSamGYAWxa89XUWehrX8awFXWLODIRrCss5kqRmVEiCaiErW7FzQFsAB1JB6VuNmhHoiKXrKky72NWttNbbdytsW/DMuZssqGJ5xHIxXkOonj1hSwdGRriYgEMOhDedYB79lFBLK0ksQhiluOO5HM2rQipdL6pJJ6aT12wRwngEaTwNIk3KlWYBJY1Dq8cZLK4bZhRDKy9TWwo47jPHEWRoSCI+RBG4gcaopIlJGh7p9OsowJo77ihity/Ho45oWVJGWMPqLvcsnMUqd91QAHYC/Gyb2Cmk02dOrTe2qtVe2jV+7DcPkVbOm9PhqrVXtra/dhhGKI2x2FOOwAXDz636f7jBaYE4efW/T/AHXBa4gkGFGNFwqKIxwqq5d3JPNjzDPHLJbnTyJSRGAUoCjeq7sViPNIuVji+wR5JTIzc8M3LVJWiEYVWWmtCWbruAKrcKEYTGrzORhhilmESsSMq8SyFmEXPjkZ1IBGsArtf5Sb3vmaESZMejRVmUjaUHmUNcrRERd/7PZdXjufIVgMphTjVScLjgjSvRWZ2ls5pmvRHK0SqirVXoJLddwBVb0fGoY0nYQkNH3WXckd5VYrqNFgCSt+IF+OABwoxr4OCQGWUlfs5+WmWFnuPmUMiG730EaN/PfAOV4cqiBTCHk5Uk8mt9CIGOmHmsWAWNQoYgEE8wC98BRZfLtI6ogLMx0qB1JPQDDZ8oyhC60HXWl1uLK2PipHwxsuD5RDJkpV5Gv0sRt6OHEZXSrrYbbUN912oi8Q/wAKSSHLOxWRkyrMmXDESTaJ5i24HdQKdRA7zBWC9CQGVky7BFcghXsK3gSpGqvdY/fEIbGq4ZkYGiSV4la4s65UFlUmIIYgKOwBJ+B8euIuHZCPNolokLelRQlogygpMr3asxGoFNj43veAzYOJIMszkhFulZzXgqi2PwAvGg4ZJDO86HLRqqQTvGV1h0McbFeYxY6/aSB3q8NsVvAcqsjyhxYWCdxudmWIsp28iMBW44HGokEKT5WH0eNlljy5lLay7GVV1FGDDl9b2HX2bYzudiCSyIN9Dsu/5WI/tgIQcJi24NB3JHMcRoqoknYCFL1EjTYMkhA2AugGJHTF1Jw6BS0hjjcHJc8KhlWLmicRWt0wTbce01WxAY+sSwZVnsIpYqrOa8FUWx9wGNHw/h0eaWAtGsRbMGF+UCodOWJBSsSA+zLY62LBrdOBcRSQ5gDLxx/4WcoYtYKjl7q5ZjrFHqd7rzIwGbiiZm0qCxPgASdhZ2HsGEBxedi59OcTuq1rIO8Ca+xc7Uw38PHYn34WOaFMpHOcvG8kk0q0xkESqqRGtKvZotQs7Weu1BQk4dFCW2UFjRNAWaAtjt4AAm/Zi/zfCoo2zEum4eWrQA3ucxvEPaUUOT7YsRdjswFmfuI1wZj1wxqsvIdqI69D7PLAUd9MNO/Wj7xi9kZIYYZBDE75jW51hmjjVXKBEQMPEEkkk0VA8SROO5NEkQxjSssSTBLJ0a13WzuRYNXvRGAgk4bKilmQhVCb+QlUtH/5KLGBcbHiMcQBmkjEnLHDgQSRaNliZF2PiFH7YGy3ZtBLJG5sPNHl4G9krK/NA8ahojwuVcBmMJeNPmcvAwlU+iIqq5iMUkjThk3VXJ/maqprAomxQFYzBOAZeOw1zjsAJw9vW/T/AKlwUuBOH/e/T/qXBi4C0y/H3VUVkik5X8sypqaMXqoEEBl1EkKwYAk+7Dk4/JREgjmBZpKmXVpdjbspBUjUeovSa6YGm4Y6wpMR3JCyjrdppu9th3xXnviB4SACVIB6EigfcfHAGZnjEsgkDsG5rI77AG4wyoFqgqhWIoCqA6VhjcUfVCxq4Aqx7dArl1vz7zHAywsQWAOkbEgbA+AJ6Y6OBmNBSa3NAkge2umAsV4+9EOkUoLtIBKmoI7m3KUwIBNWpJG3TAWbzbyyNJI2pmNk7D2AADYAAAADYAAYky/DXeKSVRaxadXW++SBW2/TfEnE+FNDI6G2CBLYA6e+iuBfhs1b4DpuMytHFGW7sBJjoAMCSGst40enlid+0UzTyTNoZpRpdSg5bKQBp0A7DugiiCCoIOK2OAtdKTW5oE0PM10GECk9ATgLaPtTKoQIIlWOQSxqsY0o42sWdRvx1E3Q6VgL+KyXCQ2loABGV2K07SA34nU53xDl4g2rUwWlZhYJ1EdFFdCfM7YaISQSFNDqaNC+lnwwFi3aGUgjuKCJhSoAoE9c0AXtdbeWB8rxBkXl2QhkSRtPr2gYAox6Gnb41gRVw5oSAGIIB6Eg0fcehwGoftEqCdhPHIZY3QCPLmKWQyDTqzD6AvdBLEKTbAdeuM3lM80RYpVsjobF9110t7jR64i5TEFgpKjqaOke89BhUgZr0qTQ3oE0PbXTATycWkMiSEjVEI1XbYCIAJY8egvzxLmOKa4tBUajM8pcAA94Aab61dmug+JwEsRY0qlj5AEn9hhNBJqjfSq3vyrzwBmS4q8asmmOSNmDFJVLAMAQGUqysDRI67g74nzHaWZ10torlmHZFBERcSBBVAAMNttgSMVjxkEgggjqDsR7xhYoGY91S1bmgTQ8zWAJh4pIiKiNpCyCZSPWEgFAhvcOmC/+ZJRrCJDHzVZZDHGFMgYU17nT50ukXRrYYrEiLGgCSegAJJ91dcJpN1vfSq3vyrzwE2Rz7QyLJGRqU2LFg2CpBHiCCR8cPzHEGdBHSKiuzqqigpcKGqyTVItDC/wthC8rd3RIkZUghrdGcH9k+Yx0XDWaFpV30yJHpAJYl1dgR7gh29uAM4rxJTBBl0kMiRa2LaSoLOxOlQwDaVHQnxd62xX8Pz7QSB003TCmGpSrKVZWXxBUkfHEPLN1R1XVVvflXW8LJCVNEEHyIII+BwB2X40yqUKROmouqSISkbNV8umDKDQBFkGhd9cDZzOvK5eQ2x9wAAAAAUbKoAAAHQAYiSEmqBN1VA730oDrjvR237rd31tj3f1eXxwBeY45K6MjFaYRA92v5CGOLe/wnfzw3NcYlkWJWbaAVHQojpRJHVgFUA+AVR4YFjhZvVUtW5oE17TWOWMnYAknbbez5DAWOY7RysH7sStICJJETTJIDuwY3Q1H1tIW976m6wnCyRkEgiq6gg2Pf5YaRtgGMMdjiMdigPIfe/T/AKlwUMC8O+9+k/1XBa4g2nCZy8OQWZmaH0mVWDsxi25PLVwTp0hiNj0BOBspLmG9KGbMhQRSGQS6tKSgfY6Q2yPzKAC1sSOl4zazNpK6m0k2V1HSSOhK9CcPmz0jqqvJI6r6qs7sq+HdVjQ28sBsYhmRnMr6PzPRqg0Vq9H0aU53M+5evXr1b38MdxKVUjtDmlvM5jmHLFQeaJjoEhsNYj0lR03at7xQ5XjkaFG5B1ppNLKVy8jpWl5IdJJawCaYWR4XiuTiUqszJJIjOSWKOyFrNm9JF7n54DWZ/NSBOIBObGayxdA24ZtpmZYjpUsfWA6E6T0rEr8SkPF4otbcsmCMx2RGyPBGHDR+q12bJB8PIYxMWYZSSrMpIIJViCQeoJB3B8jhOa16tTatu9Z1bdKa7wGrWcJlcryzm1vUScrpAM4kYEObBZwmigfAiupxNxriDwwTGEGBmzZVtJUOn2CmRVePZbfqFP5eljGRy2ekjvlyOmrrodl1e/SRfxxGJNqs11qzV+ddL9uAt+znTM/9pP8A0GL5uKSjiGSjDsE05NSgJCMHiiDhkGzagxBsGxQ8BjFLIRdEixRokWD1B8x7MLzjYOo2Ko2bFVVG7FVt5YC47NoBxHLithmUHw5gGLHLSZgzZlcwZOUIpuar6uUlI3JKKe6p5mgJp8wBscZ7hfEDDPHKBqMbq9E1q0sDRPtrriKbPyMoRpHKA2ELsUX3KTQ6+AwG252mfLJEM0yGOHRHHyxlpVKLzQwJpgW1hyw2N30GAI9Ua5cI2Yp2eSJMrSqBzWX7Wa/tHGivVIVQN98ZpM9IFKLI4RrtA7hDfW0Bo/tjkzkioUWSQI3rIHYI3nag0fiMBrO0MbxDNejBkPpkgm5dqyxUDALWiIi3M6UCQvsx2UMgWZ5+Z6RyISDDXpQhLEOzFjYfTy9TetoIvqcZOLOyK2tZHV6rUruHrpWoG6oDa/AeWGLmXD6wzB7vWGYPZ6nXd37bwF32gl1Q5clZr+0CyTlDI8YK6RQJYqraqZutkD1cTZRXTLQU2YqRnZEyo0EsGCHmy3u/d2XSdIN+OM9mJ2dtTszserMxZj7yxJw6PPSIpVJJFVvWVXZVb9Sg0dvPAbXtdO8KTiMtFrzrElDpJBy8bbOtd0k3tsdsQPIx1SJqOZbIQurCzKftNEzqepk5K+sN6DHGOfMMQAWYgdAWJAoUKBO1Db3CsIszAghmBWtJDEMtdNJu1r2YDS5mWZuFkzFiPSUCNISXKiKWxqbcoD08LLVgfIZx4+HzmNipbMQqWUkNXLmNBhuLrwO426YpJ827kl3dyasu7MTWwsk71Zrys4YJNqs11qzV+Brpe/zwGzQu0Uc5kcMMmeY6LrzDL6U8S6GLAg0ApkJ2XbxwbkVP+BkKSnbOAHMHW7KINSBjXq7sQp8CT0OMHDnHQgo7qVFKVZlKg9QpB2G/hhWzrkkmRySbJLtZNUSd9zW1+W2AvoeMzNkcxIZXLtPApfUdQXlzHSrDdF2qloVt0weeKzelcNHMemTLl+8ftS0rIxkH/qEooUlr2FYxokNVZqwas0T4Gul/XHGdrB1G1qjZta3FHwr2YDS8TeWOGEZUyImuUOYSykzLM4CuU3JEXL0g+BNdTg/jGaeLL5koeXKz5MTFO6VlOXkM4BX1SXHeqt9Q88ZHLZ6RCTHJIhb1ijupb36SL+PniLWaIs11IvYneiR0J3O/tOA1q5zUMoJmJGZy7wSOxs16RIsLsx3Oh1Q2d6XFRx+MwrFlSKaMF5R5TSUSD7VjCL79WAMnmFV1MiGVV6IXKjrdXRpbuwKu+oxHnc20sjSObZ2Lsfaxs/DfADsMdjnwmAE4cfW/Sf6rgpDgTh/3v0n+q4KXAWcPBZXkijVLaYK0YsUwYkA3dDdTd9KN4m4VwV5Ja5RcJIiSKGVGJZtIQM2wYkEfAnB3D+JxjJks4E8KyRRL95kzFWw/Rcx/9xcWicchGYyriRRzcwmazBvaJgqppfypjK3ucYCt4V2aV1ysjupE2Y5TqJI9Wi4h3VB1a/tDYrYAGheAM5wGRBI3cIjPfVZEaSMFtIMkYbUu5ANjYnesWfAc3GEyZMka8nOGSQMyqwRjBTgH1l7jXV1W+K/hmaVTm9TAa4JVWz67GRCAPMmifhgAshw+Sd9ES6mCs1bDYdTucPzfCJEQPaOl6S0UiSKrdQrFCdJNGr60awd2RAMk4ZtAOVnBbelBSrNC633rwvBHC5lyauZHikZ3hIjikSTuxSiVnYoSq7DSATZ1nahgKzMdnZkViwS0FyIskbSxC6uSMHUtEgGxte9YWHs5MwWgmp11JGZIxNItbFIidRvw238Lxd5nOKrTSK2SCusoR4wWnk5oZQvKMmpGIY6i4Gnc7mrgzSRzZlMyJ4o4yYnbU4EsJjVQyCH13IK93SCDtuN6Cph4BK0ayHQkbEhXlkSNSQaIBdhvt0+PTEw4IVizPNUrJDydIux9o9E7WGBU2CDW94t+NRjM5eB0eOMtJmnEcjrGNLz6rVnIUkdCLvoRfhJFx2GIHvrJyVyS7f8ArGCbXLy7q1ANA+IUHpgKDMdn5Y1YsEJjoyIskbSxDpckYOpaJANjYkXWA8pk3lcJGpZje2wFAWSSdgABZJNADGmnzaoZpA2S0ssgR4wWml5gK6eWZdUZIbvFwNO/U1dNwHMopmR2CCaFog5vSjEqw1VuFOnST4BifDAcOAPabxlXbQJFliaMNV6WcNStW9Gr8Lw7tLkkgzMkUYAWNiliQSFtLEamI2ViBunhgmErl4HjeSNnlkhIWN1kCLEzMXZ0JUE3QF3RY7Yr+0M6vmsw6EMrTSMpG4YF2IIPkRgJl7OykDZNRTmCMyRiZk06tQi1avV7wFWRvVYN/gcfo3M31eic7rtr9M5PTy0eHnvi34dPBFmo3V8ssAqpXfmZliY9PfVmLREMaJ0KFA2OwsBs/GMry+YhYZIxUGBt/TtekV1Ojve7fAZ7I5N5nCRi2IJ6gAACyzMTSqBuSdhg3/l6YlQgWUPq0tE6SKTGut11KSNQXfT1PheO4DmEHPjdwnOhMau2yq2tHAYjoraNJPhq32vFjwUJlnBfMJrKz92ORXjT/DSIjM6ErzGdgFAJNeVjAVn8Bl1MDyxywC7GWIRx6rCq0mrSHsEabvY7bHDDwKbmcvSNWnmatacvl1fM5t6OX+a68OuD+CZxfRXhqDmCVZVGYOlHXllCFfUqhxsaJ3DGumLGLi0dNAzZUk5cIvdIyquMxzjEZNfeBsnXYUNt0F4DPtwCXWiqA/MvQ0bo8bafXqQHSNPU2RQ3O2C07OkZaeU6X0coRtFIkiamkCsp0E97SbAPvF4tIuJIiciR8vHzVnU8gao4WkRFVpJQ7g6tOkhb0rufLAmTRIMtmEknTXI0FLE6ysFSW2e0OnUASQt3sTt4hV5vs/LGrk6DyzUipIjvFZ0/aIrEr3tj5HY0cDZLIPK2lACQCxshVVVFszMxAVQPEnGh4i6Os7TPlnYqTFNl3CzTvrBHMhRqoiy2pFII63tir4AIyZNZXVyzy1lcxxSPqXuyMGG2myASASALwDV7PTF41QLJzSRGY3R1ZlFsoYGgw22NHceYwzNcEkSMyHQyqQr8uSNzGW9USBGJWyCN9rFdcajh/EY0GV1S5ZGinlZ1iKhUEkKqhDAkSbrRYE0SBeKDs7xBIY5y9XUBVCd35eZjdlH/APKk/vgC+Ddk3bMJHKF8TJGsqc6NdJNvGDqXersbXvWM4rbY13DFjjz/AKS2Zi5JeV1bWOY3MV6VovXQ97vagAKO5sXkMA44a2HYaTgEBwmFBwm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8" descr="data:image/jpeg;base64,/9j/4AAQSkZJRgABAQAAAQABAAD/2wCEAAkGBhQSERUUEhQWFBUVGBoXFxcVGBYYFBQYGBcaGBUYFhUYHCYeGBkkGRgcHy8gJCcpLC0sFx4xNTAqNSYrLCkBCQoKDgwNFA8PFCkYFBgpKSkpKSkpKSkpKSkpKSkpKSkpKSkpKSkpKSkpKSkpKSkpKSkpKSkpKSkpKSkpKSkpKf/AABEIAMABBgMBIgACEQEDEQH/xAAbAAABBQEBAAAAAAAAAAAAAAAEAQIDBQYAB//EAEMQAAICAAQDBAcGBAQFBAMAAAECAxEABBIhBRMxBiJBURQyYXGBodEjQlJicpEVM7HBJKLC8AcWNHSSQ4Oys0Rjgv/EABYBAQEBAAAAAAAAAAAAAAAAAAABAv/EABYRAQEBAAAAAAAAAAAAAAAAAAARAf/aAAwDAQACEQMRAD8A824cu9+Qv49B8zg5WJwHw/736f7rgtRjSCsvkZJFdkRmWManKqSEHmxHQe/D48i5RpAjGNSAzhToUk7At0Bx6TxvgWWPA4pI5iiIivSsNE0radfMUC3kuwBfdqqwv/ErgWXTJQSwykImhIYgwMUgayzqo6vXeLb7DCjzWLhsjRvKqMY46DsOi6jS3vtZw88KlEImMbCJm0h67pYdRfnsf2xf9hTzDmsqf/ycu4Uf/sj78f8AfGjzEBfLvwxR34crFMo8eeH5kw/8ZAPhgMGOA5jQJOU2jRzdW1csGi/6bOAFGPUps2gzGfiI1xZXIrCFB06tBUsLra2JBPsxnZOGQzwZOaPLaHknaF4oGP2gUBgUMhOlq2smvHCjInDpcuy1qVlsBhYItT0IvqPbjcZvheXfL5p+Tlo2y2hkWGd5XrmaSk5DFdxtam7vA/8AxDzat6IBEiE5WF9SlyQp1VGATWkefX24DJJkXMRlCsYwwQv90MRYX31gfGl4fw+I8OeVwdS5qNCVLWEK2wC3pJ+F4t+K8Jy7xTHKQwSxoupHhnf0qIDq08MhsjzAAxaMPl8uzsFRWc+Sgk7DfYYkTISGMyhDy1YIX+6GIJA99Y0//C+cDPAFFYsklMSwKVGxOmjRsbG/Dpgjh2ejHC8xIcujKc1Hpi1ScpTy6Fm9bKNzV7nxrDdGJC4S8egL2Wy0s8MgQRxvkjm3i1lU1LtpEjWUSyCT4AHFTx3JZZstzEOVjnRwOXlp+akkZ8dJJKsD7dxhRlawqjGm7O5KD0LNzywiVoWh0Asyr32IIbSbK9CR126jFycrlBLkP8GhGdRDIDJLpi1No+xAawbN7k9BVYUefacKBjcwdmoIY55WEDlc0+XjXNS8qJVSySSCC7kUAL6WcN/guW9ILwpHmI+RzWRcwoy+XkuiJZyQTEDuN7N4UYmt8cuPQ4OzuWkk4e/LhqeWSOVcvJI0DaBY0sxsHzo1iqGWy82WzujLiJsppaOQO7O4MhQiSzpJIF7AV8MKM1nci8LaZUKEgMA3XS26n3HA2PQpeAZYZjMBoiyRZBJwutwddAkhiTV/sL6YFyvBIM5DlJFiXLtLmTl3EbOVKhQ2oaySGrbEowwwpxu+FwZTMTZuL0NUEEUzRsHkLXH3QZQTRa99q8t8Zzsjwhc1m4onJCHUW0+sQqliF9pqsWimAwZNwiZI0leJ1jk2RyKVtidj47C8aPJrls3HmSuVSBsvHz0KvIQ6qwBjm1HckfeFG7w//iNmVZsqBEqH0WFrUuSFZTUYBNaR4Hr5nCjG1jrw7CHwxUNrbHVhwGEwEZGEwrDHYiguHn1v0/3GC1GA+G/e/T/cYNTEEgQeQ/bCqg8gMID/ALvDtOKCuF8RfLypNEQHjOpSRYvpuNrFEjBmX7V5hM2c2rLzmLEkqSh1CiNN9K6C/AYg4XwczR5iRWAGXj5jAg2wuqHtwVkOzRmzHJimjccvmNJ3giALbg7XY6YAWHtBMpzDWpOZVllJBNhm1Np37pv34lyfaaeJIljZVEMplQ6bYOwo2SaK1tVYAzGXAdlRuYo6MoYBh+IBgCB7xiG8BoT23m0yoIsqiTLUiJDpDH8V6r1A7jeh5YB4hx6WeOKOURkQqERwlS6QKVWe+8ovywnD+zmYnR5IYXkRPWKjYGroeZrwF9cdB2ezDwHMLC5hXq4HdodT5kDxI2GAZBxqVIDAhAQyLLdd8OgpSGvYeysH5rttmHD92BHlUpJLHEFmkU+sGe6F1vQF4oqwgwgN4TxaTKypNEQHW61CwQQQQR4gg4mn7RSPHJFUaRySCVljTSAyrQ097urXhv78VhGEGLBcp2rnDwurqDl4+UlLsY97WQEkOCDv0wzifaKSaMRaYoog2vlwR8tGaq1NuSTWw3oeWKsDCYgOy/GJEglgXTy5ihe1trQ2tG9t/Zib/mKYnLtaXlQBF3dgFbUNQvvb+7FXeHFcBcZftXMpl1CKVZn5jxyx6oi5J7yrYKnetj063h69tcwJHduU4dBE0TRgwctd0RYwRpA6ije564ogcKBhBoB28zAEQCwAQPzItMWkRkggqAGHdN73ZJ8cVsHGpESdF01mQBJa2aDFhpN93c+3AOEJwgupO12YZpGJS5YBl27h/lgVsNWze35YiyvHXWOOEsViSYTXGPtlbYEqxNbDoK6+OKuscMIPQJu18UYzD+kRzGaJ41WLKmGSRnFCTMyFQCVF7A0STtjCZLOvC6yRMUdDasOoI9+xxDhBhBeZ/tbNJG0emGJZSDLyIhG0pBsazZsXvQoYC4nxl8wUMtXHGsS6RXcS9N7mzv1wCRhB8cIHXhK9uFAx2A68J4HHXjiuLqGY7DWOOxFBcO+9+n+4wYpxX5BqNHbUKvy8vhYxYaa2OIJLw44jOHHFGn7K/wDS8T/7X/XjYxZ2ROJSKjsoPDwxA6FkhGhveLNe/HlUeYZdQBIDCmAJAYeTAHvD2HDvTpC2rmPqrTq1vq09NOq701tXTEg9EyWbdcllZYnzeuV3ad8rHFI0k2vpOWYHp0XoQScZDtlo9Nm0RGEWLjOjuNpGsfZsyjfegdrrFbleISxXypZI9Q73Ldk1V56SLxDe5wHofYPtg2Syrmbl8gFjGNQ9IeU1aJGLtb3LGgPb4ScH7dPl+GsuYEJLq4y6I1yvzGazJGL0RqSdzRIFV4nzbRuemFAry+WECrsMIDhbwhG+KOAwq4RRjrwCjHE/7/2MMw44DicL44YcKcBxO+FvCBsdeAcfDDRhcdihThMdhbwo4HDQcLeOPXECgY5cIox3+/8Ae2LR2FJwzDiMKOJxzdcNbHHEEbnC45mx2AqosGx5hhQB28tj+19MCZdLIA6nFimWUdST7qr9z1xApzLef+VfphfSH/F8l+mHiFPzfLDuUu3rfLFEfpLefyX6YQ5h76/JfpiVokv73ywhhT83ywDfSH8/kv0w0Zl/xfJfpiXkp+b5YYIF/N/lwCHMt+L5L5e7CNmm8/kv0w7lJ+b/AC4UwL+b5YBgzDfi+S/TC+kt+L5L9MPEKfm+X0wvJT83yxRH6U34vkv0whzTfi+S/TEnJT83y+mEMSfm+WIIjmW/F8l+mFOabzH7L9MS8hPzfuuOMCfm+X0wEbZlvP8Ayj6Y45hvxfJfpiTkp+b5YXlLt63ywEfpLefyX6YT0l76/JfpiVok/N8sIYV/N8sA30h/P5L9MIMy34vkv0xJyU/N8sMEK/m/y4BDmW/F8l8vdhDmW8/kv0w/lJ+b/LhTAv5vlgIxmG/F8l+mHekt+L5L9MP5Sfm+X0x3JT83yxRH6U/4vkv0whzTfi+S/TEnJT837jHGJPzfLEEJzLfi+S/TDjmm8x+y+z2Yk5Cfm/dfpjjAn5vl9MBG2Zbz/wAo+mEOZb8XyX6Yl5Kfm+WOaJfzfLADtmX8/kv0x2JJIkv73yP0x2AC4aNyfJT/AFA/ocGJ0wDw7736T/UYMQYg0HDOFQSqx50qtHEZXHJUilrUFPN7xttrA+GK+fLKWAhMkimhZj0tq60FVmvb2+eD+zfTNf8Aay//ACTEuTzjx8Pl0MVLZiJSykhtJilJAYbi6F0dxt54ClMR1adJ1dKo6r8q63huizVY1HO+y9PvviLkE+PpNcsP52YPtL/EDiq7NQM2YGhirKsjAooaQ6YydMak/wAwjZd9ib8MUBZjh8iEB43Qt0DIylvcCN9/LDZMi6qHMbhD0YqwU+5iKxseF5U8mIiKZQM9lmHObW9NrVmC6F0KW0jVvZoXYxVZfOPJNn9bM2qHMEgk1aMCndOw0kCvLEFTkOEySslK4R3VOZpJQFmC+t08el4bDkdWYEOrrKIrrzfRqr51jWRRTnikLw6+Rri5bDVyBl7WgT6oXTYIP3r8cZ7Kf9en/cr/APdgA83w6SPUSjaAzIH0sEYhiuzdPDzwyPJyMpdUdlX1mCsVX3sBQ+ONWIpxn52n18n7bmsdXIaEq2kKfUK+roA8arfDlsnJtDHmmAii0GGRViD0OcGHLIU8zVr1HcddqwGNVbNdTdUOpxJLkJAoco4Q7BirBSfIMRROLDLFTn0KgKpzK6QralA5ooK1CwB0NdKxYw5t5Mzn9bFg0WZsEkr3LZO70GkgV5VgKRskS6rHqkLKpoIwayoZgF6kC+o2PXpiN8uwbQUYPYGkg6r8Bp637MariKsYpFh1GUw5IsEvmNAMv3goG5XXo1AflvbDOEpKvdm1mX0VxAikLmlXmi1DMpIYx8wqKJ03VWMBmMzlXjbTIrIetOCp39hF4ni4RI0DThToRlU91jeoMbBArSNG5vaxiy4ttlY1McqDmsYzPIDJWmpAictSI9Wk301dPHEeT1nh+YC6yBLCSFLGl0TWSB0W6vw6XiirXJuU5gjcoOr6W0D3tVfPEQjs0ASfADcn4Y10kUx4gjxa/R7Qo3e9HGWGnUGPqBAmoMD46r3xUdntJ4jBo9T0lNN/h5g038MQVsmQdVDsjhD0YqwU+5iKOGrknKF1Ryg6uFYoPe1UMaLKw5hZsw2Y5nKMU3ML6uU1o3J0k90nmaNFeQrYYsB/1GXaGPMsgji5ZSVFy2kIvNDXEQq6tfM1H8V4DGZfJySXy0d63OhS1e+gawkOXdzSqzGwKVSSTV1QHWgdvYcX+eikeHL+iLJywZLEJc6Zuc5Gopvq5XL0sfAbeOLXiCSNBmhDZk15UT8r1mcQP6Rp0+t9pu1eTeF4DKZLhTPI8bXGyxySEMpB+zjaSipoiwvzxAuTkKFwjlB1cKxQe9qoY1eRDCOJZb5ogzpAe+YITlzyg17hdXMKg+F1tWCCf8RA0UWZZAkXLKyouW0BF5ga4iFS9YkDH8V4DDVhCME5jKmuZpIiZ2VDdqSu5UHxoMP3wNih6jHXhgrHVgH4YTh2GsMA1t8djlx2AB4ePW/Sf6jBajAfDj636f7jBiYglDYWj/u8HZbgrOisXijEliPmvpMlHSSuxoattTULvfY4jzvDJIVUutai611IaN9Lqw8GB8PaPPFDsxxDVEkSoqIhLGixLuQAXYt7FAAGw388CA7/ANK+uLE8AkUuJGjjEbBGeR6QORegEAlnA6gA1W9YVuEugm1oG0xo4cP3QryIqyJp2kVtWn2XfUVgK1pWJskknqSSSa6WSbOODf0xoOC9li2ajjlaMnUOZCJPtlWrNgeIG5AJI8QKOM/AhYqqglmIAAG5JIAAHneAUynTps1d6bOm/Oul+3Db3xYZrgTornXE5j/mLG4Z4t9PeA2IDEKSpIBO+HZjs/IusFoy8YLSRB7lQD1rFVa3uASR4jY4Cv5pqiTpG4WzpvzC9AfbholIUgEgHqASA3vA2PxxoG7PBWywUxzmaJnKCUCyObuGA2QBB7yCMBRdmpDyreJDMqtEryBWlD7LpHhZ271C9rwFYMIW64sMvwdyrM7JEqsULStpBcDdAACSR1O1DxrbEXFOFSQMFkABZQ4ohgVa9JBBrer91YAdWIIIJBHQgkEe49RhrHxJJN3d73531v240E/ABycuI+U8kyvIzCXdVVpAdjSrGqpbMd7BHhgJOBG4/tImjd9HMV+6rdSragCprpYo+3AV0kpY2xLHzYkn9zvhBY6bX5Eix5GvDBnHcgIJ5YlZWVHZQQdVAMQAxr1qG4xHw/hzzvy4l1PTMB56QWNe2hgIBIdJWzpO5WzpJ8yvS8T8OzxhmjlUBjG6uAbolSCASPdgheBtb28IRNIaTmAxBmukDLep9jsoPQnpjv4FJrZToAVBIZC45XLYgK4cXakkAVZJNVe2AAeUkUSaFkCyVW+tAmhjllIBUE6T1UE6SfMr0ODv4DIXRVKOJFZ1dXHL0pfMYs1aQtb6gK+IsocEC5WaXUkmlolR4nLKCzNrUggEGgOo9oxBTpMVvSxWxR0kix5GjuMERcQKQmIAAGRJNQJDAorqAK6bOTfsw3JZBpS1FQEXU7OQqItgWx95AAFkkgAYXiHDmi0Esjq4JR4zatpNN1AIIOxBAPTFA5kJJJJJPUkkk+8nc4TmnSVtgp6rZ0n3r0ODMrwhnjEjNFGrEqhlcJrYesF2OwsWxpRfXEsvZyZZXjcKhjVXkZ2ASNXClSze3UBQskmheACOZJQJfdViwHtYAEnz2UD4YiJxZHgUuuNU0y82+W0bAo2n1u8a06fENVDc7YjzXBmVC6vFKgIVjE2vQx9UMKB3o0RYNdcAHpwhxoeDdlicwkcrRsQTzYlk+1QBSTqA8QasKSR4gb4zoNjALeGlT/u8KccTtgG47DScdgAeH/e/T/cYMjGA+HH1v0/6hgxcQaXKTRLFCY5MuhAuYypzMwHDsajR1ZSunTp0gb3ZGLCTi+XbMZgu6vGs7ZuCgxEjb3DuLGvuXew5ZxjcOBwF16QuYgCPKkcqSySXKSqSiXRqOuiA4ZOh6htumLBeNwxxNGrh+VDGinvBZnGcWdwti9IBIBNXpJ8cZTVjrwGs4fNAvEBmmzKcoytIB3+cC+o6Xj092i25uqG13ig4JnxBmIZWFiN1cgdSFIJr21gO8IN8Bp/Tkj5lzZYoylAMtCgndXIDA2gMXdsm97AAvrgqPOQo84E2VSKSKaOLloS51qRGZpCpkTwuzux6VdZAjCYDUZDiMQfJSGVQIonjkB1a0b7cixW6nWu4vriuzmeRpMqQ1iOKBXO/dZD3wfd7MVAOO1YDTcUnjzCt9qsQXM5h0d1k5UqSsrd1kQ04oGiNww8qwN2r0g5cISwXKxAEjST6xB0+AIIIHkRisynFZY1Ko9KSCVKo6EjodLqw1e0C8Q5nNPIxeRizNuWY2T4f0FV7MBfZfNwMMssjL9nl5V7+sRrMZZGjEunfQQwO224va8Sz59PRgjSwmRMwkuiFAqaNJU6WRAHYHc7natzvWXBwpOAuuK5NZsxmpEmRlGudSushw0uy7gaWpuh92Iez+bWOR2dtIMM6g7+s8Lqo+LED44qr9vz67+PnhQ2AvuFcRX0ZodUCOJeYpzCK0bgoEIDMCEYaQd6sE77USznoWtWkgeSOJViLJy8oGMjPKqqoAag2zOKJ1flvK6scDgNi3F4TDHE08ZJjnhdo4yqRmR45I2Cog1R2mlmAvcmiKusBjiyc8fOjeWRoSFjJZdKM5J10AW73QeHvrFFeEG+AteB8oCXWYxJpXlc7Vyb1d/VW2rT6uru9b3rBXH82j5fLqJY3eIyhxGmhRrKMpQKiqy7EavPzG5oiMJii7cRzZfL65RAYldPtFk0yJzGfVGyI2oguVK7dB57WvH54jJPAX5euPKFHksDVDAo0S1eiw533AKgHreM3lOMzRLpR6W9QUqjqG27yh1Ok7DcV0HlgabMMzFmJZmJJYm2YnqST1OINJkeJQwRrA0gcOZ+ZJGCyRc6AQrpNDWRWptPhsLOIMhmUyiyNzI5nflhUiYsulJklZnYqAP5YUDr3idq3z9468BquHvBHnvSDmU5ReR1Hf5tuHpZE09ytXeJNeV3jKKuOvC4DqwuGnHauuKGt1wuGXjsAHw/736f7rgpBgXIfe/T/AHXBSnEGnzkMAyuTaUyWY5AFiCaqGYkt2ZzXsA6mjuPGOfgCQhpJXZorTlctQHm5icxT3jSAIRqu9yAL8IjxSCSCCKWOQGFWAeMoS2uRnIKvQoXsbu72NipMx2gSUNHNGwitDEI2UvDy05a+tQcFPW6bgEeWAaOz6sUdJGEDxySM7KOZGIf5qsoNM9lQKNHWvTepeFcPid0kgaT7KaESJKEvS8gVXUpsRqoFT01Dc4iXtCqFESMmBEkjKMw1yCb+azMBSvYWqBA0L13vstxmKEVCkhDSRvI0pQMVicOI1CbC2AJYnehsN7B/G+C8ppJJtSGSSTkoF3cCQ27XQSMeHidqFb4E4JwjnFydeiJdbctdcjWwVVRfMsep2ABPhWJJeP8AM56yqzpK7SpbW8UpOzBj1BXusPEBT1UYH4TxQQ8xWDFJV0tobTItMHVkPSww6HYgkbdcBar2XD6SvOjEnMRVmTS/OROYqXsGV12DDx2IwNwjs7zkVtRUsz0Auo8uKPXM4Ubsd1VVHUk9KwPmeKKOXyOZqjfmc2VrkLbFaUEqqrpurJJJ36DBk3acekB44ikQRo+Vro6ZdRmpwO6SzsQa2pOtYCSLsuJNJQTxjmxxuJ4wrAStpV0I2O4or4WNyDeB5+DRVMsUjvJANTWoVHCvokMZ1FiFsGyBYBNYWDjkUbRlFmk0yxyFpnGoLG2rQiqSoJPVj5CgN8N7OlmzYcABNTGXUQFWF7WXUfLQxGACzuQEaQknvyKZCtbKpYiPfzIUt7ivniw/hOXQZfmySkzxq/2apUWpmXvajb9LoVt43QxXcVz3NmeQClJpB+FFGmNfggAxLneJBzAdJHJjSPqDqKMzEjyB1V8MAVJwRIQ7ZhnpZngVYtOp2irmNqfZUFr4Ekt4VhMx2fURPJG5ZeWs0dqAzRmQxShgCadHoGrBG+H5vj0c5lEySBGnknjMZQvGZSNaMGpWUgL4iit7g1hsXaJFmjPLJgjjaHllhreN9RkLNVa2Zy3SgQB4XgJpOydSZZNd86hKa/kMFWSVfbpjcN+/lily8StIFL6ELVrYHuqT6xA32G9DFtH2mOjM6kt52Zka9ojICstCtw0Z0+yhiv4Nn+ROkpXVoN1dHpVqaNMLsGtiBiiwzHAFMEkyLmEEbICZ0VRIsjFQUI6EGu7vseuJp+z0AzE2WSSRpY+bTlUETGJWcrV6hspGrpfhW+IP41CsUyBZ5DMEuSV1Lgo4ZRQu1O9m7O3TxYOPD0yXM6DUhmOixY5quoBPQ1r+WIFPDIIzGkryCR1RyVVTFFzAGjD2dTd1gWIqr8aw3tSqjP5kGwonkvTVgazekHbHHisLmN5Y5GljREIVlEUvLAVC5PeXuqAwAN1tROAuNZ/n5iWatPNdn0kg6dRJq/HAayfKwDMZtV1IgygLWid3bLt3FU+sb8a7zHws4qMr2dXMCNsuzgNI0biUKWTTHzS45frjQG2oG1re8R5ntAjNK4Rw02XWFgSulWURDUviVqPod+97MM4T2hMCKoTURKZD3qDI0RidLG4JDHveGAnbs4GUvGuYQIyBhPGFtHcIHQjawxFofMUTRrsxwKHmTwpJI0kAlYMVQRScmy6gA6l7qmiepHQXiA8WiUfZrO51o1zuDoVGDFUCmixqixrbwBOI4+NAZiebSamGYAWxa89XUWehrX8awFXWLODIRrCss5kqRmVEiCaiErW7FzQFsAB1JB6VuNmhHoiKXrKky72NWttNbbdytsW/DMuZssqGJ5xHIxXkOonj1hSwdGRriYgEMOhDedYB79lFBLK0ksQhiluOO5HM2rQipdL6pJJ6aT12wRwngEaTwNIk3KlWYBJY1Dq8cZLK4bZhRDKy9TWwo47jPHEWRoSCI+RBG4gcaopIlJGh7p9OsowJo77ihity/Ho45oWVJGWMPqLvcsnMUqd91QAHYC/Gyb2Cmk02dOrTe2qtVe2jV+7DcPkVbOm9PhqrVXtra/dhhGKI2x2FOOwAXDz636f7jBaYE4efW/T/AHXBa4gkGFGNFwqKIxwqq5d3JPNjzDPHLJbnTyJSRGAUoCjeq7sViPNIuVji+wR5JTIzc8M3LVJWiEYVWWmtCWbruAKrcKEYTGrzORhhilmESsSMq8SyFmEXPjkZ1IBGsArtf5Sb3vmaESZMejRVmUjaUHmUNcrRERd/7PZdXjufIVgMphTjVScLjgjSvRWZ2ls5pmvRHK0SqirVXoJLddwBVb0fGoY0nYQkNH3WXckd5VYrqNFgCSt+IF+OABwoxr4OCQGWUlfs5+WmWFnuPmUMiG730EaN/PfAOV4cqiBTCHk5Uk8mt9CIGOmHmsWAWNQoYgEE8wC98BRZfLtI6ogLMx0qB1JPQDDZ8oyhC60HXWl1uLK2PipHwxsuD5RDJkpV5Gv0sRt6OHEZXSrrYbbUN912oi8Q/wAKSSHLOxWRkyrMmXDESTaJ5i24HdQKdRA7zBWC9CQGVky7BFcghXsK3gSpGqvdY/fEIbGq4ZkYGiSV4la4s65UFlUmIIYgKOwBJ+B8euIuHZCPNolokLelRQlogygpMr3asxGoFNj43veAzYOJIMszkhFulZzXgqi2PwAvGg4ZJDO86HLRqqQTvGV1h0McbFeYxY6/aSB3q8NsVvAcqsjyhxYWCdxudmWIsp28iMBW44HGokEKT5WH0eNlljy5lLay7GVV1FGDDl9b2HX2bYzudiCSyIN9Dsu/5WI/tgIQcJi24NB3JHMcRoqoknYCFL1EjTYMkhA2AugGJHTF1Jw6BS0hjjcHJc8KhlWLmicRWt0wTbce01WxAY+sSwZVnsIpYqrOa8FUWx9wGNHw/h0eaWAtGsRbMGF+UCodOWJBSsSA+zLY62LBrdOBcRSQ5gDLxx/4WcoYtYKjl7q5ZjrFHqd7rzIwGbiiZm0qCxPgASdhZ2HsGEBxedi59OcTuq1rIO8Ca+xc7Uw38PHYn34WOaFMpHOcvG8kk0q0xkESqqRGtKvZotQs7Weu1BQk4dFCW2UFjRNAWaAtjt4AAm/Zi/zfCoo2zEum4eWrQA3ucxvEPaUUOT7YsRdjswFmfuI1wZj1wxqsvIdqI69D7PLAUd9MNO/Wj7xi9kZIYYZBDE75jW51hmjjVXKBEQMPEEkkk0VA8SROO5NEkQxjSssSTBLJ0a13WzuRYNXvRGAgk4bKilmQhVCb+QlUtH/5KLGBcbHiMcQBmkjEnLHDgQSRaNliZF2PiFH7YGy3ZtBLJG5sPNHl4G9krK/NA8ahojwuVcBmMJeNPmcvAwlU+iIqq5iMUkjThk3VXJ/maqprAomxQFYzBOAZeOw1zjsAJw9vW/T/AKlwUuBOH/e/T/qXBi4C0y/H3VUVkik5X8sypqaMXqoEEBl1EkKwYAk+7Dk4/JREgjmBZpKmXVpdjbspBUjUeovSa6YGm4Y6wpMR3JCyjrdppu9th3xXnviB4SACVIB6EigfcfHAGZnjEsgkDsG5rI77AG4wyoFqgqhWIoCqA6VhjcUfVCxq4Aqx7dArl1vz7zHAywsQWAOkbEgbA+AJ6Y6OBmNBSa3NAkge2umAsV4+9EOkUoLtIBKmoI7m3KUwIBNWpJG3TAWbzbyyNJI2pmNk7D2AADYAAAADYAAYky/DXeKSVRaxadXW++SBW2/TfEnE+FNDI6G2CBLYA6e+iuBfhs1b4DpuMytHFGW7sBJjoAMCSGst40enlid+0UzTyTNoZpRpdSg5bKQBp0A7DugiiCCoIOK2OAtdKTW5oE0PM10GECk9ATgLaPtTKoQIIlWOQSxqsY0o42sWdRvx1E3Q6VgL+KyXCQ2loABGV2K07SA34nU53xDl4g2rUwWlZhYJ1EdFFdCfM7YaISQSFNDqaNC+lnwwFi3aGUgjuKCJhSoAoE9c0AXtdbeWB8rxBkXl2QhkSRtPr2gYAox6Gnb41gRVw5oSAGIIB6Eg0fcehwGoftEqCdhPHIZY3QCPLmKWQyDTqzD6AvdBLEKTbAdeuM3lM80RYpVsjobF9110t7jR64i5TEFgpKjqaOke89BhUgZr0qTQ3oE0PbXTATycWkMiSEjVEI1XbYCIAJY8egvzxLmOKa4tBUajM8pcAA94Aab61dmug+JwEsRY0qlj5AEn9hhNBJqjfSq3vyrzwBmS4q8asmmOSNmDFJVLAMAQGUqysDRI67g74nzHaWZ10torlmHZFBERcSBBVAAMNttgSMVjxkEgggjqDsR7xhYoGY91S1bmgTQ8zWAJh4pIiKiNpCyCZSPWEgFAhvcOmC/+ZJRrCJDHzVZZDHGFMgYU17nT50ukXRrYYrEiLGgCSegAJJ91dcJpN1vfSq3vyrzwE2Rz7QyLJGRqU2LFg2CpBHiCCR8cPzHEGdBHSKiuzqqigpcKGqyTVItDC/wthC8rd3RIkZUghrdGcH9k+Yx0XDWaFpV30yJHpAJYl1dgR7gh29uAM4rxJTBBl0kMiRa2LaSoLOxOlQwDaVHQnxd62xX8Pz7QSB003TCmGpSrKVZWXxBUkfHEPLN1R1XVVvflXW8LJCVNEEHyIII+BwB2X40yqUKROmouqSISkbNV8umDKDQBFkGhd9cDZzOvK5eQ2x9wAAAAAUbKoAAAHQAYiSEmqBN1VA730oDrjvR237rd31tj3f1eXxwBeY45K6MjFaYRA92v5CGOLe/wnfzw3NcYlkWJWbaAVHQojpRJHVgFUA+AVR4YFjhZvVUtW5oE17TWOWMnYAknbbez5DAWOY7RysH7sStICJJETTJIDuwY3Q1H1tIW976m6wnCyRkEgiq6gg2Pf5YaRtgGMMdjiMdigPIfe/T/AKlwUMC8O+9+k/1XBa4g2nCZy8OQWZmaH0mVWDsxi25PLVwTp0hiNj0BOBspLmG9KGbMhQRSGQS6tKSgfY6Q2yPzKAC1sSOl4zazNpK6m0k2V1HSSOhK9CcPmz0jqqvJI6r6qs7sq+HdVjQ28sBsYhmRnMr6PzPRqg0Vq9H0aU53M+5evXr1b38MdxKVUjtDmlvM5jmHLFQeaJjoEhsNYj0lR03at7xQ5XjkaFG5B1ppNLKVy8jpWl5IdJJawCaYWR4XiuTiUqszJJIjOSWKOyFrNm9JF7n54DWZ/NSBOIBObGayxdA24ZtpmZYjpUsfWA6E6T0rEr8SkPF4otbcsmCMx2RGyPBGHDR+q12bJB8PIYxMWYZSSrMpIIJViCQeoJB3B8jhOa16tTatu9Z1bdKa7wGrWcJlcryzm1vUScrpAM4kYEObBZwmigfAiupxNxriDwwTGEGBmzZVtJUOn2CmRVePZbfqFP5eljGRy2ekjvlyOmrrodl1e/SRfxxGJNqs11qzV+ddL9uAt+znTM/9pP8A0GL5uKSjiGSjDsE05NSgJCMHiiDhkGzagxBsGxQ8BjFLIRdEixRokWD1B8x7MLzjYOo2Ko2bFVVG7FVt5YC47NoBxHLithmUHw5gGLHLSZgzZlcwZOUIpuar6uUlI3JKKe6p5mgJp8wBscZ7hfEDDPHKBqMbq9E1q0sDRPtrriKbPyMoRpHKA2ELsUX3KTQ6+AwG252mfLJEM0yGOHRHHyxlpVKLzQwJpgW1hyw2N30GAI9Ua5cI2Yp2eSJMrSqBzWX7Wa/tHGivVIVQN98ZpM9IFKLI4RrtA7hDfW0Bo/tjkzkioUWSQI3rIHYI3nag0fiMBrO0MbxDNejBkPpkgm5dqyxUDALWiIi3M6UCQvsx2UMgWZ5+Z6RyISDDXpQhLEOzFjYfTy9TetoIvqcZOLOyK2tZHV6rUruHrpWoG6oDa/AeWGLmXD6wzB7vWGYPZ6nXd37bwF32gl1Q5clZr+0CyTlDI8YK6RQJYqraqZutkD1cTZRXTLQU2YqRnZEyo0EsGCHmy3u/d2XSdIN+OM9mJ2dtTszserMxZj7yxJw6PPSIpVJJFVvWVXZVb9Sg0dvPAbXtdO8KTiMtFrzrElDpJBy8bbOtd0k3tsdsQPIx1SJqOZbIQurCzKftNEzqepk5K+sN6DHGOfMMQAWYgdAWJAoUKBO1Db3CsIszAghmBWtJDEMtdNJu1r2YDS5mWZuFkzFiPSUCNISXKiKWxqbcoD08LLVgfIZx4+HzmNipbMQqWUkNXLmNBhuLrwO426YpJ827kl3dyasu7MTWwsk71Zrys4YJNqs11qzV+Brpe/zwGzQu0Uc5kcMMmeY6LrzDL6U8S6GLAg0ApkJ2XbxwbkVP+BkKSnbOAHMHW7KINSBjXq7sQp8CT0OMHDnHQgo7qVFKVZlKg9QpB2G/hhWzrkkmRySbJLtZNUSd9zW1+W2AvoeMzNkcxIZXLtPApfUdQXlzHSrDdF2qloVt0weeKzelcNHMemTLl+8ftS0rIxkH/qEooUlr2FYxokNVZqwas0T4Gul/XHGdrB1G1qjZta3FHwr2YDS8TeWOGEZUyImuUOYSykzLM4CuU3JEXL0g+BNdTg/jGaeLL5koeXKz5MTFO6VlOXkM4BX1SXHeqt9Q88ZHLZ6RCTHJIhb1ijupb36SL+PniLWaIs11IvYneiR0J3O/tOA1q5zUMoJmJGZy7wSOxs16RIsLsx3Oh1Q2d6XFRx+MwrFlSKaMF5R5TSUSD7VjCL79WAMnmFV1MiGVV6IXKjrdXRpbuwKu+oxHnc20sjSObZ2Lsfaxs/DfADsMdjnwmAE4cfW/Sf6rgpDgTh/3v0n+q4KXAWcPBZXkijVLaYK0YsUwYkA3dDdTd9KN4m4VwV5Ja5RcJIiSKGVGJZtIQM2wYkEfAnB3D+JxjJks4E8KyRRL95kzFWw/Rcx/9xcWicchGYyriRRzcwmazBvaJgqppfypjK3ucYCt4V2aV1ysjupE2Y5TqJI9Wi4h3VB1a/tDYrYAGheAM5wGRBI3cIjPfVZEaSMFtIMkYbUu5ANjYnesWfAc3GEyZMka8nOGSQMyqwRjBTgH1l7jXV1W+K/hmaVTm9TAa4JVWz67GRCAPMmifhgAshw+Sd9ES6mCs1bDYdTucPzfCJEQPaOl6S0UiSKrdQrFCdJNGr60awd2RAMk4ZtAOVnBbelBSrNC633rwvBHC5lyauZHikZ3hIjikSTuxSiVnYoSq7DSATZ1nahgKzMdnZkViwS0FyIskbSxC6uSMHUtEgGxte9YWHs5MwWgmp11JGZIxNItbFIidRvw238Lxd5nOKrTSK2SCusoR4wWnk5oZQvKMmpGIY6i4Gnc7mrgzSRzZlMyJ4o4yYnbU4EsJjVQyCH13IK93SCDtuN6Cph4BK0ayHQkbEhXlkSNSQaIBdhvt0+PTEw4IVizPNUrJDydIux9o9E7WGBU2CDW94t+NRjM5eB0eOMtJmnEcjrGNLz6rVnIUkdCLvoRfhJFx2GIHvrJyVyS7f8ArGCbXLy7q1ANA+IUHpgKDMdn5Y1YsEJjoyIskbSxDpckYOpaJANjYkXWA8pk3lcJGpZje2wFAWSSdgABZJNADGmnzaoZpA2S0ssgR4wWml5gK6eWZdUZIbvFwNO/U1dNwHMopmR2CCaFog5vSjEqw1VuFOnST4BifDAcOAPabxlXbQJFliaMNV6WcNStW9Gr8Lw7tLkkgzMkUYAWNiliQSFtLEamI2ViBunhgmErl4HjeSNnlkhIWN1kCLEzMXZ0JUE3QF3RY7Yr+0M6vmsw6EMrTSMpG4YF2IIPkRgJl7OykDZNRTmCMyRiZk06tQi1avV7wFWRvVYN/gcfo3M31eic7rtr9M5PTy0eHnvi34dPBFmo3V8ssAqpXfmZliY9PfVmLREMaJ0KFA2OwsBs/GMry+YhYZIxUGBt/TtekV1Ojve7fAZ7I5N5nCRi2IJ6gAACyzMTSqBuSdhg3/l6YlQgWUPq0tE6SKTGut11KSNQXfT1PheO4DmEHPjdwnOhMau2yq2tHAYjoraNJPhq32vFjwUJlnBfMJrKz92ORXjT/DSIjM6ErzGdgFAJNeVjAVn8Bl1MDyxywC7GWIRx6rCq0mrSHsEabvY7bHDDwKbmcvSNWnmatacvl1fM5t6OX+a68OuD+CZxfRXhqDmCVZVGYOlHXllCFfUqhxsaJ3DGumLGLi0dNAzZUk5cIvdIyquMxzjEZNfeBsnXYUNt0F4DPtwCXWiqA/MvQ0bo8bafXqQHSNPU2RQ3O2C07OkZaeU6X0coRtFIkiamkCsp0E97SbAPvF4tIuJIiciR8vHzVnU8gao4WkRFVpJQ7g6tOkhb0rufLAmTRIMtmEknTXI0FLE6ysFSW2e0OnUASQt3sTt4hV5vs/LGrk6DyzUipIjvFZ0/aIrEr3tj5HY0cDZLIPK2lACQCxshVVVFszMxAVQPEnGh4i6Os7TPlnYqTFNl3CzTvrBHMhRqoiy2pFII63tir4AIyZNZXVyzy1lcxxSPqXuyMGG2myASASALwDV7PTF41QLJzSRGY3R1ZlFsoYGgw22NHceYwzNcEkSMyHQyqQr8uSNzGW9USBGJWyCN9rFdcajh/EY0GV1S5ZGinlZ1iKhUEkKqhDAkSbrRYE0SBeKDs7xBIY5y9XUBVCd35eZjdlH/APKk/vgC+Ddk3bMJHKF8TJGsqc6NdJNvGDqXersbXvWM4rbY13DFjjz/AKS2Zi5JeV1bWOY3MV6VovXQ97vagAKO5sXkMA44a2HYaTgEBwmFBwmA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10" descr="data:image/jpeg;base64,/9j/4AAQSkZJRgABAQAAAQABAAD/2wCEAAkGBhQSERUUEhQWFBUVGBoXFxcVGBYYFBQYGBcaGBUYFhUYHCYeGBkkGRgcHy8gJCcpLC0sFx4xNTAqNSYrLCkBCQoKDgwNFA8PFCkYFBgpKSkpKSkpKSkpKSkpKSkpKSkpKSkpKSkpKSkpKSkpKSkpKSkpKSkpKSkpKSkpKSkpKf/AABEIAMABBgMBIgACEQEDEQH/xAAbAAABBQEBAAAAAAAAAAAAAAAEAQIDBQYAB//EAEMQAAICAAQDBAcGBAQFBAMAAAECAxEABBIhBRMxBiJBURQyYXGBodEjQlJicpEVM7HBJKLC8AcWNHSSQ4Oys0Rjgv/EABYBAQEBAAAAAAAAAAAAAAAAAAABAv/EABYRAQEBAAAAAAAAAAAAAAAAAAARAf/aAAwDAQACEQMRAD8A824cu9+Qv49B8zg5WJwHw/736f7rgtRjSCsvkZJFdkRmWManKqSEHmxHQe/D48i5RpAjGNSAzhToUk7At0Bx6TxvgWWPA4pI5iiIivSsNE0radfMUC3kuwBfdqqwv/ErgWXTJQSwykImhIYgwMUgayzqo6vXeLb7DCjzWLhsjRvKqMY46DsOi6jS3vtZw88KlEImMbCJm0h67pYdRfnsf2xf9hTzDmsqf/ycu4Uf/sj78f8AfGjzEBfLvwxR34crFMo8eeH5kw/8ZAPhgMGOA5jQJOU2jRzdW1csGi/6bOAFGPUps2gzGfiI1xZXIrCFB06tBUsLra2JBPsxnZOGQzwZOaPLaHknaF4oGP2gUBgUMhOlq2smvHCjInDpcuy1qVlsBhYItT0IvqPbjcZvheXfL5p+Tlo2y2hkWGd5XrmaSk5DFdxtam7vA/8AxDzat6IBEiE5WF9SlyQp1VGATWkefX24DJJkXMRlCsYwwQv90MRYX31gfGl4fw+I8OeVwdS5qNCVLWEK2wC3pJ+F4t+K8Jy7xTHKQwSxoupHhnf0qIDq08MhsjzAAxaMPl8uzsFRWc+Sgk7DfYYkTISGMyhDy1YIX+6GIJA99Y0//C+cDPAFFYsklMSwKVGxOmjRsbG/Dpgjh2ejHC8xIcujKc1Hpi1ScpTy6Fm9bKNzV7nxrDdGJC4S8egL2Wy0s8MgQRxvkjm3i1lU1LtpEjWUSyCT4AHFTx3JZZstzEOVjnRwOXlp+akkZ8dJJKsD7dxhRlawqjGm7O5KD0LNzywiVoWh0Asyr32IIbSbK9CR126jFycrlBLkP8GhGdRDIDJLpi1No+xAawbN7k9BVYUefacKBjcwdmoIY55WEDlc0+XjXNS8qJVSySSCC7kUAL6WcN/guW9ILwpHmI+RzWRcwoy+XkuiJZyQTEDuN7N4UYmt8cuPQ4OzuWkk4e/LhqeWSOVcvJI0DaBY0sxsHzo1iqGWy82WzujLiJsppaOQO7O4MhQiSzpJIF7AV8MKM1nci8LaZUKEgMA3XS26n3HA2PQpeAZYZjMBoiyRZBJwutwddAkhiTV/sL6YFyvBIM5DlJFiXLtLmTl3EbOVKhQ2oaySGrbEowwwpxu+FwZTMTZuL0NUEEUzRsHkLXH3QZQTRa99q8t8Zzsjwhc1m4onJCHUW0+sQqliF9pqsWimAwZNwiZI0leJ1jk2RyKVtidj47C8aPJrls3HmSuVSBsvHz0KvIQ6qwBjm1HckfeFG7w//iNmVZsqBEqH0WFrUuSFZTUYBNaR4Hr5nCjG1jrw7CHwxUNrbHVhwGEwEZGEwrDHYiguHn1v0/3GC1GA+G/e/T/cYNTEEgQeQ/bCqg8gMID/ALvDtOKCuF8RfLypNEQHjOpSRYvpuNrFEjBmX7V5hM2c2rLzmLEkqSh1CiNN9K6C/AYg4XwczR5iRWAGXj5jAg2wuqHtwVkOzRmzHJimjccvmNJ3giALbg7XY6YAWHtBMpzDWpOZVllJBNhm1Np37pv34lyfaaeJIljZVEMplQ6bYOwo2SaK1tVYAzGXAdlRuYo6MoYBh+IBgCB7xiG8BoT23m0yoIsqiTLUiJDpDH8V6r1A7jeh5YB4hx6WeOKOURkQqERwlS6QKVWe+8ovywnD+zmYnR5IYXkRPWKjYGroeZrwF9cdB2ezDwHMLC5hXq4HdodT5kDxI2GAZBxqVIDAhAQyLLdd8OgpSGvYeysH5rttmHD92BHlUpJLHEFmkU+sGe6F1vQF4oqwgwgN4TxaTKypNEQHW61CwQQQQR4gg4mn7RSPHJFUaRySCVljTSAyrQ097urXhv78VhGEGLBcp2rnDwurqDl4+UlLsY97WQEkOCDv0wzifaKSaMRaYoog2vlwR8tGaq1NuSTWw3oeWKsDCYgOy/GJEglgXTy5ihe1trQ2tG9t/Zib/mKYnLtaXlQBF3dgFbUNQvvb+7FXeHFcBcZftXMpl1CKVZn5jxyx6oi5J7yrYKnetj063h69tcwJHduU4dBE0TRgwctd0RYwRpA6ije564ogcKBhBoB28zAEQCwAQPzItMWkRkggqAGHdN73ZJ8cVsHGpESdF01mQBJa2aDFhpN93c+3AOEJwgupO12YZpGJS5YBl27h/lgVsNWze35YiyvHXWOOEsViSYTXGPtlbYEqxNbDoK6+OKuscMIPQJu18UYzD+kRzGaJ41WLKmGSRnFCTMyFQCVF7A0STtjCZLOvC6yRMUdDasOoI9+xxDhBhBeZ/tbNJG0emGJZSDLyIhG0pBsazZsXvQoYC4nxl8wUMtXHGsS6RXcS9N7mzv1wCRhB8cIHXhK9uFAx2A68J4HHXjiuLqGY7DWOOxFBcO+9+n+4wYpxX5BqNHbUKvy8vhYxYaa2OIJLw44jOHHFGn7K/wDS8T/7X/XjYxZ2ROJSKjsoPDwxA6FkhGhveLNe/HlUeYZdQBIDCmAJAYeTAHvD2HDvTpC2rmPqrTq1vq09NOq701tXTEg9EyWbdcllZYnzeuV3ad8rHFI0k2vpOWYHp0XoQScZDtlo9Nm0RGEWLjOjuNpGsfZsyjfegdrrFbleISxXypZI9Q73Ldk1V56SLxDe5wHofYPtg2Syrmbl8gFjGNQ9IeU1aJGLtb3LGgPb4ScH7dPl+GsuYEJLq4y6I1yvzGazJGL0RqSdzRIFV4nzbRuemFAry+WECrsMIDhbwhG+KOAwq4RRjrwCjHE/7/2MMw44DicL44YcKcBxO+FvCBsdeAcfDDRhcdihThMdhbwo4HDQcLeOPXECgY5cIox3+/8Ae2LR2FJwzDiMKOJxzdcNbHHEEbnC45mx2AqosGx5hhQB28tj+19MCZdLIA6nFimWUdST7qr9z1xApzLef+VfphfSH/F8l+mHiFPzfLDuUu3rfLFEfpLefyX6YQ5h76/JfpiVokv73ywhhT83ywDfSH8/kv0w0Zl/xfJfpiXkp+b5YYIF/N/lwCHMt+L5L5e7CNmm8/kv0w7lJ+b/AC4UwL+b5YBgzDfi+S/TC+kt+L5L9MPEKfm+X0wvJT83yxRH6U34vkv0whzTfi+S/TEnJT83y+mEMSfm+WIIjmW/F8l+mFOabzH7L9MS8hPzfuuOMCfm+X0wEbZlvP8Ayj6Y45hvxfJfpiTkp+b5YXlLt63ywEfpLefyX6YT0l76/JfpiVok/N8sIYV/N8sA30h/P5L9MIMy34vkv0xJyU/N8sMEK/m/y4BDmW/F8l8vdhDmW8/kv0w/lJ+b/LhTAv5vlgIxmG/F8l+mHekt+L5L9MP5Sfm+X0x3JT83yxRH6U/4vkv0whzTfi+S/TEnJT837jHGJPzfLEEJzLfi+S/TDjmm8x+y+z2Yk5Cfm/dfpjjAn5vl9MBG2Zbz/wAo+mEOZb8XyX6Yl5Kfm+WOaJfzfLADtmX8/kv0x2JJIkv73yP0x2AC4aNyfJT/AFA/ocGJ0wDw7736T/UYMQYg0HDOFQSqx50qtHEZXHJUilrUFPN7xttrA+GK+fLKWAhMkimhZj0tq60FVmvb2+eD+zfTNf8Aay//ACTEuTzjx8Pl0MVLZiJSykhtJilJAYbi6F0dxt54ClMR1adJ1dKo6r8q63huizVY1HO+y9PvviLkE+PpNcsP52YPtL/EDiq7NQM2YGhirKsjAooaQ6YydMak/wAwjZd9ib8MUBZjh8iEB43Qt0DIylvcCN9/LDZMi6qHMbhD0YqwU+5iKxseF5U8mIiKZQM9lmHObW9NrVmC6F0KW0jVvZoXYxVZfOPJNn9bM2qHMEgk1aMCndOw0kCvLEFTkOEySslK4R3VOZpJQFmC+t08el4bDkdWYEOrrKIrrzfRqr51jWRRTnikLw6+Rri5bDVyBl7WgT6oXTYIP3r8cZ7Kf9en/cr/APdgA83w6SPUSjaAzIH0sEYhiuzdPDzwyPJyMpdUdlX1mCsVX3sBQ+ONWIpxn52n18n7bmsdXIaEq2kKfUK+roA8arfDlsnJtDHmmAii0GGRViD0OcGHLIU8zVr1HcddqwGNVbNdTdUOpxJLkJAoco4Q7BirBSfIMRROLDLFTn0KgKpzK6QralA5ooK1CwB0NdKxYw5t5Mzn9bFg0WZsEkr3LZO70GkgV5VgKRskS6rHqkLKpoIwayoZgF6kC+o2PXpiN8uwbQUYPYGkg6r8Bp637MariKsYpFh1GUw5IsEvmNAMv3goG5XXo1AflvbDOEpKvdm1mX0VxAikLmlXmi1DMpIYx8wqKJ03VWMBmMzlXjbTIrIetOCp39hF4ni4RI0DThToRlU91jeoMbBArSNG5vaxiy4ttlY1McqDmsYzPIDJWmpAictSI9Wk301dPHEeT1nh+YC6yBLCSFLGl0TWSB0W6vw6XiirXJuU5gjcoOr6W0D3tVfPEQjs0ASfADcn4Y10kUx4gjxa/R7Qo3e9HGWGnUGPqBAmoMD46r3xUdntJ4jBo9T0lNN/h5g038MQVsmQdVDsjhD0YqwU+5iKOGrknKF1Ryg6uFYoPe1UMaLKw5hZsw2Y5nKMU3ML6uU1o3J0k90nmaNFeQrYYsB/1GXaGPMsgji5ZSVFy2kIvNDXEQq6tfM1H8V4DGZfJySXy0d63OhS1e+gawkOXdzSqzGwKVSSTV1QHWgdvYcX+eikeHL+iLJywZLEJc6Zuc5Gopvq5XL0sfAbeOLXiCSNBmhDZk15UT8r1mcQP6Rp0+t9pu1eTeF4DKZLhTPI8bXGyxySEMpB+zjaSipoiwvzxAuTkKFwjlB1cKxQe9qoY1eRDCOJZb5ogzpAe+YITlzyg17hdXMKg+F1tWCCf8RA0UWZZAkXLKyouW0BF5ga4iFS9YkDH8V4DDVhCME5jKmuZpIiZ2VDdqSu5UHxoMP3wNih6jHXhgrHVgH4YTh2GsMA1t8djlx2AB4ePW/Sf6jBajAfDj636f7jBiYglDYWj/u8HZbgrOisXijEliPmvpMlHSSuxoattTULvfY4jzvDJIVUutai611IaN9Lqw8GB8PaPPFDsxxDVEkSoqIhLGixLuQAXYt7FAAGw388CA7/ANK+uLE8AkUuJGjjEbBGeR6QORegEAlnA6gA1W9YVuEugm1oG0xo4cP3QryIqyJp2kVtWn2XfUVgK1pWJskknqSSSa6WSbOODf0xoOC9li2ajjlaMnUOZCJPtlWrNgeIG5AJI8QKOM/AhYqqglmIAAG5JIAAHneAUynTps1d6bOm/Oul+3Db3xYZrgTornXE5j/mLG4Z4t9PeA2IDEKSpIBO+HZjs/IusFoy8YLSRB7lQD1rFVa3uASR4jY4Cv5pqiTpG4WzpvzC9AfbholIUgEgHqASA3vA2PxxoG7PBWywUxzmaJnKCUCyObuGA2QBB7yCMBRdmpDyreJDMqtEryBWlD7LpHhZ271C9rwFYMIW64sMvwdyrM7JEqsULStpBcDdAACSR1O1DxrbEXFOFSQMFkABZQ4ohgVa9JBBrer91YAdWIIIJBHQgkEe49RhrHxJJN3d73531v240E/ABycuI+U8kyvIzCXdVVpAdjSrGqpbMd7BHhgJOBG4/tImjd9HMV+6rdSragCprpYo+3AV0kpY2xLHzYkn9zvhBY6bX5Eix5GvDBnHcgIJ5YlZWVHZQQdVAMQAxr1qG4xHw/hzzvy4l1PTMB56QWNe2hgIBIdJWzpO5WzpJ8yvS8T8OzxhmjlUBjG6uAbolSCASPdgheBtb28IRNIaTmAxBmukDLep9jsoPQnpjv4FJrZToAVBIZC45XLYgK4cXakkAVZJNVe2AAeUkUSaFkCyVW+tAmhjllIBUE6T1UE6SfMr0ODv4DIXRVKOJFZ1dXHL0pfMYs1aQtb6gK+IsocEC5WaXUkmlolR4nLKCzNrUggEGgOo9oxBTpMVvSxWxR0kix5GjuMERcQKQmIAAGRJNQJDAorqAK6bOTfsw3JZBpS1FQEXU7OQqItgWx95AAFkkgAYXiHDmi0Esjq4JR4zatpNN1AIIOxBAPTFA5kJJJJJPUkkk+8nc4TmnSVtgp6rZ0n3r0ODMrwhnjEjNFGrEqhlcJrYesF2OwsWxpRfXEsvZyZZXjcKhjVXkZ2ASNXClSze3UBQskmheACOZJQJfdViwHtYAEnz2UD4YiJxZHgUuuNU0y82+W0bAo2n1u8a06fENVDc7YjzXBmVC6vFKgIVjE2vQx9UMKB3o0RYNdcAHpwhxoeDdlicwkcrRsQTzYlk+1QBSTqA8QasKSR4gb4zoNjALeGlT/u8KccTtgG47DScdgAeH/e/T/cYMjGA+HH1v0/6hgxcQaXKTRLFCY5MuhAuYypzMwHDsajR1ZSunTp0gb3ZGLCTi+XbMZgu6vGs7ZuCgxEjb3DuLGvuXew5ZxjcOBwF16QuYgCPKkcqSySXKSqSiXRqOuiA4ZOh6htumLBeNwxxNGrh+VDGinvBZnGcWdwti9IBIBNXpJ8cZTVjrwGs4fNAvEBmmzKcoytIB3+cC+o6Xj092i25uqG13ig4JnxBmIZWFiN1cgdSFIJr21gO8IN8Bp/Tkj5lzZYoylAMtCgndXIDA2gMXdsm97AAvrgqPOQo84E2VSKSKaOLloS51qRGZpCpkTwuzux6VdZAjCYDUZDiMQfJSGVQIonjkB1a0b7cixW6nWu4vriuzmeRpMqQ1iOKBXO/dZD3wfd7MVAOO1YDTcUnjzCt9qsQXM5h0d1k5UqSsrd1kQ04oGiNww8qwN2r0g5cISwXKxAEjST6xB0+AIIIHkRisynFZY1Ko9KSCVKo6EjodLqw1e0C8Q5nNPIxeRizNuWY2T4f0FV7MBfZfNwMMssjL9nl5V7+sRrMZZGjEunfQQwO224va8Sz59PRgjSwmRMwkuiFAqaNJU6WRAHYHc7natzvWXBwpOAuuK5NZsxmpEmRlGudSushw0uy7gaWpuh92Iez+bWOR2dtIMM6g7+s8Lqo+LED44qr9vz67+PnhQ2AvuFcRX0ZodUCOJeYpzCK0bgoEIDMCEYaQd6sE77USznoWtWkgeSOJViLJy8oGMjPKqqoAag2zOKJ1flvK6scDgNi3F4TDHE08ZJjnhdo4yqRmR45I2Cog1R2mlmAvcmiKusBjiyc8fOjeWRoSFjJZdKM5J10AW73QeHvrFFeEG+AteB8oCXWYxJpXlc7Vyb1d/VW2rT6uru9b3rBXH82j5fLqJY3eIyhxGmhRrKMpQKiqy7EavPzG5oiMJii7cRzZfL65RAYldPtFk0yJzGfVGyI2oguVK7dB57WvH54jJPAX5euPKFHksDVDAo0S1eiw533AKgHreM3lOMzRLpR6W9QUqjqG27yh1Ok7DcV0HlgabMMzFmJZmJJYm2YnqST1OINJkeJQwRrA0gcOZ+ZJGCyRc6AQrpNDWRWptPhsLOIMhmUyiyNzI5nflhUiYsulJklZnYqAP5YUDr3idq3z9468BquHvBHnvSDmU5ReR1Hf5tuHpZE09ytXeJNeV3jKKuOvC4DqwuGnHauuKGt1wuGXjsAHw/736f7rgpBgXIfe/T/AHXBSnEGnzkMAyuTaUyWY5AFiCaqGYkt2ZzXsA6mjuPGOfgCQhpJXZorTlctQHm5icxT3jSAIRqu9yAL8IjxSCSCCKWOQGFWAeMoS2uRnIKvQoXsbu72NipMx2gSUNHNGwitDEI2UvDy05a+tQcFPW6bgEeWAaOz6sUdJGEDxySM7KOZGIf5qsoNM9lQKNHWvTepeFcPid0kgaT7KaESJKEvS8gVXUpsRqoFT01Dc4iXtCqFESMmBEkjKMw1yCb+azMBSvYWqBA0L13vstxmKEVCkhDSRvI0pQMVicOI1CbC2AJYnehsN7B/G+C8ppJJtSGSSTkoF3cCQ27XQSMeHidqFb4E4JwjnFydeiJdbctdcjWwVVRfMsep2ABPhWJJeP8AM56yqzpK7SpbW8UpOzBj1BXusPEBT1UYH4TxQQ8xWDFJV0tobTItMHVkPSww6HYgkbdcBar2XD6SvOjEnMRVmTS/OROYqXsGV12DDx2IwNwjs7zkVtRUsz0Auo8uKPXM4Ubsd1VVHUk9KwPmeKKOXyOZqjfmc2VrkLbFaUEqqrpurJJJ36DBk3acekB44ikQRo+Vro6ZdRmpwO6SzsQa2pOtYCSLsuJNJQTxjmxxuJ4wrAStpV0I2O4or4WNyDeB5+DRVMsUjvJANTWoVHCvokMZ1FiFsGyBYBNYWDjkUbRlFmk0yxyFpnGoLG2rQiqSoJPVj5CgN8N7OlmzYcABNTGXUQFWF7WXUfLQxGACzuQEaQknvyKZCtbKpYiPfzIUt7ivniw/hOXQZfmySkzxq/2apUWpmXvajb9LoVt43QxXcVz3NmeQClJpB+FFGmNfggAxLneJBzAdJHJjSPqDqKMzEjyB1V8MAVJwRIQ7ZhnpZngVYtOp2irmNqfZUFr4Ekt4VhMx2fURPJG5ZeWs0dqAzRmQxShgCadHoGrBG+H5vj0c5lEySBGnknjMZQvGZSNaMGpWUgL4iit7g1hsXaJFmjPLJgjjaHllhreN9RkLNVa2Zy3SgQB4XgJpOydSZZNd86hKa/kMFWSVfbpjcN+/lily8StIFL6ELVrYHuqT6xA32G9DFtH2mOjM6kt52Zka9ojICstCtw0Z0+yhiv4Nn+ROkpXVoN1dHpVqaNMLsGtiBiiwzHAFMEkyLmEEbICZ0VRIsjFQUI6EGu7vseuJp+z0AzE2WSSRpY+bTlUETGJWcrV6hspGrpfhW+IP41CsUyBZ5DMEuSV1Lgo4ZRQu1O9m7O3TxYOPD0yXM6DUhmOixY5quoBPQ1r+WIFPDIIzGkryCR1RyVVTFFzAGjD2dTd1gWIqr8aw3tSqjP5kGwonkvTVgazekHbHHisLmN5Y5GljREIVlEUvLAVC5PeXuqAwAN1tROAuNZ/n5iWatPNdn0kg6dRJq/HAayfKwDMZtV1IgygLWid3bLt3FU+sb8a7zHws4qMr2dXMCNsuzgNI0biUKWTTHzS45frjQG2oG1re8R5ntAjNK4Rw02XWFgSulWURDUviVqPod+97MM4T2hMCKoTURKZD3qDI0RidLG4JDHveGAnbs4GUvGuYQIyBhPGFtHcIHQjawxFofMUTRrsxwKHmTwpJI0kAlYMVQRScmy6gA6l7qmiepHQXiA8WiUfZrO51o1zuDoVGDFUCmixqixrbwBOI4+NAZiebSamGYAWxa89XUWehrX8awFXWLODIRrCss5kqRmVEiCaiErW7FzQFsAB1JB6VuNmhHoiKXrKky72NWttNbbdytsW/DMuZssqGJ5xHIxXkOonj1hSwdGRriYgEMOhDedYB79lFBLK0ksQhiluOO5HM2rQipdL6pJJ6aT12wRwngEaTwNIk3KlWYBJY1Dq8cZLK4bZhRDKy9TWwo47jPHEWRoSCI+RBG4gcaopIlJGh7p9OsowJo77ihity/Ho45oWVJGWMPqLvcsnMUqd91QAHYC/Gyb2Cmk02dOrTe2qtVe2jV+7DcPkVbOm9PhqrVXtra/dhhGKI2x2FOOwAXDz636f7jBaYE4efW/T/AHXBa4gkGFGNFwqKIxwqq5d3JPNjzDPHLJbnTyJSRGAUoCjeq7sViPNIuVji+wR5JTIzc8M3LVJWiEYVWWmtCWbruAKrcKEYTGrzORhhilmESsSMq8SyFmEXPjkZ1IBGsArtf5Sb3vmaESZMejRVmUjaUHmUNcrRERd/7PZdXjufIVgMphTjVScLjgjSvRWZ2ls5pmvRHK0SqirVXoJLddwBVb0fGoY0nYQkNH3WXckd5VYrqNFgCSt+IF+OABwoxr4OCQGWUlfs5+WmWFnuPmUMiG730EaN/PfAOV4cqiBTCHk5Uk8mt9CIGOmHmsWAWNQoYgEE8wC98BRZfLtI6ogLMx0qB1JPQDDZ8oyhC60HXWl1uLK2PipHwxsuD5RDJkpV5Gv0sRt6OHEZXSrrYbbUN912oi8Q/wAKSSHLOxWRkyrMmXDESTaJ5i24HdQKdRA7zBWC9CQGVky7BFcghXsK3gSpGqvdY/fEIbGq4ZkYGiSV4la4s65UFlUmIIYgKOwBJ+B8euIuHZCPNolokLelRQlogygpMr3asxGoFNj43veAzYOJIMszkhFulZzXgqi2PwAvGg4ZJDO86HLRqqQTvGV1h0McbFeYxY6/aSB3q8NsVvAcqsjyhxYWCdxudmWIsp28iMBW44HGokEKT5WH0eNlljy5lLay7GVV1FGDDl9b2HX2bYzudiCSyIN9Dsu/5WI/tgIQcJi24NB3JHMcRoqoknYCFL1EjTYMkhA2AugGJHTF1Jw6BS0hjjcHJc8KhlWLmicRWt0wTbce01WxAY+sSwZVnsIpYqrOa8FUWx9wGNHw/h0eaWAtGsRbMGF+UCodOWJBSsSA+zLY62LBrdOBcRSQ5gDLxx/4WcoYtYKjl7q5ZjrFHqd7rzIwGbiiZm0qCxPgASdhZ2HsGEBxedi59OcTuq1rIO8Ca+xc7Uw38PHYn34WOaFMpHOcvG8kk0q0xkESqqRGtKvZotQs7Weu1BQk4dFCW2UFjRNAWaAtjt4AAm/Zi/zfCoo2zEum4eWrQA3ucxvEPaUUOT7YsRdjswFmfuI1wZj1wxqsvIdqI69D7PLAUd9MNO/Wj7xi9kZIYYZBDE75jW51hmjjVXKBEQMPEEkkk0VA8SROO5NEkQxjSssSTBLJ0a13WzuRYNXvRGAgk4bKilmQhVCb+QlUtH/5KLGBcbHiMcQBmkjEnLHDgQSRaNliZF2PiFH7YGy3ZtBLJG5sPNHl4G9krK/NA8ahojwuVcBmMJeNPmcvAwlU+iIqq5iMUkjThk3VXJ/maqprAomxQFYzBOAZeOw1zjsAJw9vW/T/AKlwUuBOH/e/T/qXBi4C0y/H3VUVkik5X8sypqaMXqoEEBl1EkKwYAk+7Dk4/JREgjmBZpKmXVpdjbspBUjUeovSa6YGm4Y6wpMR3JCyjrdppu9th3xXnviB4SACVIB6EigfcfHAGZnjEsgkDsG5rI77AG4wyoFqgqhWIoCqA6VhjcUfVCxq4Aqx7dArl1vz7zHAywsQWAOkbEgbA+AJ6Y6OBmNBSa3NAkge2umAsV4+9EOkUoLtIBKmoI7m3KUwIBNWpJG3TAWbzbyyNJI2pmNk7D2AADYAAAADYAAYky/DXeKSVRaxadXW++SBW2/TfEnE+FNDI6G2CBLYA6e+iuBfhs1b4DpuMytHFGW7sBJjoAMCSGst40enlid+0UzTyTNoZpRpdSg5bKQBp0A7DugiiCCoIOK2OAtdKTW5oE0PM10GECk9ATgLaPtTKoQIIlWOQSxqsY0o42sWdRvx1E3Q6VgL+KyXCQ2loABGV2K07SA34nU53xDl4g2rUwWlZhYJ1EdFFdCfM7YaISQSFNDqaNC+lnwwFi3aGUgjuKCJhSoAoE9c0AXtdbeWB8rxBkXl2QhkSRtPr2gYAox6Gnb41gRVw5oSAGIIB6Eg0fcehwGoftEqCdhPHIZY3QCPLmKWQyDTqzD6AvdBLEKTbAdeuM3lM80RYpVsjobF9110t7jR64i5TEFgpKjqaOke89BhUgZr0qTQ3oE0PbXTATycWkMiSEjVEI1XbYCIAJY8egvzxLmOKa4tBUajM8pcAA94Aab61dmug+JwEsRY0qlj5AEn9hhNBJqjfSq3vyrzwBmS4q8asmmOSNmDFJVLAMAQGUqysDRI67g74nzHaWZ10torlmHZFBERcSBBVAAMNttgSMVjxkEgggjqDsR7xhYoGY91S1bmgTQ8zWAJh4pIiKiNpCyCZSPWEgFAhvcOmC/+ZJRrCJDHzVZZDHGFMgYU17nT50ukXRrYYrEiLGgCSegAJJ91dcJpN1vfSq3vyrzwE2Rz7QyLJGRqU2LFg2CpBHiCCR8cPzHEGdBHSKiuzqqigpcKGqyTVItDC/wthC8rd3RIkZUghrdGcH9k+Yx0XDWaFpV30yJHpAJYl1dgR7gh29uAM4rxJTBBl0kMiRa2LaSoLOxOlQwDaVHQnxd62xX8Pz7QSB003TCmGpSrKVZWXxBUkfHEPLN1R1XVVvflXW8LJCVNEEHyIII+BwB2X40yqUKROmouqSISkbNV8umDKDQBFkGhd9cDZzOvK5eQ2x9wAAAAAUbKoAAAHQAYiSEmqBN1VA730oDrjvR237rd31tj3f1eXxwBeY45K6MjFaYRA92v5CGOLe/wnfzw3NcYlkWJWbaAVHQojpRJHVgFUA+AVR4YFjhZvVUtW5oE17TWOWMnYAknbbez5DAWOY7RysH7sStICJJETTJIDuwY3Q1H1tIW976m6wnCyRkEgiq6gg2Pf5YaRtgGMMdjiMdigPIfe/T/AKlwUMC8O+9+k/1XBa4g2nCZy8OQWZmaH0mVWDsxi25PLVwTp0hiNj0BOBspLmG9KGbMhQRSGQS6tKSgfY6Q2yPzKAC1sSOl4zazNpK6m0k2V1HSSOhK9CcPmz0jqqvJI6r6qs7sq+HdVjQ28sBsYhmRnMr6PzPRqg0Vq9H0aU53M+5evXr1b38MdxKVUjtDmlvM5jmHLFQeaJjoEhsNYj0lR03at7xQ5XjkaFG5B1ppNLKVy8jpWl5IdJJawCaYWR4XiuTiUqszJJIjOSWKOyFrNm9JF7n54DWZ/NSBOIBObGayxdA24ZtpmZYjpUsfWA6E6T0rEr8SkPF4otbcsmCMx2RGyPBGHDR+q12bJB8PIYxMWYZSSrMpIIJViCQeoJB3B8jhOa16tTatu9Z1bdKa7wGrWcJlcryzm1vUScrpAM4kYEObBZwmigfAiupxNxriDwwTGEGBmzZVtJUOn2CmRVePZbfqFP5eljGRy2ekjvlyOmrrodl1e/SRfxxGJNqs11qzV+ddL9uAt+znTM/9pP8A0GL5uKSjiGSjDsE05NSgJCMHiiDhkGzagxBsGxQ8BjFLIRdEixRokWD1B8x7MLzjYOo2Ko2bFVVG7FVt5YC47NoBxHLithmUHw5gGLHLSZgzZlcwZOUIpuar6uUlI3JKKe6p5mgJp8wBscZ7hfEDDPHKBqMbq9E1q0sDRPtrriKbPyMoRpHKA2ELsUX3KTQ6+AwG252mfLJEM0yGOHRHHyxlpVKLzQwJpgW1hyw2N30GAI9Ua5cI2Yp2eSJMrSqBzWX7Wa/tHGivVIVQN98ZpM9IFKLI4RrtA7hDfW0Bo/tjkzkioUWSQI3rIHYI3nag0fiMBrO0MbxDNejBkPpkgm5dqyxUDALWiIi3M6UCQvsx2UMgWZ5+Z6RyISDDXpQhLEOzFjYfTy9TetoIvqcZOLOyK2tZHV6rUruHrpWoG6oDa/AeWGLmXD6wzB7vWGYPZ6nXd37bwF32gl1Q5clZr+0CyTlDI8YK6RQJYqraqZutkD1cTZRXTLQU2YqRnZEyo0EsGCHmy3u/d2XSdIN+OM9mJ2dtTszserMxZj7yxJw6PPSIpVJJFVvWVXZVb9Sg0dvPAbXtdO8KTiMtFrzrElDpJBy8bbOtd0k3tsdsQPIx1SJqOZbIQurCzKftNEzqepk5K+sN6DHGOfMMQAWYgdAWJAoUKBO1Db3CsIszAghmBWtJDEMtdNJu1r2YDS5mWZuFkzFiPSUCNISXKiKWxqbcoD08LLVgfIZx4+HzmNipbMQqWUkNXLmNBhuLrwO426YpJ827kl3dyasu7MTWwsk71Zrys4YJNqs11qzV+Brpe/zwGzQu0Uc5kcMMmeY6LrzDL6U8S6GLAg0ApkJ2XbxwbkVP+BkKSnbOAHMHW7KINSBjXq7sQp8CT0OMHDnHQgo7qVFKVZlKg9QpB2G/hhWzrkkmRySbJLtZNUSd9zW1+W2AvoeMzNkcxIZXLtPApfUdQXlzHSrDdF2qloVt0weeKzelcNHMemTLl+8ftS0rIxkH/qEooUlr2FYxokNVZqwas0T4Gul/XHGdrB1G1qjZta3FHwr2YDS8TeWOGEZUyImuUOYSykzLM4CuU3JEXL0g+BNdTg/jGaeLL5koeXKz5MTFO6VlOXkM4BX1SXHeqt9Q88ZHLZ6RCTHJIhb1ijupb36SL+PniLWaIs11IvYneiR0J3O/tOA1q5zUMoJmJGZy7wSOxs16RIsLsx3Oh1Q2d6XFRx+MwrFlSKaMF5R5TSUSD7VjCL79WAMnmFV1MiGVV6IXKjrdXRpbuwKu+oxHnc20sjSObZ2Lsfaxs/DfADsMdjnwmAE4cfW/Sf6rgpDgTh/3v0n+q4KXAWcPBZXkijVLaYK0YsUwYkA3dDdTd9KN4m4VwV5Ja5RcJIiSKGVGJZtIQM2wYkEfAnB3D+JxjJks4E8KyRRL95kzFWw/Rcx/9xcWicchGYyriRRzcwmazBvaJgqppfypjK3ucYCt4V2aV1ysjupE2Y5TqJI9Wi4h3VB1a/tDYrYAGheAM5wGRBI3cIjPfVZEaSMFtIMkYbUu5ANjYnesWfAc3GEyZMka8nOGSQMyqwRjBTgH1l7jXV1W+K/hmaVTm9TAa4JVWz67GRCAPMmifhgAshw+Sd9ES6mCs1bDYdTucPzfCJEQPaOl6S0UiSKrdQrFCdJNGr60awd2RAMk4ZtAOVnBbelBSrNC633rwvBHC5lyauZHikZ3hIjikSTuxSiVnYoSq7DSATZ1nahgKzMdnZkViwS0FyIskbSxC6uSMHUtEgGxte9YWHs5MwWgmp11JGZIxNItbFIidRvw238Lxd5nOKrTSK2SCusoR4wWnk5oZQvKMmpGIY6i4Gnc7mrgzSRzZlMyJ4o4yYnbU4EsJjVQyCH13IK93SCDtuN6Cph4BK0ayHQkbEhXlkSNSQaIBdhvt0+PTEw4IVizPNUrJDydIux9o9E7WGBU2CDW94t+NRjM5eB0eOMtJmnEcjrGNLz6rVnIUkdCLvoRfhJFx2GIHvrJyVyS7f8ArGCbXLy7q1ANA+IUHpgKDMdn5Y1YsEJjoyIskbSxDpckYOpaJANjYkXWA8pk3lcJGpZje2wFAWSSdgABZJNADGmnzaoZpA2S0ssgR4wWml5gK6eWZdUZIbvFwNO/U1dNwHMopmR2CCaFog5vSjEqw1VuFOnST4BifDAcOAPabxlXbQJFliaMNV6WcNStW9Gr8Lw7tLkkgzMkUYAWNiliQSFtLEamI2ViBunhgmErl4HjeSNnlkhIWN1kCLEzMXZ0JUE3QF3RY7Yr+0M6vmsw6EMrTSMpG4YF2IIPkRgJl7OykDZNRTmCMyRiZk06tQi1avV7wFWRvVYN/gcfo3M31eic7rtr9M5PTy0eHnvi34dPBFmo3V8ssAqpXfmZliY9PfVmLREMaJ0KFA2OwsBs/GMry+YhYZIxUGBt/TtekV1Ojve7fAZ7I5N5nCRi2IJ6gAACyzMTSqBuSdhg3/l6YlQgWUPq0tE6SKTGut11KSNQXfT1PheO4DmEHPjdwnOhMau2yq2tHAYjoraNJPhq32vFjwUJlnBfMJrKz92ORXjT/DSIjM6ErzGdgFAJNeVjAVn8Bl1MDyxywC7GWIRx6rCq0mrSHsEabvY7bHDDwKbmcvSNWnmatacvl1fM5t6OX+a68OuD+CZxfRXhqDmCVZVGYOlHXllCFfUqhxsaJ3DGumLGLi0dNAzZUk5cIvdIyquMxzjEZNfeBsnXYUNt0F4DPtwCXWiqA/MvQ0bo8bafXqQHSNPU2RQ3O2C07OkZaeU6X0coRtFIkiamkCsp0E97SbAPvF4tIuJIiciR8vHzVnU8gao4WkRFVpJQ7g6tOkhb0rufLAmTRIMtmEknTXI0FLE6ysFSW2e0OnUASQt3sTt4hV5vs/LGrk6DyzUipIjvFZ0/aIrEr3tj5HY0cDZLIPK2lACQCxshVVVFszMxAVQPEnGh4i6Os7TPlnYqTFNl3CzTvrBHMhRqoiy2pFII63tir4AIyZNZXVyzy1lcxxSPqXuyMGG2myASASALwDV7PTF41QLJzSRGY3R1ZlFsoYGgw22NHceYwzNcEkSMyHQyqQr8uSNzGW9USBGJWyCN9rFdcajh/EY0GV1S5ZGinlZ1iKhUEkKqhDAkSbrRYE0SBeKDs7xBIY5y9XUBVCd35eZjdlH/APKk/vgC+Ddk3bMJHKF8TJGsqc6NdJNvGDqXersbXvWM4rbY13DFjjz/AKS2Zi5JeV1bWOY3MV6VovXQ97vagAKO5sXkMA44a2HYaTgEBwmFBwmA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2" descr="data:image/jpeg;base64,/9j/4AAQSkZJRgABAQAAAQABAAD/2wCEAAkGBhQSERUUEhQWFBUVGBoXFxcVGBYYFBQYGBcaGBUYFhUYHCYeGBkkGRgcHy8gJCcpLC0sFx4xNTAqNSYrLCkBCQoKDgwNFA8PFCkYFBgpKSkpKSkpKSkpKSkpKSkpKSkpKSkpKSkpKSkpKSkpKSkpKSkpKSkpKSkpKSkpKSkpKf/AABEIAMABBgMBIgACEQEDEQH/xAAbAAABBQEBAAAAAAAAAAAAAAAEAQIDBQYAB//EAEMQAAICAAQDBAcGBAQFBAMAAAECAxEABBIhBRMxBiJBURQyYXGBodEjQlJicpEVM7HBJKLC8AcWNHSSQ4Oys0Rjgv/EABYBAQEBAAAAAAAAAAAAAAAAAAABAv/EABYRAQEBAAAAAAAAAAAAAAAAAAARAf/aAAwDAQACEQMRAD8A824cu9+Qv49B8zg5WJwHw/736f7rgtRjSCsvkZJFdkRmWManKqSEHmxHQe/D48i5RpAjGNSAzhToUk7At0Bx6TxvgWWPA4pI5iiIivSsNE0radfMUC3kuwBfdqqwv/ErgWXTJQSwykImhIYgwMUgayzqo6vXeLb7DCjzWLhsjRvKqMY46DsOi6jS3vtZw88KlEImMbCJm0h67pYdRfnsf2xf9hTzDmsqf/ycu4Uf/sj78f8AfGjzEBfLvwxR34crFMo8eeH5kw/8ZAPhgMGOA5jQJOU2jRzdW1csGi/6bOAFGPUps2gzGfiI1xZXIrCFB06tBUsLra2JBPsxnZOGQzwZOaPLaHknaF4oGP2gUBgUMhOlq2smvHCjInDpcuy1qVlsBhYItT0IvqPbjcZvheXfL5p+Tlo2y2hkWGd5XrmaSk5DFdxtam7vA/8AxDzat6IBEiE5WF9SlyQp1VGATWkefX24DJJkXMRlCsYwwQv90MRYX31gfGl4fw+I8OeVwdS5qNCVLWEK2wC3pJ+F4t+K8Jy7xTHKQwSxoupHhnf0qIDq08MhsjzAAxaMPl8uzsFRWc+Sgk7DfYYkTISGMyhDy1YIX+6GIJA99Y0//C+cDPAFFYsklMSwKVGxOmjRsbG/Dpgjh2ejHC8xIcujKc1Hpi1ScpTy6Fm9bKNzV7nxrDdGJC4S8egL2Wy0s8MgQRxvkjm3i1lU1LtpEjWUSyCT4AHFTx3JZZstzEOVjnRwOXlp+akkZ8dJJKsD7dxhRlawqjGm7O5KD0LNzywiVoWh0Asyr32IIbSbK9CR126jFycrlBLkP8GhGdRDIDJLpi1No+xAawbN7k9BVYUefacKBjcwdmoIY55WEDlc0+XjXNS8qJVSySSCC7kUAL6WcN/guW9ILwpHmI+RzWRcwoy+XkuiJZyQTEDuN7N4UYmt8cuPQ4OzuWkk4e/LhqeWSOVcvJI0DaBY0sxsHzo1iqGWy82WzujLiJsppaOQO7O4MhQiSzpJIF7AV8MKM1nci8LaZUKEgMA3XS26n3HA2PQpeAZYZjMBoiyRZBJwutwddAkhiTV/sL6YFyvBIM5DlJFiXLtLmTl3EbOVKhQ2oaySGrbEowwwpxu+FwZTMTZuL0NUEEUzRsHkLXH3QZQTRa99q8t8Zzsjwhc1m4onJCHUW0+sQqliF9pqsWimAwZNwiZI0leJ1jk2RyKVtidj47C8aPJrls3HmSuVSBsvHz0KvIQ6qwBjm1HckfeFG7w//iNmVZsqBEqH0WFrUuSFZTUYBNaR4Hr5nCjG1jrw7CHwxUNrbHVhwGEwEZGEwrDHYiguHn1v0/3GC1GA+G/e/T/cYNTEEgQeQ/bCqg8gMID/ALvDtOKCuF8RfLypNEQHjOpSRYvpuNrFEjBmX7V5hM2c2rLzmLEkqSh1CiNN9K6C/AYg4XwczR5iRWAGXj5jAg2wuqHtwVkOzRmzHJimjccvmNJ3giALbg7XY6YAWHtBMpzDWpOZVllJBNhm1Np37pv34lyfaaeJIljZVEMplQ6bYOwo2SaK1tVYAzGXAdlRuYo6MoYBh+IBgCB7xiG8BoT23m0yoIsqiTLUiJDpDH8V6r1A7jeh5YB4hx6WeOKOURkQqERwlS6QKVWe+8ovywnD+zmYnR5IYXkRPWKjYGroeZrwF9cdB2ezDwHMLC5hXq4HdodT5kDxI2GAZBxqVIDAhAQyLLdd8OgpSGvYeysH5rttmHD92BHlUpJLHEFmkU+sGe6F1vQF4oqwgwgN4TxaTKypNEQHW61CwQQQQR4gg4mn7RSPHJFUaRySCVljTSAyrQ097urXhv78VhGEGLBcp2rnDwurqDl4+UlLsY97WQEkOCDv0wzifaKSaMRaYoog2vlwR8tGaq1NuSTWw3oeWKsDCYgOy/GJEglgXTy5ihe1trQ2tG9t/Zib/mKYnLtaXlQBF3dgFbUNQvvb+7FXeHFcBcZftXMpl1CKVZn5jxyx6oi5J7yrYKnetj063h69tcwJHduU4dBE0TRgwctd0RYwRpA6ije564ogcKBhBoB28zAEQCwAQPzItMWkRkggqAGHdN73ZJ8cVsHGpESdF01mQBJa2aDFhpN93c+3AOEJwgupO12YZpGJS5YBl27h/lgVsNWze35YiyvHXWOOEsViSYTXGPtlbYEqxNbDoK6+OKuscMIPQJu18UYzD+kRzGaJ41WLKmGSRnFCTMyFQCVF7A0STtjCZLOvC6yRMUdDasOoI9+xxDhBhBeZ/tbNJG0emGJZSDLyIhG0pBsazZsXvQoYC4nxl8wUMtXHGsS6RXcS9N7mzv1wCRhB8cIHXhK9uFAx2A68J4HHXjiuLqGY7DWOOxFBcO+9+n+4wYpxX5BqNHbUKvy8vhYxYaa2OIJLw44jOHHFGn7K/wDS8T/7X/XjYxZ2ROJSKjsoPDwxA6FkhGhveLNe/HlUeYZdQBIDCmAJAYeTAHvD2HDvTpC2rmPqrTq1vq09NOq701tXTEg9EyWbdcllZYnzeuV3ad8rHFI0k2vpOWYHp0XoQScZDtlo9Nm0RGEWLjOjuNpGsfZsyjfegdrrFbleISxXypZI9Q73Ldk1V56SLxDe5wHofYPtg2Syrmbl8gFjGNQ9IeU1aJGLtb3LGgPb4ScH7dPl+GsuYEJLq4y6I1yvzGazJGL0RqSdzRIFV4nzbRuemFAry+WECrsMIDhbwhG+KOAwq4RRjrwCjHE/7/2MMw44DicL44YcKcBxO+FvCBsdeAcfDDRhcdihThMdhbwo4HDQcLeOPXECgY5cIox3+/8Ae2LR2FJwzDiMKOJxzdcNbHHEEbnC45mx2AqosGx5hhQB28tj+19MCZdLIA6nFimWUdST7qr9z1xApzLef+VfphfSH/F8l+mHiFPzfLDuUu3rfLFEfpLefyX6YQ5h76/JfpiVokv73ywhhT83ywDfSH8/kv0w0Zl/xfJfpiXkp+b5YYIF/N/lwCHMt+L5L5e7CNmm8/kv0w7lJ+b/AC4UwL+b5YBgzDfi+S/TC+kt+L5L9MPEKfm+X0wvJT83yxRH6U34vkv0whzTfi+S/TEnJT83y+mEMSfm+WIIjmW/F8l+mFOabzH7L9MS8hPzfuuOMCfm+X0wEbZlvP8Ayj6Y45hvxfJfpiTkp+b5YXlLt63ywEfpLefyX6YT0l76/JfpiVok/N8sIYV/N8sA30h/P5L9MIMy34vkv0xJyU/N8sMEK/m/y4BDmW/F8l8vdhDmW8/kv0w/lJ+b/LhTAv5vlgIxmG/F8l+mHekt+L5L9MP5Sfm+X0x3JT83yxRH6U/4vkv0whzTfi+S/TEnJT837jHGJPzfLEEJzLfi+S/TDjmm8x+y+z2Yk5Cfm/dfpjjAn5vl9MBG2Zbz/wAo+mEOZb8XyX6Yl5Kfm+WOaJfzfLADtmX8/kv0x2JJIkv73yP0x2AC4aNyfJT/AFA/ocGJ0wDw7736T/UYMQYg0HDOFQSqx50qtHEZXHJUilrUFPN7xttrA+GK+fLKWAhMkimhZj0tq60FVmvb2+eD+zfTNf8Aay//ACTEuTzjx8Pl0MVLZiJSykhtJilJAYbi6F0dxt54ClMR1adJ1dKo6r8q63huizVY1HO+y9PvviLkE+PpNcsP52YPtL/EDiq7NQM2YGhirKsjAooaQ6YydMak/wAwjZd9ib8MUBZjh8iEB43Qt0DIylvcCN9/LDZMi6qHMbhD0YqwU+5iKxseF5U8mIiKZQM9lmHObW9NrVmC6F0KW0jVvZoXYxVZfOPJNn9bM2qHMEgk1aMCndOw0kCvLEFTkOEySslK4R3VOZpJQFmC+t08el4bDkdWYEOrrKIrrzfRqr51jWRRTnikLw6+Rri5bDVyBl7WgT6oXTYIP3r8cZ7Kf9en/cr/APdgA83w6SPUSjaAzIH0sEYhiuzdPDzwyPJyMpdUdlX1mCsVX3sBQ+ONWIpxn52n18n7bmsdXIaEq2kKfUK+roA8arfDlsnJtDHmmAii0GGRViD0OcGHLIU8zVr1HcddqwGNVbNdTdUOpxJLkJAoco4Q7BirBSfIMRROLDLFTn0KgKpzK6QralA5ooK1CwB0NdKxYw5t5Mzn9bFg0WZsEkr3LZO70GkgV5VgKRskS6rHqkLKpoIwayoZgF6kC+o2PXpiN8uwbQUYPYGkg6r8Bp637MariKsYpFh1GUw5IsEvmNAMv3goG5XXo1AflvbDOEpKvdm1mX0VxAikLmlXmi1DMpIYx8wqKJ03VWMBmMzlXjbTIrIetOCp39hF4ni4RI0DThToRlU91jeoMbBArSNG5vaxiy4ttlY1McqDmsYzPIDJWmpAictSI9Wk301dPHEeT1nh+YC6yBLCSFLGl0TWSB0W6vw6XiirXJuU5gjcoOr6W0D3tVfPEQjs0ASfADcn4Y10kUx4gjxa/R7Qo3e9HGWGnUGPqBAmoMD46r3xUdntJ4jBo9T0lNN/h5g038MQVsmQdVDsjhD0YqwU+5iKOGrknKF1Ryg6uFYoPe1UMaLKw5hZsw2Y5nKMU3ML6uU1o3J0k90nmaNFeQrYYsB/1GXaGPMsgji5ZSVFy2kIvNDXEQq6tfM1H8V4DGZfJySXy0d63OhS1e+gawkOXdzSqzGwKVSSTV1QHWgdvYcX+eikeHL+iLJywZLEJc6Zuc5Gopvq5XL0sfAbeOLXiCSNBmhDZk15UT8r1mcQP6Rp0+t9pu1eTeF4DKZLhTPI8bXGyxySEMpB+zjaSipoiwvzxAuTkKFwjlB1cKxQe9qoY1eRDCOJZb5ogzpAe+YITlzyg17hdXMKg+F1tWCCf8RA0UWZZAkXLKyouW0BF5ga4iFS9YkDH8V4DDVhCME5jKmuZpIiZ2VDdqSu5UHxoMP3wNih6jHXhgrHVgH4YTh2GsMA1t8djlx2AB4ePW/Sf6jBajAfDj636f7jBiYglDYWj/u8HZbgrOisXijEliPmvpMlHSSuxoattTULvfY4jzvDJIVUutai611IaN9Lqw8GB8PaPPFDsxxDVEkSoqIhLGixLuQAXYt7FAAGw388CA7/ANK+uLE8AkUuJGjjEbBGeR6QORegEAlnA6gA1W9YVuEugm1oG0xo4cP3QryIqyJp2kVtWn2XfUVgK1pWJskknqSSSa6WSbOODf0xoOC9li2ajjlaMnUOZCJPtlWrNgeIG5AJI8QKOM/AhYqqglmIAAG5JIAAHneAUynTps1d6bOm/Oul+3Db3xYZrgTornXE5j/mLG4Z4t9PeA2IDEKSpIBO+HZjs/IusFoy8YLSRB7lQD1rFVa3uASR4jY4Cv5pqiTpG4WzpvzC9AfbholIUgEgHqASA3vA2PxxoG7PBWywUxzmaJnKCUCyObuGA2QBB7yCMBRdmpDyreJDMqtEryBWlD7LpHhZ271C9rwFYMIW64sMvwdyrM7JEqsULStpBcDdAACSR1O1DxrbEXFOFSQMFkABZQ4ohgVa9JBBrer91YAdWIIIJBHQgkEe49RhrHxJJN3d73531v240E/ABycuI+U8kyvIzCXdVVpAdjSrGqpbMd7BHhgJOBG4/tImjd9HMV+6rdSragCprpYo+3AV0kpY2xLHzYkn9zvhBY6bX5Eix5GvDBnHcgIJ5YlZWVHZQQdVAMQAxr1qG4xHw/hzzvy4l1PTMB56QWNe2hgIBIdJWzpO5WzpJ8yvS8T8OzxhmjlUBjG6uAbolSCASPdgheBtb28IRNIaTmAxBmukDLep9jsoPQnpjv4FJrZToAVBIZC45XLYgK4cXakkAVZJNVe2AAeUkUSaFkCyVW+tAmhjllIBUE6T1UE6SfMr0ODv4DIXRVKOJFZ1dXHL0pfMYs1aQtb6gK+IsocEC5WaXUkmlolR4nLKCzNrUggEGgOo9oxBTpMVvSxWxR0kix5GjuMERcQKQmIAAGRJNQJDAorqAK6bOTfsw3JZBpS1FQEXU7OQqItgWx95AAFkkgAYXiHDmi0Esjq4JR4zatpNN1AIIOxBAPTFA5kJJJJJPUkkk+8nc4TmnSVtgp6rZ0n3r0ODMrwhnjEjNFGrEqhlcJrYesF2OwsWxpRfXEsvZyZZXjcKhjVXkZ2ASNXClSze3UBQskmheACOZJQJfdViwHtYAEnz2UD4YiJxZHgUuuNU0y82+W0bAo2n1u8a06fENVDc7YjzXBmVC6vFKgIVjE2vQx9UMKB3o0RYNdcAHpwhxoeDdlicwkcrRsQTzYlk+1QBSTqA8QasKSR4gb4zoNjALeGlT/u8KccTtgG47DScdgAeH/e/T/cYMjGA+HH1v0/6hgxcQaXKTRLFCY5MuhAuYypzMwHDsajR1ZSunTp0gb3ZGLCTi+XbMZgu6vGs7ZuCgxEjb3DuLGvuXew5ZxjcOBwF16QuYgCPKkcqSySXKSqSiXRqOuiA4ZOh6htumLBeNwxxNGrh+VDGinvBZnGcWdwti9IBIBNXpJ8cZTVjrwGs4fNAvEBmmzKcoytIB3+cC+o6Xj092i25uqG13ig4JnxBmIZWFiN1cgdSFIJr21gO8IN8Bp/Tkj5lzZYoylAMtCgndXIDA2gMXdsm97AAvrgqPOQo84E2VSKSKaOLloS51qRGZpCpkTwuzux6VdZAjCYDUZDiMQfJSGVQIonjkB1a0b7cixW6nWu4vriuzmeRpMqQ1iOKBXO/dZD3wfd7MVAOO1YDTcUnjzCt9qsQXM5h0d1k5UqSsrd1kQ04oGiNww8qwN2r0g5cISwXKxAEjST6xB0+AIIIHkRisynFZY1Ko9KSCVKo6EjodLqw1e0C8Q5nNPIxeRizNuWY2T4f0FV7MBfZfNwMMssjL9nl5V7+sRrMZZGjEunfQQwO224va8Sz59PRgjSwmRMwkuiFAqaNJU6WRAHYHc7natzvWXBwpOAuuK5NZsxmpEmRlGudSushw0uy7gaWpuh92Iez+bWOR2dtIMM6g7+s8Lqo+LED44qr9vz67+PnhQ2AvuFcRX0ZodUCOJeYpzCK0bgoEIDMCEYaQd6sE77USznoWtWkgeSOJViLJy8oGMjPKqqoAag2zOKJ1flvK6scDgNi3F4TDHE08ZJjnhdo4yqRmR45I2Cog1R2mlmAvcmiKusBjiyc8fOjeWRoSFjJZdKM5J10AW73QeHvrFFeEG+AteB8oCXWYxJpXlc7Vyb1d/VW2rT6uru9b3rBXH82j5fLqJY3eIyhxGmhRrKMpQKiqy7EavPzG5oiMJii7cRzZfL65RAYldPtFk0yJzGfVGyI2oguVK7dB57WvH54jJPAX5euPKFHksDVDAo0S1eiw533AKgHreM3lOMzRLpR6W9QUqjqG27yh1Ok7DcV0HlgabMMzFmJZmJJYm2YnqST1OINJkeJQwRrA0gcOZ+ZJGCyRc6AQrpNDWRWptPhsLOIMhmUyiyNzI5nflhUiYsulJklZnYqAP5YUDr3idq3z9468BquHvBHnvSDmU5ReR1Hf5tuHpZE09ytXeJNeV3jKKuOvC4DqwuGnHauuKGt1wuGXjsAHw/736f7rgpBgXIfe/T/AHXBSnEGnzkMAyuTaUyWY5AFiCaqGYkt2ZzXsA6mjuPGOfgCQhpJXZorTlctQHm5icxT3jSAIRqu9yAL8IjxSCSCCKWOQGFWAeMoS2uRnIKvQoXsbu72NipMx2gSUNHNGwitDEI2UvDy05a+tQcFPW6bgEeWAaOz6sUdJGEDxySM7KOZGIf5qsoNM9lQKNHWvTepeFcPid0kgaT7KaESJKEvS8gVXUpsRqoFT01Dc4iXtCqFESMmBEkjKMw1yCb+azMBSvYWqBA0L13vstxmKEVCkhDSRvI0pQMVicOI1CbC2AJYnehsN7B/G+C8ppJJtSGSSTkoF3cCQ27XQSMeHidqFb4E4JwjnFydeiJdbctdcjWwVVRfMsep2ABPhWJJeP8AM56yqzpK7SpbW8UpOzBj1BXusPEBT1UYH4TxQQ8xWDFJV0tobTItMHVkPSww6HYgkbdcBar2XD6SvOjEnMRVmTS/OROYqXsGV12DDx2IwNwjs7zkVtRUsz0Auo8uKPXM4Ubsd1VVHUk9KwPmeKKOXyOZqjfmc2VrkLbFaUEqqrpurJJJ36DBk3acekB44ikQRo+Vro6ZdRmpwO6SzsQa2pOtYCSLsuJNJQTxjmxxuJ4wrAStpV0I2O4or4WNyDeB5+DRVMsUjvJANTWoVHCvokMZ1FiFsGyBYBNYWDjkUbRlFmk0yxyFpnGoLG2rQiqSoJPVj5CgN8N7OlmzYcABNTGXUQFWF7WXUfLQxGACzuQEaQknvyKZCtbKpYiPfzIUt7ivniw/hOXQZfmySkzxq/2apUWpmXvajb9LoVt43QxXcVz3NmeQClJpB+FFGmNfggAxLneJBzAdJHJjSPqDqKMzEjyB1V8MAVJwRIQ7ZhnpZngVYtOp2irmNqfZUFr4Ekt4VhMx2fURPJG5ZeWs0dqAzRmQxShgCadHoGrBG+H5vj0c5lEySBGnknjMZQvGZSNaMGpWUgL4iit7g1hsXaJFmjPLJgjjaHllhreN9RkLNVa2Zy3SgQB4XgJpOydSZZNd86hKa/kMFWSVfbpjcN+/lily8StIFL6ELVrYHuqT6xA32G9DFtH2mOjM6kt52Zka9ojICstCtw0Z0+yhiv4Nn+ROkpXVoN1dHpVqaNMLsGtiBiiwzHAFMEkyLmEEbICZ0VRIsjFQUI6EGu7vseuJp+z0AzE2WSSRpY+bTlUETGJWcrV6hspGrpfhW+IP41CsUyBZ5DMEuSV1Lgo4ZRQu1O9m7O3TxYOPD0yXM6DUhmOixY5quoBPQ1r+WIFPDIIzGkryCR1RyVVTFFzAGjD2dTd1gWIqr8aw3tSqjP5kGwonkvTVgazekHbHHisLmN5Y5GljREIVlEUvLAVC5PeXuqAwAN1tROAuNZ/n5iWatPNdn0kg6dRJq/HAayfKwDMZtV1IgygLWid3bLt3FU+sb8a7zHws4qMr2dXMCNsuzgNI0biUKWTTHzS45frjQG2oG1re8R5ntAjNK4Rw02XWFgSulWURDUviVqPod+97MM4T2hMCKoTURKZD3qDI0RidLG4JDHveGAnbs4GUvGuYQIyBhPGFtHcIHQjawxFofMUTRrsxwKHmTwpJI0kAlYMVQRScmy6gA6l7qmiepHQXiA8WiUfZrO51o1zuDoVGDFUCmixqixrbwBOI4+NAZiebSamGYAWxa89XUWehrX8awFXWLODIRrCss5kqRmVEiCaiErW7FzQFsAB1JB6VuNmhHoiKXrKky72NWttNbbdytsW/DMuZssqGJ5xHIxXkOonj1hSwdGRriYgEMOhDedYB79lFBLK0ksQhiluOO5HM2rQipdL6pJJ6aT12wRwngEaTwNIk3KlWYBJY1Dq8cZLK4bZhRDKy9TWwo47jPHEWRoSCI+RBG4gcaopIlJGh7p9OsowJo77ihity/Ho45oWVJGWMPqLvcsnMUqd91QAHYC/Gyb2Cmk02dOrTe2qtVe2jV+7DcPkVbOm9PhqrVXtra/dhhGKI2x2FOOwAXDz636f7jBaYE4efW/T/AHXBa4gkGFGNFwqKIxwqq5d3JPNjzDPHLJbnTyJSRGAUoCjeq7sViPNIuVji+wR5JTIzc8M3LVJWiEYVWWmtCWbruAKrcKEYTGrzORhhilmESsSMq8SyFmEXPjkZ1IBGsArtf5Sb3vmaESZMejRVmUjaUHmUNcrRERd/7PZdXjufIVgMphTjVScLjgjSvRWZ2ls5pmvRHK0SqirVXoJLddwBVb0fGoY0nYQkNH3WXckd5VYrqNFgCSt+IF+OABwoxr4OCQGWUlfs5+WmWFnuPmUMiG730EaN/PfAOV4cqiBTCHk5Uk8mt9CIGOmHmsWAWNQoYgEE8wC98BRZfLtI6ogLMx0qB1JPQDDZ8oyhC60HXWl1uLK2PipHwxsuD5RDJkpV5Gv0sRt6OHEZXSrrYbbUN912oi8Q/wAKSSHLOxWRkyrMmXDESTaJ5i24HdQKdRA7zBWC9CQGVky7BFcghXsK3gSpGqvdY/fEIbGq4ZkYGiSV4la4s65UFlUmIIYgKOwBJ+B8euIuHZCPNolokLelRQlogygpMr3asxGoFNj43veAzYOJIMszkhFulZzXgqi2PwAvGg4ZJDO86HLRqqQTvGV1h0McbFeYxY6/aSB3q8NsVvAcqsjyhxYWCdxudmWIsp28iMBW44HGokEKT5WH0eNlljy5lLay7GVV1FGDDl9b2HX2bYzudiCSyIN9Dsu/5WI/tgIQcJi24NB3JHMcRoqoknYCFL1EjTYMkhA2AugGJHTF1Jw6BS0hjjcHJc8KhlWLmicRWt0wTbce01WxAY+sSwZVnsIpYqrOa8FUWx9wGNHw/h0eaWAtGsRbMGF+UCodOWJBSsSA+zLY62LBrdOBcRSQ5gDLxx/4WcoYtYKjl7q5ZjrFHqd7rzIwGbiiZm0qCxPgASdhZ2HsGEBxedi59OcTuq1rIO8Ca+xc7Uw38PHYn34WOaFMpHOcvG8kk0q0xkESqqRGtKvZotQs7Weu1BQk4dFCW2UFjRNAWaAtjt4AAm/Zi/zfCoo2zEum4eWrQA3ucxvEPaUUOT7YsRdjswFmfuI1wZj1wxqsvIdqI69D7PLAUd9MNO/Wj7xi9kZIYYZBDE75jW51hmjjVXKBEQMPEEkkk0VA8SROO5NEkQxjSssSTBLJ0a13WzuRYNXvRGAgk4bKilmQhVCb+QlUtH/5KLGBcbHiMcQBmkjEnLHDgQSRaNliZF2PiFH7YGy3ZtBLJG5sPNHl4G9krK/NA8ahojwuVcBmMJeNPmcvAwlU+iIqq5iMUkjThk3VXJ/maqprAomxQFYzBOAZeOw1zjsAJw9vW/T/AKlwUuBOH/e/T/qXBi4C0y/H3VUVkik5X8sypqaMXqoEEBl1EkKwYAk+7Dk4/JREgjmBZpKmXVpdjbspBUjUeovSa6YGm4Y6wpMR3JCyjrdppu9th3xXnviB4SACVIB6EigfcfHAGZnjEsgkDsG5rI77AG4wyoFqgqhWIoCqA6VhjcUfVCxq4Aqx7dArl1vz7zHAywsQWAOkbEgbA+AJ6Y6OBmNBSa3NAkge2umAsV4+9EOkUoLtIBKmoI7m3KUwIBNWpJG3TAWbzbyyNJI2pmNk7D2AADYAAAADYAAYky/DXeKSVRaxadXW++SBW2/TfEnE+FNDI6G2CBLYA6e+iuBfhs1b4DpuMytHFGW7sBJjoAMCSGst40enlid+0UzTyTNoZpRpdSg5bKQBp0A7DugiiCCoIOK2OAtdKTW5oE0PM10GECk9ATgLaPtTKoQIIlWOQSxqsY0o42sWdRvx1E3Q6VgL+KyXCQ2loABGV2K07SA34nU53xDl4g2rUwWlZhYJ1EdFFdCfM7YaISQSFNDqaNC+lnwwFi3aGUgjuKCJhSoAoE9c0AXtdbeWB8rxBkXl2QhkSRtPr2gYAox6Gnb41gRVw5oSAGIIB6Eg0fcehwGoftEqCdhPHIZY3QCPLmKWQyDTqzD6AvdBLEKTbAdeuM3lM80RYpVsjobF9110t7jR64i5TEFgpKjqaOke89BhUgZr0qTQ3oE0PbXTATycWkMiSEjVEI1XbYCIAJY8egvzxLmOKa4tBUajM8pcAA94Aab61dmug+JwEsRY0qlj5AEn9hhNBJqjfSq3vyrzwBmS4q8asmmOSNmDFJVLAMAQGUqysDRI67g74nzHaWZ10torlmHZFBERcSBBVAAMNttgSMVjxkEgggjqDsR7xhYoGY91S1bmgTQ8zWAJh4pIiKiNpCyCZSPWEgFAhvcOmC/+ZJRrCJDHzVZZDHGFMgYU17nT50ukXRrYYrEiLGgCSegAJJ91dcJpN1vfSq3vyrzwE2Rz7QyLJGRqU2LFg2CpBHiCCR8cPzHEGdBHSKiuzqqigpcKGqyTVItDC/wthC8rd3RIkZUghrdGcH9k+Yx0XDWaFpV30yJHpAJYl1dgR7gh29uAM4rxJTBBl0kMiRa2LaSoLOxOlQwDaVHQnxd62xX8Pz7QSB003TCmGpSrKVZWXxBUkfHEPLN1R1XVVvflXW8LJCVNEEHyIII+BwB2X40yqUKROmouqSISkbNV8umDKDQBFkGhd9cDZzOvK5eQ2x9wAAAAAUbKoAAAHQAYiSEmqBN1VA730oDrjvR237rd31tj3f1eXxwBeY45K6MjFaYRA92v5CGOLe/wnfzw3NcYlkWJWbaAVHQojpRJHVgFUA+AVR4YFjhZvVUtW5oE17TWOWMnYAknbbez5DAWOY7RysH7sStICJJETTJIDuwY3Q1H1tIW976m6wnCyRkEgiq6gg2Pf5YaRtgGMMdjiMdigPIfe/T/AKlwUMC8O+9+k/1XBa4g2nCZy8OQWZmaH0mVWDsxi25PLVwTp0hiNj0BOBspLmG9KGbMhQRSGQS6tKSgfY6Q2yPzKAC1sSOl4zazNpK6m0k2V1HSSOhK9CcPmz0jqqvJI6r6qs7sq+HdVjQ28sBsYhmRnMr6PzPRqg0Vq9H0aU53M+5evXr1b38MdxKVUjtDmlvM5jmHLFQeaJjoEhsNYj0lR03at7xQ5XjkaFG5B1ppNLKVy8jpWl5IdJJawCaYWR4XiuTiUqszJJIjOSWKOyFrNm9JF7n54DWZ/NSBOIBObGayxdA24ZtpmZYjpUsfWA6E6T0rEr8SkPF4otbcsmCMx2RGyPBGHDR+q12bJB8PIYxMWYZSSrMpIIJViCQeoJB3B8jhOa16tTatu9Z1bdKa7wGrWcJlcryzm1vUScrpAM4kYEObBZwmigfAiupxNxriDwwTGEGBmzZVtJUOn2CmRVePZbfqFP5eljGRy2ekjvlyOmrrodl1e/SRfxxGJNqs11qzV+ddL9uAt+znTM/9pP8A0GL5uKSjiGSjDsE05NSgJCMHiiDhkGzagxBsGxQ8BjFLIRdEixRokWD1B8x7MLzjYOo2Ko2bFVVG7FVt5YC47NoBxHLithmUHw5gGLHLSZgzZlcwZOUIpuar6uUlI3JKKe6p5mgJp8wBscZ7hfEDDPHKBqMbq9E1q0sDRPtrriKbPyMoRpHKA2ELsUX3KTQ6+AwG252mfLJEM0yGOHRHHyxlpVKLzQwJpgW1hyw2N30GAI9Ua5cI2Yp2eSJMrSqBzWX7Wa/tHGivVIVQN98ZpM9IFKLI4RrtA7hDfW0Bo/tjkzkioUWSQI3rIHYI3nag0fiMBrO0MbxDNejBkPpkgm5dqyxUDALWiIi3M6UCQvsx2UMgWZ5+Z6RyISDDXpQhLEOzFjYfTy9TetoIvqcZOLOyK2tZHV6rUruHrpWoG6oDa/AeWGLmXD6wzB7vWGYPZ6nXd37bwF32gl1Q5clZr+0CyTlDI8YK6RQJYqraqZutkD1cTZRXTLQU2YqRnZEyo0EsGCHmy3u/d2XSdIN+OM9mJ2dtTszserMxZj7yxJw6PPSIpVJJFVvWVXZVb9Sg0dvPAbXtdO8KTiMtFrzrElDpJBy8bbOtd0k3tsdsQPIx1SJqOZbIQurCzKftNEzqepk5K+sN6DHGOfMMQAWYgdAWJAoUKBO1Db3CsIszAghmBWtJDEMtdNJu1r2YDS5mWZuFkzFiPSUCNISXKiKWxqbcoD08LLVgfIZx4+HzmNipbMQqWUkNXLmNBhuLrwO426YpJ827kl3dyasu7MTWwsk71Zrys4YJNqs11qzV+Brpe/zwGzQu0Uc5kcMMmeY6LrzDL6U8S6GLAg0ApkJ2XbxwbkVP+BkKSnbOAHMHW7KINSBjXq7sQp8CT0OMHDnHQgo7qVFKVZlKg9QpB2G/hhWzrkkmRySbJLtZNUSd9zW1+W2AvoeMzNkcxIZXLtPApfUdQXlzHSrDdF2qloVt0weeKzelcNHMemTLl+8ftS0rIxkH/qEooUlr2FYxokNVZqwas0T4Gul/XHGdrB1G1qjZta3FHwr2YDS8TeWOGEZUyImuUOYSykzLM4CuU3JEXL0g+BNdTg/jGaeLL5koeXKz5MTFO6VlOXkM4BX1SXHeqt9Q88ZHLZ6RCTHJIhb1ijupb36SL+PniLWaIs11IvYneiR0J3O/tOA1q5zUMoJmJGZy7wSOxs16RIsLsx3Oh1Q2d6XFRx+MwrFlSKaMF5R5TSUSD7VjCL79WAMnmFV1MiGVV6IXKjrdXRpbuwKu+oxHnc20sjSObZ2Lsfaxs/DfADsMdjnwmAE4cfW/Sf6rgpDgTh/3v0n+q4KXAWcPBZXkijVLaYK0YsUwYkA3dDdTd9KN4m4VwV5Ja5RcJIiSKGVGJZtIQM2wYkEfAnB3D+JxjJks4E8KyRRL95kzFWw/Rcx/9xcWicchGYyriRRzcwmazBvaJgqppfypjK3ucYCt4V2aV1ysjupE2Y5TqJI9Wi4h3VB1a/tDYrYAGheAM5wGRBI3cIjPfVZEaSMFtIMkYbUu5ANjYnesWfAc3GEyZMka8nOGSQMyqwRjBTgH1l7jXV1W+K/hmaVTm9TAa4JVWz67GRCAPMmifhgAshw+Sd9ES6mCs1bDYdTucPzfCJEQPaOl6S0UiSKrdQrFCdJNGr60awd2RAMk4ZtAOVnBbelBSrNC633rwvBHC5lyauZHikZ3hIjikSTuxSiVnYoSq7DSATZ1nahgKzMdnZkViwS0FyIskbSxC6uSMHUtEgGxte9YWHs5MwWgmp11JGZIxNItbFIidRvw238Lxd5nOKrTSK2SCusoR4wWnk5oZQvKMmpGIY6i4Gnc7mrgzSRzZlMyJ4o4yYnbU4EsJjVQyCH13IK93SCDtuN6Cph4BK0ayHQkbEhXlkSNSQaIBdhvt0+PTEw4IVizPNUrJDydIux9o9E7WGBU2CDW94t+NRjM5eB0eOMtJmnEcjrGNLz6rVnIUkdCLvoRfhJFx2GIHvrJyVyS7f8ArGCbXLy7q1ANA+IUHpgKDMdn5Y1YsEJjoyIskbSxDpckYOpaJANjYkXWA8pk3lcJGpZje2wFAWSSdgABZJNADGmnzaoZpA2S0ssgR4wWml5gK6eWZdUZIbvFwNO/U1dNwHMopmR2CCaFog5vSjEqw1VuFOnST4BifDAcOAPabxlXbQJFliaMNV6WcNStW9Gr8Lw7tLkkgzMkUYAWNiliQSFtLEamI2ViBunhgmErl4HjeSNnlkhIWN1kCLEzMXZ0JUE3QF3RY7Yr+0M6vmsw6EMrTSMpG4YF2IIPkRgJl7OykDZNRTmCMyRiZk06tQi1avV7wFWRvVYN/gcfo3M31eic7rtr9M5PTy0eHnvi34dPBFmo3V8ssAqpXfmZliY9PfVmLREMaJ0KFA2OwsBs/GMry+YhYZIxUGBt/TtekV1Ojve7fAZ7I5N5nCRi2IJ6gAACyzMTSqBuSdhg3/l6YlQgWUPq0tE6SKTGut11KSNQXfT1PheO4DmEHPjdwnOhMau2yq2tHAYjoraNJPhq32vFjwUJlnBfMJrKz92ORXjT/DSIjM6ErzGdgFAJNeVjAVn8Bl1MDyxywC7GWIRx6rCq0mrSHsEabvY7bHDDwKbmcvSNWnmatacvl1fM5t6OX+a68OuD+CZxfRXhqDmCVZVGYOlHXllCFfUqhxsaJ3DGumLGLi0dNAzZUk5cIvdIyquMxzjEZNfeBsnXYUNt0F4DPtwCXWiqA/MvQ0bo8bafXqQHSNPU2RQ3O2C07OkZaeU6X0coRtFIkiamkCsp0E97SbAPvF4tIuJIiciR8vHzVnU8gao4WkRFVpJQ7g6tOkhb0rufLAmTRIMtmEknTXI0FLE6ysFSW2e0OnUASQt3sTt4hV5vs/LGrk6DyzUipIjvFZ0/aIrEr3tj5HY0cDZLIPK2lACQCxshVVVFszMxAVQPEnGh4i6Os7TPlnYqTFNl3CzTvrBHMhRqoiy2pFII63tir4AIyZNZXVyzy1lcxxSPqXuyMGG2myASASALwDV7PTF41QLJzSRGY3R1ZlFsoYGgw22NHceYwzNcEkSMyHQyqQr8uSNzGW9USBGJWyCN9rFdcajh/EY0GV1S5ZGinlZ1iKhUEkKqhDAkSbrRYE0SBeKDs7xBIY5y9XUBVCd35eZjdlH/APKk/vgC+Ddk3bMJHKF8TJGsqc6NdJNvGDqXersbXvWM4rbY13DFjjz/AKS2Zi5JeV1bWOY3MV6VovXQ97vagAKO5sXkMA44a2HYaTgEBwmFBwmA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151940"/>
            <a:ext cx="2171407" cy="1591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7772400" cy="52578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dirty="0" smtClean="0"/>
              <a:t>OCR, handwriting recognition</a:t>
            </a:r>
          </a:p>
          <a:p>
            <a:pPr>
              <a:buFontTx/>
              <a:buChar char="•"/>
            </a:pPr>
            <a:r>
              <a:rPr lang="en-US" dirty="0" smtClean="0"/>
              <a:t>Face detection/recognition: many consumer cameras, </a:t>
            </a:r>
            <a:r>
              <a:rPr lang="en-US" dirty="0" smtClean="0">
                <a:hlinkClick r:id="rId3"/>
              </a:rPr>
              <a:t>Apple </a:t>
            </a:r>
            <a:r>
              <a:rPr lang="en-US" dirty="0" err="1" smtClean="0">
                <a:hlinkClick r:id="rId3"/>
              </a:rPr>
              <a:t>iPhoto</a:t>
            </a:r>
            <a:endParaRPr lang="en-US" dirty="0" smtClean="0"/>
          </a:p>
          <a:p>
            <a:pPr>
              <a:buFontTx/>
              <a:buChar char="•"/>
            </a:pPr>
            <a:r>
              <a:rPr lang="en-US" dirty="0" smtClean="0"/>
              <a:t>Visual search: </a:t>
            </a:r>
            <a:r>
              <a:rPr lang="en-US" dirty="0" smtClean="0">
                <a:hlinkClick r:id="rId4"/>
              </a:rPr>
              <a:t>Google Goggles</a:t>
            </a:r>
            <a:endParaRPr lang="en-US" dirty="0" smtClean="0"/>
          </a:p>
          <a:p>
            <a:pPr>
              <a:buFontTx/>
              <a:buChar char="•"/>
            </a:pPr>
            <a:r>
              <a:rPr lang="en-US" dirty="0" smtClean="0"/>
              <a:t>Vehicle safety systems: </a:t>
            </a:r>
            <a:r>
              <a:rPr lang="en-US" dirty="0" err="1" smtClean="0">
                <a:hlinkClick r:id="rId5"/>
              </a:rPr>
              <a:t>Mobileye</a:t>
            </a:r>
            <a:endParaRPr lang="en-US" dirty="0" smtClean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43200" y="3721100"/>
            <a:ext cx="3352800" cy="212566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19400" y="5854700"/>
            <a:ext cx="3200400" cy="6985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pic>
        <p:nvPicPr>
          <p:cNvPr id="7" name="Picture 4" descr="tested_48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200" y="3962400"/>
            <a:ext cx="2703513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9" cstate="print"/>
          <a:srcRect r="19278"/>
          <a:stretch>
            <a:fillRect/>
          </a:stretch>
        </p:blipFill>
        <p:spPr bwMode="auto">
          <a:xfrm>
            <a:off x="6248400" y="4038600"/>
            <a:ext cx="2828925" cy="180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Math, games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7772400" cy="5257800"/>
          </a:xfrm>
        </p:spPr>
        <p:txBody>
          <a:bodyPr/>
          <a:lstStyle/>
          <a:p>
            <a:pPr>
              <a:buFont typeface="Arial" pitchFamily="34" charset="0"/>
              <a:buChar char="•"/>
              <a:defRPr/>
            </a:pPr>
            <a:r>
              <a:rPr lang="en-US" sz="2400" dirty="0" smtClean="0"/>
              <a:t>In 1996, a computer program written by researchers at Argonne National Laboratory proved a mathematical conjecture unsolved for decades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 smtClean="0">
                <a:hlinkClick r:id="rId3"/>
              </a:rPr>
              <a:t>NY Times story</a:t>
            </a:r>
            <a:r>
              <a:rPr lang="en-US" dirty="0" smtClean="0"/>
              <a:t>: “[The proof] would have been called creative if a human had thought of it”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 smtClean="0"/>
              <a:t>IBM’s Deep </a:t>
            </a:r>
            <a:r>
              <a:rPr lang="en-US" sz="2400" dirty="0"/>
              <a:t>Blue defeated the reigning world chess champion Garry Kasparov in </a:t>
            </a:r>
            <a:r>
              <a:rPr lang="en-US" sz="2400" dirty="0" smtClean="0"/>
              <a:t>1997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b="1" dirty="0" smtClean="0">
                <a:ea typeface="+mn-ea"/>
                <a:cs typeface="+mn-cs"/>
              </a:rPr>
              <a:t>1996: Kasparov Beats Deep Blue</a:t>
            </a:r>
            <a:r>
              <a:rPr lang="en-US" dirty="0" smtClean="0">
                <a:ea typeface="+mn-ea"/>
                <a:cs typeface="+mn-cs"/>
              </a:rPr>
              <a:t/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ea typeface="+mn-ea"/>
                <a:cs typeface="+mn-cs"/>
              </a:rPr>
              <a:t>“I could feel – I could smell – a new kind </a:t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ea typeface="+mn-ea"/>
                <a:cs typeface="+mn-cs"/>
              </a:rPr>
              <a:t>of intelligence across the table.”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b="1" dirty="0" smtClean="0">
                <a:ea typeface="+mn-ea"/>
                <a:cs typeface="+mn-cs"/>
              </a:rPr>
              <a:t>1997: Deep Blue Beats Kasparov</a:t>
            </a:r>
            <a:r>
              <a:rPr lang="en-US" dirty="0" smtClean="0">
                <a:ea typeface="+mn-ea"/>
                <a:cs typeface="+mn-cs"/>
              </a:rPr>
              <a:t/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ea typeface="+mn-ea"/>
                <a:cs typeface="+mn-cs"/>
              </a:rPr>
              <a:t>“Deep Blue hasn't proven anything.”</a:t>
            </a:r>
            <a:endParaRPr lang="en-US" dirty="0"/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 smtClean="0"/>
              <a:t>In 2007, checkers was “solved”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 smtClean="0">
                <a:hlinkClick r:id="rId4"/>
              </a:rPr>
              <a:t>Science article</a:t>
            </a:r>
            <a:endParaRPr lang="en-US" dirty="0" smtClean="0"/>
          </a:p>
        </p:txBody>
      </p:sp>
      <p:pic>
        <p:nvPicPr>
          <p:cNvPr id="3074" name="Picture 2" descr="http://www.adrianpei.com/wp-content/uploads/2010/01/kasparov-deepblu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810000"/>
            <a:ext cx="2362200" cy="152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Logistics, scheduling,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 smtClean="0"/>
              <a:t>During the 1991 Gulf War, US forces deployed an AI logistics planning and scheduling program that involved up to 50,000 vehicles, cargo, and people </a:t>
            </a:r>
          </a:p>
          <a:p>
            <a:pPr>
              <a:buFontTx/>
              <a:buChar char="•"/>
            </a:pPr>
            <a:r>
              <a:rPr lang="en-US" dirty="0" smtClean="0"/>
              <a:t>NASA’s </a:t>
            </a:r>
            <a:r>
              <a:rPr lang="en-US" dirty="0" smtClean="0">
                <a:hlinkClick r:id="rId3"/>
              </a:rPr>
              <a:t>Remote Agent</a:t>
            </a:r>
            <a:r>
              <a:rPr lang="en-US" dirty="0" smtClean="0"/>
              <a:t> software operated the Deep Space 1 spacecraft during two experiments in May 1999</a:t>
            </a:r>
          </a:p>
          <a:p>
            <a:pPr>
              <a:buFontTx/>
              <a:buChar char="•"/>
            </a:pPr>
            <a:r>
              <a:rPr lang="en-US" dirty="0" smtClean="0"/>
              <a:t>In 2004, NASA introduced the </a:t>
            </a:r>
            <a:r>
              <a:rPr lang="en-US" dirty="0" smtClean="0">
                <a:hlinkClick r:id="rId4"/>
              </a:rPr>
              <a:t>MAPGEN</a:t>
            </a:r>
            <a:r>
              <a:rPr lang="en-US" dirty="0" smtClean="0"/>
              <a:t> system to plan the daily operations for the Mars Exploration Rovers</a:t>
            </a:r>
          </a:p>
          <a:p>
            <a:pPr>
              <a:buFontTx/>
              <a:buChar char="•"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Information agents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 smtClean="0"/>
              <a:t>Search engines</a:t>
            </a:r>
          </a:p>
          <a:p>
            <a:pPr>
              <a:buFontTx/>
              <a:buChar char="•"/>
            </a:pPr>
            <a:r>
              <a:rPr lang="en-US" dirty="0" smtClean="0"/>
              <a:t>Recommendation systems</a:t>
            </a:r>
          </a:p>
          <a:p>
            <a:pPr>
              <a:buFontTx/>
              <a:buChar char="•"/>
            </a:pPr>
            <a:r>
              <a:rPr lang="en-US" dirty="0" smtClean="0"/>
              <a:t>Spam filtering</a:t>
            </a:r>
          </a:p>
          <a:p>
            <a:pPr>
              <a:buFontTx/>
              <a:buChar char="•"/>
            </a:pPr>
            <a:r>
              <a:rPr lang="en-US" dirty="0" smtClean="0"/>
              <a:t>Automated helpdesks</a:t>
            </a:r>
          </a:p>
          <a:p>
            <a:pPr>
              <a:buFontTx/>
              <a:buChar char="•"/>
            </a:pPr>
            <a:r>
              <a:rPr lang="en-US" dirty="0" smtClean="0"/>
              <a:t>Fraud detection</a:t>
            </a:r>
          </a:p>
          <a:p>
            <a:pPr>
              <a:buFontTx/>
              <a:buChar char="•"/>
            </a:pPr>
            <a:r>
              <a:rPr lang="en-US" dirty="0" smtClean="0"/>
              <a:t>Automated trading</a:t>
            </a:r>
          </a:p>
          <a:p>
            <a:pPr>
              <a:buFontTx/>
              <a:buChar char="•"/>
            </a:pPr>
            <a:r>
              <a:rPr lang="en-US" dirty="0" smtClean="0"/>
              <a:t>Medical diagnosis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Robotics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 smtClean="0"/>
              <a:t>Mars rovers</a:t>
            </a:r>
          </a:p>
          <a:p>
            <a:pPr>
              <a:buFontTx/>
              <a:buChar char="•"/>
            </a:pPr>
            <a:r>
              <a:rPr lang="en-US" dirty="0" smtClean="0"/>
              <a:t>Autonomous vehicles</a:t>
            </a:r>
          </a:p>
          <a:p>
            <a:pPr lvl="1"/>
            <a:r>
              <a:rPr lang="en-US" dirty="0" smtClean="0">
                <a:hlinkClick r:id="rId3"/>
              </a:rPr>
              <a:t>DARPA Grand Challenge</a:t>
            </a:r>
            <a:endParaRPr lang="en-US" dirty="0" smtClean="0"/>
          </a:p>
          <a:p>
            <a:pPr lvl="1"/>
            <a:r>
              <a:rPr lang="en-US" dirty="0" smtClean="0"/>
              <a:t>Google self-driving cars</a:t>
            </a:r>
          </a:p>
          <a:p>
            <a:pPr>
              <a:buFontTx/>
              <a:buChar char="•"/>
            </a:pPr>
            <a:r>
              <a:rPr lang="en-US" dirty="0" smtClean="0">
                <a:hlinkClick r:id="rId4"/>
              </a:rPr>
              <a:t>Autonomous helicopters</a:t>
            </a:r>
            <a:endParaRPr lang="en-US" dirty="0" smtClean="0"/>
          </a:p>
          <a:p>
            <a:pPr>
              <a:buFontTx/>
              <a:buChar char="•"/>
            </a:pPr>
            <a:r>
              <a:rPr lang="en-US" dirty="0" smtClean="0"/>
              <a:t>Robot soccer</a:t>
            </a:r>
          </a:p>
          <a:p>
            <a:pPr lvl="1"/>
            <a:r>
              <a:rPr lang="en-US" dirty="0" err="1" smtClean="0">
                <a:hlinkClick r:id="rId5"/>
              </a:rPr>
              <a:t>RoboCup</a:t>
            </a:r>
            <a:endParaRPr lang="en-US" dirty="0" smtClean="0"/>
          </a:p>
          <a:p>
            <a:pPr>
              <a:buFontTx/>
              <a:buChar char="•"/>
            </a:pPr>
            <a:r>
              <a:rPr lang="en-US" dirty="0" smtClean="0"/>
              <a:t>Personal robotics</a:t>
            </a:r>
          </a:p>
          <a:p>
            <a:pPr lvl="1"/>
            <a:r>
              <a:rPr lang="en-US" dirty="0" smtClean="0">
                <a:hlinkClick r:id="rId6"/>
              </a:rPr>
              <a:t>Humanoid robots</a:t>
            </a:r>
            <a:endParaRPr lang="en-US" dirty="0" smtClean="0"/>
          </a:p>
          <a:p>
            <a:pPr lvl="1"/>
            <a:r>
              <a:rPr lang="en-US" dirty="0" smtClean="0">
                <a:hlinkClick r:id="rId7"/>
              </a:rPr>
              <a:t>Robotic pets</a:t>
            </a:r>
            <a:endParaRPr lang="en-US" dirty="0" smtClean="0"/>
          </a:p>
          <a:p>
            <a:pPr lvl="1"/>
            <a:r>
              <a:rPr lang="en-US" dirty="0" smtClean="0"/>
              <a:t>Personal assistants?</a:t>
            </a:r>
          </a:p>
        </p:txBody>
      </p:sp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43600" y="3048000"/>
            <a:ext cx="2628900" cy="17526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943600" y="990600"/>
            <a:ext cx="2619375" cy="17526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pic>
        <p:nvPicPr>
          <p:cNvPr id="169988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943600" y="5181600"/>
            <a:ext cx="2628900" cy="14462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Intelligence</a:t>
            </a:r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2052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3388" y="3733800"/>
            <a:ext cx="1827212" cy="2743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pic>
        <p:nvPicPr>
          <p:cNvPr id="2" name="Picture 2" descr="http://images.apple.com/iphone/features/images/sirifaq_her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038600"/>
            <a:ext cx="2741612" cy="274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http://blogs.varsity.co.uk/wp-content/uploads/2011/02/Deep-Blue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990600"/>
            <a:ext cx="2462981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" y="2133600"/>
            <a:ext cx="1531938" cy="1905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280561"/>
            <a:ext cx="3102543" cy="2173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28925" y="2800350"/>
            <a:ext cx="2581275" cy="17716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800600" y="990600"/>
            <a:ext cx="381000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Towel-folding robot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533400" y="5638800"/>
            <a:ext cx="7924800" cy="1066800"/>
          </a:xfrm>
        </p:spPr>
        <p:txBody>
          <a:bodyPr/>
          <a:lstStyle/>
          <a:p>
            <a:r>
              <a:rPr lang="en-US" sz="2000" smtClean="0"/>
              <a:t>J. Maitin-Shepard, M. Cusumano-Towner, J. Lei and P. Abbeel, </a:t>
            </a:r>
            <a:r>
              <a:rPr lang="en-US" sz="2000" smtClean="0">
                <a:hlinkClick r:id="rId3"/>
              </a:rPr>
              <a:t>“Cloth Grasp Point Detection based on Multiple-View Geometric Cues with Application to Robotic Towel Folding,”</a:t>
            </a:r>
            <a:r>
              <a:rPr lang="en-US" sz="2000" smtClean="0"/>
              <a:t> ICRA 2010</a:t>
            </a:r>
            <a:br>
              <a:rPr lang="en-US" sz="2000" smtClean="0"/>
            </a:br>
            <a:endParaRPr lang="en-US" sz="2000" smtClean="0">
              <a:hlinkClick r:id="rId4"/>
            </a:endParaRPr>
          </a:p>
          <a:p>
            <a:endParaRPr lang="en-US" sz="2000" smtClean="0">
              <a:hlinkClick r:id="rId4"/>
            </a:endParaRPr>
          </a:p>
          <a:p>
            <a:endParaRPr lang="en-US" sz="2000" smtClean="0"/>
          </a:p>
        </p:txBody>
      </p:sp>
      <p:pic>
        <p:nvPicPr>
          <p:cNvPr id="25604" name="Picture 2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28800" y="1047750"/>
            <a:ext cx="5283200" cy="39624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sp>
        <p:nvSpPr>
          <p:cNvPr id="25605" name="TextBox 4"/>
          <p:cNvSpPr txBox="1">
            <a:spLocks noChangeArrowheads="1"/>
          </p:cNvSpPr>
          <p:nvPr/>
        </p:nvSpPr>
        <p:spPr bwMode="auto">
          <a:xfrm>
            <a:off x="3352800" y="5010150"/>
            <a:ext cx="20113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hlinkClick r:id="rId5"/>
              </a:rPr>
              <a:t>YouTube Video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AI?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possible definitions from the textbook:</a:t>
            </a:r>
            <a:br>
              <a:rPr lang="en-US" dirty="0" smtClean="0"/>
            </a:br>
            <a:endParaRPr lang="en-US" dirty="0" smtClean="0"/>
          </a:p>
          <a:p>
            <a:pPr>
              <a:buFontTx/>
              <a:buChar char="•"/>
            </a:pPr>
            <a:r>
              <a:rPr lang="en-US" dirty="0" smtClean="0"/>
              <a:t>Thinking humanly</a:t>
            </a:r>
          </a:p>
          <a:p>
            <a:pPr>
              <a:buFontTx/>
              <a:buChar char="•"/>
            </a:pPr>
            <a:r>
              <a:rPr lang="en-US" dirty="0" smtClean="0"/>
              <a:t>Acting humanly</a:t>
            </a:r>
          </a:p>
          <a:p>
            <a:pPr>
              <a:buFontTx/>
              <a:buChar char="•"/>
            </a:pPr>
            <a:r>
              <a:rPr lang="en-US" dirty="0" smtClean="0"/>
              <a:t>Thinking rationally</a:t>
            </a:r>
          </a:p>
          <a:p>
            <a:pPr>
              <a:buFontTx/>
              <a:buChar char="•"/>
            </a:pPr>
            <a:r>
              <a:rPr lang="en-US" dirty="0" smtClean="0"/>
              <a:t>Acting rationally</a:t>
            </a:r>
          </a:p>
          <a:p>
            <a:r>
              <a:rPr lang="en-US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Thinking humanly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990600"/>
            <a:ext cx="8077200" cy="52578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dirty="0" smtClean="0"/>
              <a:t>Cognitive science: the brain as an information processing machine</a:t>
            </a:r>
          </a:p>
          <a:p>
            <a:pPr lvl="1"/>
            <a:r>
              <a:rPr lang="en-US" dirty="0" smtClean="0"/>
              <a:t>Requires scientific theories of how the brain works</a:t>
            </a:r>
          </a:p>
          <a:p>
            <a:pPr>
              <a:buFontTx/>
              <a:buChar char="•"/>
            </a:pPr>
            <a:r>
              <a:rPr lang="en-US" dirty="0" smtClean="0"/>
              <a:t>How to understand cognition as a computational process? </a:t>
            </a:r>
          </a:p>
          <a:p>
            <a:pPr lvl="1"/>
            <a:r>
              <a:rPr lang="en-US" dirty="0" smtClean="0"/>
              <a:t>Introspection: try to think about how we think</a:t>
            </a:r>
          </a:p>
          <a:p>
            <a:pPr lvl="1"/>
            <a:r>
              <a:rPr lang="en-US" dirty="0" smtClean="0"/>
              <a:t>Predict and test behavior of human subjects </a:t>
            </a:r>
          </a:p>
          <a:p>
            <a:pPr lvl="1"/>
            <a:r>
              <a:rPr lang="en-US" dirty="0" smtClean="0"/>
              <a:t>Image the brain, record neurons</a:t>
            </a:r>
          </a:p>
          <a:p>
            <a:pPr>
              <a:buFontTx/>
              <a:buChar char="•"/>
            </a:pPr>
            <a:r>
              <a:rPr lang="en-US" dirty="0" smtClean="0"/>
              <a:t>The latter two methodologies are the domains of cognitive science and cognitive neuroscience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turi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2057400"/>
            <a:ext cx="3948113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382000" cy="52578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sz="2400" dirty="0" smtClean="0"/>
              <a:t>Turing (1950) </a:t>
            </a:r>
            <a:r>
              <a:rPr lang="en-US" sz="2400" dirty="0" smtClean="0">
                <a:hlinkClick r:id="rId4"/>
              </a:rPr>
              <a:t>"Computing machinery and intelligence"</a:t>
            </a:r>
            <a:endParaRPr lang="en-US" sz="2400" dirty="0" smtClean="0"/>
          </a:p>
          <a:p>
            <a:pPr>
              <a:buFontTx/>
              <a:buChar char="•"/>
            </a:pPr>
            <a:r>
              <a:rPr lang="en-US" sz="2400" dirty="0" smtClean="0"/>
              <a:t>The Turing Test</a:t>
            </a:r>
            <a:br>
              <a:rPr lang="en-US" sz="2400" dirty="0" smtClean="0"/>
            </a:br>
            <a:endParaRPr lang="en-US" sz="2400" dirty="0" smtClean="0"/>
          </a:p>
          <a:p>
            <a:pPr>
              <a:buFontTx/>
              <a:buChar char="•"/>
            </a:pPr>
            <a:endParaRPr lang="en-US" sz="2400" dirty="0" smtClean="0"/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>
              <a:buFontTx/>
              <a:buChar char="•"/>
            </a:pPr>
            <a:r>
              <a:rPr lang="en-US" sz="2400" dirty="0" smtClean="0"/>
              <a:t>What capabilities would a computer need to have to pass the Turing Test?</a:t>
            </a:r>
          </a:p>
          <a:p>
            <a:pPr lvl="1"/>
            <a:r>
              <a:rPr lang="en-US" dirty="0" smtClean="0"/>
              <a:t>Natural language processing</a:t>
            </a:r>
          </a:p>
          <a:p>
            <a:pPr lvl="1"/>
            <a:r>
              <a:rPr lang="en-US" dirty="0" smtClean="0"/>
              <a:t>Knowledge representation</a:t>
            </a:r>
          </a:p>
          <a:p>
            <a:pPr lvl="1"/>
            <a:r>
              <a:rPr lang="en-US" dirty="0" smtClean="0"/>
              <a:t>Automated reasoning</a:t>
            </a:r>
          </a:p>
          <a:p>
            <a:pPr lvl="1"/>
            <a:r>
              <a:rPr lang="en-US" dirty="0" smtClean="0"/>
              <a:t>Machine learning</a:t>
            </a:r>
          </a:p>
          <a:p>
            <a:pPr>
              <a:buFontTx/>
              <a:buChar char="•"/>
            </a:pPr>
            <a:r>
              <a:rPr lang="en-US" sz="2400" dirty="0" smtClean="0"/>
              <a:t>Turing predicted that by the year 2000, machines would be able to fool 30% of human judges for five minutes</a:t>
            </a: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Acting humanly</a:t>
            </a:r>
          </a:p>
        </p:txBody>
      </p:sp>
      <p:pic>
        <p:nvPicPr>
          <p:cNvPr id="1024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86600" y="1524000"/>
            <a:ext cx="1531938" cy="1905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153400" cy="52578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sz="2400" dirty="0" smtClean="0"/>
              <a:t>What are some potential problems with the Turing Test?</a:t>
            </a:r>
            <a:endParaRPr lang="en-US" sz="1600" dirty="0" smtClean="0"/>
          </a:p>
          <a:p>
            <a:pPr lvl="1"/>
            <a:r>
              <a:rPr lang="en-US" dirty="0" smtClean="0"/>
              <a:t>Some human behavior is not intelligent</a:t>
            </a:r>
          </a:p>
          <a:p>
            <a:pPr lvl="1"/>
            <a:r>
              <a:rPr lang="en-US" dirty="0" smtClean="0"/>
              <a:t>Some intelligent behavior may not be human</a:t>
            </a:r>
          </a:p>
          <a:p>
            <a:pPr lvl="1"/>
            <a:r>
              <a:rPr lang="en-US" dirty="0" smtClean="0"/>
              <a:t>Human observers may be easy to fool</a:t>
            </a:r>
          </a:p>
          <a:p>
            <a:pPr lvl="2">
              <a:buFont typeface="Arial" pitchFamily="34" charset="0"/>
              <a:buChar char="•"/>
            </a:pPr>
            <a:r>
              <a:rPr lang="en-US" sz="2000" dirty="0" smtClean="0"/>
              <a:t>A lot depends on expectations</a:t>
            </a:r>
          </a:p>
          <a:p>
            <a:pPr lvl="2">
              <a:buFont typeface="Arial" pitchFamily="34" charset="0"/>
              <a:buChar char="•"/>
            </a:pPr>
            <a:r>
              <a:rPr lang="en-US" sz="2000" i="1" dirty="0" smtClean="0"/>
              <a:t>Anthropomorphic fallacy</a:t>
            </a:r>
          </a:p>
          <a:p>
            <a:pPr lvl="2">
              <a:buFont typeface="Arial" pitchFamily="34" charset="0"/>
              <a:buChar char="•"/>
            </a:pPr>
            <a:r>
              <a:rPr lang="en-US" sz="2000" dirty="0" err="1" smtClean="0"/>
              <a:t>Chatbots</a:t>
            </a:r>
            <a:r>
              <a:rPr lang="en-US" sz="2000" dirty="0" smtClean="0"/>
              <a:t>, e.g., </a:t>
            </a:r>
            <a:r>
              <a:rPr lang="en-US" sz="2000" dirty="0" smtClean="0">
                <a:hlinkClick r:id="rId3"/>
              </a:rPr>
              <a:t>ELIZA</a:t>
            </a:r>
            <a:endParaRPr lang="en-US" sz="2000" dirty="0" smtClean="0"/>
          </a:p>
          <a:p>
            <a:pPr lvl="1"/>
            <a:r>
              <a:rPr lang="en-US" dirty="0" smtClean="0">
                <a:hlinkClick r:id="rId4"/>
              </a:rPr>
              <a:t>Chinese room argument</a:t>
            </a:r>
            <a:r>
              <a:rPr lang="en-US" dirty="0" smtClean="0"/>
              <a:t>: one may simulate intelligence without having true intelligence (more of a philosophical objection)</a:t>
            </a:r>
          </a:p>
          <a:p>
            <a:pPr>
              <a:buFontTx/>
              <a:buChar char="•"/>
            </a:pPr>
            <a:r>
              <a:rPr lang="en-US" sz="2400" dirty="0" smtClean="0"/>
              <a:t>Is passing the Turing test a good scientific/engineering goal?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Turing Test: Criticism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Thinking rationally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763000" cy="52578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sz="2400" dirty="0" smtClean="0"/>
              <a:t>Idealized or “right” way of thinking</a:t>
            </a:r>
          </a:p>
          <a:p>
            <a:pPr>
              <a:buFontTx/>
              <a:buChar char="•"/>
            </a:pPr>
            <a:r>
              <a:rPr lang="en-US" sz="2400" b="1" dirty="0" smtClean="0"/>
              <a:t>Logic:</a:t>
            </a:r>
            <a:r>
              <a:rPr lang="en-US" sz="2400" dirty="0" smtClean="0"/>
              <a:t> patterns of argument that always yield correct conclusions when supplied with correct premises</a:t>
            </a:r>
          </a:p>
          <a:p>
            <a:pPr lvl="1"/>
            <a:r>
              <a:rPr lang="en-US" dirty="0" smtClean="0"/>
              <a:t>“Socrates is a man; all men are mortal; therefore Socrates is mortal.”</a:t>
            </a:r>
          </a:p>
          <a:p>
            <a:pPr>
              <a:buFontTx/>
              <a:buChar char="•"/>
            </a:pPr>
            <a:r>
              <a:rPr lang="en-US" sz="2400" dirty="0" smtClean="0"/>
              <a:t>Beginning with Aristotle, philosophers and mathematicians have attempted to formalize the rules of logical thought</a:t>
            </a:r>
          </a:p>
          <a:p>
            <a:pPr>
              <a:buFontTx/>
              <a:buChar char="•"/>
            </a:pPr>
            <a:r>
              <a:rPr lang="en-US" sz="2400" b="1" i="1" dirty="0" err="1" smtClean="0"/>
              <a:t>Logicist</a:t>
            </a:r>
            <a:r>
              <a:rPr lang="en-US" sz="2400" b="1" dirty="0" smtClean="0"/>
              <a:t> approach to AI: </a:t>
            </a:r>
            <a:r>
              <a:rPr lang="en-US" sz="2400" dirty="0" smtClean="0"/>
              <a:t>describe problem in formal logical notation and apply general deduction procedures to solve it</a:t>
            </a:r>
          </a:p>
          <a:p>
            <a:pPr>
              <a:buFontTx/>
              <a:buChar char="•"/>
            </a:pPr>
            <a:r>
              <a:rPr lang="en-US" sz="2400" dirty="0" smtClean="0"/>
              <a:t>Problems with the </a:t>
            </a:r>
            <a:r>
              <a:rPr lang="en-US" sz="2400" dirty="0" err="1" smtClean="0"/>
              <a:t>logicist</a:t>
            </a:r>
            <a:r>
              <a:rPr lang="en-US" sz="2400" dirty="0" smtClean="0"/>
              <a:t> approach</a:t>
            </a:r>
          </a:p>
          <a:p>
            <a:pPr lvl="1"/>
            <a:r>
              <a:rPr lang="en-US" dirty="0" smtClean="0"/>
              <a:t>Computational complexity of finding the solution</a:t>
            </a:r>
          </a:p>
          <a:p>
            <a:pPr lvl="1"/>
            <a:r>
              <a:rPr lang="en-US" dirty="0" smtClean="0"/>
              <a:t>Describing real-world problems and knowledge in logical notation</a:t>
            </a:r>
          </a:p>
          <a:p>
            <a:pPr lvl="1"/>
            <a:r>
              <a:rPr lang="en-US" dirty="0" smtClean="0"/>
              <a:t>Dealing with uncertainty</a:t>
            </a:r>
          </a:p>
          <a:p>
            <a:pPr lvl="1"/>
            <a:r>
              <a:rPr lang="en-US" dirty="0" smtClean="0"/>
              <a:t>A lot of intelligent or “rational” behavior has nothing to do with logic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Acting rationally: Rational agent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924800" cy="5257800"/>
          </a:xfrm>
        </p:spPr>
        <p:txBody>
          <a:bodyPr/>
          <a:lstStyle/>
          <a:p>
            <a:pPr>
              <a:buFont typeface="Arial" pitchFamily="34" charset="0"/>
              <a:buChar char="•"/>
              <a:defRPr/>
            </a:pPr>
            <a:r>
              <a:rPr lang="en-US" sz="2400" dirty="0" smtClean="0"/>
              <a:t>A rational agent is one that acts to achieve the best </a:t>
            </a:r>
            <a:r>
              <a:rPr lang="en-US" sz="2400" i="1" dirty="0" smtClean="0"/>
              <a:t>expected</a:t>
            </a:r>
            <a:r>
              <a:rPr lang="en-US" sz="2400" dirty="0" smtClean="0"/>
              <a:t> outcome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Goals are application-dependent and are expressed in terms of the </a:t>
            </a:r>
            <a:r>
              <a:rPr lang="en-US" b="1" dirty="0" smtClean="0">
                <a:ea typeface="+mn-ea"/>
                <a:cs typeface="+mn-cs"/>
              </a:rPr>
              <a:t>utility of outcomes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Being rational means </a:t>
            </a:r>
            <a:r>
              <a:rPr lang="en-US" b="1" dirty="0" smtClean="0">
                <a:ea typeface="+mn-ea"/>
                <a:cs typeface="+mn-cs"/>
              </a:rPr>
              <a:t>maximizing your expected utility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In practice, utility optimization is subject to the agent’s computational constraints (</a:t>
            </a:r>
            <a:r>
              <a:rPr lang="en-US" i="1" dirty="0" smtClean="0">
                <a:ea typeface="+mn-ea"/>
                <a:cs typeface="+mn-cs"/>
              </a:rPr>
              <a:t>bounded rationality</a:t>
            </a:r>
            <a:r>
              <a:rPr lang="en-US" dirty="0" smtClean="0">
                <a:ea typeface="+mn-ea"/>
                <a:cs typeface="+mn-cs"/>
              </a:rPr>
              <a:t> or </a:t>
            </a:r>
            <a:r>
              <a:rPr lang="en-US" i="1" dirty="0" smtClean="0">
                <a:ea typeface="+mn-ea"/>
                <a:cs typeface="+mn-cs"/>
              </a:rPr>
              <a:t>bounded optimality</a:t>
            </a:r>
            <a:r>
              <a:rPr lang="en-US" dirty="0" smtClean="0">
                <a:ea typeface="+mn-ea"/>
                <a:cs typeface="+mn-cs"/>
              </a:rPr>
              <a:t>)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 smtClean="0"/>
              <a:t>This definition of rationality only concerns the decisions/actions that are made, not the cognitive process behind them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Acting rationally: Rational agent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924800" cy="52578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sz="2400" dirty="0" smtClean="0"/>
              <a:t>Advantages of the “utility maximization” formulation</a:t>
            </a:r>
          </a:p>
          <a:p>
            <a:pPr lvl="1"/>
            <a:r>
              <a:rPr lang="en-US" dirty="0" smtClean="0"/>
              <a:t>Generality: goes beyond explicit reasoning, and even human cognition altogether</a:t>
            </a:r>
          </a:p>
          <a:p>
            <a:pPr lvl="1"/>
            <a:r>
              <a:rPr lang="en-US" dirty="0" smtClean="0"/>
              <a:t>Practicality: can be adapted to many real-world problems</a:t>
            </a:r>
          </a:p>
          <a:p>
            <a:pPr lvl="1"/>
            <a:r>
              <a:rPr lang="en-US" dirty="0" smtClean="0"/>
              <a:t>Amenable to good scientific and engineering methodology</a:t>
            </a:r>
          </a:p>
          <a:p>
            <a:pPr lvl="1"/>
            <a:r>
              <a:rPr lang="en-US" dirty="0" smtClean="0"/>
              <a:t>Avoids philosophy and psychology</a:t>
            </a:r>
          </a:p>
          <a:p>
            <a:pPr>
              <a:buFontTx/>
              <a:buChar char="•"/>
            </a:pPr>
            <a:r>
              <a:rPr lang="en-US" dirty="0" smtClean="0"/>
              <a:t>Any disadvantages?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00FF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00"/>
        </a:solidFill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00"/>
        </a:solidFill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83709</TotalTime>
  <Words>713</Words>
  <Application>Microsoft Office PowerPoint</Application>
  <PresentationFormat>全屏显示(4:3)</PresentationFormat>
  <Paragraphs>148</Paragraphs>
  <Slides>20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Blank Presentation</vt:lpstr>
      <vt:lpstr>Advanced Artificial Intelligence  Fall 2017</vt:lpstr>
      <vt:lpstr>Artificial Intelligence</vt:lpstr>
      <vt:lpstr>What is AI?</vt:lpstr>
      <vt:lpstr>Thinking humanly</vt:lpstr>
      <vt:lpstr>Acting humanly</vt:lpstr>
      <vt:lpstr>Turing Test: Criticism</vt:lpstr>
      <vt:lpstr>Thinking rationally</vt:lpstr>
      <vt:lpstr>Acting rationally: Rational agent</vt:lpstr>
      <vt:lpstr>Acting rationally: Rational agent</vt:lpstr>
      <vt:lpstr>AI Connections</vt:lpstr>
      <vt:lpstr>What are some successes of AI today?</vt:lpstr>
      <vt:lpstr>IBM Watson</vt:lpstr>
      <vt:lpstr>Google self-driving cars</vt:lpstr>
      <vt:lpstr>Natural Language</vt:lpstr>
      <vt:lpstr>Vision</vt:lpstr>
      <vt:lpstr>Math, games</vt:lpstr>
      <vt:lpstr>Logistics, scheduling, planning</vt:lpstr>
      <vt:lpstr>Information agents</vt:lpstr>
      <vt:lpstr>Robotics</vt:lpstr>
      <vt:lpstr>Towel-folding robot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Sparse Texture Representation Using Affine-Invariant Regions</dc:title>
  <dc:creator>Lana</dc:creator>
  <cp:lastModifiedBy>china</cp:lastModifiedBy>
  <cp:revision>2815</cp:revision>
  <dcterms:created xsi:type="dcterms:W3CDTF">2003-06-12T19:48:44Z</dcterms:created>
  <dcterms:modified xsi:type="dcterms:W3CDTF">2017-10-10T10:39:26Z</dcterms:modified>
</cp:coreProperties>
</file>