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2"/>
  </p:sldMasterIdLst>
  <p:notesMasterIdLst>
    <p:notesMasterId r:id="rId59"/>
  </p:notesMasterIdLst>
  <p:handoutMasterIdLst>
    <p:handoutMasterId r:id="rId60"/>
  </p:handoutMasterIdLst>
  <p:sldIdLst>
    <p:sldId id="275" r:id="rId3"/>
    <p:sldId id="276" r:id="rId4"/>
    <p:sldId id="337" r:id="rId5"/>
    <p:sldId id="346" r:id="rId6"/>
    <p:sldId id="347" r:id="rId7"/>
    <p:sldId id="338" r:id="rId8"/>
    <p:sldId id="371" r:id="rId9"/>
    <p:sldId id="329" r:id="rId10"/>
    <p:sldId id="361" r:id="rId11"/>
    <p:sldId id="362" r:id="rId12"/>
    <p:sldId id="391" r:id="rId13"/>
    <p:sldId id="355" r:id="rId14"/>
    <p:sldId id="356" r:id="rId15"/>
    <p:sldId id="387" r:id="rId16"/>
    <p:sldId id="393" r:id="rId17"/>
    <p:sldId id="394" r:id="rId18"/>
    <p:sldId id="401" r:id="rId19"/>
    <p:sldId id="351" r:id="rId20"/>
    <p:sldId id="400" r:id="rId21"/>
    <p:sldId id="390" r:id="rId22"/>
    <p:sldId id="373" r:id="rId23"/>
    <p:sldId id="375" r:id="rId24"/>
    <p:sldId id="395" r:id="rId25"/>
    <p:sldId id="396" r:id="rId26"/>
    <p:sldId id="352" r:id="rId27"/>
    <p:sldId id="365" r:id="rId28"/>
    <p:sldId id="397" r:id="rId29"/>
    <p:sldId id="366" r:id="rId30"/>
    <p:sldId id="402" r:id="rId31"/>
    <p:sldId id="404" r:id="rId32"/>
    <p:sldId id="403" r:id="rId33"/>
    <p:sldId id="405" r:id="rId34"/>
    <p:sldId id="414" r:id="rId35"/>
    <p:sldId id="406" r:id="rId36"/>
    <p:sldId id="407" r:id="rId37"/>
    <p:sldId id="408" r:id="rId38"/>
    <p:sldId id="409" r:id="rId39"/>
    <p:sldId id="410" r:id="rId40"/>
    <p:sldId id="411" r:id="rId41"/>
    <p:sldId id="412" r:id="rId42"/>
    <p:sldId id="413" r:id="rId43"/>
    <p:sldId id="353" r:id="rId44"/>
    <p:sldId id="415" r:id="rId45"/>
    <p:sldId id="417" r:id="rId46"/>
    <p:sldId id="416" r:id="rId47"/>
    <p:sldId id="398" r:id="rId48"/>
    <p:sldId id="376" r:id="rId49"/>
    <p:sldId id="377" r:id="rId50"/>
    <p:sldId id="331" r:id="rId51"/>
    <p:sldId id="378" r:id="rId52"/>
    <p:sldId id="379" r:id="rId53"/>
    <p:sldId id="399" r:id="rId54"/>
    <p:sldId id="384" r:id="rId55"/>
    <p:sldId id="389" r:id="rId56"/>
    <p:sldId id="385" r:id="rId57"/>
    <p:sldId id="358"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497D"/>
    <a:srgbClr val="F8F8F8"/>
    <a:srgbClr val="000000"/>
    <a:srgbClr val="2F5597"/>
    <a:srgbClr val="E73A1C"/>
    <a:srgbClr val="FF8F8F"/>
    <a:srgbClr val="904959"/>
    <a:srgbClr val="FF4B4B"/>
    <a:srgbClr val="EAE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20" autoAdjust="0"/>
    <p:restoredTop sz="92952" autoAdjust="0"/>
  </p:normalViewPr>
  <p:slideViewPr>
    <p:cSldViewPr snapToGrid="0">
      <p:cViewPr varScale="1">
        <p:scale>
          <a:sx n="63" d="100"/>
          <a:sy n="63" d="100"/>
        </p:scale>
        <p:origin x="960"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180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1BFB01E-CECC-440D-BB80-470BA19A0A9F}" type="datetimeFigureOut">
              <a:rPr lang="zh-CN" altLang="en-US" smtClean="0"/>
              <a:t>2017/1/7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1CE947-F43B-4C8C-B1D7-714E3672B02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F6F7CC-D428-4F45-8198-EA69878D1655}" type="datetimeFigureOut">
              <a:rPr lang="zh-CN" altLang="en-US" smtClean="0"/>
              <a:t>2017/1/7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FA8B32-562D-4236-854A-A31AF6609B6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baike.baidu.com/view/2358.htm"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baike.baidu.com/view/3941.htm"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WEP</a:t>
            </a:r>
            <a:r>
              <a:rPr lang="zh-CN" altLang="en-US" dirty="0"/>
              <a:t>是</a:t>
            </a:r>
            <a:r>
              <a:rPr lang="en-US" altLang="zh-CN" dirty="0"/>
              <a:t>Wired Equivalent Privacy</a:t>
            </a:r>
            <a:r>
              <a:rPr lang="zh-CN" altLang="en-US" dirty="0"/>
              <a:t>的简称，有线等效保密（</a:t>
            </a:r>
            <a:r>
              <a:rPr lang="en-US" altLang="zh-CN" dirty="0"/>
              <a:t>WEP</a:t>
            </a:r>
            <a:r>
              <a:rPr lang="zh-CN" altLang="en-US" dirty="0"/>
              <a:t>）协议</a:t>
            </a:r>
            <a:endParaRPr lang="en-US" altLang="zh-CN" b="1" dirty="0"/>
          </a:p>
          <a:p>
            <a:r>
              <a:rPr lang="en-US" altLang="zh-CN" b="1" dirty="0"/>
              <a:t>WPA</a:t>
            </a:r>
            <a:r>
              <a:rPr lang="zh-CN" altLang="en-US" dirty="0"/>
              <a:t>全名为</a:t>
            </a:r>
            <a:r>
              <a:rPr lang="en-US" altLang="zh-CN" b="1" dirty="0"/>
              <a:t>Wi-Fi Protected Access</a:t>
            </a:r>
            <a:r>
              <a:rPr lang="zh-CN" altLang="en-US" dirty="0"/>
              <a:t>保护无线</a:t>
            </a:r>
            <a:r>
              <a:rPr lang="zh-CN" altLang="en-US" dirty="0">
                <a:hlinkClick r:id="rId3"/>
              </a:rPr>
              <a:t>电脑</a:t>
            </a:r>
            <a:r>
              <a:rPr lang="zh-CN" altLang="en-US" dirty="0"/>
              <a:t>网络（</a:t>
            </a:r>
            <a:r>
              <a:rPr lang="en-US" altLang="zh-CN" dirty="0">
                <a:hlinkClick r:id="rId4"/>
              </a:rPr>
              <a:t>Wi-Fi</a:t>
            </a:r>
            <a:r>
              <a:rPr lang="zh-CN" altLang="en-US" dirty="0"/>
              <a:t>）安全的系统</a:t>
            </a:r>
            <a:endParaRPr lang="en-US" altLang="zh-CN" dirty="0"/>
          </a:p>
          <a:p>
            <a:r>
              <a:rPr lang="zh-CN" altLang="en-US" dirty="0"/>
              <a:t>安全传输层协议（</a:t>
            </a:r>
            <a:r>
              <a:rPr lang="en-US" altLang="zh-CN" dirty="0"/>
              <a:t>TLS</a:t>
            </a:r>
            <a:r>
              <a:rPr lang="zh-CN" altLang="en-US" dirty="0"/>
              <a:t>）</a:t>
            </a:r>
            <a:endParaRPr lang="en-US" altLang="zh-CN" dirty="0"/>
          </a:p>
          <a:p>
            <a:r>
              <a:rPr lang="en-US" altLang="zh-CN" dirty="0"/>
              <a:t>All Your Biases Belong to Us:  Breaking RC4 in WPA-TKIP and TLS  USENIX2015</a:t>
            </a:r>
          </a:p>
          <a:p>
            <a:endParaRPr lang="zh-CN" altLang="en-US" dirty="0"/>
          </a:p>
        </p:txBody>
      </p:sp>
      <p:sp>
        <p:nvSpPr>
          <p:cNvPr id="4" name="灯片编号占位符 3"/>
          <p:cNvSpPr>
            <a:spLocks noGrp="1"/>
          </p:cNvSpPr>
          <p:nvPr>
            <p:ph type="sldNum" sz="quarter" idx="10"/>
          </p:nvPr>
        </p:nvSpPr>
        <p:spPr/>
        <p:txBody>
          <a:bodyPr/>
          <a:lstStyle/>
          <a:p>
            <a:fld id="{1FFA8B32-562D-4236-854A-A31AF6609B60}" type="slidenum">
              <a:rPr lang="zh-CN" altLang="en-US" smtClean="0"/>
              <a:t>5</a:t>
            </a:fld>
            <a:endParaRPr lang="zh-CN" altLang="en-US"/>
          </a:p>
        </p:txBody>
      </p:sp>
    </p:spTree>
    <p:extLst>
      <p:ext uri="{BB962C8B-B14F-4D97-AF65-F5344CB8AC3E}">
        <p14:creationId xmlns:p14="http://schemas.microsoft.com/office/powerpoint/2010/main" val="3359295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gn="just">
              <a:spcAft>
                <a:spcPts val="1200"/>
              </a:spcAft>
              <a:buFont typeface="Wingdings" panose="05000000000000000000" pitchFamily="2" charset="2"/>
              <a:buChar char="l"/>
            </a:pPr>
            <a:r>
              <a:rPr lang="zh-CN" altLang="en-US" sz="1200" dirty="0">
                <a:ea typeface="微软雅黑" panose="020B0503020204020204" pitchFamily="34" charset="-122"/>
              </a:rPr>
              <a:t>签名一个比特币交易时，比特币钱包会获取一个随机数</a:t>
            </a:r>
            <a:r>
              <a:rPr lang="en-US" altLang="zh-CN" sz="1200" dirty="0">
                <a:ea typeface="微软雅黑" panose="020B0503020204020204" pitchFamily="34" charset="-122"/>
              </a:rPr>
              <a:t>k</a:t>
            </a:r>
            <a:r>
              <a:rPr lang="zh-CN" altLang="en-US" sz="1200" dirty="0">
                <a:ea typeface="微软雅黑" panose="020B0503020204020204" pitchFamily="34" charset="-122"/>
              </a:rPr>
              <a:t>。</a:t>
            </a:r>
            <a:endParaRPr lang="en-US" altLang="zh-CN" sz="1200" dirty="0">
              <a:ea typeface="微软雅黑" panose="020B0503020204020204" pitchFamily="34" charset="-122"/>
            </a:endParaRPr>
          </a:p>
          <a:p>
            <a:pPr marL="342900" indent="-342900" algn="just">
              <a:spcAft>
                <a:spcPts val="1200"/>
              </a:spcAft>
              <a:buFont typeface="Wingdings" panose="05000000000000000000" pitchFamily="2" charset="2"/>
              <a:buChar char="l"/>
            </a:pPr>
            <a:r>
              <a:rPr lang="zh-CN" altLang="en-US" sz="1200" dirty="0">
                <a:ea typeface="微软雅黑" panose="020B0503020204020204" pitchFamily="34" charset="-122"/>
              </a:rPr>
              <a:t>用</a:t>
            </a:r>
            <a:r>
              <a:rPr lang="en-US" altLang="zh-CN" sz="1200" dirty="0">
                <a:ea typeface="微软雅黑" panose="020B0503020204020204" pitchFamily="34" charset="-122"/>
              </a:rPr>
              <a:t>k</a:t>
            </a:r>
            <a:r>
              <a:rPr lang="zh-CN" altLang="en-US" sz="1200" dirty="0">
                <a:ea typeface="微软雅黑" panose="020B0503020204020204" pitchFamily="34" charset="-122"/>
              </a:rPr>
              <a:t>计算出一个</a:t>
            </a:r>
            <a:r>
              <a:rPr lang="en-US" altLang="zh-CN" sz="1200" dirty="0">
                <a:ea typeface="微软雅黑" panose="020B0503020204020204" pitchFamily="34" charset="-122"/>
              </a:rPr>
              <a:t>r</a:t>
            </a:r>
            <a:r>
              <a:rPr lang="zh-CN" altLang="en-US" sz="1200" dirty="0">
                <a:ea typeface="微软雅黑" panose="020B0503020204020204" pitchFamily="34" charset="-122"/>
              </a:rPr>
              <a:t>，然后用“</a:t>
            </a:r>
            <a:r>
              <a:rPr lang="zh-CN" altLang="en-US" sz="1400" b="1" dirty="0">
                <a:solidFill>
                  <a:srgbClr val="FF0000"/>
                </a:solidFill>
                <a:ea typeface="微软雅黑" panose="020B0503020204020204" pitchFamily="34" charset="-122"/>
              </a:rPr>
              <a:t>私钥</a:t>
            </a:r>
            <a:r>
              <a:rPr lang="en-US" altLang="zh-CN" sz="1400" b="1" dirty="0">
                <a:solidFill>
                  <a:srgbClr val="FF0000"/>
                </a:solidFill>
                <a:ea typeface="微软雅黑" panose="020B0503020204020204" pitchFamily="34" charset="-122"/>
              </a:rPr>
              <a:t>+</a:t>
            </a:r>
            <a:r>
              <a:rPr lang="en-US" altLang="zh-CN" sz="1400" b="1" dirty="0" err="1">
                <a:solidFill>
                  <a:srgbClr val="FF0000"/>
                </a:solidFill>
                <a:ea typeface="微软雅黑" panose="020B0503020204020204" pitchFamily="34" charset="-122"/>
              </a:rPr>
              <a:t>k+r</a:t>
            </a:r>
            <a:r>
              <a:rPr lang="en-US" altLang="zh-CN" sz="1400" b="1" dirty="0">
                <a:solidFill>
                  <a:srgbClr val="FF0000"/>
                </a:solidFill>
                <a:ea typeface="微软雅黑" panose="020B0503020204020204" pitchFamily="34" charset="-122"/>
              </a:rPr>
              <a:t>+</a:t>
            </a:r>
            <a:r>
              <a:rPr lang="zh-CN" altLang="en-US" sz="1400" b="1" dirty="0">
                <a:solidFill>
                  <a:srgbClr val="FF0000"/>
                </a:solidFill>
                <a:ea typeface="微软雅黑" panose="020B0503020204020204" pitchFamily="34" charset="-122"/>
              </a:rPr>
              <a:t>交易</a:t>
            </a:r>
            <a:r>
              <a:rPr lang="en-US" altLang="zh-CN" sz="1400" b="1" dirty="0">
                <a:solidFill>
                  <a:srgbClr val="FF0000"/>
                </a:solidFill>
                <a:ea typeface="微软雅黑" panose="020B0503020204020204" pitchFamily="34" charset="-122"/>
              </a:rPr>
              <a:t>hash</a:t>
            </a:r>
            <a:r>
              <a:rPr lang="zh-CN" altLang="en-US" sz="1200" dirty="0">
                <a:ea typeface="微软雅黑" panose="020B0503020204020204" pitchFamily="34" charset="-122"/>
              </a:rPr>
              <a:t>” 计算出签名</a:t>
            </a:r>
            <a:r>
              <a:rPr lang="en-US" altLang="zh-CN" sz="1400" b="1" dirty="0">
                <a:solidFill>
                  <a:srgbClr val="FF0000"/>
                </a:solidFill>
                <a:ea typeface="微软雅黑" panose="020B0503020204020204" pitchFamily="34" charset="-122"/>
              </a:rPr>
              <a:t>Sig</a:t>
            </a:r>
            <a:r>
              <a:rPr lang="zh-CN" altLang="en-US" sz="1200" dirty="0">
                <a:ea typeface="微软雅黑" panose="020B0503020204020204" pitchFamily="34" charset="-122"/>
              </a:rPr>
              <a:t>。</a:t>
            </a:r>
            <a:endParaRPr lang="en-US" altLang="zh-CN" sz="1200" dirty="0">
              <a:ea typeface="微软雅黑" panose="020B0503020204020204" pitchFamily="34" charset="-122"/>
            </a:endParaRPr>
          </a:p>
          <a:p>
            <a:pPr marL="342900" indent="-342900" algn="just">
              <a:spcAft>
                <a:spcPts val="1200"/>
              </a:spcAft>
              <a:buFont typeface="Wingdings" panose="05000000000000000000" pitchFamily="2" charset="2"/>
              <a:buChar char="l"/>
            </a:pPr>
            <a:r>
              <a:rPr lang="zh-CN" altLang="en-US" sz="1200" dirty="0">
                <a:ea typeface="微软雅黑" panose="020B0503020204020204" pitchFamily="34" charset="-122"/>
              </a:rPr>
              <a:t>最后将“</a:t>
            </a:r>
            <a:r>
              <a:rPr lang="zh-CN" altLang="en-US" sz="1400" b="1" dirty="0">
                <a:solidFill>
                  <a:srgbClr val="FF0000"/>
                </a:solidFill>
                <a:ea typeface="微软雅黑" panose="020B0503020204020204" pitchFamily="34" charset="-122"/>
              </a:rPr>
              <a:t>公钥</a:t>
            </a:r>
            <a:r>
              <a:rPr lang="en-US" altLang="zh-CN" sz="1400" b="1" dirty="0">
                <a:solidFill>
                  <a:srgbClr val="FF0000"/>
                </a:solidFill>
                <a:ea typeface="微软雅黑" panose="020B0503020204020204" pitchFamily="34" charset="-122"/>
              </a:rPr>
              <a:t>+</a:t>
            </a:r>
            <a:r>
              <a:rPr lang="en-US" altLang="zh-CN" sz="1400" b="1" dirty="0" err="1">
                <a:solidFill>
                  <a:srgbClr val="FF0000"/>
                </a:solidFill>
                <a:ea typeface="微软雅黑" panose="020B0503020204020204" pitchFamily="34" charset="-122"/>
              </a:rPr>
              <a:t>r+Sig</a:t>
            </a:r>
            <a:r>
              <a:rPr lang="en-US" altLang="zh-CN" sz="1200" dirty="0">
                <a:ea typeface="微软雅黑" panose="020B0503020204020204" pitchFamily="34" charset="-122"/>
              </a:rPr>
              <a:t>”</a:t>
            </a:r>
            <a:r>
              <a:rPr lang="zh-CN" altLang="en-US" sz="1200" dirty="0">
                <a:ea typeface="微软雅黑" panose="020B0503020204020204" pitchFamily="34" charset="-122"/>
              </a:rPr>
              <a:t>广播出去，其它节点通过检查</a:t>
            </a:r>
            <a:r>
              <a:rPr lang="en-US" altLang="zh-CN" sz="1200" dirty="0">
                <a:ea typeface="微软雅黑" panose="020B0503020204020204" pitchFamily="34" charset="-122"/>
              </a:rPr>
              <a:t>”</a:t>
            </a:r>
            <a:r>
              <a:rPr lang="zh-CN" altLang="en-US" sz="1200" dirty="0">
                <a:ea typeface="微软雅黑" panose="020B0503020204020204" pitchFamily="34" charset="-122"/>
              </a:rPr>
              <a:t>公钥</a:t>
            </a:r>
            <a:r>
              <a:rPr lang="en-US" altLang="zh-CN" sz="1200" dirty="0">
                <a:ea typeface="微软雅黑" panose="020B0503020204020204" pitchFamily="34" charset="-122"/>
              </a:rPr>
              <a:t>+</a:t>
            </a:r>
            <a:r>
              <a:rPr lang="en-US" altLang="zh-CN" sz="1200" dirty="0" err="1">
                <a:ea typeface="微软雅黑" panose="020B0503020204020204" pitchFamily="34" charset="-122"/>
              </a:rPr>
              <a:t>r+Sig</a:t>
            </a:r>
            <a:r>
              <a:rPr lang="en-US" altLang="zh-CN" sz="1200" dirty="0">
                <a:ea typeface="微软雅黑" panose="020B0503020204020204" pitchFamily="34" charset="-122"/>
              </a:rPr>
              <a:t>”</a:t>
            </a:r>
            <a:r>
              <a:rPr lang="zh-CN" altLang="en-US" sz="1200" dirty="0">
                <a:ea typeface="微软雅黑" panose="020B0503020204020204" pitchFamily="34" charset="-122"/>
              </a:rPr>
              <a:t>验证签名是否正确，就像从公钥不能反推出私钥一样，从</a:t>
            </a:r>
            <a:r>
              <a:rPr lang="en-US" altLang="zh-CN" sz="1200" dirty="0">
                <a:ea typeface="微软雅黑" panose="020B0503020204020204" pitchFamily="34" charset="-122"/>
              </a:rPr>
              <a:t>r</a:t>
            </a:r>
            <a:r>
              <a:rPr lang="zh-CN" altLang="en-US" sz="1200" dirty="0">
                <a:ea typeface="微软雅黑" panose="020B0503020204020204" pitchFamily="34" charset="-122"/>
              </a:rPr>
              <a:t>值也不能反推出</a:t>
            </a:r>
            <a:r>
              <a:rPr lang="en-US" altLang="zh-CN" sz="1200" dirty="0">
                <a:ea typeface="微软雅黑" panose="020B0503020204020204" pitchFamily="34" charset="-122"/>
              </a:rPr>
              <a:t>k</a:t>
            </a:r>
            <a:r>
              <a:rPr lang="zh-CN" altLang="en-US" sz="1200" dirty="0">
                <a:ea typeface="微软雅黑" panose="020B0503020204020204" pitchFamily="34" charset="-122"/>
              </a:rPr>
              <a:t>值。</a:t>
            </a:r>
            <a:endParaRPr lang="en-US" altLang="zh-CN" sz="1200" dirty="0">
              <a:ea typeface="微软雅黑" panose="020B0503020204020204" pitchFamily="34" charset="-122"/>
            </a:endParaRPr>
          </a:p>
          <a:p>
            <a:pPr marL="342900" indent="-342900">
              <a:spcAft>
                <a:spcPts val="1200"/>
              </a:spcAft>
              <a:buFont typeface="Wingdings" panose="05000000000000000000" pitchFamily="2" charset="2"/>
              <a:buChar char="Ø"/>
            </a:pPr>
            <a:r>
              <a:rPr lang="zh-CN" altLang="en-US" sz="1200" dirty="0">
                <a:ea typeface="微软雅黑" panose="020B0503020204020204" pitchFamily="34" charset="-122"/>
              </a:rPr>
              <a:t>如果由于钱包软件所依赖的随机数生成器不安全，导致签出的多笔交易之间发生了</a:t>
            </a:r>
            <a:r>
              <a:rPr lang="en-US" altLang="zh-CN" sz="1200" dirty="0">
                <a:ea typeface="微软雅黑" panose="020B0503020204020204" pitchFamily="34" charset="-122"/>
              </a:rPr>
              <a:t>k</a:t>
            </a:r>
            <a:r>
              <a:rPr lang="zh-CN" altLang="en-US" sz="1200" dirty="0">
                <a:ea typeface="微软雅黑" panose="020B0503020204020204" pitchFamily="34" charset="-122"/>
              </a:rPr>
              <a:t>值重复，也就相当于使用了相同的</a:t>
            </a:r>
            <a:r>
              <a:rPr lang="en-US" altLang="zh-CN" sz="1200" i="1" dirty="0">
                <a:ea typeface="微软雅黑" panose="020B0503020204020204" pitchFamily="34" charset="-122"/>
              </a:rPr>
              <a:t>k</a:t>
            </a:r>
            <a:r>
              <a:rPr lang="zh-CN" altLang="en-US" sz="1200" dirty="0">
                <a:ea typeface="微软雅黑" panose="020B0503020204020204" pitchFamily="34" charset="-122"/>
              </a:rPr>
              <a:t>、相同的</a:t>
            </a:r>
            <a:r>
              <a:rPr lang="en-US" altLang="zh-CN" sz="1200" dirty="0">
                <a:ea typeface="微软雅黑" panose="020B0503020204020204" pitchFamily="34" charset="-122"/>
              </a:rPr>
              <a:t>r</a:t>
            </a:r>
            <a:r>
              <a:rPr lang="zh-CN" altLang="en-US" sz="1200" dirty="0">
                <a:ea typeface="微软雅黑" panose="020B0503020204020204" pitchFamily="34" charset="-122"/>
              </a:rPr>
              <a:t>、相同的私钥签名了不同的交易。</a:t>
            </a:r>
            <a:endParaRPr lang="en-US" altLang="zh-CN" sz="1200" dirty="0">
              <a:ea typeface="微软雅黑" panose="020B0503020204020204" pitchFamily="34" charset="-122"/>
            </a:endParaRPr>
          </a:p>
          <a:p>
            <a:pPr marL="342900" indent="-342900">
              <a:spcAft>
                <a:spcPts val="1200"/>
              </a:spcAft>
              <a:buFont typeface="Wingdings" panose="05000000000000000000" pitchFamily="2" charset="2"/>
              <a:buChar char="Ø"/>
            </a:pPr>
            <a:r>
              <a:rPr lang="zh-CN" altLang="en-US" sz="1200" dirty="0">
                <a:ea typeface="微软雅黑" panose="020B0503020204020204" pitchFamily="34" charset="-122"/>
              </a:rPr>
              <a:t>这样，对于外部的旁观者（黑客）就能够直接通过</a:t>
            </a:r>
            <a:r>
              <a:rPr lang="en-US" altLang="zh-CN" sz="1200" dirty="0">
                <a:ea typeface="微软雅黑" panose="020B0503020204020204" pitchFamily="34" charset="-122"/>
              </a:rPr>
              <a:t>”</a:t>
            </a:r>
            <a:r>
              <a:rPr lang="zh-CN" altLang="en-US" sz="1400" b="1" dirty="0">
                <a:solidFill>
                  <a:srgbClr val="FF0000"/>
                </a:solidFill>
                <a:ea typeface="微软雅黑" panose="020B0503020204020204" pitchFamily="34" charset="-122"/>
              </a:rPr>
              <a:t>公钥</a:t>
            </a:r>
            <a:r>
              <a:rPr lang="en-US" altLang="zh-CN" sz="1400" b="1" dirty="0">
                <a:solidFill>
                  <a:srgbClr val="FF0000"/>
                </a:solidFill>
                <a:ea typeface="微软雅黑" panose="020B0503020204020204" pitchFamily="34" charset="-122"/>
              </a:rPr>
              <a:t>+r+Sig1+Sig2</a:t>
            </a:r>
            <a:r>
              <a:rPr lang="en-US" altLang="zh-CN" sz="1200" dirty="0">
                <a:ea typeface="微软雅黑" panose="020B0503020204020204" pitchFamily="34" charset="-122"/>
              </a:rPr>
              <a:t>”</a:t>
            </a:r>
            <a:r>
              <a:rPr lang="zh-CN" altLang="en-US" sz="1200" dirty="0">
                <a:ea typeface="微软雅黑" panose="020B0503020204020204" pitchFamily="34" charset="-122"/>
              </a:rPr>
              <a:t>来反推出私钥。</a:t>
            </a:r>
            <a:r>
              <a:rPr lang="en-US" altLang="zh-CN" sz="1200" dirty="0">
                <a:ea typeface="微软雅黑" panose="020B0503020204020204" pitchFamily="34" charset="-122"/>
              </a:rPr>
              <a:t>blockchain.info</a:t>
            </a:r>
            <a:r>
              <a:rPr lang="zh-CN" altLang="en-US" sz="1200" dirty="0">
                <a:ea typeface="微软雅黑" panose="020B0503020204020204" pitchFamily="34" charset="-122"/>
              </a:rPr>
              <a:t>和</a:t>
            </a:r>
            <a:r>
              <a:rPr lang="en-US" altLang="zh-CN" sz="1200" dirty="0">
                <a:ea typeface="微软雅黑" panose="020B0503020204020204" pitchFamily="34" charset="-122"/>
              </a:rPr>
              <a:t>brainwallet.org</a:t>
            </a:r>
            <a:r>
              <a:rPr lang="zh-CN" altLang="en-US" sz="1200" dirty="0">
                <a:ea typeface="微软雅黑" panose="020B0503020204020204" pitchFamily="34" charset="-122"/>
              </a:rPr>
              <a:t>网站都因为随机数问题导致用户丢币事件。</a:t>
            </a:r>
            <a:endParaRPr lang="zh-CN" altLang="en-US" dirty="0"/>
          </a:p>
        </p:txBody>
      </p:sp>
      <p:sp>
        <p:nvSpPr>
          <p:cNvPr id="4" name="灯片编号占位符 3"/>
          <p:cNvSpPr>
            <a:spLocks noGrp="1"/>
          </p:cNvSpPr>
          <p:nvPr>
            <p:ph type="sldNum" sz="quarter" idx="10"/>
          </p:nvPr>
        </p:nvSpPr>
        <p:spPr/>
        <p:txBody>
          <a:bodyPr/>
          <a:lstStyle/>
          <a:p>
            <a:fld id="{1FFA8B32-562D-4236-854A-A31AF6609B60}" type="slidenum">
              <a:rPr lang="zh-CN" altLang="en-US" smtClean="0"/>
              <a:t>23</a:t>
            </a:fld>
            <a:endParaRPr lang="zh-CN" altLang="en-US"/>
          </a:p>
        </p:txBody>
      </p:sp>
    </p:spTree>
    <p:extLst>
      <p:ext uri="{BB962C8B-B14F-4D97-AF65-F5344CB8AC3E}">
        <p14:creationId xmlns:p14="http://schemas.microsoft.com/office/powerpoint/2010/main" val="2150039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gn="just">
              <a:spcAft>
                <a:spcPts val="1200"/>
              </a:spcAft>
              <a:buFont typeface="Wingdings" panose="05000000000000000000" pitchFamily="2" charset="2"/>
              <a:buChar char="l"/>
            </a:pPr>
            <a:r>
              <a:rPr lang="zh-CN" altLang="en-US" sz="1200" dirty="0">
                <a:ea typeface="微软雅黑" panose="020B0503020204020204" pitchFamily="34" charset="-122"/>
              </a:rPr>
              <a:t>签名一个比特币交易时，比特币钱包会获取一个随机数</a:t>
            </a:r>
            <a:r>
              <a:rPr lang="en-US" altLang="zh-CN" sz="1200" dirty="0">
                <a:ea typeface="微软雅黑" panose="020B0503020204020204" pitchFamily="34" charset="-122"/>
              </a:rPr>
              <a:t>k</a:t>
            </a:r>
            <a:r>
              <a:rPr lang="zh-CN" altLang="en-US" sz="1200" dirty="0">
                <a:ea typeface="微软雅黑" panose="020B0503020204020204" pitchFamily="34" charset="-122"/>
              </a:rPr>
              <a:t>。</a:t>
            </a:r>
            <a:endParaRPr lang="en-US" altLang="zh-CN" sz="1200" dirty="0">
              <a:ea typeface="微软雅黑" panose="020B0503020204020204" pitchFamily="34" charset="-122"/>
            </a:endParaRPr>
          </a:p>
          <a:p>
            <a:pPr marL="342900" indent="-342900" algn="just">
              <a:spcAft>
                <a:spcPts val="1200"/>
              </a:spcAft>
              <a:buFont typeface="Wingdings" panose="05000000000000000000" pitchFamily="2" charset="2"/>
              <a:buChar char="l"/>
            </a:pPr>
            <a:r>
              <a:rPr lang="zh-CN" altLang="en-US" sz="1200" dirty="0">
                <a:ea typeface="微软雅黑" panose="020B0503020204020204" pitchFamily="34" charset="-122"/>
              </a:rPr>
              <a:t>用</a:t>
            </a:r>
            <a:r>
              <a:rPr lang="en-US" altLang="zh-CN" sz="1200" dirty="0">
                <a:ea typeface="微软雅黑" panose="020B0503020204020204" pitchFamily="34" charset="-122"/>
              </a:rPr>
              <a:t>k</a:t>
            </a:r>
            <a:r>
              <a:rPr lang="zh-CN" altLang="en-US" sz="1200" dirty="0">
                <a:ea typeface="微软雅黑" panose="020B0503020204020204" pitchFamily="34" charset="-122"/>
              </a:rPr>
              <a:t>计算出一个</a:t>
            </a:r>
            <a:r>
              <a:rPr lang="en-US" altLang="zh-CN" sz="1200" dirty="0">
                <a:ea typeface="微软雅黑" panose="020B0503020204020204" pitchFamily="34" charset="-122"/>
              </a:rPr>
              <a:t>r</a:t>
            </a:r>
            <a:r>
              <a:rPr lang="zh-CN" altLang="en-US" sz="1200" dirty="0">
                <a:ea typeface="微软雅黑" panose="020B0503020204020204" pitchFamily="34" charset="-122"/>
              </a:rPr>
              <a:t>，然后用“</a:t>
            </a:r>
            <a:r>
              <a:rPr lang="zh-CN" altLang="en-US" sz="1400" b="1" dirty="0">
                <a:solidFill>
                  <a:srgbClr val="FF0000"/>
                </a:solidFill>
                <a:ea typeface="微软雅黑" panose="020B0503020204020204" pitchFamily="34" charset="-122"/>
              </a:rPr>
              <a:t>私钥</a:t>
            </a:r>
            <a:r>
              <a:rPr lang="en-US" altLang="zh-CN" sz="1400" b="1" dirty="0">
                <a:solidFill>
                  <a:srgbClr val="FF0000"/>
                </a:solidFill>
                <a:ea typeface="微软雅黑" panose="020B0503020204020204" pitchFamily="34" charset="-122"/>
              </a:rPr>
              <a:t>+</a:t>
            </a:r>
            <a:r>
              <a:rPr lang="en-US" altLang="zh-CN" sz="1400" b="1" dirty="0" err="1">
                <a:solidFill>
                  <a:srgbClr val="FF0000"/>
                </a:solidFill>
                <a:ea typeface="微软雅黑" panose="020B0503020204020204" pitchFamily="34" charset="-122"/>
              </a:rPr>
              <a:t>k+r</a:t>
            </a:r>
            <a:r>
              <a:rPr lang="en-US" altLang="zh-CN" sz="1400" b="1" dirty="0">
                <a:solidFill>
                  <a:srgbClr val="FF0000"/>
                </a:solidFill>
                <a:ea typeface="微软雅黑" panose="020B0503020204020204" pitchFamily="34" charset="-122"/>
              </a:rPr>
              <a:t>+</a:t>
            </a:r>
            <a:r>
              <a:rPr lang="zh-CN" altLang="en-US" sz="1400" b="1" dirty="0">
                <a:solidFill>
                  <a:srgbClr val="FF0000"/>
                </a:solidFill>
                <a:ea typeface="微软雅黑" panose="020B0503020204020204" pitchFamily="34" charset="-122"/>
              </a:rPr>
              <a:t>交易</a:t>
            </a:r>
            <a:r>
              <a:rPr lang="en-US" altLang="zh-CN" sz="1400" b="1" dirty="0">
                <a:solidFill>
                  <a:srgbClr val="FF0000"/>
                </a:solidFill>
                <a:ea typeface="微软雅黑" panose="020B0503020204020204" pitchFamily="34" charset="-122"/>
              </a:rPr>
              <a:t>hash</a:t>
            </a:r>
            <a:r>
              <a:rPr lang="zh-CN" altLang="en-US" sz="1200" dirty="0">
                <a:ea typeface="微软雅黑" panose="020B0503020204020204" pitchFamily="34" charset="-122"/>
              </a:rPr>
              <a:t>” 计算出签名</a:t>
            </a:r>
            <a:r>
              <a:rPr lang="en-US" altLang="zh-CN" sz="1400" b="1" dirty="0">
                <a:solidFill>
                  <a:srgbClr val="FF0000"/>
                </a:solidFill>
                <a:ea typeface="微软雅黑" panose="020B0503020204020204" pitchFamily="34" charset="-122"/>
              </a:rPr>
              <a:t>Sig</a:t>
            </a:r>
            <a:r>
              <a:rPr lang="zh-CN" altLang="en-US" sz="1200" dirty="0">
                <a:ea typeface="微软雅黑" panose="020B0503020204020204" pitchFamily="34" charset="-122"/>
              </a:rPr>
              <a:t>。</a:t>
            </a:r>
            <a:endParaRPr lang="en-US" altLang="zh-CN" sz="1200" dirty="0">
              <a:ea typeface="微软雅黑" panose="020B0503020204020204" pitchFamily="34" charset="-122"/>
            </a:endParaRPr>
          </a:p>
          <a:p>
            <a:pPr marL="342900" indent="-342900" algn="just">
              <a:spcAft>
                <a:spcPts val="1200"/>
              </a:spcAft>
              <a:buFont typeface="Wingdings" panose="05000000000000000000" pitchFamily="2" charset="2"/>
              <a:buChar char="l"/>
            </a:pPr>
            <a:r>
              <a:rPr lang="zh-CN" altLang="en-US" sz="1200" dirty="0">
                <a:ea typeface="微软雅黑" panose="020B0503020204020204" pitchFamily="34" charset="-122"/>
              </a:rPr>
              <a:t>最后将“</a:t>
            </a:r>
            <a:r>
              <a:rPr lang="zh-CN" altLang="en-US" sz="1400" b="1" dirty="0">
                <a:solidFill>
                  <a:srgbClr val="FF0000"/>
                </a:solidFill>
                <a:ea typeface="微软雅黑" panose="020B0503020204020204" pitchFamily="34" charset="-122"/>
              </a:rPr>
              <a:t>公钥</a:t>
            </a:r>
            <a:r>
              <a:rPr lang="en-US" altLang="zh-CN" sz="1400" b="1" dirty="0">
                <a:solidFill>
                  <a:srgbClr val="FF0000"/>
                </a:solidFill>
                <a:ea typeface="微软雅黑" panose="020B0503020204020204" pitchFamily="34" charset="-122"/>
              </a:rPr>
              <a:t>+</a:t>
            </a:r>
            <a:r>
              <a:rPr lang="en-US" altLang="zh-CN" sz="1400" b="1" dirty="0" err="1">
                <a:solidFill>
                  <a:srgbClr val="FF0000"/>
                </a:solidFill>
                <a:ea typeface="微软雅黑" panose="020B0503020204020204" pitchFamily="34" charset="-122"/>
              </a:rPr>
              <a:t>r+Sig</a:t>
            </a:r>
            <a:r>
              <a:rPr lang="en-US" altLang="zh-CN" sz="1200" dirty="0">
                <a:ea typeface="微软雅黑" panose="020B0503020204020204" pitchFamily="34" charset="-122"/>
              </a:rPr>
              <a:t>”</a:t>
            </a:r>
            <a:r>
              <a:rPr lang="zh-CN" altLang="en-US" sz="1200" dirty="0">
                <a:ea typeface="微软雅黑" panose="020B0503020204020204" pitchFamily="34" charset="-122"/>
              </a:rPr>
              <a:t>广播出去，其它节点通过检查</a:t>
            </a:r>
            <a:r>
              <a:rPr lang="en-US" altLang="zh-CN" sz="1200" dirty="0">
                <a:ea typeface="微软雅黑" panose="020B0503020204020204" pitchFamily="34" charset="-122"/>
              </a:rPr>
              <a:t>”</a:t>
            </a:r>
            <a:r>
              <a:rPr lang="zh-CN" altLang="en-US" sz="1200" dirty="0">
                <a:ea typeface="微软雅黑" panose="020B0503020204020204" pitchFamily="34" charset="-122"/>
              </a:rPr>
              <a:t>公钥</a:t>
            </a:r>
            <a:r>
              <a:rPr lang="en-US" altLang="zh-CN" sz="1200" dirty="0">
                <a:ea typeface="微软雅黑" panose="020B0503020204020204" pitchFamily="34" charset="-122"/>
              </a:rPr>
              <a:t>+</a:t>
            </a:r>
            <a:r>
              <a:rPr lang="en-US" altLang="zh-CN" sz="1200" dirty="0" err="1">
                <a:ea typeface="微软雅黑" panose="020B0503020204020204" pitchFamily="34" charset="-122"/>
              </a:rPr>
              <a:t>r+Sig</a:t>
            </a:r>
            <a:r>
              <a:rPr lang="en-US" altLang="zh-CN" sz="1200" dirty="0">
                <a:ea typeface="微软雅黑" panose="020B0503020204020204" pitchFamily="34" charset="-122"/>
              </a:rPr>
              <a:t>”</a:t>
            </a:r>
            <a:r>
              <a:rPr lang="zh-CN" altLang="en-US" sz="1200" dirty="0">
                <a:ea typeface="微软雅黑" panose="020B0503020204020204" pitchFamily="34" charset="-122"/>
              </a:rPr>
              <a:t>验证签名是否正确，就像从公钥不能反推出私钥一样，从</a:t>
            </a:r>
            <a:r>
              <a:rPr lang="en-US" altLang="zh-CN" sz="1200" dirty="0">
                <a:ea typeface="微软雅黑" panose="020B0503020204020204" pitchFamily="34" charset="-122"/>
              </a:rPr>
              <a:t>r</a:t>
            </a:r>
            <a:r>
              <a:rPr lang="zh-CN" altLang="en-US" sz="1200" dirty="0">
                <a:ea typeface="微软雅黑" panose="020B0503020204020204" pitchFamily="34" charset="-122"/>
              </a:rPr>
              <a:t>值也不能反推出</a:t>
            </a:r>
            <a:r>
              <a:rPr lang="en-US" altLang="zh-CN" sz="1200" dirty="0">
                <a:ea typeface="微软雅黑" panose="020B0503020204020204" pitchFamily="34" charset="-122"/>
              </a:rPr>
              <a:t>k</a:t>
            </a:r>
            <a:r>
              <a:rPr lang="zh-CN" altLang="en-US" sz="1200" dirty="0">
                <a:ea typeface="微软雅黑" panose="020B0503020204020204" pitchFamily="34" charset="-122"/>
              </a:rPr>
              <a:t>值。</a:t>
            </a:r>
            <a:endParaRPr lang="en-US" altLang="zh-CN" sz="1200" dirty="0">
              <a:ea typeface="微软雅黑" panose="020B0503020204020204" pitchFamily="34" charset="-122"/>
            </a:endParaRPr>
          </a:p>
          <a:p>
            <a:pPr marL="342900" indent="-342900">
              <a:spcAft>
                <a:spcPts val="1200"/>
              </a:spcAft>
              <a:buFont typeface="Wingdings" panose="05000000000000000000" pitchFamily="2" charset="2"/>
              <a:buChar char="Ø"/>
            </a:pPr>
            <a:r>
              <a:rPr lang="zh-CN" altLang="en-US" sz="1200" dirty="0">
                <a:ea typeface="微软雅黑" panose="020B0503020204020204" pitchFamily="34" charset="-122"/>
              </a:rPr>
              <a:t>如果由于钱包软件所依赖的随机数生成器不安全，导致签出的多笔交易之间发生了</a:t>
            </a:r>
            <a:r>
              <a:rPr lang="en-US" altLang="zh-CN" sz="1200" dirty="0">
                <a:ea typeface="微软雅黑" panose="020B0503020204020204" pitchFamily="34" charset="-122"/>
              </a:rPr>
              <a:t>k</a:t>
            </a:r>
            <a:r>
              <a:rPr lang="zh-CN" altLang="en-US" sz="1200" dirty="0">
                <a:ea typeface="微软雅黑" panose="020B0503020204020204" pitchFamily="34" charset="-122"/>
              </a:rPr>
              <a:t>值重复，也就相当于使用了相同的</a:t>
            </a:r>
            <a:r>
              <a:rPr lang="en-US" altLang="zh-CN" sz="1200" i="1" dirty="0">
                <a:ea typeface="微软雅黑" panose="020B0503020204020204" pitchFamily="34" charset="-122"/>
              </a:rPr>
              <a:t>k</a:t>
            </a:r>
            <a:r>
              <a:rPr lang="zh-CN" altLang="en-US" sz="1200" dirty="0">
                <a:ea typeface="微软雅黑" panose="020B0503020204020204" pitchFamily="34" charset="-122"/>
              </a:rPr>
              <a:t>、相同的</a:t>
            </a:r>
            <a:r>
              <a:rPr lang="en-US" altLang="zh-CN" sz="1200" dirty="0">
                <a:ea typeface="微软雅黑" panose="020B0503020204020204" pitchFamily="34" charset="-122"/>
              </a:rPr>
              <a:t>r</a:t>
            </a:r>
            <a:r>
              <a:rPr lang="zh-CN" altLang="en-US" sz="1200" dirty="0">
                <a:ea typeface="微软雅黑" panose="020B0503020204020204" pitchFamily="34" charset="-122"/>
              </a:rPr>
              <a:t>、相同的私钥签名了不同的交易。</a:t>
            </a:r>
            <a:endParaRPr lang="en-US" altLang="zh-CN" sz="1200" dirty="0">
              <a:ea typeface="微软雅黑" panose="020B0503020204020204" pitchFamily="34" charset="-122"/>
            </a:endParaRPr>
          </a:p>
          <a:p>
            <a:pPr marL="342900" indent="-342900">
              <a:spcAft>
                <a:spcPts val="1200"/>
              </a:spcAft>
              <a:buFont typeface="Wingdings" panose="05000000000000000000" pitchFamily="2" charset="2"/>
              <a:buChar char="Ø"/>
            </a:pPr>
            <a:r>
              <a:rPr lang="zh-CN" altLang="en-US" sz="1200" dirty="0">
                <a:ea typeface="微软雅黑" panose="020B0503020204020204" pitchFamily="34" charset="-122"/>
              </a:rPr>
              <a:t>这样，对于外部的旁观者（黑客）就能够直接通过</a:t>
            </a:r>
            <a:r>
              <a:rPr lang="en-US" altLang="zh-CN" sz="1200" dirty="0">
                <a:ea typeface="微软雅黑" panose="020B0503020204020204" pitchFamily="34" charset="-122"/>
              </a:rPr>
              <a:t>”</a:t>
            </a:r>
            <a:r>
              <a:rPr lang="zh-CN" altLang="en-US" sz="1400" b="1" dirty="0">
                <a:solidFill>
                  <a:srgbClr val="FF0000"/>
                </a:solidFill>
                <a:ea typeface="微软雅黑" panose="020B0503020204020204" pitchFamily="34" charset="-122"/>
              </a:rPr>
              <a:t>公钥</a:t>
            </a:r>
            <a:r>
              <a:rPr lang="en-US" altLang="zh-CN" sz="1400" b="1" dirty="0">
                <a:solidFill>
                  <a:srgbClr val="FF0000"/>
                </a:solidFill>
                <a:ea typeface="微软雅黑" panose="020B0503020204020204" pitchFamily="34" charset="-122"/>
              </a:rPr>
              <a:t>+r+Sig1+Sig2</a:t>
            </a:r>
            <a:r>
              <a:rPr lang="en-US" altLang="zh-CN" sz="1200" dirty="0">
                <a:ea typeface="微软雅黑" panose="020B0503020204020204" pitchFamily="34" charset="-122"/>
              </a:rPr>
              <a:t>”</a:t>
            </a:r>
            <a:r>
              <a:rPr lang="zh-CN" altLang="en-US" sz="1200" dirty="0">
                <a:ea typeface="微软雅黑" panose="020B0503020204020204" pitchFamily="34" charset="-122"/>
              </a:rPr>
              <a:t>来反推出私钥。</a:t>
            </a:r>
            <a:r>
              <a:rPr lang="en-US" altLang="zh-CN" sz="1200" dirty="0">
                <a:ea typeface="微软雅黑" panose="020B0503020204020204" pitchFamily="34" charset="-122"/>
              </a:rPr>
              <a:t>blockchain.info</a:t>
            </a:r>
            <a:r>
              <a:rPr lang="zh-CN" altLang="en-US" sz="1200" dirty="0">
                <a:ea typeface="微软雅黑" panose="020B0503020204020204" pitchFamily="34" charset="-122"/>
              </a:rPr>
              <a:t>和</a:t>
            </a:r>
            <a:r>
              <a:rPr lang="en-US" altLang="zh-CN" sz="1200" dirty="0">
                <a:ea typeface="微软雅黑" panose="020B0503020204020204" pitchFamily="34" charset="-122"/>
              </a:rPr>
              <a:t>brainwallet.org</a:t>
            </a:r>
            <a:r>
              <a:rPr lang="zh-CN" altLang="en-US" sz="1200" dirty="0">
                <a:ea typeface="微软雅黑" panose="020B0503020204020204" pitchFamily="34" charset="-122"/>
              </a:rPr>
              <a:t>网站都因为随机数问题导致用户丢币事件。</a:t>
            </a:r>
            <a:endParaRPr lang="zh-CN" altLang="en-US" dirty="0"/>
          </a:p>
        </p:txBody>
      </p:sp>
      <p:sp>
        <p:nvSpPr>
          <p:cNvPr id="4" name="灯片编号占位符 3"/>
          <p:cNvSpPr>
            <a:spLocks noGrp="1"/>
          </p:cNvSpPr>
          <p:nvPr>
            <p:ph type="sldNum" sz="quarter" idx="10"/>
          </p:nvPr>
        </p:nvSpPr>
        <p:spPr/>
        <p:txBody>
          <a:bodyPr/>
          <a:lstStyle/>
          <a:p>
            <a:fld id="{1FFA8B32-562D-4236-854A-A31AF6609B60}" type="slidenum">
              <a:rPr lang="zh-CN" altLang="en-US" smtClean="0"/>
              <a:t>24</a:t>
            </a:fld>
            <a:endParaRPr lang="zh-CN" altLang="en-US"/>
          </a:p>
        </p:txBody>
      </p:sp>
    </p:spTree>
    <p:extLst>
      <p:ext uri="{BB962C8B-B14F-4D97-AF65-F5344CB8AC3E}">
        <p14:creationId xmlns:p14="http://schemas.microsoft.com/office/powerpoint/2010/main" val="3250750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gn="just">
              <a:spcAft>
                <a:spcPts val="1200"/>
              </a:spcAft>
              <a:buFont typeface="Wingdings" panose="05000000000000000000" pitchFamily="2" charset="2"/>
              <a:buChar char="Ø"/>
            </a:pPr>
            <a:r>
              <a:rPr lang="zh-CN" altLang="zh-CN" sz="1200" dirty="0">
                <a:ea typeface="微软雅黑" panose="020B0503020204020204" pitchFamily="34" charset="-122"/>
              </a:rPr>
              <a:t>以太坊</a:t>
            </a:r>
            <a:r>
              <a:rPr lang="en-US" altLang="zh-CN" sz="1200" dirty="0">
                <a:ea typeface="微软雅黑" panose="020B0503020204020204" pitchFamily="34" charset="-122"/>
              </a:rPr>
              <a:t>DAO</a:t>
            </a:r>
            <a:r>
              <a:rPr lang="zh-CN" altLang="zh-CN" sz="1200" dirty="0">
                <a:ea typeface="微软雅黑" panose="020B0503020204020204" pitchFamily="34" charset="-122"/>
              </a:rPr>
              <a:t>合约漏洞致使业务还没有开展的时候，准备的钱已经不见了。</a:t>
            </a:r>
            <a:endParaRPr lang="en-US" altLang="zh-CN" sz="1200" dirty="0">
              <a:ea typeface="微软雅黑" panose="020B0503020204020204" pitchFamily="34" charset="-122"/>
            </a:endParaRPr>
          </a:p>
          <a:p>
            <a:pPr marL="342900" indent="-342900" algn="just">
              <a:spcAft>
                <a:spcPts val="1200"/>
              </a:spcAft>
              <a:buFont typeface="Wingdings" panose="05000000000000000000" pitchFamily="2" charset="2"/>
              <a:buChar char="Ø"/>
            </a:pPr>
            <a:r>
              <a:rPr lang="en-US" altLang="zh-CN" sz="1200" dirty="0">
                <a:ea typeface="微软雅黑" panose="020B0503020204020204" pitchFamily="34" charset="-122"/>
              </a:rPr>
              <a:t>DAO</a:t>
            </a:r>
            <a:r>
              <a:rPr lang="zh-CN" altLang="en-US" sz="1200" dirty="0">
                <a:ea typeface="微软雅黑" panose="020B0503020204020204" pitchFamily="34" charset="-122"/>
              </a:rPr>
              <a:t>允许用户提出</a:t>
            </a:r>
            <a:r>
              <a:rPr lang="en-US" altLang="zh-CN" sz="1200" dirty="0">
                <a:ea typeface="微软雅黑" panose="020B0503020204020204" pitchFamily="34" charset="-122"/>
              </a:rPr>
              <a:t>split proposal</a:t>
            </a:r>
            <a:r>
              <a:rPr lang="zh-CN" altLang="en-US" sz="1200" dirty="0">
                <a:ea typeface="微软雅黑" panose="020B0503020204020204" pitchFamily="34" charset="-122"/>
              </a:rPr>
              <a:t>，即将自己的资金转到另一个</a:t>
            </a:r>
            <a:r>
              <a:rPr lang="en-US" altLang="zh-CN" sz="1200" dirty="0">
                <a:ea typeface="微软雅黑" panose="020B0503020204020204" pitchFamily="34" charset="-122"/>
              </a:rPr>
              <a:t>DAO</a:t>
            </a:r>
            <a:r>
              <a:rPr lang="zh-CN" altLang="en-US" sz="1200" dirty="0">
                <a:ea typeface="微软雅黑" panose="020B0503020204020204" pitchFamily="34" charset="-122"/>
              </a:rPr>
              <a:t>的</a:t>
            </a:r>
            <a:r>
              <a:rPr lang="en-US" altLang="zh-CN" sz="1200" dirty="0">
                <a:ea typeface="微软雅黑" panose="020B0503020204020204" pitchFamily="34" charset="-122"/>
              </a:rPr>
              <a:t>contract</a:t>
            </a:r>
            <a:r>
              <a:rPr lang="zh-CN" altLang="en-US" sz="1200" dirty="0">
                <a:ea typeface="微软雅黑" panose="020B0503020204020204" pitchFamily="34" charset="-122"/>
              </a:rPr>
              <a:t>上。提出</a:t>
            </a:r>
            <a:r>
              <a:rPr lang="en-US" altLang="zh-CN" sz="1200" dirty="0">
                <a:ea typeface="微软雅黑" panose="020B0503020204020204" pitchFamily="34" charset="-122"/>
              </a:rPr>
              <a:t>proposal</a:t>
            </a:r>
            <a:r>
              <a:rPr lang="zh-CN" altLang="en-US" sz="1200" dirty="0">
                <a:ea typeface="微软雅黑" panose="020B0503020204020204" pitchFamily="34" charset="-122"/>
              </a:rPr>
              <a:t>一周后，可以用</a:t>
            </a:r>
            <a:r>
              <a:rPr lang="en-US" altLang="zh-CN" sz="1200" dirty="0" err="1">
                <a:ea typeface="微软雅黑" panose="020B0503020204020204" pitchFamily="34" charset="-122"/>
              </a:rPr>
              <a:t>splitDAO</a:t>
            </a:r>
            <a:r>
              <a:rPr lang="zh-CN" altLang="en-US" sz="1200" dirty="0">
                <a:ea typeface="微软雅黑" panose="020B0503020204020204" pitchFamily="34" charset="-122"/>
              </a:rPr>
              <a:t>命令正式转移资金。但是在</a:t>
            </a:r>
            <a:r>
              <a:rPr lang="en-US" altLang="zh-CN" sz="1200" dirty="0">
                <a:ea typeface="微软雅黑" panose="020B0503020204020204" pitchFamily="34" charset="-122"/>
              </a:rPr>
              <a:t>DAO</a:t>
            </a:r>
            <a:r>
              <a:rPr lang="zh-CN" altLang="en-US" sz="1200" dirty="0">
                <a:ea typeface="微软雅黑" panose="020B0503020204020204" pitchFamily="34" charset="-122"/>
              </a:rPr>
              <a:t>的程序中有一个回归漏洞，大致是这样，</a:t>
            </a:r>
            <a:r>
              <a:rPr lang="en-US" altLang="zh-CN" sz="1200" dirty="0">
                <a:ea typeface="微软雅黑" panose="020B0503020204020204" pitchFamily="34" charset="-122"/>
              </a:rPr>
              <a:t>DAO</a:t>
            </a:r>
            <a:r>
              <a:rPr lang="zh-CN" altLang="en-US" sz="1200" dirty="0">
                <a:ea typeface="微软雅黑" panose="020B0503020204020204" pitchFamily="34" charset="-122"/>
              </a:rPr>
              <a:t>转账的次序是先转</a:t>
            </a:r>
            <a:r>
              <a:rPr lang="en-US" altLang="zh-CN" sz="1200" dirty="0">
                <a:ea typeface="微软雅黑" panose="020B0503020204020204" pitchFamily="34" charset="-122"/>
              </a:rPr>
              <a:t>ETH</a:t>
            </a:r>
            <a:r>
              <a:rPr lang="zh-CN" altLang="en-US" sz="1200" dirty="0">
                <a:ea typeface="微软雅黑" panose="020B0503020204020204" pitchFamily="34" charset="-122"/>
              </a:rPr>
              <a:t>到另一个地址，然后销毁相应的</a:t>
            </a:r>
            <a:r>
              <a:rPr lang="en-US" altLang="zh-CN" sz="1200" dirty="0">
                <a:ea typeface="微软雅黑" panose="020B0503020204020204" pitchFamily="34" charset="-122"/>
              </a:rPr>
              <a:t>DAO token</a:t>
            </a:r>
            <a:r>
              <a:rPr lang="zh-CN" altLang="en-US" sz="1200" dirty="0">
                <a:ea typeface="微软雅黑" panose="020B0503020204020204" pitchFamily="34" charset="-122"/>
              </a:rPr>
              <a:t>。由于转账在销毁之前，所以如果进入递归，就会不断的向那个地址转账，而没有机会去销毁</a:t>
            </a:r>
            <a:r>
              <a:rPr lang="en-US" altLang="zh-CN" sz="1200" dirty="0">
                <a:ea typeface="微软雅黑" panose="020B0503020204020204" pitchFamily="34" charset="-122"/>
              </a:rPr>
              <a:t>DAO token</a:t>
            </a:r>
            <a:r>
              <a:rPr lang="zh-CN" altLang="en-US" sz="1200" dirty="0">
                <a:ea typeface="微软雅黑" panose="020B0503020204020204" pitchFamily="34" charset="-122"/>
              </a:rPr>
              <a:t>。而目前的攻击者就利用这一漏洞在无限循环地往他的</a:t>
            </a:r>
            <a:r>
              <a:rPr lang="en-US" altLang="zh-CN" sz="1200" dirty="0">
                <a:ea typeface="微软雅黑" panose="020B0503020204020204" pitchFamily="34" charset="-122"/>
              </a:rPr>
              <a:t>contract</a:t>
            </a:r>
            <a:r>
              <a:rPr lang="zh-CN" altLang="en-US" sz="1200" dirty="0">
                <a:ea typeface="微软雅黑" panose="020B0503020204020204" pitchFamily="34" charset="-122"/>
              </a:rPr>
              <a:t>转移</a:t>
            </a:r>
            <a:r>
              <a:rPr lang="en-US" altLang="zh-CN" sz="1200" dirty="0">
                <a:ea typeface="微软雅黑" panose="020B0503020204020204" pitchFamily="34" charset="-122"/>
              </a:rPr>
              <a:t>ETH</a:t>
            </a:r>
            <a:r>
              <a:rPr lang="zh-CN" altLang="en-US" sz="1200" dirty="0">
                <a:ea typeface="微软雅黑" panose="020B0503020204020204" pitchFamily="34" charset="-122"/>
              </a:rPr>
              <a:t>。</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1FFA8B32-562D-4236-854A-A31AF6609B60}" type="slidenum">
              <a:rPr lang="zh-CN" altLang="en-US" smtClean="0"/>
              <a:t>26</a:t>
            </a:fld>
            <a:endParaRPr lang="zh-CN" altLang="en-US"/>
          </a:p>
        </p:txBody>
      </p:sp>
    </p:spTree>
    <p:extLst>
      <p:ext uri="{BB962C8B-B14F-4D97-AF65-F5344CB8AC3E}">
        <p14:creationId xmlns:p14="http://schemas.microsoft.com/office/powerpoint/2010/main" val="1140180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gn="just">
              <a:spcAft>
                <a:spcPts val="1200"/>
              </a:spcAft>
              <a:buFont typeface="Wingdings" panose="05000000000000000000" pitchFamily="2" charset="2"/>
              <a:buChar char="Ø"/>
            </a:pPr>
            <a:r>
              <a:rPr lang="zh-CN" altLang="zh-CN" sz="1200" dirty="0">
                <a:ea typeface="微软雅黑" panose="020B0503020204020204" pitchFamily="34" charset="-122"/>
              </a:rPr>
              <a:t>以太坊</a:t>
            </a:r>
            <a:r>
              <a:rPr lang="en-US" altLang="zh-CN" sz="1200" dirty="0">
                <a:ea typeface="微软雅黑" panose="020B0503020204020204" pitchFamily="34" charset="-122"/>
              </a:rPr>
              <a:t>DAO</a:t>
            </a:r>
            <a:r>
              <a:rPr lang="zh-CN" altLang="zh-CN" sz="1200" dirty="0">
                <a:ea typeface="微软雅黑" panose="020B0503020204020204" pitchFamily="34" charset="-122"/>
              </a:rPr>
              <a:t>合约漏洞致使业务还没有开展的时候，准备的钱已经不见了。</a:t>
            </a:r>
            <a:endParaRPr lang="en-US" altLang="zh-CN" sz="1200" dirty="0">
              <a:ea typeface="微软雅黑" panose="020B0503020204020204" pitchFamily="34" charset="-122"/>
            </a:endParaRPr>
          </a:p>
          <a:p>
            <a:pPr marL="342900" indent="-342900" algn="just">
              <a:spcAft>
                <a:spcPts val="1200"/>
              </a:spcAft>
              <a:buFont typeface="Wingdings" panose="05000000000000000000" pitchFamily="2" charset="2"/>
              <a:buChar char="Ø"/>
            </a:pPr>
            <a:r>
              <a:rPr lang="en-US" altLang="zh-CN" sz="1200" dirty="0">
                <a:ea typeface="微软雅黑" panose="020B0503020204020204" pitchFamily="34" charset="-122"/>
              </a:rPr>
              <a:t>DAO</a:t>
            </a:r>
            <a:r>
              <a:rPr lang="zh-CN" altLang="en-US" sz="1200" dirty="0">
                <a:ea typeface="微软雅黑" panose="020B0503020204020204" pitchFamily="34" charset="-122"/>
              </a:rPr>
              <a:t>允许用户提出</a:t>
            </a:r>
            <a:r>
              <a:rPr lang="en-US" altLang="zh-CN" sz="1200" dirty="0">
                <a:ea typeface="微软雅黑" panose="020B0503020204020204" pitchFamily="34" charset="-122"/>
              </a:rPr>
              <a:t>split proposal</a:t>
            </a:r>
            <a:r>
              <a:rPr lang="zh-CN" altLang="en-US" sz="1200" dirty="0">
                <a:ea typeface="微软雅黑" panose="020B0503020204020204" pitchFamily="34" charset="-122"/>
              </a:rPr>
              <a:t>，即将自己的资金转到另一个</a:t>
            </a:r>
            <a:r>
              <a:rPr lang="en-US" altLang="zh-CN" sz="1200" dirty="0">
                <a:ea typeface="微软雅黑" panose="020B0503020204020204" pitchFamily="34" charset="-122"/>
              </a:rPr>
              <a:t>DAO</a:t>
            </a:r>
            <a:r>
              <a:rPr lang="zh-CN" altLang="en-US" sz="1200" dirty="0">
                <a:ea typeface="微软雅黑" panose="020B0503020204020204" pitchFamily="34" charset="-122"/>
              </a:rPr>
              <a:t>的</a:t>
            </a:r>
            <a:r>
              <a:rPr lang="en-US" altLang="zh-CN" sz="1200" dirty="0">
                <a:ea typeface="微软雅黑" panose="020B0503020204020204" pitchFamily="34" charset="-122"/>
              </a:rPr>
              <a:t>contract</a:t>
            </a:r>
            <a:r>
              <a:rPr lang="zh-CN" altLang="en-US" sz="1200" dirty="0">
                <a:ea typeface="微软雅黑" panose="020B0503020204020204" pitchFamily="34" charset="-122"/>
              </a:rPr>
              <a:t>上。提出</a:t>
            </a:r>
            <a:r>
              <a:rPr lang="en-US" altLang="zh-CN" sz="1200" dirty="0">
                <a:ea typeface="微软雅黑" panose="020B0503020204020204" pitchFamily="34" charset="-122"/>
              </a:rPr>
              <a:t>proposal</a:t>
            </a:r>
            <a:r>
              <a:rPr lang="zh-CN" altLang="en-US" sz="1200" dirty="0">
                <a:ea typeface="微软雅黑" panose="020B0503020204020204" pitchFamily="34" charset="-122"/>
              </a:rPr>
              <a:t>一周后，可以用</a:t>
            </a:r>
            <a:r>
              <a:rPr lang="en-US" altLang="zh-CN" sz="1200" dirty="0" err="1">
                <a:ea typeface="微软雅黑" panose="020B0503020204020204" pitchFamily="34" charset="-122"/>
              </a:rPr>
              <a:t>splitDAO</a:t>
            </a:r>
            <a:r>
              <a:rPr lang="zh-CN" altLang="en-US" sz="1200" dirty="0">
                <a:ea typeface="微软雅黑" panose="020B0503020204020204" pitchFamily="34" charset="-122"/>
              </a:rPr>
              <a:t>命令正式转移资金。但是在</a:t>
            </a:r>
            <a:r>
              <a:rPr lang="en-US" altLang="zh-CN" sz="1200" dirty="0">
                <a:ea typeface="微软雅黑" panose="020B0503020204020204" pitchFamily="34" charset="-122"/>
              </a:rPr>
              <a:t>DAO</a:t>
            </a:r>
            <a:r>
              <a:rPr lang="zh-CN" altLang="en-US" sz="1200" dirty="0">
                <a:ea typeface="微软雅黑" panose="020B0503020204020204" pitchFamily="34" charset="-122"/>
              </a:rPr>
              <a:t>的程序中有一个回归漏洞，大致是这样，</a:t>
            </a:r>
            <a:r>
              <a:rPr lang="en-US" altLang="zh-CN" sz="1200" dirty="0">
                <a:ea typeface="微软雅黑" panose="020B0503020204020204" pitchFamily="34" charset="-122"/>
              </a:rPr>
              <a:t>DAO</a:t>
            </a:r>
            <a:r>
              <a:rPr lang="zh-CN" altLang="en-US" sz="1200" dirty="0">
                <a:ea typeface="微软雅黑" panose="020B0503020204020204" pitchFamily="34" charset="-122"/>
              </a:rPr>
              <a:t>转账的次序是先转</a:t>
            </a:r>
            <a:r>
              <a:rPr lang="en-US" altLang="zh-CN" sz="1200" dirty="0">
                <a:ea typeface="微软雅黑" panose="020B0503020204020204" pitchFamily="34" charset="-122"/>
              </a:rPr>
              <a:t>ETH</a:t>
            </a:r>
            <a:r>
              <a:rPr lang="zh-CN" altLang="en-US" sz="1200" dirty="0">
                <a:ea typeface="微软雅黑" panose="020B0503020204020204" pitchFamily="34" charset="-122"/>
              </a:rPr>
              <a:t>到另一个地址，然后销毁相应的</a:t>
            </a:r>
            <a:r>
              <a:rPr lang="en-US" altLang="zh-CN" sz="1200" dirty="0">
                <a:ea typeface="微软雅黑" panose="020B0503020204020204" pitchFamily="34" charset="-122"/>
              </a:rPr>
              <a:t>DAO token</a:t>
            </a:r>
            <a:r>
              <a:rPr lang="zh-CN" altLang="en-US" sz="1200" dirty="0">
                <a:ea typeface="微软雅黑" panose="020B0503020204020204" pitchFamily="34" charset="-122"/>
              </a:rPr>
              <a:t>。由于转账在销毁之前，所以如果进入递归，就会不断的向那个地址转账，而没有机会去销毁</a:t>
            </a:r>
            <a:r>
              <a:rPr lang="en-US" altLang="zh-CN" sz="1200" dirty="0">
                <a:ea typeface="微软雅黑" panose="020B0503020204020204" pitchFamily="34" charset="-122"/>
              </a:rPr>
              <a:t>DAO token</a:t>
            </a:r>
            <a:r>
              <a:rPr lang="zh-CN" altLang="en-US" sz="1200" dirty="0">
                <a:ea typeface="微软雅黑" panose="020B0503020204020204" pitchFamily="34" charset="-122"/>
              </a:rPr>
              <a:t>。而目前的攻击者就利用这一漏洞在无限循环地往他的</a:t>
            </a:r>
            <a:r>
              <a:rPr lang="en-US" altLang="zh-CN" sz="1200" dirty="0">
                <a:ea typeface="微软雅黑" panose="020B0503020204020204" pitchFamily="34" charset="-122"/>
              </a:rPr>
              <a:t>contract</a:t>
            </a:r>
            <a:r>
              <a:rPr lang="zh-CN" altLang="en-US" sz="1200" dirty="0">
                <a:ea typeface="微软雅黑" panose="020B0503020204020204" pitchFamily="34" charset="-122"/>
              </a:rPr>
              <a:t>转移</a:t>
            </a:r>
            <a:r>
              <a:rPr lang="en-US" altLang="zh-CN" sz="1200" dirty="0">
                <a:ea typeface="微软雅黑" panose="020B0503020204020204" pitchFamily="34" charset="-122"/>
              </a:rPr>
              <a:t>ETH</a:t>
            </a:r>
            <a:r>
              <a:rPr lang="zh-CN" altLang="en-US" sz="1200" dirty="0">
                <a:ea typeface="微软雅黑" panose="020B0503020204020204" pitchFamily="34" charset="-122"/>
              </a:rPr>
              <a:t>。</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1FFA8B32-562D-4236-854A-A31AF6609B60}" type="slidenum">
              <a:rPr lang="zh-CN" altLang="en-US" smtClean="0"/>
              <a:t>27</a:t>
            </a:fld>
            <a:endParaRPr lang="zh-CN" altLang="en-US"/>
          </a:p>
        </p:txBody>
      </p:sp>
    </p:spTree>
    <p:extLst>
      <p:ext uri="{BB962C8B-B14F-4D97-AF65-F5344CB8AC3E}">
        <p14:creationId xmlns:p14="http://schemas.microsoft.com/office/powerpoint/2010/main" val="98349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gn="just">
              <a:spcAft>
                <a:spcPts val="1200"/>
              </a:spcAft>
              <a:buFont typeface="Wingdings" panose="05000000000000000000" pitchFamily="2" charset="2"/>
              <a:buChar char="Ø"/>
            </a:pPr>
            <a:r>
              <a:rPr lang="zh-CN" altLang="zh-CN" sz="1200" dirty="0">
                <a:ea typeface="微软雅黑" panose="020B0503020204020204" pitchFamily="34" charset="-122"/>
              </a:rPr>
              <a:t>以太坊</a:t>
            </a:r>
            <a:r>
              <a:rPr lang="en-US" altLang="zh-CN" sz="1200" dirty="0">
                <a:ea typeface="微软雅黑" panose="020B0503020204020204" pitchFamily="34" charset="-122"/>
              </a:rPr>
              <a:t>DAO</a:t>
            </a:r>
            <a:r>
              <a:rPr lang="zh-CN" altLang="zh-CN" sz="1200" dirty="0">
                <a:ea typeface="微软雅黑" panose="020B0503020204020204" pitchFamily="34" charset="-122"/>
              </a:rPr>
              <a:t>合约漏洞致使业务还没有开展的时候，准备的钱已经不见了。</a:t>
            </a:r>
            <a:endParaRPr lang="en-US" altLang="zh-CN" sz="1200" dirty="0">
              <a:ea typeface="微软雅黑" panose="020B0503020204020204" pitchFamily="34" charset="-122"/>
            </a:endParaRPr>
          </a:p>
          <a:p>
            <a:pPr marL="342900" indent="-342900" algn="just">
              <a:spcAft>
                <a:spcPts val="1200"/>
              </a:spcAft>
              <a:buFont typeface="Wingdings" panose="05000000000000000000" pitchFamily="2" charset="2"/>
              <a:buChar char="Ø"/>
            </a:pPr>
            <a:r>
              <a:rPr lang="en-US" altLang="zh-CN" sz="1200" dirty="0">
                <a:ea typeface="微软雅黑" panose="020B0503020204020204" pitchFamily="34" charset="-122"/>
              </a:rPr>
              <a:t>DAO</a:t>
            </a:r>
            <a:r>
              <a:rPr lang="zh-CN" altLang="en-US" sz="1200" dirty="0">
                <a:ea typeface="微软雅黑" panose="020B0503020204020204" pitchFamily="34" charset="-122"/>
              </a:rPr>
              <a:t>允许用户提出</a:t>
            </a:r>
            <a:r>
              <a:rPr lang="en-US" altLang="zh-CN" sz="1200" dirty="0">
                <a:ea typeface="微软雅黑" panose="020B0503020204020204" pitchFamily="34" charset="-122"/>
              </a:rPr>
              <a:t>split proposal</a:t>
            </a:r>
            <a:r>
              <a:rPr lang="zh-CN" altLang="en-US" sz="1200" dirty="0">
                <a:ea typeface="微软雅黑" panose="020B0503020204020204" pitchFamily="34" charset="-122"/>
              </a:rPr>
              <a:t>，即将自己的资金转到另一个</a:t>
            </a:r>
            <a:r>
              <a:rPr lang="en-US" altLang="zh-CN" sz="1200" dirty="0">
                <a:ea typeface="微软雅黑" panose="020B0503020204020204" pitchFamily="34" charset="-122"/>
              </a:rPr>
              <a:t>DAO</a:t>
            </a:r>
            <a:r>
              <a:rPr lang="zh-CN" altLang="en-US" sz="1200" dirty="0">
                <a:ea typeface="微软雅黑" panose="020B0503020204020204" pitchFamily="34" charset="-122"/>
              </a:rPr>
              <a:t>的</a:t>
            </a:r>
            <a:r>
              <a:rPr lang="en-US" altLang="zh-CN" sz="1200" dirty="0">
                <a:ea typeface="微软雅黑" panose="020B0503020204020204" pitchFamily="34" charset="-122"/>
              </a:rPr>
              <a:t>contract</a:t>
            </a:r>
            <a:r>
              <a:rPr lang="zh-CN" altLang="en-US" sz="1200" dirty="0">
                <a:ea typeface="微软雅黑" panose="020B0503020204020204" pitchFamily="34" charset="-122"/>
              </a:rPr>
              <a:t>上。提出</a:t>
            </a:r>
            <a:r>
              <a:rPr lang="en-US" altLang="zh-CN" sz="1200" dirty="0">
                <a:ea typeface="微软雅黑" panose="020B0503020204020204" pitchFamily="34" charset="-122"/>
              </a:rPr>
              <a:t>proposal</a:t>
            </a:r>
            <a:r>
              <a:rPr lang="zh-CN" altLang="en-US" sz="1200" dirty="0">
                <a:ea typeface="微软雅黑" panose="020B0503020204020204" pitchFamily="34" charset="-122"/>
              </a:rPr>
              <a:t>一周后，可以用</a:t>
            </a:r>
            <a:r>
              <a:rPr lang="en-US" altLang="zh-CN" sz="1200" dirty="0" err="1">
                <a:ea typeface="微软雅黑" panose="020B0503020204020204" pitchFamily="34" charset="-122"/>
              </a:rPr>
              <a:t>splitDAO</a:t>
            </a:r>
            <a:r>
              <a:rPr lang="zh-CN" altLang="en-US" sz="1200" dirty="0">
                <a:ea typeface="微软雅黑" panose="020B0503020204020204" pitchFamily="34" charset="-122"/>
              </a:rPr>
              <a:t>命令正式转移资金。但是在</a:t>
            </a:r>
            <a:r>
              <a:rPr lang="en-US" altLang="zh-CN" sz="1200" dirty="0">
                <a:ea typeface="微软雅黑" panose="020B0503020204020204" pitchFamily="34" charset="-122"/>
              </a:rPr>
              <a:t>DAO</a:t>
            </a:r>
            <a:r>
              <a:rPr lang="zh-CN" altLang="en-US" sz="1200" dirty="0">
                <a:ea typeface="微软雅黑" panose="020B0503020204020204" pitchFamily="34" charset="-122"/>
              </a:rPr>
              <a:t>的程序中有一个回归漏洞，大致是这样，</a:t>
            </a:r>
            <a:r>
              <a:rPr lang="en-US" altLang="zh-CN" sz="1200" dirty="0">
                <a:ea typeface="微软雅黑" panose="020B0503020204020204" pitchFamily="34" charset="-122"/>
              </a:rPr>
              <a:t>DAO</a:t>
            </a:r>
            <a:r>
              <a:rPr lang="zh-CN" altLang="en-US" sz="1200" dirty="0">
                <a:ea typeface="微软雅黑" panose="020B0503020204020204" pitchFamily="34" charset="-122"/>
              </a:rPr>
              <a:t>转账的次序是先转</a:t>
            </a:r>
            <a:r>
              <a:rPr lang="en-US" altLang="zh-CN" sz="1200" dirty="0">
                <a:ea typeface="微软雅黑" panose="020B0503020204020204" pitchFamily="34" charset="-122"/>
              </a:rPr>
              <a:t>ETH</a:t>
            </a:r>
            <a:r>
              <a:rPr lang="zh-CN" altLang="en-US" sz="1200" dirty="0">
                <a:ea typeface="微软雅黑" panose="020B0503020204020204" pitchFamily="34" charset="-122"/>
              </a:rPr>
              <a:t>到另一个地址，然后销毁相应的</a:t>
            </a:r>
            <a:r>
              <a:rPr lang="en-US" altLang="zh-CN" sz="1200" dirty="0">
                <a:ea typeface="微软雅黑" panose="020B0503020204020204" pitchFamily="34" charset="-122"/>
              </a:rPr>
              <a:t>DAO token</a:t>
            </a:r>
            <a:r>
              <a:rPr lang="zh-CN" altLang="en-US" sz="1200" dirty="0">
                <a:ea typeface="微软雅黑" panose="020B0503020204020204" pitchFamily="34" charset="-122"/>
              </a:rPr>
              <a:t>。由于转账在销毁之前，所以如果进入递归，就会不断的向那个地址转账，而没有机会去销毁</a:t>
            </a:r>
            <a:r>
              <a:rPr lang="en-US" altLang="zh-CN" sz="1200" dirty="0">
                <a:ea typeface="微软雅黑" panose="020B0503020204020204" pitchFamily="34" charset="-122"/>
              </a:rPr>
              <a:t>DAO token</a:t>
            </a:r>
            <a:r>
              <a:rPr lang="zh-CN" altLang="en-US" sz="1200" dirty="0">
                <a:ea typeface="微软雅黑" panose="020B0503020204020204" pitchFamily="34" charset="-122"/>
              </a:rPr>
              <a:t>。而目前的攻击者就利用这一漏洞在无限循环地往他的</a:t>
            </a:r>
            <a:r>
              <a:rPr lang="en-US" altLang="zh-CN" sz="1200" dirty="0">
                <a:ea typeface="微软雅黑" panose="020B0503020204020204" pitchFamily="34" charset="-122"/>
              </a:rPr>
              <a:t>contract</a:t>
            </a:r>
            <a:r>
              <a:rPr lang="zh-CN" altLang="en-US" sz="1200" dirty="0">
                <a:ea typeface="微软雅黑" panose="020B0503020204020204" pitchFamily="34" charset="-122"/>
              </a:rPr>
              <a:t>转移</a:t>
            </a:r>
            <a:r>
              <a:rPr lang="en-US" altLang="zh-CN" sz="1200" dirty="0">
                <a:ea typeface="微软雅黑" panose="020B0503020204020204" pitchFamily="34" charset="-122"/>
              </a:rPr>
              <a:t>ETH</a:t>
            </a:r>
            <a:r>
              <a:rPr lang="zh-CN" altLang="en-US" sz="1200" dirty="0">
                <a:ea typeface="微软雅黑" panose="020B0503020204020204" pitchFamily="34" charset="-122"/>
              </a:rPr>
              <a:t>。</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1FFA8B32-562D-4236-854A-A31AF6609B60}" type="slidenum">
              <a:rPr lang="zh-CN" altLang="en-US" smtClean="0"/>
              <a:t>28</a:t>
            </a:fld>
            <a:endParaRPr lang="zh-CN" altLang="en-US"/>
          </a:p>
        </p:txBody>
      </p:sp>
    </p:spTree>
    <p:extLst>
      <p:ext uri="{BB962C8B-B14F-4D97-AF65-F5344CB8AC3E}">
        <p14:creationId xmlns:p14="http://schemas.microsoft.com/office/powerpoint/2010/main" val="138863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gn="just">
              <a:spcAft>
                <a:spcPts val="1200"/>
              </a:spcAft>
              <a:buFont typeface="Wingdings" panose="05000000000000000000" pitchFamily="2" charset="2"/>
              <a:buChar char="Ø"/>
            </a:pPr>
            <a:r>
              <a:rPr lang="zh-CN" altLang="zh-CN" sz="1200" dirty="0">
                <a:ea typeface="微软雅黑" panose="020B0503020204020204" pitchFamily="34" charset="-122"/>
              </a:rPr>
              <a:t>以太坊</a:t>
            </a:r>
            <a:r>
              <a:rPr lang="en-US" altLang="zh-CN" sz="1200" dirty="0">
                <a:ea typeface="微软雅黑" panose="020B0503020204020204" pitchFamily="34" charset="-122"/>
              </a:rPr>
              <a:t>DAO</a:t>
            </a:r>
            <a:r>
              <a:rPr lang="zh-CN" altLang="zh-CN" sz="1200" dirty="0">
                <a:ea typeface="微软雅黑" panose="020B0503020204020204" pitchFamily="34" charset="-122"/>
              </a:rPr>
              <a:t>合约漏洞致使业务还没有开展的时候，准备的钱已经不见了。</a:t>
            </a:r>
            <a:endParaRPr lang="en-US" altLang="zh-CN" sz="1200" dirty="0">
              <a:ea typeface="微软雅黑" panose="020B0503020204020204" pitchFamily="34" charset="-122"/>
            </a:endParaRPr>
          </a:p>
          <a:p>
            <a:pPr marL="342900" indent="-342900" algn="just">
              <a:spcAft>
                <a:spcPts val="1200"/>
              </a:spcAft>
              <a:buFont typeface="Wingdings" panose="05000000000000000000" pitchFamily="2" charset="2"/>
              <a:buChar char="Ø"/>
            </a:pPr>
            <a:r>
              <a:rPr lang="en-US" altLang="zh-CN" sz="1200" dirty="0">
                <a:ea typeface="微软雅黑" panose="020B0503020204020204" pitchFamily="34" charset="-122"/>
              </a:rPr>
              <a:t>DAO</a:t>
            </a:r>
            <a:r>
              <a:rPr lang="zh-CN" altLang="en-US" sz="1200" dirty="0">
                <a:ea typeface="微软雅黑" panose="020B0503020204020204" pitchFamily="34" charset="-122"/>
              </a:rPr>
              <a:t>允许用户提出</a:t>
            </a:r>
            <a:r>
              <a:rPr lang="en-US" altLang="zh-CN" sz="1200" dirty="0">
                <a:ea typeface="微软雅黑" panose="020B0503020204020204" pitchFamily="34" charset="-122"/>
              </a:rPr>
              <a:t>split proposal</a:t>
            </a:r>
            <a:r>
              <a:rPr lang="zh-CN" altLang="en-US" sz="1200" dirty="0">
                <a:ea typeface="微软雅黑" panose="020B0503020204020204" pitchFamily="34" charset="-122"/>
              </a:rPr>
              <a:t>，即将自己的资金转到另一个</a:t>
            </a:r>
            <a:r>
              <a:rPr lang="en-US" altLang="zh-CN" sz="1200" dirty="0">
                <a:ea typeface="微软雅黑" panose="020B0503020204020204" pitchFamily="34" charset="-122"/>
              </a:rPr>
              <a:t>DAO</a:t>
            </a:r>
            <a:r>
              <a:rPr lang="zh-CN" altLang="en-US" sz="1200" dirty="0">
                <a:ea typeface="微软雅黑" panose="020B0503020204020204" pitchFamily="34" charset="-122"/>
              </a:rPr>
              <a:t>的</a:t>
            </a:r>
            <a:r>
              <a:rPr lang="en-US" altLang="zh-CN" sz="1200" dirty="0">
                <a:ea typeface="微软雅黑" panose="020B0503020204020204" pitchFamily="34" charset="-122"/>
              </a:rPr>
              <a:t>contract</a:t>
            </a:r>
            <a:r>
              <a:rPr lang="zh-CN" altLang="en-US" sz="1200" dirty="0">
                <a:ea typeface="微软雅黑" panose="020B0503020204020204" pitchFamily="34" charset="-122"/>
              </a:rPr>
              <a:t>上。提出</a:t>
            </a:r>
            <a:r>
              <a:rPr lang="en-US" altLang="zh-CN" sz="1200" dirty="0">
                <a:ea typeface="微软雅黑" panose="020B0503020204020204" pitchFamily="34" charset="-122"/>
              </a:rPr>
              <a:t>proposal</a:t>
            </a:r>
            <a:r>
              <a:rPr lang="zh-CN" altLang="en-US" sz="1200" dirty="0">
                <a:ea typeface="微软雅黑" panose="020B0503020204020204" pitchFamily="34" charset="-122"/>
              </a:rPr>
              <a:t>一周后，可以用</a:t>
            </a:r>
            <a:r>
              <a:rPr lang="en-US" altLang="zh-CN" sz="1200" dirty="0" err="1">
                <a:ea typeface="微软雅黑" panose="020B0503020204020204" pitchFamily="34" charset="-122"/>
              </a:rPr>
              <a:t>splitDAO</a:t>
            </a:r>
            <a:r>
              <a:rPr lang="zh-CN" altLang="en-US" sz="1200" dirty="0">
                <a:ea typeface="微软雅黑" panose="020B0503020204020204" pitchFamily="34" charset="-122"/>
              </a:rPr>
              <a:t>命令正式转移资金。但是在</a:t>
            </a:r>
            <a:r>
              <a:rPr lang="en-US" altLang="zh-CN" sz="1200" dirty="0">
                <a:ea typeface="微软雅黑" panose="020B0503020204020204" pitchFamily="34" charset="-122"/>
              </a:rPr>
              <a:t>DAO</a:t>
            </a:r>
            <a:r>
              <a:rPr lang="zh-CN" altLang="en-US" sz="1200" dirty="0">
                <a:ea typeface="微软雅黑" panose="020B0503020204020204" pitchFamily="34" charset="-122"/>
              </a:rPr>
              <a:t>的程序中有一个回归漏洞，大致是这样，</a:t>
            </a:r>
            <a:r>
              <a:rPr lang="en-US" altLang="zh-CN" sz="1200" dirty="0">
                <a:ea typeface="微软雅黑" panose="020B0503020204020204" pitchFamily="34" charset="-122"/>
              </a:rPr>
              <a:t>DAO</a:t>
            </a:r>
            <a:r>
              <a:rPr lang="zh-CN" altLang="en-US" sz="1200" dirty="0">
                <a:ea typeface="微软雅黑" panose="020B0503020204020204" pitchFamily="34" charset="-122"/>
              </a:rPr>
              <a:t>转账的次序是先转</a:t>
            </a:r>
            <a:r>
              <a:rPr lang="en-US" altLang="zh-CN" sz="1200" dirty="0">
                <a:ea typeface="微软雅黑" panose="020B0503020204020204" pitchFamily="34" charset="-122"/>
              </a:rPr>
              <a:t>ETH</a:t>
            </a:r>
            <a:r>
              <a:rPr lang="zh-CN" altLang="en-US" sz="1200" dirty="0">
                <a:ea typeface="微软雅黑" panose="020B0503020204020204" pitchFamily="34" charset="-122"/>
              </a:rPr>
              <a:t>到另一个地址，然后销毁相应的</a:t>
            </a:r>
            <a:r>
              <a:rPr lang="en-US" altLang="zh-CN" sz="1200" dirty="0">
                <a:ea typeface="微软雅黑" panose="020B0503020204020204" pitchFamily="34" charset="-122"/>
              </a:rPr>
              <a:t>DAO token</a:t>
            </a:r>
            <a:r>
              <a:rPr lang="zh-CN" altLang="en-US" sz="1200" dirty="0">
                <a:ea typeface="微软雅黑" panose="020B0503020204020204" pitchFamily="34" charset="-122"/>
              </a:rPr>
              <a:t>。由于转账在销毁之前，所以如果进入递归，就会不断的向那个地址转账，而没有机会去销毁</a:t>
            </a:r>
            <a:r>
              <a:rPr lang="en-US" altLang="zh-CN" sz="1200" dirty="0">
                <a:ea typeface="微软雅黑" panose="020B0503020204020204" pitchFamily="34" charset="-122"/>
              </a:rPr>
              <a:t>DAO token</a:t>
            </a:r>
            <a:r>
              <a:rPr lang="zh-CN" altLang="en-US" sz="1200" dirty="0">
                <a:ea typeface="微软雅黑" panose="020B0503020204020204" pitchFamily="34" charset="-122"/>
              </a:rPr>
              <a:t>。而目前的攻击者就利用这一漏洞在无限循环地往他的</a:t>
            </a:r>
            <a:r>
              <a:rPr lang="en-US" altLang="zh-CN" sz="1200" dirty="0">
                <a:ea typeface="微软雅黑" panose="020B0503020204020204" pitchFamily="34" charset="-122"/>
              </a:rPr>
              <a:t>contract</a:t>
            </a:r>
            <a:r>
              <a:rPr lang="zh-CN" altLang="en-US" sz="1200" dirty="0">
                <a:ea typeface="微软雅黑" panose="020B0503020204020204" pitchFamily="34" charset="-122"/>
              </a:rPr>
              <a:t>转移</a:t>
            </a:r>
            <a:r>
              <a:rPr lang="en-US" altLang="zh-CN" sz="1200" dirty="0">
                <a:ea typeface="微软雅黑" panose="020B0503020204020204" pitchFamily="34" charset="-122"/>
              </a:rPr>
              <a:t>ETH</a:t>
            </a:r>
            <a:r>
              <a:rPr lang="zh-CN" altLang="en-US" sz="1200" dirty="0">
                <a:ea typeface="微软雅黑" panose="020B0503020204020204" pitchFamily="34" charset="-122"/>
              </a:rPr>
              <a:t>。</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1FFA8B32-562D-4236-854A-A31AF6609B60}" type="slidenum">
              <a:rPr lang="zh-CN" altLang="en-US" smtClean="0"/>
              <a:t>29</a:t>
            </a:fld>
            <a:endParaRPr lang="zh-CN" altLang="en-US"/>
          </a:p>
        </p:txBody>
      </p:sp>
    </p:spTree>
    <p:extLst>
      <p:ext uri="{BB962C8B-B14F-4D97-AF65-F5344CB8AC3E}">
        <p14:creationId xmlns:p14="http://schemas.microsoft.com/office/powerpoint/2010/main" val="1946360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gn="just">
              <a:spcAft>
                <a:spcPts val="1200"/>
              </a:spcAft>
              <a:buFont typeface="Wingdings" panose="05000000000000000000" pitchFamily="2" charset="2"/>
              <a:buChar char="Ø"/>
            </a:pPr>
            <a:r>
              <a:rPr lang="zh-CN" altLang="zh-CN" sz="1200" dirty="0">
                <a:ea typeface="微软雅黑" panose="020B0503020204020204" pitchFamily="34" charset="-122"/>
              </a:rPr>
              <a:t>以太坊</a:t>
            </a:r>
            <a:r>
              <a:rPr lang="en-US" altLang="zh-CN" sz="1200" dirty="0">
                <a:ea typeface="微软雅黑" panose="020B0503020204020204" pitchFamily="34" charset="-122"/>
              </a:rPr>
              <a:t>DAO</a:t>
            </a:r>
            <a:r>
              <a:rPr lang="zh-CN" altLang="zh-CN" sz="1200" dirty="0">
                <a:ea typeface="微软雅黑" panose="020B0503020204020204" pitchFamily="34" charset="-122"/>
              </a:rPr>
              <a:t>合约漏洞致使业务还没有开展的时候，准备的钱已经不见了。</a:t>
            </a:r>
            <a:endParaRPr lang="en-US" altLang="zh-CN" sz="1200" dirty="0">
              <a:ea typeface="微软雅黑" panose="020B0503020204020204" pitchFamily="34" charset="-122"/>
            </a:endParaRPr>
          </a:p>
          <a:p>
            <a:pPr marL="342900" indent="-342900" algn="just">
              <a:spcAft>
                <a:spcPts val="1200"/>
              </a:spcAft>
              <a:buFont typeface="Wingdings" panose="05000000000000000000" pitchFamily="2" charset="2"/>
              <a:buChar char="Ø"/>
            </a:pPr>
            <a:r>
              <a:rPr lang="en-US" altLang="zh-CN" sz="1200" dirty="0">
                <a:ea typeface="微软雅黑" panose="020B0503020204020204" pitchFamily="34" charset="-122"/>
              </a:rPr>
              <a:t>DAO</a:t>
            </a:r>
            <a:r>
              <a:rPr lang="zh-CN" altLang="en-US" sz="1200" dirty="0">
                <a:ea typeface="微软雅黑" panose="020B0503020204020204" pitchFamily="34" charset="-122"/>
              </a:rPr>
              <a:t>允许用户提出</a:t>
            </a:r>
            <a:r>
              <a:rPr lang="en-US" altLang="zh-CN" sz="1200" dirty="0">
                <a:ea typeface="微软雅黑" panose="020B0503020204020204" pitchFamily="34" charset="-122"/>
              </a:rPr>
              <a:t>split proposal</a:t>
            </a:r>
            <a:r>
              <a:rPr lang="zh-CN" altLang="en-US" sz="1200" dirty="0">
                <a:ea typeface="微软雅黑" panose="020B0503020204020204" pitchFamily="34" charset="-122"/>
              </a:rPr>
              <a:t>，即将自己的资金转到另一个</a:t>
            </a:r>
            <a:r>
              <a:rPr lang="en-US" altLang="zh-CN" sz="1200" dirty="0">
                <a:ea typeface="微软雅黑" panose="020B0503020204020204" pitchFamily="34" charset="-122"/>
              </a:rPr>
              <a:t>DAO</a:t>
            </a:r>
            <a:r>
              <a:rPr lang="zh-CN" altLang="en-US" sz="1200" dirty="0">
                <a:ea typeface="微软雅黑" panose="020B0503020204020204" pitchFamily="34" charset="-122"/>
              </a:rPr>
              <a:t>的</a:t>
            </a:r>
            <a:r>
              <a:rPr lang="en-US" altLang="zh-CN" sz="1200" dirty="0">
                <a:ea typeface="微软雅黑" panose="020B0503020204020204" pitchFamily="34" charset="-122"/>
              </a:rPr>
              <a:t>contract</a:t>
            </a:r>
            <a:r>
              <a:rPr lang="zh-CN" altLang="en-US" sz="1200" dirty="0">
                <a:ea typeface="微软雅黑" panose="020B0503020204020204" pitchFamily="34" charset="-122"/>
              </a:rPr>
              <a:t>上。提出</a:t>
            </a:r>
            <a:r>
              <a:rPr lang="en-US" altLang="zh-CN" sz="1200" dirty="0">
                <a:ea typeface="微软雅黑" panose="020B0503020204020204" pitchFamily="34" charset="-122"/>
              </a:rPr>
              <a:t>proposal</a:t>
            </a:r>
            <a:r>
              <a:rPr lang="zh-CN" altLang="en-US" sz="1200" dirty="0">
                <a:ea typeface="微软雅黑" panose="020B0503020204020204" pitchFamily="34" charset="-122"/>
              </a:rPr>
              <a:t>一周后，可以用</a:t>
            </a:r>
            <a:r>
              <a:rPr lang="en-US" altLang="zh-CN" sz="1200" dirty="0" err="1">
                <a:ea typeface="微软雅黑" panose="020B0503020204020204" pitchFamily="34" charset="-122"/>
              </a:rPr>
              <a:t>splitDAO</a:t>
            </a:r>
            <a:r>
              <a:rPr lang="zh-CN" altLang="en-US" sz="1200" dirty="0">
                <a:ea typeface="微软雅黑" panose="020B0503020204020204" pitchFamily="34" charset="-122"/>
              </a:rPr>
              <a:t>命令正式转移资金。但是在</a:t>
            </a:r>
            <a:r>
              <a:rPr lang="en-US" altLang="zh-CN" sz="1200" dirty="0">
                <a:ea typeface="微软雅黑" panose="020B0503020204020204" pitchFamily="34" charset="-122"/>
              </a:rPr>
              <a:t>DAO</a:t>
            </a:r>
            <a:r>
              <a:rPr lang="zh-CN" altLang="en-US" sz="1200" dirty="0">
                <a:ea typeface="微软雅黑" panose="020B0503020204020204" pitchFamily="34" charset="-122"/>
              </a:rPr>
              <a:t>的程序中有一个回归漏洞，大致是这样，</a:t>
            </a:r>
            <a:r>
              <a:rPr lang="en-US" altLang="zh-CN" sz="1200" dirty="0">
                <a:ea typeface="微软雅黑" panose="020B0503020204020204" pitchFamily="34" charset="-122"/>
              </a:rPr>
              <a:t>DAO</a:t>
            </a:r>
            <a:r>
              <a:rPr lang="zh-CN" altLang="en-US" sz="1200" dirty="0">
                <a:ea typeface="微软雅黑" panose="020B0503020204020204" pitchFamily="34" charset="-122"/>
              </a:rPr>
              <a:t>转账的次序是先转</a:t>
            </a:r>
            <a:r>
              <a:rPr lang="en-US" altLang="zh-CN" sz="1200" dirty="0">
                <a:ea typeface="微软雅黑" panose="020B0503020204020204" pitchFamily="34" charset="-122"/>
              </a:rPr>
              <a:t>ETH</a:t>
            </a:r>
            <a:r>
              <a:rPr lang="zh-CN" altLang="en-US" sz="1200" dirty="0">
                <a:ea typeface="微软雅黑" panose="020B0503020204020204" pitchFamily="34" charset="-122"/>
              </a:rPr>
              <a:t>到另一个地址，然后销毁相应的</a:t>
            </a:r>
            <a:r>
              <a:rPr lang="en-US" altLang="zh-CN" sz="1200" dirty="0">
                <a:ea typeface="微软雅黑" panose="020B0503020204020204" pitchFamily="34" charset="-122"/>
              </a:rPr>
              <a:t>DAO token</a:t>
            </a:r>
            <a:r>
              <a:rPr lang="zh-CN" altLang="en-US" sz="1200" dirty="0">
                <a:ea typeface="微软雅黑" panose="020B0503020204020204" pitchFamily="34" charset="-122"/>
              </a:rPr>
              <a:t>。由于转账在销毁之前，所以如果进入递归，就会不断的向那个地址转账，而没有机会去销毁</a:t>
            </a:r>
            <a:r>
              <a:rPr lang="en-US" altLang="zh-CN" sz="1200" dirty="0">
                <a:ea typeface="微软雅黑" panose="020B0503020204020204" pitchFamily="34" charset="-122"/>
              </a:rPr>
              <a:t>DAO token</a:t>
            </a:r>
            <a:r>
              <a:rPr lang="zh-CN" altLang="en-US" sz="1200" dirty="0">
                <a:ea typeface="微软雅黑" panose="020B0503020204020204" pitchFamily="34" charset="-122"/>
              </a:rPr>
              <a:t>。而目前的攻击者就利用这一漏洞在无限循环地往他的</a:t>
            </a:r>
            <a:r>
              <a:rPr lang="en-US" altLang="zh-CN" sz="1200" dirty="0">
                <a:ea typeface="微软雅黑" panose="020B0503020204020204" pitchFamily="34" charset="-122"/>
              </a:rPr>
              <a:t>contract</a:t>
            </a:r>
            <a:r>
              <a:rPr lang="zh-CN" altLang="en-US" sz="1200" dirty="0">
                <a:ea typeface="微软雅黑" panose="020B0503020204020204" pitchFamily="34" charset="-122"/>
              </a:rPr>
              <a:t>转移</a:t>
            </a:r>
            <a:r>
              <a:rPr lang="en-US" altLang="zh-CN" sz="1200" dirty="0">
                <a:ea typeface="微软雅黑" panose="020B0503020204020204" pitchFamily="34" charset="-122"/>
              </a:rPr>
              <a:t>ETH</a:t>
            </a:r>
            <a:r>
              <a:rPr lang="zh-CN" altLang="en-US" sz="1200" dirty="0">
                <a:ea typeface="微软雅黑" panose="020B0503020204020204" pitchFamily="34" charset="-122"/>
              </a:rPr>
              <a:t>。</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1FFA8B32-562D-4236-854A-A31AF6609B60}" type="slidenum">
              <a:rPr lang="zh-CN" altLang="en-US" smtClean="0"/>
              <a:t>30</a:t>
            </a:fld>
            <a:endParaRPr lang="zh-CN" altLang="en-US"/>
          </a:p>
        </p:txBody>
      </p:sp>
    </p:spTree>
    <p:extLst>
      <p:ext uri="{BB962C8B-B14F-4D97-AF65-F5344CB8AC3E}">
        <p14:creationId xmlns:p14="http://schemas.microsoft.com/office/powerpoint/2010/main" val="2897589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gn="just">
              <a:spcAft>
                <a:spcPts val="1200"/>
              </a:spcAft>
              <a:buFont typeface="Wingdings" panose="05000000000000000000" pitchFamily="2" charset="2"/>
              <a:buChar char="Ø"/>
            </a:pPr>
            <a:r>
              <a:rPr lang="zh-CN" altLang="zh-CN" sz="1200" dirty="0">
                <a:ea typeface="微软雅黑" panose="020B0503020204020204" pitchFamily="34" charset="-122"/>
              </a:rPr>
              <a:t>以太坊</a:t>
            </a:r>
            <a:r>
              <a:rPr lang="en-US" altLang="zh-CN" sz="1200" dirty="0">
                <a:ea typeface="微软雅黑" panose="020B0503020204020204" pitchFamily="34" charset="-122"/>
              </a:rPr>
              <a:t>DAO</a:t>
            </a:r>
            <a:r>
              <a:rPr lang="zh-CN" altLang="zh-CN" sz="1200" dirty="0">
                <a:ea typeface="微软雅黑" panose="020B0503020204020204" pitchFamily="34" charset="-122"/>
              </a:rPr>
              <a:t>合约漏洞致使业务还没有开展的时候，准备的钱已经不见了。</a:t>
            </a:r>
            <a:endParaRPr lang="en-US" altLang="zh-CN" sz="1200" dirty="0">
              <a:ea typeface="微软雅黑" panose="020B0503020204020204" pitchFamily="34" charset="-122"/>
            </a:endParaRPr>
          </a:p>
          <a:p>
            <a:pPr marL="342900" indent="-342900" algn="just">
              <a:spcAft>
                <a:spcPts val="1200"/>
              </a:spcAft>
              <a:buFont typeface="Wingdings" panose="05000000000000000000" pitchFamily="2" charset="2"/>
              <a:buChar char="Ø"/>
            </a:pPr>
            <a:r>
              <a:rPr lang="en-US" altLang="zh-CN" sz="1200" dirty="0">
                <a:ea typeface="微软雅黑" panose="020B0503020204020204" pitchFamily="34" charset="-122"/>
              </a:rPr>
              <a:t>DAO</a:t>
            </a:r>
            <a:r>
              <a:rPr lang="zh-CN" altLang="en-US" sz="1200" dirty="0">
                <a:ea typeface="微软雅黑" panose="020B0503020204020204" pitchFamily="34" charset="-122"/>
              </a:rPr>
              <a:t>允许用户提出</a:t>
            </a:r>
            <a:r>
              <a:rPr lang="en-US" altLang="zh-CN" sz="1200" dirty="0">
                <a:ea typeface="微软雅黑" panose="020B0503020204020204" pitchFamily="34" charset="-122"/>
              </a:rPr>
              <a:t>split proposal</a:t>
            </a:r>
            <a:r>
              <a:rPr lang="zh-CN" altLang="en-US" sz="1200" dirty="0">
                <a:ea typeface="微软雅黑" panose="020B0503020204020204" pitchFamily="34" charset="-122"/>
              </a:rPr>
              <a:t>，即将自己的资金转到另一个</a:t>
            </a:r>
            <a:r>
              <a:rPr lang="en-US" altLang="zh-CN" sz="1200" dirty="0">
                <a:ea typeface="微软雅黑" panose="020B0503020204020204" pitchFamily="34" charset="-122"/>
              </a:rPr>
              <a:t>DAO</a:t>
            </a:r>
            <a:r>
              <a:rPr lang="zh-CN" altLang="en-US" sz="1200" dirty="0">
                <a:ea typeface="微软雅黑" panose="020B0503020204020204" pitchFamily="34" charset="-122"/>
              </a:rPr>
              <a:t>的</a:t>
            </a:r>
            <a:r>
              <a:rPr lang="en-US" altLang="zh-CN" sz="1200" dirty="0">
                <a:ea typeface="微软雅黑" panose="020B0503020204020204" pitchFamily="34" charset="-122"/>
              </a:rPr>
              <a:t>contract</a:t>
            </a:r>
            <a:r>
              <a:rPr lang="zh-CN" altLang="en-US" sz="1200" dirty="0">
                <a:ea typeface="微软雅黑" panose="020B0503020204020204" pitchFamily="34" charset="-122"/>
              </a:rPr>
              <a:t>上。提出</a:t>
            </a:r>
            <a:r>
              <a:rPr lang="en-US" altLang="zh-CN" sz="1200" dirty="0">
                <a:ea typeface="微软雅黑" panose="020B0503020204020204" pitchFamily="34" charset="-122"/>
              </a:rPr>
              <a:t>proposal</a:t>
            </a:r>
            <a:r>
              <a:rPr lang="zh-CN" altLang="en-US" sz="1200" dirty="0">
                <a:ea typeface="微软雅黑" panose="020B0503020204020204" pitchFamily="34" charset="-122"/>
              </a:rPr>
              <a:t>一周后，可以用</a:t>
            </a:r>
            <a:r>
              <a:rPr lang="en-US" altLang="zh-CN" sz="1200" dirty="0" err="1">
                <a:ea typeface="微软雅黑" panose="020B0503020204020204" pitchFamily="34" charset="-122"/>
              </a:rPr>
              <a:t>splitDAO</a:t>
            </a:r>
            <a:r>
              <a:rPr lang="zh-CN" altLang="en-US" sz="1200" dirty="0">
                <a:ea typeface="微软雅黑" panose="020B0503020204020204" pitchFamily="34" charset="-122"/>
              </a:rPr>
              <a:t>命令正式转移资金。但是在</a:t>
            </a:r>
            <a:r>
              <a:rPr lang="en-US" altLang="zh-CN" sz="1200" dirty="0">
                <a:ea typeface="微软雅黑" panose="020B0503020204020204" pitchFamily="34" charset="-122"/>
              </a:rPr>
              <a:t>DAO</a:t>
            </a:r>
            <a:r>
              <a:rPr lang="zh-CN" altLang="en-US" sz="1200" dirty="0">
                <a:ea typeface="微软雅黑" panose="020B0503020204020204" pitchFamily="34" charset="-122"/>
              </a:rPr>
              <a:t>的程序中有一个回归漏洞，大致是这样，</a:t>
            </a:r>
            <a:r>
              <a:rPr lang="en-US" altLang="zh-CN" sz="1200" dirty="0">
                <a:ea typeface="微软雅黑" panose="020B0503020204020204" pitchFamily="34" charset="-122"/>
              </a:rPr>
              <a:t>DAO</a:t>
            </a:r>
            <a:r>
              <a:rPr lang="zh-CN" altLang="en-US" sz="1200" dirty="0">
                <a:ea typeface="微软雅黑" panose="020B0503020204020204" pitchFamily="34" charset="-122"/>
              </a:rPr>
              <a:t>转账的次序是先转</a:t>
            </a:r>
            <a:r>
              <a:rPr lang="en-US" altLang="zh-CN" sz="1200" dirty="0">
                <a:ea typeface="微软雅黑" panose="020B0503020204020204" pitchFamily="34" charset="-122"/>
              </a:rPr>
              <a:t>ETH</a:t>
            </a:r>
            <a:r>
              <a:rPr lang="zh-CN" altLang="en-US" sz="1200" dirty="0">
                <a:ea typeface="微软雅黑" panose="020B0503020204020204" pitchFamily="34" charset="-122"/>
              </a:rPr>
              <a:t>到另一个地址，然后销毁相应的</a:t>
            </a:r>
            <a:r>
              <a:rPr lang="en-US" altLang="zh-CN" sz="1200" dirty="0">
                <a:ea typeface="微软雅黑" panose="020B0503020204020204" pitchFamily="34" charset="-122"/>
              </a:rPr>
              <a:t>DAO token</a:t>
            </a:r>
            <a:r>
              <a:rPr lang="zh-CN" altLang="en-US" sz="1200" dirty="0">
                <a:ea typeface="微软雅黑" panose="020B0503020204020204" pitchFamily="34" charset="-122"/>
              </a:rPr>
              <a:t>。由于转账在销毁之前，所以如果进入递归，就会不断的向那个地址转账，而没有机会去销毁</a:t>
            </a:r>
            <a:r>
              <a:rPr lang="en-US" altLang="zh-CN" sz="1200" dirty="0">
                <a:ea typeface="微软雅黑" panose="020B0503020204020204" pitchFamily="34" charset="-122"/>
              </a:rPr>
              <a:t>DAO token</a:t>
            </a:r>
            <a:r>
              <a:rPr lang="zh-CN" altLang="en-US" sz="1200" dirty="0">
                <a:ea typeface="微软雅黑" panose="020B0503020204020204" pitchFamily="34" charset="-122"/>
              </a:rPr>
              <a:t>。而目前的攻击者就利用这一漏洞在无限循环地往他的</a:t>
            </a:r>
            <a:r>
              <a:rPr lang="en-US" altLang="zh-CN" sz="1200" dirty="0">
                <a:ea typeface="微软雅黑" panose="020B0503020204020204" pitchFamily="34" charset="-122"/>
              </a:rPr>
              <a:t>contract</a:t>
            </a:r>
            <a:r>
              <a:rPr lang="zh-CN" altLang="en-US" sz="1200" dirty="0">
                <a:ea typeface="微软雅黑" panose="020B0503020204020204" pitchFamily="34" charset="-122"/>
              </a:rPr>
              <a:t>转移</a:t>
            </a:r>
            <a:r>
              <a:rPr lang="en-US" altLang="zh-CN" sz="1200" dirty="0">
                <a:ea typeface="微软雅黑" panose="020B0503020204020204" pitchFamily="34" charset="-122"/>
              </a:rPr>
              <a:t>ETH</a:t>
            </a:r>
            <a:r>
              <a:rPr lang="zh-CN" altLang="en-US" sz="1200" dirty="0">
                <a:ea typeface="微软雅黑" panose="020B0503020204020204" pitchFamily="34" charset="-122"/>
              </a:rPr>
              <a:t>。</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1FFA8B32-562D-4236-854A-A31AF6609B60}" type="slidenum">
              <a:rPr lang="zh-CN" altLang="en-US" smtClean="0"/>
              <a:t>31</a:t>
            </a:fld>
            <a:endParaRPr lang="zh-CN" altLang="en-US"/>
          </a:p>
        </p:txBody>
      </p:sp>
    </p:spTree>
    <p:extLst>
      <p:ext uri="{BB962C8B-B14F-4D97-AF65-F5344CB8AC3E}">
        <p14:creationId xmlns:p14="http://schemas.microsoft.com/office/powerpoint/2010/main" val="3049938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spcAft>
                <a:spcPts val="1200"/>
              </a:spcAft>
              <a:buFont typeface="Wingdings" panose="05000000000000000000" pitchFamily="2" charset="2"/>
              <a:buNone/>
            </a:pPr>
            <a:endParaRPr lang="zh-CN" altLang="en-US" sz="1200" dirty="0">
              <a:ea typeface="微软雅黑" panose="020B0503020204020204" pitchFamily="34" charset="-122"/>
            </a:endParaRP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1FFA8B32-562D-4236-854A-A31AF6609B60}" type="slidenum">
              <a:rPr lang="zh-CN" altLang="en-US" smtClean="0"/>
              <a:t>32</a:t>
            </a:fld>
            <a:endParaRPr lang="zh-CN" altLang="en-US"/>
          </a:p>
        </p:txBody>
      </p:sp>
    </p:spTree>
    <p:extLst>
      <p:ext uri="{BB962C8B-B14F-4D97-AF65-F5344CB8AC3E}">
        <p14:creationId xmlns:p14="http://schemas.microsoft.com/office/powerpoint/2010/main" val="4026049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gn="just">
              <a:spcAft>
                <a:spcPts val="1200"/>
              </a:spcAft>
              <a:buFont typeface="Wingdings" panose="05000000000000000000" pitchFamily="2" charset="2"/>
              <a:buChar char="Ø"/>
            </a:pPr>
            <a:r>
              <a:rPr lang="zh-CN" altLang="zh-CN" sz="1200" dirty="0">
                <a:ea typeface="微软雅黑" panose="020B0503020204020204" pitchFamily="34" charset="-122"/>
              </a:rPr>
              <a:t>以太坊</a:t>
            </a:r>
            <a:r>
              <a:rPr lang="en-US" altLang="zh-CN" sz="1200" dirty="0">
                <a:ea typeface="微软雅黑" panose="020B0503020204020204" pitchFamily="34" charset="-122"/>
              </a:rPr>
              <a:t>DAO</a:t>
            </a:r>
            <a:r>
              <a:rPr lang="zh-CN" altLang="zh-CN" sz="1200" dirty="0">
                <a:ea typeface="微软雅黑" panose="020B0503020204020204" pitchFamily="34" charset="-122"/>
              </a:rPr>
              <a:t>合约漏洞致使业务还没有开展的时候，准备的钱已经不见了。</a:t>
            </a:r>
            <a:endParaRPr lang="en-US" altLang="zh-CN" sz="1200" dirty="0">
              <a:ea typeface="微软雅黑" panose="020B0503020204020204" pitchFamily="34" charset="-122"/>
            </a:endParaRPr>
          </a:p>
          <a:p>
            <a:pPr marL="342900" indent="-342900" algn="just">
              <a:spcAft>
                <a:spcPts val="1200"/>
              </a:spcAft>
              <a:buFont typeface="Wingdings" panose="05000000000000000000" pitchFamily="2" charset="2"/>
              <a:buChar char="Ø"/>
            </a:pPr>
            <a:r>
              <a:rPr lang="en-US" altLang="zh-CN" sz="1200" dirty="0">
                <a:ea typeface="微软雅黑" panose="020B0503020204020204" pitchFamily="34" charset="-122"/>
              </a:rPr>
              <a:t>DAO</a:t>
            </a:r>
            <a:r>
              <a:rPr lang="zh-CN" altLang="en-US" sz="1200" dirty="0">
                <a:ea typeface="微软雅黑" panose="020B0503020204020204" pitchFamily="34" charset="-122"/>
              </a:rPr>
              <a:t>允许用户提出</a:t>
            </a:r>
            <a:r>
              <a:rPr lang="en-US" altLang="zh-CN" sz="1200" dirty="0">
                <a:ea typeface="微软雅黑" panose="020B0503020204020204" pitchFamily="34" charset="-122"/>
              </a:rPr>
              <a:t>split proposal</a:t>
            </a:r>
            <a:r>
              <a:rPr lang="zh-CN" altLang="en-US" sz="1200" dirty="0">
                <a:ea typeface="微软雅黑" panose="020B0503020204020204" pitchFamily="34" charset="-122"/>
              </a:rPr>
              <a:t>，即将自己的资金转到另一个</a:t>
            </a:r>
            <a:r>
              <a:rPr lang="en-US" altLang="zh-CN" sz="1200" dirty="0">
                <a:ea typeface="微软雅黑" panose="020B0503020204020204" pitchFamily="34" charset="-122"/>
              </a:rPr>
              <a:t>DAO</a:t>
            </a:r>
            <a:r>
              <a:rPr lang="zh-CN" altLang="en-US" sz="1200" dirty="0">
                <a:ea typeface="微软雅黑" panose="020B0503020204020204" pitchFamily="34" charset="-122"/>
              </a:rPr>
              <a:t>的</a:t>
            </a:r>
            <a:r>
              <a:rPr lang="en-US" altLang="zh-CN" sz="1200" dirty="0">
                <a:ea typeface="微软雅黑" panose="020B0503020204020204" pitchFamily="34" charset="-122"/>
              </a:rPr>
              <a:t>contract</a:t>
            </a:r>
            <a:r>
              <a:rPr lang="zh-CN" altLang="en-US" sz="1200" dirty="0">
                <a:ea typeface="微软雅黑" panose="020B0503020204020204" pitchFamily="34" charset="-122"/>
              </a:rPr>
              <a:t>上。提出</a:t>
            </a:r>
            <a:r>
              <a:rPr lang="en-US" altLang="zh-CN" sz="1200" dirty="0">
                <a:ea typeface="微软雅黑" panose="020B0503020204020204" pitchFamily="34" charset="-122"/>
              </a:rPr>
              <a:t>proposal</a:t>
            </a:r>
            <a:r>
              <a:rPr lang="zh-CN" altLang="en-US" sz="1200" dirty="0">
                <a:ea typeface="微软雅黑" panose="020B0503020204020204" pitchFamily="34" charset="-122"/>
              </a:rPr>
              <a:t>一周后，可以用</a:t>
            </a:r>
            <a:r>
              <a:rPr lang="en-US" altLang="zh-CN" sz="1200" dirty="0" err="1">
                <a:ea typeface="微软雅黑" panose="020B0503020204020204" pitchFamily="34" charset="-122"/>
              </a:rPr>
              <a:t>splitDAO</a:t>
            </a:r>
            <a:r>
              <a:rPr lang="zh-CN" altLang="en-US" sz="1200" dirty="0">
                <a:ea typeface="微软雅黑" panose="020B0503020204020204" pitchFamily="34" charset="-122"/>
              </a:rPr>
              <a:t>命令正式转移资金。但是在</a:t>
            </a:r>
            <a:r>
              <a:rPr lang="en-US" altLang="zh-CN" sz="1200" dirty="0">
                <a:ea typeface="微软雅黑" panose="020B0503020204020204" pitchFamily="34" charset="-122"/>
              </a:rPr>
              <a:t>DAO</a:t>
            </a:r>
            <a:r>
              <a:rPr lang="zh-CN" altLang="en-US" sz="1200" dirty="0">
                <a:ea typeface="微软雅黑" panose="020B0503020204020204" pitchFamily="34" charset="-122"/>
              </a:rPr>
              <a:t>的程序中有一个回归漏洞，大致是这样，</a:t>
            </a:r>
            <a:r>
              <a:rPr lang="en-US" altLang="zh-CN" sz="1200" dirty="0">
                <a:ea typeface="微软雅黑" panose="020B0503020204020204" pitchFamily="34" charset="-122"/>
              </a:rPr>
              <a:t>DAO</a:t>
            </a:r>
            <a:r>
              <a:rPr lang="zh-CN" altLang="en-US" sz="1200" dirty="0">
                <a:ea typeface="微软雅黑" panose="020B0503020204020204" pitchFamily="34" charset="-122"/>
              </a:rPr>
              <a:t>转账的次序是先转</a:t>
            </a:r>
            <a:r>
              <a:rPr lang="en-US" altLang="zh-CN" sz="1200" dirty="0">
                <a:ea typeface="微软雅黑" panose="020B0503020204020204" pitchFamily="34" charset="-122"/>
              </a:rPr>
              <a:t>ETH</a:t>
            </a:r>
            <a:r>
              <a:rPr lang="zh-CN" altLang="en-US" sz="1200" dirty="0">
                <a:ea typeface="微软雅黑" panose="020B0503020204020204" pitchFamily="34" charset="-122"/>
              </a:rPr>
              <a:t>到另一个地址，然后销毁相应的</a:t>
            </a:r>
            <a:r>
              <a:rPr lang="en-US" altLang="zh-CN" sz="1200" dirty="0">
                <a:ea typeface="微软雅黑" panose="020B0503020204020204" pitchFamily="34" charset="-122"/>
              </a:rPr>
              <a:t>DAO token</a:t>
            </a:r>
            <a:r>
              <a:rPr lang="zh-CN" altLang="en-US" sz="1200" dirty="0">
                <a:ea typeface="微软雅黑" panose="020B0503020204020204" pitchFamily="34" charset="-122"/>
              </a:rPr>
              <a:t>。由于转账在销毁之前，所以如果进入递归，就会不断的向那个地址转账，而没有机会去销毁</a:t>
            </a:r>
            <a:r>
              <a:rPr lang="en-US" altLang="zh-CN" sz="1200" dirty="0">
                <a:ea typeface="微软雅黑" panose="020B0503020204020204" pitchFamily="34" charset="-122"/>
              </a:rPr>
              <a:t>DAO token</a:t>
            </a:r>
            <a:r>
              <a:rPr lang="zh-CN" altLang="en-US" sz="1200" dirty="0">
                <a:ea typeface="微软雅黑" panose="020B0503020204020204" pitchFamily="34" charset="-122"/>
              </a:rPr>
              <a:t>。而目前的攻击者就利用这一漏洞在无限循环地往他的</a:t>
            </a:r>
            <a:r>
              <a:rPr lang="en-US" altLang="zh-CN" sz="1200" dirty="0">
                <a:ea typeface="微软雅黑" panose="020B0503020204020204" pitchFamily="34" charset="-122"/>
              </a:rPr>
              <a:t>contract</a:t>
            </a:r>
            <a:r>
              <a:rPr lang="zh-CN" altLang="en-US" sz="1200" dirty="0">
                <a:ea typeface="微软雅黑" panose="020B0503020204020204" pitchFamily="34" charset="-122"/>
              </a:rPr>
              <a:t>转移</a:t>
            </a:r>
            <a:r>
              <a:rPr lang="en-US" altLang="zh-CN" sz="1200" dirty="0">
                <a:ea typeface="微软雅黑" panose="020B0503020204020204" pitchFamily="34" charset="-122"/>
              </a:rPr>
              <a:t>ETH</a:t>
            </a:r>
            <a:r>
              <a:rPr lang="zh-CN" altLang="en-US" sz="1200" dirty="0">
                <a:ea typeface="微软雅黑" panose="020B0503020204020204" pitchFamily="34" charset="-122"/>
              </a:rPr>
              <a:t>。</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1FFA8B32-562D-4236-854A-A31AF6609B60}" type="slidenum">
              <a:rPr lang="zh-CN" altLang="en-US" smtClean="0"/>
              <a:t>33</a:t>
            </a:fld>
            <a:endParaRPr lang="zh-CN" altLang="en-US"/>
          </a:p>
        </p:txBody>
      </p:sp>
    </p:spTree>
    <p:extLst>
      <p:ext uri="{BB962C8B-B14F-4D97-AF65-F5344CB8AC3E}">
        <p14:creationId xmlns:p14="http://schemas.microsoft.com/office/powerpoint/2010/main" val="278656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FA8B32-562D-4236-854A-A31AF6609B60}" type="slidenum">
              <a:rPr lang="zh-CN" altLang="en-US" smtClean="0"/>
              <a:t>14</a:t>
            </a:fld>
            <a:endParaRPr lang="zh-CN" altLang="en-US"/>
          </a:p>
        </p:txBody>
      </p:sp>
    </p:spTree>
    <p:extLst>
      <p:ext uri="{BB962C8B-B14F-4D97-AF65-F5344CB8AC3E}">
        <p14:creationId xmlns:p14="http://schemas.microsoft.com/office/powerpoint/2010/main" val="11921649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gn="just">
              <a:spcAft>
                <a:spcPts val="1200"/>
              </a:spcAft>
              <a:buFont typeface="Wingdings" panose="05000000000000000000" pitchFamily="2" charset="2"/>
              <a:buChar char="Ø"/>
            </a:pPr>
            <a:r>
              <a:rPr lang="zh-CN" altLang="zh-CN" sz="1200" dirty="0">
                <a:ea typeface="微软雅黑" panose="020B0503020204020204" pitchFamily="34" charset="-122"/>
              </a:rPr>
              <a:t>以太坊</a:t>
            </a:r>
            <a:r>
              <a:rPr lang="en-US" altLang="zh-CN" sz="1200" dirty="0">
                <a:ea typeface="微软雅黑" panose="020B0503020204020204" pitchFamily="34" charset="-122"/>
              </a:rPr>
              <a:t>DAO</a:t>
            </a:r>
            <a:r>
              <a:rPr lang="zh-CN" altLang="zh-CN" sz="1200" dirty="0">
                <a:ea typeface="微软雅黑" panose="020B0503020204020204" pitchFamily="34" charset="-122"/>
              </a:rPr>
              <a:t>合约漏洞致使业务还没有开展的时候，准备的钱已经不见了。</a:t>
            </a:r>
            <a:endParaRPr lang="en-US" altLang="zh-CN" sz="1200" dirty="0">
              <a:ea typeface="微软雅黑" panose="020B0503020204020204" pitchFamily="34" charset="-122"/>
            </a:endParaRPr>
          </a:p>
          <a:p>
            <a:pPr marL="342900" indent="-342900" algn="just">
              <a:spcAft>
                <a:spcPts val="1200"/>
              </a:spcAft>
              <a:buFont typeface="Wingdings" panose="05000000000000000000" pitchFamily="2" charset="2"/>
              <a:buChar char="Ø"/>
            </a:pPr>
            <a:r>
              <a:rPr lang="en-US" altLang="zh-CN" sz="1200" dirty="0">
                <a:ea typeface="微软雅黑" panose="020B0503020204020204" pitchFamily="34" charset="-122"/>
              </a:rPr>
              <a:t>DAO</a:t>
            </a:r>
            <a:r>
              <a:rPr lang="zh-CN" altLang="en-US" sz="1200" dirty="0">
                <a:ea typeface="微软雅黑" panose="020B0503020204020204" pitchFamily="34" charset="-122"/>
              </a:rPr>
              <a:t>允许用户提出</a:t>
            </a:r>
            <a:r>
              <a:rPr lang="en-US" altLang="zh-CN" sz="1200" dirty="0">
                <a:ea typeface="微软雅黑" panose="020B0503020204020204" pitchFamily="34" charset="-122"/>
              </a:rPr>
              <a:t>split proposal</a:t>
            </a:r>
            <a:r>
              <a:rPr lang="zh-CN" altLang="en-US" sz="1200" dirty="0">
                <a:ea typeface="微软雅黑" panose="020B0503020204020204" pitchFamily="34" charset="-122"/>
              </a:rPr>
              <a:t>，即将自己的资金转到另一个</a:t>
            </a:r>
            <a:r>
              <a:rPr lang="en-US" altLang="zh-CN" sz="1200" dirty="0">
                <a:ea typeface="微软雅黑" panose="020B0503020204020204" pitchFamily="34" charset="-122"/>
              </a:rPr>
              <a:t>DAO</a:t>
            </a:r>
            <a:r>
              <a:rPr lang="zh-CN" altLang="en-US" sz="1200" dirty="0">
                <a:ea typeface="微软雅黑" panose="020B0503020204020204" pitchFamily="34" charset="-122"/>
              </a:rPr>
              <a:t>的</a:t>
            </a:r>
            <a:r>
              <a:rPr lang="en-US" altLang="zh-CN" sz="1200" dirty="0">
                <a:ea typeface="微软雅黑" panose="020B0503020204020204" pitchFamily="34" charset="-122"/>
              </a:rPr>
              <a:t>contract</a:t>
            </a:r>
            <a:r>
              <a:rPr lang="zh-CN" altLang="en-US" sz="1200" dirty="0">
                <a:ea typeface="微软雅黑" panose="020B0503020204020204" pitchFamily="34" charset="-122"/>
              </a:rPr>
              <a:t>上。提出</a:t>
            </a:r>
            <a:r>
              <a:rPr lang="en-US" altLang="zh-CN" sz="1200" dirty="0">
                <a:ea typeface="微软雅黑" panose="020B0503020204020204" pitchFamily="34" charset="-122"/>
              </a:rPr>
              <a:t>proposal</a:t>
            </a:r>
            <a:r>
              <a:rPr lang="zh-CN" altLang="en-US" sz="1200" dirty="0">
                <a:ea typeface="微软雅黑" panose="020B0503020204020204" pitchFamily="34" charset="-122"/>
              </a:rPr>
              <a:t>一周后，可以用</a:t>
            </a:r>
            <a:r>
              <a:rPr lang="en-US" altLang="zh-CN" sz="1200" dirty="0" err="1">
                <a:ea typeface="微软雅黑" panose="020B0503020204020204" pitchFamily="34" charset="-122"/>
              </a:rPr>
              <a:t>splitDAO</a:t>
            </a:r>
            <a:r>
              <a:rPr lang="zh-CN" altLang="en-US" sz="1200" dirty="0">
                <a:ea typeface="微软雅黑" panose="020B0503020204020204" pitchFamily="34" charset="-122"/>
              </a:rPr>
              <a:t>命令正式转移资金。但是在</a:t>
            </a:r>
            <a:r>
              <a:rPr lang="en-US" altLang="zh-CN" sz="1200" dirty="0">
                <a:ea typeface="微软雅黑" panose="020B0503020204020204" pitchFamily="34" charset="-122"/>
              </a:rPr>
              <a:t>DAO</a:t>
            </a:r>
            <a:r>
              <a:rPr lang="zh-CN" altLang="en-US" sz="1200" dirty="0">
                <a:ea typeface="微软雅黑" panose="020B0503020204020204" pitchFamily="34" charset="-122"/>
              </a:rPr>
              <a:t>的程序中有一个回归漏洞，大致是这样，</a:t>
            </a:r>
            <a:r>
              <a:rPr lang="en-US" altLang="zh-CN" sz="1200" dirty="0">
                <a:ea typeface="微软雅黑" panose="020B0503020204020204" pitchFamily="34" charset="-122"/>
              </a:rPr>
              <a:t>DAO</a:t>
            </a:r>
            <a:r>
              <a:rPr lang="zh-CN" altLang="en-US" sz="1200" dirty="0">
                <a:ea typeface="微软雅黑" panose="020B0503020204020204" pitchFamily="34" charset="-122"/>
              </a:rPr>
              <a:t>转账的次序是先转</a:t>
            </a:r>
            <a:r>
              <a:rPr lang="en-US" altLang="zh-CN" sz="1200" dirty="0">
                <a:ea typeface="微软雅黑" panose="020B0503020204020204" pitchFamily="34" charset="-122"/>
              </a:rPr>
              <a:t>ETH</a:t>
            </a:r>
            <a:r>
              <a:rPr lang="zh-CN" altLang="en-US" sz="1200" dirty="0">
                <a:ea typeface="微软雅黑" panose="020B0503020204020204" pitchFamily="34" charset="-122"/>
              </a:rPr>
              <a:t>到另一个地址，然后销毁相应的</a:t>
            </a:r>
            <a:r>
              <a:rPr lang="en-US" altLang="zh-CN" sz="1200" dirty="0">
                <a:ea typeface="微软雅黑" panose="020B0503020204020204" pitchFamily="34" charset="-122"/>
              </a:rPr>
              <a:t>DAO token</a:t>
            </a:r>
            <a:r>
              <a:rPr lang="zh-CN" altLang="en-US" sz="1200" dirty="0">
                <a:ea typeface="微软雅黑" panose="020B0503020204020204" pitchFamily="34" charset="-122"/>
              </a:rPr>
              <a:t>。由于转账在销毁之前，所以如果进入递归，就会不断的向那个地址转账，而没有机会去销毁</a:t>
            </a:r>
            <a:r>
              <a:rPr lang="en-US" altLang="zh-CN" sz="1200" dirty="0">
                <a:ea typeface="微软雅黑" panose="020B0503020204020204" pitchFamily="34" charset="-122"/>
              </a:rPr>
              <a:t>DAO token</a:t>
            </a:r>
            <a:r>
              <a:rPr lang="zh-CN" altLang="en-US" sz="1200" dirty="0">
                <a:ea typeface="微软雅黑" panose="020B0503020204020204" pitchFamily="34" charset="-122"/>
              </a:rPr>
              <a:t>。而目前的攻击者就利用这一漏洞在无限循环地往他的</a:t>
            </a:r>
            <a:r>
              <a:rPr lang="en-US" altLang="zh-CN" sz="1200" dirty="0">
                <a:ea typeface="微软雅黑" panose="020B0503020204020204" pitchFamily="34" charset="-122"/>
              </a:rPr>
              <a:t>contract</a:t>
            </a:r>
            <a:r>
              <a:rPr lang="zh-CN" altLang="en-US" sz="1200" dirty="0">
                <a:ea typeface="微软雅黑" panose="020B0503020204020204" pitchFamily="34" charset="-122"/>
              </a:rPr>
              <a:t>转移</a:t>
            </a:r>
            <a:r>
              <a:rPr lang="en-US" altLang="zh-CN" sz="1200" dirty="0">
                <a:ea typeface="微软雅黑" panose="020B0503020204020204" pitchFamily="34" charset="-122"/>
              </a:rPr>
              <a:t>ETH</a:t>
            </a:r>
            <a:r>
              <a:rPr lang="zh-CN" altLang="en-US" sz="1200" dirty="0">
                <a:ea typeface="微软雅黑" panose="020B0503020204020204" pitchFamily="34" charset="-122"/>
              </a:rPr>
              <a:t>。</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1FFA8B32-562D-4236-854A-A31AF6609B60}" type="slidenum">
              <a:rPr lang="zh-CN" altLang="en-US" smtClean="0"/>
              <a:t>34</a:t>
            </a:fld>
            <a:endParaRPr lang="zh-CN" altLang="en-US"/>
          </a:p>
        </p:txBody>
      </p:sp>
    </p:spTree>
    <p:extLst>
      <p:ext uri="{BB962C8B-B14F-4D97-AF65-F5344CB8AC3E}">
        <p14:creationId xmlns:p14="http://schemas.microsoft.com/office/powerpoint/2010/main" val="40372034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gn="just">
              <a:spcAft>
                <a:spcPts val="1200"/>
              </a:spcAft>
              <a:buFont typeface="Wingdings" panose="05000000000000000000" pitchFamily="2" charset="2"/>
              <a:buChar char="Ø"/>
            </a:pPr>
            <a:r>
              <a:rPr lang="zh-CN" altLang="zh-CN" sz="1200" dirty="0">
                <a:ea typeface="微软雅黑" panose="020B0503020204020204" pitchFamily="34" charset="-122"/>
              </a:rPr>
              <a:t>以太坊</a:t>
            </a:r>
            <a:r>
              <a:rPr lang="en-US" altLang="zh-CN" sz="1200" dirty="0">
                <a:ea typeface="微软雅黑" panose="020B0503020204020204" pitchFamily="34" charset="-122"/>
              </a:rPr>
              <a:t>DAO</a:t>
            </a:r>
            <a:r>
              <a:rPr lang="zh-CN" altLang="zh-CN" sz="1200" dirty="0">
                <a:ea typeface="微软雅黑" panose="020B0503020204020204" pitchFamily="34" charset="-122"/>
              </a:rPr>
              <a:t>合约漏洞致使业务还没有开展的时候，准备的钱已经不见了。</a:t>
            </a:r>
            <a:endParaRPr lang="en-US" altLang="zh-CN" sz="1200" dirty="0">
              <a:ea typeface="微软雅黑" panose="020B0503020204020204" pitchFamily="34" charset="-122"/>
            </a:endParaRPr>
          </a:p>
          <a:p>
            <a:pPr marL="342900" indent="-342900" algn="just">
              <a:spcAft>
                <a:spcPts val="1200"/>
              </a:spcAft>
              <a:buFont typeface="Wingdings" panose="05000000000000000000" pitchFamily="2" charset="2"/>
              <a:buChar char="Ø"/>
            </a:pPr>
            <a:r>
              <a:rPr lang="en-US" altLang="zh-CN" sz="1200" dirty="0">
                <a:ea typeface="微软雅黑" panose="020B0503020204020204" pitchFamily="34" charset="-122"/>
              </a:rPr>
              <a:t>DAO</a:t>
            </a:r>
            <a:r>
              <a:rPr lang="zh-CN" altLang="en-US" sz="1200" dirty="0">
                <a:ea typeface="微软雅黑" panose="020B0503020204020204" pitchFamily="34" charset="-122"/>
              </a:rPr>
              <a:t>允许用户提出</a:t>
            </a:r>
            <a:r>
              <a:rPr lang="en-US" altLang="zh-CN" sz="1200" dirty="0">
                <a:ea typeface="微软雅黑" panose="020B0503020204020204" pitchFamily="34" charset="-122"/>
              </a:rPr>
              <a:t>split proposal</a:t>
            </a:r>
            <a:r>
              <a:rPr lang="zh-CN" altLang="en-US" sz="1200" dirty="0">
                <a:ea typeface="微软雅黑" panose="020B0503020204020204" pitchFamily="34" charset="-122"/>
              </a:rPr>
              <a:t>，即将自己的资金转到另一个</a:t>
            </a:r>
            <a:r>
              <a:rPr lang="en-US" altLang="zh-CN" sz="1200" dirty="0">
                <a:ea typeface="微软雅黑" panose="020B0503020204020204" pitchFamily="34" charset="-122"/>
              </a:rPr>
              <a:t>DAO</a:t>
            </a:r>
            <a:r>
              <a:rPr lang="zh-CN" altLang="en-US" sz="1200" dirty="0">
                <a:ea typeface="微软雅黑" panose="020B0503020204020204" pitchFamily="34" charset="-122"/>
              </a:rPr>
              <a:t>的</a:t>
            </a:r>
            <a:r>
              <a:rPr lang="en-US" altLang="zh-CN" sz="1200" dirty="0">
                <a:ea typeface="微软雅黑" panose="020B0503020204020204" pitchFamily="34" charset="-122"/>
              </a:rPr>
              <a:t>contract</a:t>
            </a:r>
            <a:r>
              <a:rPr lang="zh-CN" altLang="en-US" sz="1200" dirty="0">
                <a:ea typeface="微软雅黑" panose="020B0503020204020204" pitchFamily="34" charset="-122"/>
              </a:rPr>
              <a:t>上。提出</a:t>
            </a:r>
            <a:r>
              <a:rPr lang="en-US" altLang="zh-CN" sz="1200" dirty="0">
                <a:ea typeface="微软雅黑" panose="020B0503020204020204" pitchFamily="34" charset="-122"/>
              </a:rPr>
              <a:t>proposal</a:t>
            </a:r>
            <a:r>
              <a:rPr lang="zh-CN" altLang="en-US" sz="1200" dirty="0">
                <a:ea typeface="微软雅黑" panose="020B0503020204020204" pitchFamily="34" charset="-122"/>
              </a:rPr>
              <a:t>一周后，可以用</a:t>
            </a:r>
            <a:r>
              <a:rPr lang="en-US" altLang="zh-CN" sz="1200" dirty="0" err="1">
                <a:ea typeface="微软雅黑" panose="020B0503020204020204" pitchFamily="34" charset="-122"/>
              </a:rPr>
              <a:t>splitDAO</a:t>
            </a:r>
            <a:r>
              <a:rPr lang="zh-CN" altLang="en-US" sz="1200" dirty="0">
                <a:ea typeface="微软雅黑" panose="020B0503020204020204" pitchFamily="34" charset="-122"/>
              </a:rPr>
              <a:t>命令正式转移资金。但是在</a:t>
            </a:r>
            <a:r>
              <a:rPr lang="en-US" altLang="zh-CN" sz="1200" dirty="0">
                <a:ea typeface="微软雅黑" panose="020B0503020204020204" pitchFamily="34" charset="-122"/>
              </a:rPr>
              <a:t>DAO</a:t>
            </a:r>
            <a:r>
              <a:rPr lang="zh-CN" altLang="en-US" sz="1200" dirty="0">
                <a:ea typeface="微软雅黑" panose="020B0503020204020204" pitchFamily="34" charset="-122"/>
              </a:rPr>
              <a:t>的程序中有一个回归漏洞，大致是这样，</a:t>
            </a:r>
            <a:r>
              <a:rPr lang="en-US" altLang="zh-CN" sz="1200" dirty="0">
                <a:ea typeface="微软雅黑" panose="020B0503020204020204" pitchFamily="34" charset="-122"/>
              </a:rPr>
              <a:t>DAO</a:t>
            </a:r>
            <a:r>
              <a:rPr lang="zh-CN" altLang="en-US" sz="1200" dirty="0">
                <a:ea typeface="微软雅黑" panose="020B0503020204020204" pitchFamily="34" charset="-122"/>
              </a:rPr>
              <a:t>转账的次序是先转</a:t>
            </a:r>
            <a:r>
              <a:rPr lang="en-US" altLang="zh-CN" sz="1200" dirty="0">
                <a:ea typeface="微软雅黑" panose="020B0503020204020204" pitchFamily="34" charset="-122"/>
              </a:rPr>
              <a:t>ETH</a:t>
            </a:r>
            <a:r>
              <a:rPr lang="zh-CN" altLang="en-US" sz="1200" dirty="0">
                <a:ea typeface="微软雅黑" panose="020B0503020204020204" pitchFamily="34" charset="-122"/>
              </a:rPr>
              <a:t>到另一个地址，然后销毁相应的</a:t>
            </a:r>
            <a:r>
              <a:rPr lang="en-US" altLang="zh-CN" sz="1200" dirty="0">
                <a:ea typeface="微软雅黑" panose="020B0503020204020204" pitchFamily="34" charset="-122"/>
              </a:rPr>
              <a:t>DAO token</a:t>
            </a:r>
            <a:r>
              <a:rPr lang="zh-CN" altLang="en-US" sz="1200" dirty="0">
                <a:ea typeface="微软雅黑" panose="020B0503020204020204" pitchFamily="34" charset="-122"/>
              </a:rPr>
              <a:t>。由于转账在销毁之前，所以如果进入递归，就会不断的向那个地址转账，而没有机会去销毁</a:t>
            </a:r>
            <a:r>
              <a:rPr lang="en-US" altLang="zh-CN" sz="1200" dirty="0">
                <a:ea typeface="微软雅黑" panose="020B0503020204020204" pitchFamily="34" charset="-122"/>
              </a:rPr>
              <a:t>DAO token</a:t>
            </a:r>
            <a:r>
              <a:rPr lang="zh-CN" altLang="en-US" sz="1200" dirty="0">
                <a:ea typeface="微软雅黑" panose="020B0503020204020204" pitchFamily="34" charset="-122"/>
              </a:rPr>
              <a:t>。而目前的攻击者就利用这一漏洞在无限循环地往他的</a:t>
            </a:r>
            <a:r>
              <a:rPr lang="en-US" altLang="zh-CN" sz="1200" dirty="0">
                <a:ea typeface="微软雅黑" panose="020B0503020204020204" pitchFamily="34" charset="-122"/>
              </a:rPr>
              <a:t>contract</a:t>
            </a:r>
            <a:r>
              <a:rPr lang="zh-CN" altLang="en-US" sz="1200" dirty="0">
                <a:ea typeface="微软雅黑" panose="020B0503020204020204" pitchFamily="34" charset="-122"/>
              </a:rPr>
              <a:t>转移</a:t>
            </a:r>
            <a:r>
              <a:rPr lang="en-US" altLang="zh-CN" sz="1200" dirty="0">
                <a:ea typeface="微软雅黑" panose="020B0503020204020204" pitchFamily="34" charset="-122"/>
              </a:rPr>
              <a:t>ETH</a:t>
            </a:r>
            <a:r>
              <a:rPr lang="zh-CN" altLang="en-US" sz="1200" dirty="0">
                <a:ea typeface="微软雅黑" panose="020B0503020204020204" pitchFamily="34" charset="-122"/>
              </a:rPr>
              <a:t>。</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1FFA8B32-562D-4236-854A-A31AF6609B60}" type="slidenum">
              <a:rPr lang="zh-CN" altLang="en-US" smtClean="0"/>
              <a:t>35</a:t>
            </a:fld>
            <a:endParaRPr lang="zh-CN" altLang="en-US"/>
          </a:p>
        </p:txBody>
      </p:sp>
    </p:spTree>
    <p:extLst>
      <p:ext uri="{BB962C8B-B14F-4D97-AF65-F5344CB8AC3E}">
        <p14:creationId xmlns:p14="http://schemas.microsoft.com/office/powerpoint/2010/main" val="517285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gn="just">
              <a:spcAft>
                <a:spcPts val="1200"/>
              </a:spcAft>
              <a:buFont typeface="Wingdings" panose="05000000000000000000" pitchFamily="2" charset="2"/>
              <a:buChar char="Ø"/>
            </a:pPr>
            <a:r>
              <a:rPr lang="zh-CN" altLang="zh-CN" sz="1200" dirty="0">
                <a:ea typeface="微软雅黑" panose="020B0503020204020204" pitchFamily="34" charset="-122"/>
              </a:rPr>
              <a:t>以太坊</a:t>
            </a:r>
            <a:r>
              <a:rPr lang="en-US" altLang="zh-CN" sz="1200" dirty="0">
                <a:ea typeface="微软雅黑" panose="020B0503020204020204" pitchFamily="34" charset="-122"/>
              </a:rPr>
              <a:t>DAO</a:t>
            </a:r>
            <a:r>
              <a:rPr lang="zh-CN" altLang="zh-CN" sz="1200" dirty="0">
                <a:ea typeface="微软雅黑" panose="020B0503020204020204" pitchFamily="34" charset="-122"/>
              </a:rPr>
              <a:t>合约漏洞致使业务还没有开展的时候，准备的钱已经不见了。</a:t>
            </a:r>
            <a:endParaRPr lang="en-US" altLang="zh-CN" sz="1200" dirty="0">
              <a:ea typeface="微软雅黑" panose="020B0503020204020204" pitchFamily="34" charset="-122"/>
            </a:endParaRPr>
          </a:p>
          <a:p>
            <a:pPr marL="342900" indent="-342900" algn="just">
              <a:spcAft>
                <a:spcPts val="1200"/>
              </a:spcAft>
              <a:buFont typeface="Wingdings" panose="05000000000000000000" pitchFamily="2" charset="2"/>
              <a:buChar char="Ø"/>
            </a:pPr>
            <a:r>
              <a:rPr lang="en-US" altLang="zh-CN" sz="1200" dirty="0">
                <a:ea typeface="微软雅黑" panose="020B0503020204020204" pitchFamily="34" charset="-122"/>
              </a:rPr>
              <a:t>DAO</a:t>
            </a:r>
            <a:r>
              <a:rPr lang="zh-CN" altLang="en-US" sz="1200" dirty="0">
                <a:ea typeface="微软雅黑" panose="020B0503020204020204" pitchFamily="34" charset="-122"/>
              </a:rPr>
              <a:t>允许用户提出</a:t>
            </a:r>
            <a:r>
              <a:rPr lang="en-US" altLang="zh-CN" sz="1200" dirty="0">
                <a:ea typeface="微软雅黑" panose="020B0503020204020204" pitchFamily="34" charset="-122"/>
              </a:rPr>
              <a:t>split proposal</a:t>
            </a:r>
            <a:r>
              <a:rPr lang="zh-CN" altLang="en-US" sz="1200" dirty="0">
                <a:ea typeface="微软雅黑" panose="020B0503020204020204" pitchFamily="34" charset="-122"/>
              </a:rPr>
              <a:t>，即将自己的资金转到另一个</a:t>
            </a:r>
            <a:r>
              <a:rPr lang="en-US" altLang="zh-CN" sz="1200" dirty="0">
                <a:ea typeface="微软雅黑" panose="020B0503020204020204" pitchFamily="34" charset="-122"/>
              </a:rPr>
              <a:t>DAO</a:t>
            </a:r>
            <a:r>
              <a:rPr lang="zh-CN" altLang="en-US" sz="1200" dirty="0">
                <a:ea typeface="微软雅黑" panose="020B0503020204020204" pitchFamily="34" charset="-122"/>
              </a:rPr>
              <a:t>的</a:t>
            </a:r>
            <a:r>
              <a:rPr lang="en-US" altLang="zh-CN" sz="1200" dirty="0">
                <a:ea typeface="微软雅黑" panose="020B0503020204020204" pitchFamily="34" charset="-122"/>
              </a:rPr>
              <a:t>contract</a:t>
            </a:r>
            <a:r>
              <a:rPr lang="zh-CN" altLang="en-US" sz="1200" dirty="0">
                <a:ea typeface="微软雅黑" panose="020B0503020204020204" pitchFamily="34" charset="-122"/>
              </a:rPr>
              <a:t>上。提出</a:t>
            </a:r>
            <a:r>
              <a:rPr lang="en-US" altLang="zh-CN" sz="1200" dirty="0">
                <a:ea typeface="微软雅黑" panose="020B0503020204020204" pitchFamily="34" charset="-122"/>
              </a:rPr>
              <a:t>proposal</a:t>
            </a:r>
            <a:r>
              <a:rPr lang="zh-CN" altLang="en-US" sz="1200" dirty="0">
                <a:ea typeface="微软雅黑" panose="020B0503020204020204" pitchFamily="34" charset="-122"/>
              </a:rPr>
              <a:t>一周后，可以用</a:t>
            </a:r>
            <a:r>
              <a:rPr lang="en-US" altLang="zh-CN" sz="1200" dirty="0" err="1">
                <a:ea typeface="微软雅黑" panose="020B0503020204020204" pitchFamily="34" charset="-122"/>
              </a:rPr>
              <a:t>splitDAO</a:t>
            </a:r>
            <a:r>
              <a:rPr lang="zh-CN" altLang="en-US" sz="1200" dirty="0">
                <a:ea typeface="微软雅黑" panose="020B0503020204020204" pitchFamily="34" charset="-122"/>
              </a:rPr>
              <a:t>命令正式转移资金。但是在</a:t>
            </a:r>
            <a:r>
              <a:rPr lang="en-US" altLang="zh-CN" sz="1200" dirty="0">
                <a:ea typeface="微软雅黑" panose="020B0503020204020204" pitchFamily="34" charset="-122"/>
              </a:rPr>
              <a:t>DAO</a:t>
            </a:r>
            <a:r>
              <a:rPr lang="zh-CN" altLang="en-US" sz="1200" dirty="0">
                <a:ea typeface="微软雅黑" panose="020B0503020204020204" pitchFamily="34" charset="-122"/>
              </a:rPr>
              <a:t>的程序中有一个回归漏洞，大致是这样，</a:t>
            </a:r>
            <a:r>
              <a:rPr lang="en-US" altLang="zh-CN" sz="1200" dirty="0">
                <a:ea typeface="微软雅黑" panose="020B0503020204020204" pitchFamily="34" charset="-122"/>
              </a:rPr>
              <a:t>DAO</a:t>
            </a:r>
            <a:r>
              <a:rPr lang="zh-CN" altLang="en-US" sz="1200" dirty="0">
                <a:ea typeface="微软雅黑" panose="020B0503020204020204" pitchFamily="34" charset="-122"/>
              </a:rPr>
              <a:t>转账的次序是先转</a:t>
            </a:r>
            <a:r>
              <a:rPr lang="en-US" altLang="zh-CN" sz="1200" dirty="0">
                <a:ea typeface="微软雅黑" panose="020B0503020204020204" pitchFamily="34" charset="-122"/>
              </a:rPr>
              <a:t>ETH</a:t>
            </a:r>
            <a:r>
              <a:rPr lang="zh-CN" altLang="en-US" sz="1200" dirty="0">
                <a:ea typeface="微软雅黑" panose="020B0503020204020204" pitchFamily="34" charset="-122"/>
              </a:rPr>
              <a:t>到另一个地址，然后销毁相应的</a:t>
            </a:r>
            <a:r>
              <a:rPr lang="en-US" altLang="zh-CN" sz="1200" dirty="0">
                <a:ea typeface="微软雅黑" panose="020B0503020204020204" pitchFamily="34" charset="-122"/>
              </a:rPr>
              <a:t>DAO token</a:t>
            </a:r>
            <a:r>
              <a:rPr lang="zh-CN" altLang="en-US" sz="1200" dirty="0">
                <a:ea typeface="微软雅黑" panose="020B0503020204020204" pitchFamily="34" charset="-122"/>
              </a:rPr>
              <a:t>。由于转账在销毁之前，所以如果进入递归，就会不断的向那个地址转账，而没有机会去销毁</a:t>
            </a:r>
            <a:r>
              <a:rPr lang="en-US" altLang="zh-CN" sz="1200" dirty="0">
                <a:ea typeface="微软雅黑" panose="020B0503020204020204" pitchFamily="34" charset="-122"/>
              </a:rPr>
              <a:t>DAO token</a:t>
            </a:r>
            <a:r>
              <a:rPr lang="zh-CN" altLang="en-US" sz="1200" dirty="0">
                <a:ea typeface="微软雅黑" panose="020B0503020204020204" pitchFamily="34" charset="-122"/>
              </a:rPr>
              <a:t>。而目前的攻击者就利用这一漏洞在无限循环地往他的</a:t>
            </a:r>
            <a:r>
              <a:rPr lang="en-US" altLang="zh-CN" sz="1200" dirty="0">
                <a:ea typeface="微软雅黑" panose="020B0503020204020204" pitchFamily="34" charset="-122"/>
              </a:rPr>
              <a:t>contract</a:t>
            </a:r>
            <a:r>
              <a:rPr lang="zh-CN" altLang="en-US" sz="1200" dirty="0">
                <a:ea typeface="微软雅黑" panose="020B0503020204020204" pitchFamily="34" charset="-122"/>
              </a:rPr>
              <a:t>转移</a:t>
            </a:r>
            <a:r>
              <a:rPr lang="en-US" altLang="zh-CN" sz="1200" dirty="0">
                <a:ea typeface="微软雅黑" panose="020B0503020204020204" pitchFamily="34" charset="-122"/>
              </a:rPr>
              <a:t>ETH</a:t>
            </a:r>
            <a:r>
              <a:rPr lang="zh-CN" altLang="en-US" sz="1200" dirty="0">
                <a:ea typeface="微软雅黑" panose="020B0503020204020204" pitchFamily="34" charset="-122"/>
              </a:rPr>
              <a:t>。</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1FFA8B32-562D-4236-854A-A31AF6609B60}" type="slidenum">
              <a:rPr lang="zh-CN" altLang="en-US" smtClean="0"/>
              <a:t>36</a:t>
            </a:fld>
            <a:endParaRPr lang="zh-CN" altLang="en-US"/>
          </a:p>
        </p:txBody>
      </p:sp>
    </p:spTree>
    <p:extLst>
      <p:ext uri="{BB962C8B-B14F-4D97-AF65-F5344CB8AC3E}">
        <p14:creationId xmlns:p14="http://schemas.microsoft.com/office/powerpoint/2010/main" val="3612688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gn="just">
              <a:spcAft>
                <a:spcPts val="1200"/>
              </a:spcAft>
              <a:buFont typeface="Wingdings" panose="05000000000000000000" pitchFamily="2" charset="2"/>
              <a:buChar char="Ø"/>
            </a:pPr>
            <a:r>
              <a:rPr lang="zh-CN" altLang="zh-CN" sz="1200" dirty="0">
                <a:ea typeface="微软雅黑" panose="020B0503020204020204" pitchFamily="34" charset="-122"/>
              </a:rPr>
              <a:t>以太坊</a:t>
            </a:r>
            <a:r>
              <a:rPr lang="en-US" altLang="zh-CN" sz="1200" dirty="0">
                <a:ea typeface="微软雅黑" panose="020B0503020204020204" pitchFamily="34" charset="-122"/>
              </a:rPr>
              <a:t>DAO</a:t>
            </a:r>
            <a:r>
              <a:rPr lang="zh-CN" altLang="zh-CN" sz="1200" dirty="0">
                <a:ea typeface="微软雅黑" panose="020B0503020204020204" pitchFamily="34" charset="-122"/>
              </a:rPr>
              <a:t>合约漏洞致使业务还没有开展的时候，准备的钱已经不见了。</a:t>
            </a:r>
            <a:endParaRPr lang="en-US" altLang="zh-CN" sz="1200" dirty="0">
              <a:ea typeface="微软雅黑" panose="020B0503020204020204" pitchFamily="34" charset="-122"/>
            </a:endParaRPr>
          </a:p>
          <a:p>
            <a:pPr marL="342900" indent="-342900" algn="just">
              <a:spcAft>
                <a:spcPts val="1200"/>
              </a:spcAft>
              <a:buFont typeface="Wingdings" panose="05000000000000000000" pitchFamily="2" charset="2"/>
              <a:buChar char="Ø"/>
            </a:pPr>
            <a:r>
              <a:rPr lang="en-US" altLang="zh-CN" sz="1200" dirty="0">
                <a:ea typeface="微软雅黑" panose="020B0503020204020204" pitchFamily="34" charset="-122"/>
              </a:rPr>
              <a:t>DAO</a:t>
            </a:r>
            <a:r>
              <a:rPr lang="zh-CN" altLang="en-US" sz="1200" dirty="0">
                <a:ea typeface="微软雅黑" panose="020B0503020204020204" pitchFamily="34" charset="-122"/>
              </a:rPr>
              <a:t>允许用户提出</a:t>
            </a:r>
            <a:r>
              <a:rPr lang="en-US" altLang="zh-CN" sz="1200" dirty="0">
                <a:ea typeface="微软雅黑" panose="020B0503020204020204" pitchFamily="34" charset="-122"/>
              </a:rPr>
              <a:t>split proposal</a:t>
            </a:r>
            <a:r>
              <a:rPr lang="zh-CN" altLang="en-US" sz="1200" dirty="0">
                <a:ea typeface="微软雅黑" panose="020B0503020204020204" pitchFamily="34" charset="-122"/>
              </a:rPr>
              <a:t>，即将自己的资金转到另一个</a:t>
            </a:r>
            <a:r>
              <a:rPr lang="en-US" altLang="zh-CN" sz="1200" dirty="0">
                <a:ea typeface="微软雅黑" panose="020B0503020204020204" pitchFamily="34" charset="-122"/>
              </a:rPr>
              <a:t>DAO</a:t>
            </a:r>
            <a:r>
              <a:rPr lang="zh-CN" altLang="en-US" sz="1200" dirty="0">
                <a:ea typeface="微软雅黑" panose="020B0503020204020204" pitchFamily="34" charset="-122"/>
              </a:rPr>
              <a:t>的</a:t>
            </a:r>
            <a:r>
              <a:rPr lang="en-US" altLang="zh-CN" sz="1200" dirty="0">
                <a:ea typeface="微软雅黑" panose="020B0503020204020204" pitchFamily="34" charset="-122"/>
              </a:rPr>
              <a:t>contract</a:t>
            </a:r>
            <a:r>
              <a:rPr lang="zh-CN" altLang="en-US" sz="1200" dirty="0">
                <a:ea typeface="微软雅黑" panose="020B0503020204020204" pitchFamily="34" charset="-122"/>
              </a:rPr>
              <a:t>上。提出</a:t>
            </a:r>
            <a:r>
              <a:rPr lang="en-US" altLang="zh-CN" sz="1200" dirty="0">
                <a:ea typeface="微软雅黑" panose="020B0503020204020204" pitchFamily="34" charset="-122"/>
              </a:rPr>
              <a:t>proposal</a:t>
            </a:r>
            <a:r>
              <a:rPr lang="zh-CN" altLang="en-US" sz="1200" dirty="0">
                <a:ea typeface="微软雅黑" panose="020B0503020204020204" pitchFamily="34" charset="-122"/>
              </a:rPr>
              <a:t>一周后，可以用</a:t>
            </a:r>
            <a:r>
              <a:rPr lang="en-US" altLang="zh-CN" sz="1200" dirty="0" err="1">
                <a:ea typeface="微软雅黑" panose="020B0503020204020204" pitchFamily="34" charset="-122"/>
              </a:rPr>
              <a:t>splitDAO</a:t>
            </a:r>
            <a:r>
              <a:rPr lang="zh-CN" altLang="en-US" sz="1200" dirty="0">
                <a:ea typeface="微软雅黑" panose="020B0503020204020204" pitchFamily="34" charset="-122"/>
              </a:rPr>
              <a:t>命令正式转移资金。但是在</a:t>
            </a:r>
            <a:r>
              <a:rPr lang="en-US" altLang="zh-CN" sz="1200" dirty="0">
                <a:ea typeface="微软雅黑" panose="020B0503020204020204" pitchFamily="34" charset="-122"/>
              </a:rPr>
              <a:t>DAO</a:t>
            </a:r>
            <a:r>
              <a:rPr lang="zh-CN" altLang="en-US" sz="1200" dirty="0">
                <a:ea typeface="微软雅黑" panose="020B0503020204020204" pitchFamily="34" charset="-122"/>
              </a:rPr>
              <a:t>的程序中有一个回归漏洞，大致是这样，</a:t>
            </a:r>
            <a:r>
              <a:rPr lang="en-US" altLang="zh-CN" sz="1200" dirty="0">
                <a:ea typeface="微软雅黑" panose="020B0503020204020204" pitchFamily="34" charset="-122"/>
              </a:rPr>
              <a:t>DAO</a:t>
            </a:r>
            <a:r>
              <a:rPr lang="zh-CN" altLang="en-US" sz="1200" dirty="0">
                <a:ea typeface="微软雅黑" panose="020B0503020204020204" pitchFamily="34" charset="-122"/>
              </a:rPr>
              <a:t>转账的次序是先转</a:t>
            </a:r>
            <a:r>
              <a:rPr lang="en-US" altLang="zh-CN" sz="1200" dirty="0">
                <a:ea typeface="微软雅黑" panose="020B0503020204020204" pitchFamily="34" charset="-122"/>
              </a:rPr>
              <a:t>ETH</a:t>
            </a:r>
            <a:r>
              <a:rPr lang="zh-CN" altLang="en-US" sz="1200" dirty="0">
                <a:ea typeface="微软雅黑" panose="020B0503020204020204" pitchFamily="34" charset="-122"/>
              </a:rPr>
              <a:t>到另一个地址，然后销毁相应的</a:t>
            </a:r>
            <a:r>
              <a:rPr lang="en-US" altLang="zh-CN" sz="1200" dirty="0">
                <a:ea typeface="微软雅黑" panose="020B0503020204020204" pitchFamily="34" charset="-122"/>
              </a:rPr>
              <a:t>DAO token</a:t>
            </a:r>
            <a:r>
              <a:rPr lang="zh-CN" altLang="en-US" sz="1200" dirty="0">
                <a:ea typeface="微软雅黑" panose="020B0503020204020204" pitchFamily="34" charset="-122"/>
              </a:rPr>
              <a:t>。由于转账在销毁之前，所以如果进入递归，就会不断的向那个地址转账，而没有机会去销毁</a:t>
            </a:r>
            <a:r>
              <a:rPr lang="en-US" altLang="zh-CN" sz="1200" dirty="0">
                <a:ea typeface="微软雅黑" panose="020B0503020204020204" pitchFamily="34" charset="-122"/>
              </a:rPr>
              <a:t>DAO token</a:t>
            </a:r>
            <a:r>
              <a:rPr lang="zh-CN" altLang="en-US" sz="1200" dirty="0">
                <a:ea typeface="微软雅黑" panose="020B0503020204020204" pitchFamily="34" charset="-122"/>
              </a:rPr>
              <a:t>。而目前的攻击者就利用这一漏洞在无限循环地往他的</a:t>
            </a:r>
            <a:r>
              <a:rPr lang="en-US" altLang="zh-CN" sz="1200" dirty="0">
                <a:ea typeface="微软雅黑" panose="020B0503020204020204" pitchFamily="34" charset="-122"/>
              </a:rPr>
              <a:t>contract</a:t>
            </a:r>
            <a:r>
              <a:rPr lang="zh-CN" altLang="en-US" sz="1200" dirty="0">
                <a:ea typeface="微软雅黑" panose="020B0503020204020204" pitchFamily="34" charset="-122"/>
              </a:rPr>
              <a:t>转移</a:t>
            </a:r>
            <a:r>
              <a:rPr lang="en-US" altLang="zh-CN" sz="1200" dirty="0">
                <a:ea typeface="微软雅黑" panose="020B0503020204020204" pitchFamily="34" charset="-122"/>
              </a:rPr>
              <a:t>ETH</a:t>
            </a:r>
            <a:r>
              <a:rPr lang="zh-CN" altLang="en-US" sz="1200" dirty="0">
                <a:ea typeface="微软雅黑" panose="020B0503020204020204" pitchFamily="34" charset="-122"/>
              </a:rPr>
              <a:t>。</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1FFA8B32-562D-4236-854A-A31AF6609B60}" type="slidenum">
              <a:rPr lang="zh-CN" altLang="en-US" smtClean="0"/>
              <a:t>37</a:t>
            </a:fld>
            <a:endParaRPr lang="zh-CN" altLang="en-US"/>
          </a:p>
        </p:txBody>
      </p:sp>
    </p:spTree>
    <p:extLst>
      <p:ext uri="{BB962C8B-B14F-4D97-AF65-F5344CB8AC3E}">
        <p14:creationId xmlns:p14="http://schemas.microsoft.com/office/powerpoint/2010/main" val="1760594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gn="just">
              <a:spcAft>
                <a:spcPts val="1200"/>
              </a:spcAft>
              <a:buFont typeface="Wingdings" panose="05000000000000000000" pitchFamily="2" charset="2"/>
              <a:buChar char="Ø"/>
            </a:pPr>
            <a:r>
              <a:rPr lang="zh-CN" altLang="zh-CN" sz="1200" dirty="0">
                <a:ea typeface="微软雅黑" panose="020B0503020204020204" pitchFamily="34" charset="-122"/>
              </a:rPr>
              <a:t>以太坊</a:t>
            </a:r>
            <a:r>
              <a:rPr lang="en-US" altLang="zh-CN" sz="1200" dirty="0">
                <a:ea typeface="微软雅黑" panose="020B0503020204020204" pitchFamily="34" charset="-122"/>
              </a:rPr>
              <a:t>DAO</a:t>
            </a:r>
            <a:r>
              <a:rPr lang="zh-CN" altLang="zh-CN" sz="1200" dirty="0">
                <a:ea typeface="微软雅黑" panose="020B0503020204020204" pitchFamily="34" charset="-122"/>
              </a:rPr>
              <a:t>合约漏洞致使业务还没有开展的时候，准备的钱已经不见了。</a:t>
            </a:r>
            <a:endParaRPr lang="en-US" altLang="zh-CN" sz="1200" dirty="0">
              <a:ea typeface="微软雅黑" panose="020B0503020204020204" pitchFamily="34" charset="-122"/>
            </a:endParaRPr>
          </a:p>
          <a:p>
            <a:pPr marL="342900" indent="-342900" algn="just">
              <a:spcAft>
                <a:spcPts val="1200"/>
              </a:spcAft>
              <a:buFont typeface="Wingdings" panose="05000000000000000000" pitchFamily="2" charset="2"/>
              <a:buChar char="Ø"/>
            </a:pPr>
            <a:r>
              <a:rPr lang="en-US" altLang="zh-CN" sz="1200" dirty="0">
                <a:ea typeface="微软雅黑" panose="020B0503020204020204" pitchFamily="34" charset="-122"/>
              </a:rPr>
              <a:t>DAO</a:t>
            </a:r>
            <a:r>
              <a:rPr lang="zh-CN" altLang="en-US" sz="1200" dirty="0">
                <a:ea typeface="微软雅黑" panose="020B0503020204020204" pitchFamily="34" charset="-122"/>
              </a:rPr>
              <a:t>允许用户提出</a:t>
            </a:r>
            <a:r>
              <a:rPr lang="en-US" altLang="zh-CN" sz="1200" dirty="0">
                <a:ea typeface="微软雅黑" panose="020B0503020204020204" pitchFamily="34" charset="-122"/>
              </a:rPr>
              <a:t>split proposal</a:t>
            </a:r>
            <a:r>
              <a:rPr lang="zh-CN" altLang="en-US" sz="1200" dirty="0">
                <a:ea typeface="微软雅黑" panose="020B0503020204020204" pitchFamily="34" charset="-122"/>
              </a:rPr>
              <a:t>，即将自己的资金转到另一个</a:t>
            </a:r>
            <a:r>
              <a:rPr lang="en-US" altLang="zh-CN" sz="1200" dirty="0">
                <a:ea typeface="微软雅黑" panose="020B0503020204020204" pitchFamily="34" charset="-122"/>
              </a:rPr>
              <a:t>DAO</a:t>
            </a:r>
            <a:r>
              <a:rPr lang="zh-CN" altLang="en-US" sz="1200" dirty="0">
                <a:ea typeface="微软雅黑" panose="020B0503020204020204" pitchFamily="34" charset="-122"/>
              </a:rPr>
              <a:t>的</a:t>
            </a:r>
            <a:r>
              <a:rPr lang="en-US" altLang="zh-CN" sz="1200" dirty="0">
                <a:ea typeface="微软雅黑" panose="020B0503020204020204" pitchFamily="34" charset="-122"/>
              </a:rPr>
              <a:t>contract</a:t>
            </a:r>
            <a:r>
              <a:rPr lang="zh-CN" altLang="en-US" sz="1200" dirty="0">
                <a:ea typeface="微软雅黑" panose="020B0503020204020204" pitchFamily="34" charset="-122"/>
              </a:rPr>
              <a:t>上。提出</a:t>
            </a:r>
            <a:r>
              <a:rPr lang="en-US" altLang="zh-CN" sz="1200" dirty="0">
                <a:ea typeface="微软雅黑" panose="020B0503020204020204" pitchFamily="34" charset="-122"/>
              </a:rPr>
              <a:t>proposal</a:t>
            </a:r>
            <a:r>
              <a:rPr lang="zh-CN" altLang="en-US" sz="1200" dirty="0">
                <a:ea typeface="微软雅黑" panose="020B0503020204020204" pitchFamily="34" charset="-122"/>
              </a:rPr>
              <a:t>一周后，可以用</a:t>
            </a:r>
            <a:r>
              <a:rPr lang="en-US" altLang="zh-CN" sz="1200" dirty="0" err="1">
                <a:ea typeface="微软雅黑" panose="020B0503020204020204" pitchFamily="34" charset="-122"/>
              </a:rPr>
              <a:t>splitDAO</a:t>
            </a:r>
            <a:r>
              <a:rPr lang="zh-CN" altLang="en-US" sz="1200" dirty="0">
                <a:ea typeface="微软雅黑" panose="020B0503020204020204" pitchFamily="34" charset="-122"/>
              </a:rPr>
              <a:t>命令正式转移资金。但是在</a:t>
            </a:r>
            <a:r>
              <a:rPr lang="en-US" altLang="zh-CN" sz="1200" dirty="0">
                <a:ea typeface="微软雅黑" panose="020B0503020204020204" pitchFamily="34" charset="-122"/>
              </a:rPr>
              <a:t>DAO</a:t>
            </a:r>
            <a:r>
              <a:rPr lang="zh-CN" altLang="en-US" sz="1200" dirty="0">
                <a:ea typeface="微软雅黑" panose="020B0503020204020204" pitchFamily="34" charset="-122"/>
              </a:rPr>
              <a:t>的程序中有一个回归漏洞，大致是这样，</a:t>
            </a:r>
            <a:r>
              <a:rPr lang="en-US" altLang="zh-CN" sz="1200" dirty="0">
                <a:ea typeface="微软雅黑" panose="020B0503020204020204" pitchFamily="34" charset="-122"/>
              </a:rPr>
              <a:t>DAO</a:t>
            </a:r>
            <a:r>
              <a:rPr lang="zh-CN" altLang="en-US" sz="1200" dirty="0">
                <a:ea typeface="微软雅黑" panose="020B0503020204020204" pitchFamily="34" charset="-122"/>
              </a:rPr>
              <a:t>转账的次序是先转</a:t>
            </a:r>
            <a:r>
              <a:rPr lang="en-US" altLang="zh-CN" sz="1200" dirty="0">
                <a:ea typeface="微软雅黑" panose="020B0503020204020204" pitchFamily="34" charset="-122"/>
              </a:rPr>
              <a:t>ETH</a:t>
            </a:r>
            <a:r>
              <a:rPr lang="zh-CN" altLang="en-US" sz="1200" dirty="0">
                <a:ea typeface="微软雅黑" panose="020B0503020204020204" pitchFamily="34" charset="-122"/>
              </a:rPr>
              <a:t>到另一个地址，然后销毁相应的</a:t>
            </a:r>
            <a:r>
              <a:rPr lang="en-US" altLang="zh-CN" sz="1200" dirty="0">
                <a:ea typeface="微软雅黑" panose="020B0503020204020204" pitchFamily="34" charset="-122"/>
              </a:rPr>
              <a:t>DAO token</a:t>
            </a:r>
            <a:r>
              <a:rPr lang="zh-CN" altLang="en-US" sz="1200" dirty="0">
                <a:ea typeface="微软雅黑" panose="020B0503020204020204" pitchFamily="34" charset="-122"/>
              </a:rPr>
              <a:t>。由于转账在销毁之前，所以如果进入递归，就会不断的向那个地址转账，而没有机会去销毁</a:t>
            </a:r>
            <a:r>
              <a:rPr lang="en-US" altLang="zh-CN" sz="1200" dirty="0">
                <a:ea typeface="微软雅黑" panose="020B0503020204020204" pitchFamily="34" charset="-122"/>
              </a:rPr>
              <a:t>DAO token</a:t>
            </a:r>
            <a:r>
              <a:rPr lang="zh-CN" altLang="en-US" sz="1200" dirty="0">
                <a:ea typeface="微软雅黑" panose="020B0503020204020204" pitchFamily="34" charset="-122"/>
              </a:rPr>
              <a:t>。而目前的攻击者就利用这一漏洞在无限循环地往他的</a:t>
            </a:r>
            <a:r>
              <a:rPr lang="en-US" altLang="zh-CN" sz="1200" dirty="0">
                <a:ea typeface="微软雅黑" panose="020B0503020204020204" pitchFamily="34" charset="-122"/>
              </a:rPr>
              <a:t>contract</a:t>
            </a:r>
            <a:r>
              <a:rPr lang="zh-CN" altLang="en-US" sz="1200" dirty="0">
                <a:ea typeface="微软雅黑" panose="020B0503020204020204" pitchFamily="34" charset="-122"/>
              </a:rPr>
              <a:t>转移</a:t>
            </a:r>
            <a:r>
              <a:rPr lang="en-US" altLang="zh-CN" sz="1200" dirty="0">
                <a:ea typeface="微软雅黑" panose="020B0503020204020204" pitchFamily="34" charset="-122"/>
              </a:rPr>
              <a:t>ETH</a:t>
            </a:r>
            <a:r>
              <a:rPr lang="zh-CN" altLang="en-US" sz="1200" dirty="0">
                <a:ea typeface="微软雅黑" panose="020B0503020204020204" pitchFamily="34" charset="-122"/>
              </a:rPr>
              <a:t>。</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1FFA8B32-562D-4236-854A-A31AF6609B60}" type="slidenum">
              <a:rPr lang="zh-CN" altLang="en-US" smtClean="0"/>
              <a:t>38</a:t>
            </a:fld>
            <a:endParaRPr lang="zh-CN" altLang="en-US"/>
          </a:p>
        </p:txBody>
      </p:sp>
    </p:spTree>
    <p:extLst>
      <p:ext uri="{BB962C8B-B14F-4D97-AF65-F5344CB8AC3E}">
        <p14:creationId xmlns:p14="http://schemas.microsoft.com/office/powerpoint/2010/main" val="37062579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gn="just">
              <a:spcAft>
                <a:spcPts val="1200"/>
              </a:spcAft>
              <a:buFont typeface="Wingdings" panose="05000000000000000000" pitchFamily="2" charset="2"/>
              <a:buChar char="Ø"/>
            </a:pPr>
            <a:r>
              <a:rPr lang="zh-CN" altLang="zh-CN" sz="1200" dirty="0">
                <a:ea typeface="微软雅黑" panose="020B0503020204020204" pitchFamily="34" charset="-122"/>
              </a:rPr>
              <a:t>以太坊</a:t>
            </a:r>
            <a:r>
              <a:rPr lang="en-US" altLang="zh-CN" sz="1200" dirty="0">
                <a:ea typeface="微软雅黑" panose="020B0503020204020204" pitchFamily="34" charset="-122"/>
              </a:rPr>
              <a:t>DAO</a:t>
            </a:r>
            <a:r>
              <a:rPr lang="zh-CN" altLang="zh-CN" sz="1200" dirty="0">
                <a:ea typeface="微软雅黑" panose="020B0503020204020204" pitchFamily="34" charset="-122"/>
              </a:rPr>
              <a:t>合约漏洞致使业务还没有开展的时候，准备的钱已经不见了。</a:t>
            </a:r>
            <a:endParaRPr lang="en-US" altLang="zh-CN" sz="1200" dirty="0">
              <a:ea typeface="微软雅黑" panose="020B0503020204020204" pitchFamily="34" charset="-122"/>
            </a:endParaRPr>
          </a:p>
          <a:p>
            <a:pPr marL="342900" indent="-342900" algn="just">
              <a:spcAft>
                <a:spcPts val="1200"/>
              </a:spcAft>
              <a:buFont typeface="Wingdings" panose="05000000000000000000" pitchFamily="2" charset="2"/>
              <a:buChar char="Ø"/>
            </a:pPr>
            <a:r>
              <a:rPr lang="en-US" altLang="zh-CN" sz="1200" dirty="0">
                <a:ea typeface="微软雅黑" panose="020B0503020204020204" pitchFamily="34" charset="-122"/>
              </a:rPr>
              <a:t>DAO</a:t>
            </a:r>
            <a:r>
              <a:rPr lang="zh-CN" altLang="en-US" sz="1200" dirty="0">
                <a:ea typeface="微软雅黑" panose="020B0503020204020204" pitchFamily="34" charset="-122"/>
              </a:rPr>
              <a:t>允许用户提出</a:t>
            </a:r>
            <a:r>
              <a:rPr lang="en-US" altLang="zh-CN" sz="1200" dirty="0">
                <a:ea typeface="微软雅黑" panose="020B0503020204020204" pitchFamily="34" charset="-122"/>
              </a:rPr>
              <a:t>split proposal</a:t>
            </a:r>
            <a:r>
              <a:rPr lang="zh-CN" altLang="en-US" sz="1200" dirty="0">
                <a:ea typeface="微软雅黑" panose="020B0503020204020204" pitchFamily="34" charset="-122"/>
              </a:rPr>
              <a:t>，即将自己的资金转到另一个</a:t>
            </a:r>
            <a:r>
              <a:rPr lang="en-US" altLang="zh-CN" sz="1200" dirty="0">
                <a:ea typeface="微软雅黑" panose="020B0503020204020204" pitchFamily="34" charset="-122"/>
              </a:rPr>
              <a:t>DAO</a:t>
            </a:r>
            <a:r>
              <a:rPr lang="zh-CN" altLang="en-US" sz="1200" dirty="0">
                <a:ea typeface="微软雅黑" panose="020B0503020204020204" pitchFamily="34" charset="-122"/>
              </a:rPr>
              <a:t>的</a:t>
            </a:r>
            <a:r>
              <a:rPr lang="en-US" altLang="zh-CN" sz="1200" dirty="0">
                <a:ea typeface="微软雅黑" panose="020B0503020204020204" pitchFamily="34" charset="-122"/>
              </a:rPr>
              <a:t>contract</a:t>
            </a:r>
            <a:r>
              <a:rPr lang="zh-CN" altLang="en-US" sz="1200" dirty="0">
                <a:ea typeface="微软雅黑" panose="020B0503020204020204" pitchFamily="34" charset="-122"/>
              </a:rPr>
              <a:t>上。提出</a:t>
            </a:r>
            <a:r>
              <a:rPr lang="en-US" altLang="zh-CN" sz="1200" dirty="0">
                <a:ea typeface="微软雅黑" panose="020B0503020204020204" pitchFamily="34" charset="-122"/>
              </a:rPr>
              <a:t>proposal</a:t>
            </a:r>
            <a:r>
              <a:rPr lang="zh-CN" altLang="en-US" sz="1200" dirty="0">
                <a:ea typeface="微软雅黑" panose="020B0503020204020204" pitchFamily="34" charset="-122"/>
              </a:rPr>
              <a:t>一周后，可以用</a:t>
            </a:r>
            <a:r>
              <a:rPr lang="en-US" altLang="zh-CN" sz="1200" dirty="0" err="1">
                <a:ea typeface="微软雅黑" panose="020B0503020204020204" pitchFamily="34" charset="-122"/>
              </a:rPr>
              <a:t>splitDAO</a:t>
            </a:r>
            <a:r>
              <a:rPr lang="zh-CN" altLang="en-US" sz="1200" dirty="0">
                <a:ea typeface="微软雅黑" panose="020B0503020204020204" pitchFamily="34" charset="-122"/>
              </a:rPr>
              <a:t>命令正式转移资金。但是在</a:t>
            </a:r>
            <a:r>
              <a:rPr lang="en-US" altLang="zh-CN" sz="1200" dirty="0">
                <a:ea typeface="微软雅黑" panose="020B0503020204020204" pitchFamily="34" charset="-122"/>
              </a:rPr>
              <a:t>DAO</a:t>
            </a:r>
            <a:r>
              <a:rPr lang="zh-CN" altLang="en-US" sz="1200" dirty="0">
                <a:ea typeface="微软雅黑" panose="020B0503020204020204" pitchFamily="34" charset="-122"/>
              </a:rPr>
              <a:t>的程序中有一个回归漏洞，大致是这样，</a:t>
            </a:r>
            <a:r>
              <a:rPr lang="en-US" altLang="zh-CN" sz="1200" dirty="0">
                <a:ea typeface="微软雅黑" panose="020B0503020204020204" pitchFamily="34" charset="-122"/>
              </a:rPr>
              <a:t>DAO</a:t>
            </a:r>
            <a:r>
              <a:rPr lang="zh-CN" altLang="en-US" sz="1200" dirty="0">
                <a:ea typeface="微软雅黑" panose="020B0503020204020204" pitchFamily="34" charset="-122"/>
              </a:rPr>
              <a:t>转账的次序是先转</a:t>
            </a:r>
            <a:r>
              <a:rPr lang="en-US" altLang="zh-CN" sz="1200" dirty="0">
                <a:ea typeface="微软雅黑" panose="020B0503020204020204" pitchFamily="34" charset="-122"/>
              </a:rPr>
              <a:t>ETH</a:t>
            </a:r>
            <a:r>
              <a:rPr lang="zh-CN" altLang="en-US" sz="1200" dirty="0">
                <a:ea typeface="微软雅黑" panose="020B0503020204020204" pitchFamily="34" charset="-122"/>
              </a:rPr>
              <a:t>到另一个地址，然后销毁相应的</a:t>
            </a:r>
            <a:r>
              <a:rPr lang="en-US" altLang="zh-CN" sz="1200" dirty="0">
                <a:ea typeface="微软雅黑" panose="020B0503020204020204" pitchFamily="34" charset="-122"/>
              </a:rPr>
              <a:t>DAO token</a:t>
            </a:r>
            <a:r>
              <a:rPr lang="zh-CN" altLang="en-US" sz="1200" dirty="0">
                <a:ea typeface="微软雅黑" panose="020B0503020204020204" pitchFamily="34" charset="-122"/>
              </a:rPr>
              <a:t>。由于转账在销毁之前，所以如果进入递归，就会不断的向那个地址转账，而没有机会去销毁</a:t>
            </a:r>
            <a:r>
              <a:rPr lang="en-US" altLang="zh-CN" sz="1200" dirty="0">
                <a:ea typeface="微软雅黑" panose="020B0503020204020204" pitchFamily="34" charset="-122"/>
              </a:rPr>
              <a:t>DAO token</a:t>
            </a:r>
            <a:r>
              <a:rPr lang="zh-CN" altLang="en-US" sz="1200" dirty="0">
                <a:ea typeface="微软雅黑" panose="020B0503020204020204" pitchFamily="34" charset="-122"/>
              </a:rPr>
              <a:t>。而目前的攻击者就利用这一漏洞在无限循环地往他的</a:t>
            </a:r>
            <a:r>
              <a:rPr lang="en-US" altLang="zh-CN" sz="1200" dirty="0">
                <a:ea typeface="微软雅黑" panose="020B0503020204020204" pitchFamily="34" charset="-122"/>
              </a:rPr>
              <a:t>contract</a:t>
            </a:r>
            <a:r>
              <a:rPr lang="zh-CN" altLang="en-US" sz="1200" dirty="0">
                <a:ea typeface="微软雅黑" panose="020B0503020204020204" pitchFamily="34" charset="-122"/>
              </a:rPr>
              <a:t>转移</a:t>
            </a:r>
            <a:r>
              <a:rPr lang="en-US" altLang="zh-CN" sz="1200" dirty="0">
                <a:ea typeface="微软雅黑" panose="020B0503020204020204" pitchFamily="34" charset="-122"/>
              </a:rPr>
              <a:t>ETH</a:t>
            </a:r>
            <a:r>
              <a:rPr lang="zh-CN" altLang="en-US" sz="1200" dirty="0">
                <a:ea typeface="微软雅黑" panose="020B0503020204020204" pitchFamily="34" charset="-122"/>
              </a:rPr>
              <a:t>。</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1FFA8B32-562D-4236-854A-A31AF6609B60}" type="slidenum">
              <a:rPr lang="zh-CN" altLang="en-US" smtClean="0"/>
              <a:t>39</a:t>
            </a:fld>
            <a:endParaRPr lang="zh-CN" altLang="en-US"/>
          </a:p>
        </p:txBody>
      </p:sp>
    </p:spTree>
    <p:extLst>
      <p:ext uri="{BB962C8B-B14F-4D97-AF65-F5344CB8AC3E}">
        <p14:creationId xmlns:p14="http://schemas.microsoft.com/office/powerpoint/2010/main" val="31696327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gn="just">
              <a:spcAft>
                <a:spcPts val="1200"/>
              </a:spcAft>
              <a:buFont typeface="Wingdings" panose="05000000000000000000" pitchFamily="2" charset="2"/>
              <a:buChar char="Ø"/>
            </a:pPr>
            <a:r>
              <a:rPr lang="zh-CN" altLang="zh-CN" sz="1200" dirty="0">
                <a:ea typeface="微软雅黑" panose="020B0503020204020204" pitchFamily="34" charset="-122"/>
              </a:rPr>
              <a:t>以太坊</a:t>
            </a:r>
            <a:r>
              <a:rPr lang="en-US" altLang="zh-CN" sz="1200" dirty="0">
                <a:ea typeface="微软雅黑" panose="020B0503020204020204" pitchFamily="34" charset="-122"/>
              </a:rPr>
              <a:t>DAO</a:t>
            </a:r>
            <a:r>
              <a:rPr lang="zh-CN" altLang="zh-CN" sz="1200" dirty="0">
                <a:ea typeface="微软雅黑" panose="020B0503020204020204" pitchFamily="34" charset="-122"/>
              </a:rPr>
              <a:t>合约漏洞致使业务还没有开展的时候，准备的钱已经不见了。</a:t>
            </a:r>
            <a:endParaRPr lang="en-US" altLang="zh-CN" sz="1200" dirty="0">
              <a:ea typeface="微软雅黑" panose="020B0503020204020204" pitchFamily="34" charset="-122"/>
            </a:endParaRPr>
          </a:p>
          <a:p>
            <a:pPr marL="342900" indent="-342900" algn="just">
              <a:spcAft>
                <a:spcPts val="1200"/>
              </a:spcAft>
              <a:buFont typeface="Wingdings" panose="05000000000000000000" pitchFamily="2" charset="2"/>
              <a:buChar char="Ø"/>
            </a:pPr>
            <a:r>
              <a:rPr lang="en-US" altLang="zh-CN" sz="1200" dirty="0">
                <a:ea typeface="微软雅黑" panose="020B0503020204020204" pitchFamily="34" charset="-122"/>
              </a:rPr>
              <a:t>DAO</a:t>
            </a:r>
            <a:r>
              <a:rPr lang="zh-CN" altLang="en-US" sz="1200" dirty="0">
                <a:ea typeface="微软雅黑" panose="020B0503020204020204" pitchFamily="34" charset="-122"/>
              </a:rPr>
              <a:t>允许用户提出</a:t>
            </a:r>
            <a:r>
              <a:rPr lang="en-US" altLang="zh-CN" sz="1200" dirty="0">
                <a:ea typeface="微软雅黑" panose="020B0503020204020204" pitchFamily="34" charset="-122"/>
              </a:rPr>
              <a:t>split proposal</a:t>
            </a:r>
            <a:r>
              <a:rPr lang="zh-CN" altLang="en-US" sz="1200" dirty="0">
                <a:ea typeface="微软雅黑" panose="020B0503020204020204" pitchFamily="34" charset="-122"/>
              </a:rPr>
              <a:t>，即将自己的资金转到另一个</a:t>
            </a:r>
            <a:r>
              <a:rPr lang="en-US" altLang="zh-CN" sz="1200" dirty="0">
                <a:ea typeface="微软雅黑" panose="020B0503020204020204" pitchFamily="34" charset="-122"/>
              </a:rPr>
              <a:t>DAO</a:t>
            </a:r>
            <a:r>
              <a:rPr lang="zh-CN" altLang="en-US" sz="1200" dirty="0">
                <a:ea typeface="微软雅黑" panose="020B0503020204020204" pitchFamily="34" charset="-122"/>
              </a:rPr>
              <a:t>的</a:t>
            </a:r>
            <a:r>
              <a:rPr lang="en-US" altLang="zh-CN" sz="1200" dirty="0">
                <a:ea typeface="微软雅黑" panose="020B0503020204020204" pitchFamily="34" charset="-122"/>
              </a:rPr>
              <a:t>contract</a:t>
            </a:r>
            <a:r>
              <a:rPr lang="zh-CN" altLang="en-US" sz="1200" dirty="0">
                <a:ea typeface="微软雅黑" panose="020B0503020204020204" pitchFamily="34" charset="-122"/>
              </a:rPr>
              <a:t>上。提出</a:t>
            </a:r>
            <a:r>
              <a:rPr lang="en-US" altLang="zh-CN" sz="1200" dirty="0">
                <a:ea typeface="微软雅黑" panose="020B0503020204020204" pitchFamily="34" charset="-122"/>
              </a:rPr>
              <a:t>proposal</a:t>
            </a:r>
            <a:r>
              <a:rPr lang="zh-CN" altLang="en-US" sz="1200" dirty="0">
                <a:ea typeface="微软雅黑" panose="020B0503020204020204" pitchFamily="34" charset="-122"/>
              </a:rPr>
              <a:t>一周后，可以用</a:t>
            </a:r>
            <a:r>
              <a:rPr lang="en-US" altLang="zh-CN" sz="1200" dirty="0" err="1">
                <a:ea typeface="微软雅黑" panose="020B0503020204020204" pitchFamily="34" charset="-122"/>
              </a:rPr>
              <a:t>splitDAO</a:t>
            </a:r>
            <a:r>
              <a:rPr lang="zh-CN" altLang="en-US" sz="1200" dirty="0">
                <a:ea typeface="微软雅黑" panose="020B0503020204020204" pitchFamily="34" charset="-122"/>
              </a:rPr>
              <a:t>命令正式转移资金。但是在</a:t>
            </a:r>
            <a:r>
              <a:rPr lang="en-US" altLang="zh-CN" sz="1200" dirty="0">
                <a:ea typeface="微软雅黑" panose="020B0503020204020204" pitchFamily="34" charset="-122"/>
              </a:rPr>
              <a:t>DAO</a:t>
            </a:r>
            <a:r>
              <a:rPr lang="zh-CN" altLang="en-US" sz="1200" dirty="0">
                <a:ea typeface="微软雅黑" panose="020B0503020204020204" pitchFamily="34" charset="-122"/>
              </a:rPr>
              <a:t>的程序中有一个回归漏洞，大致是这样，</a:t>
            </a:r>
            <a:r>
              <a:rPr lang="en-US" altLang="zh-CN" sz="1200" dirty="0">
                <a:ea typeface="微软雅黑" panose="020B0503020204020204" pitchFamily="34" charset="-122"/>
              </a:rPr>
              <a:t>DAO</a:t>
            </a:r>
            <a:r>
              <a:rPr lang="zh-CN" altLang="en-US" sz="1200" dirty="0">
                <a:ea typeface="微软雅黑" panose="020B0503020204020204" pitchFamily="34" charset="-122"/>
              </a:rPr>
              <a:t>转账的次序是先转</a:t>
            </a:r>
            <a:r>
              <a:rPr lang="en-US" altLang="zh-CN" sz="1200" dirty="0">
                <a:ea typeface="微软雅黑" panose="020B0503020204020204" pitchFamily="34" charset="-122"/>
              </a:rPr>
              <a:t>ETH</a:t>
            </a:r>
            <a:r>
              <a:rPr lang="zh-CN" altLang="en-US" sz="1200" dirty="0">
                <a:ea typeface="微软雅黑" panose="020B0503020204020204" pitchFamily="34" charset="-122"/>
              </a:rPr>
              <a:t>到另一个地址，然后销毁相应的</a:t>
            </a:r>
            <a:r>
              <a:rPr lang="en-US" altLang="zh-CN" sz="1200" dirty="0">
                <a:ea typeface="微软雅黑" panose="020B0503020204020204" pitchFamily="34" charset="-122"/>
              </a:rPr>
              <a:t>DAO token</a:t>
            </a:r>
            <a:r>
              <a:rPr lang="zh-CN" altLang="en-US" sz="1200" dirty="0">
                <a:ea typeface="微软雅黑" panose="020B0503020204020204" pitchFamily="34" charset="-122"/>
              </a:rPr>
              <a:t>。由于转账在销毁之前，所以如果进入递归，就会不断的向那个地址转账，而没有机会去销毁</a:t>
            </a:r>
            <a:r>
              <a:rPr lang="en-US" altLang="zh-CN" sz="1200" dirty="0">
                <a:ea typeface="微软雅黑" panose="020B0503020204020204" pitchFamily="34" charset="-122"/>
              </a:rPr>
              <a:t>DAO token</a:t>
            </a:r>
            <a:r>
              <a:rPr lang="zh-CN" altLang="en-US" sz="1200" dirty="0">
                <a:ea typeface="微软雅黑" panose="020B0503020204020204" pitchFamily="34" charset="-122"/>
              </a:rPr>
              <a:t>。而目前的攻击者就利用这一漏洞在无限循环地往他的</a:t>
            </a:r>
            <a:r>
              <a:rPr lang="en-US" altLang="zh-CN" sz="1200" dirty="0">
                <a:ea typeface="微软雅黑" panose="020B0503020204020204" pitchFamily="34" charset="-122"/>
              </a:rPr>
              <a:t>contract</a:t>
            </a:r>
            <a:r>
              <a:rPr lang="zh-CN" altLang="en-US" sz="1200" dirty="0">
                <a:ea typeface="微软雅黑" panose="020B0503020204020204" pitchFamily="34" charset="-122"/>
              </a:rPr>
              <a:t>转移</a:t>
            </a:r>
            <a:r>
              <a:rPr lang="en-US" altLang="zh-CN" sz="1200" dirty="0">
                <a:ea typeface="微软雅黑" panose="020B0503020204020204" pitchFamily="34" charset="-122"/>
              </a:rPr>
              <a:t>ETH</a:t>
            </a:r>
            <a:r>
              <a:rPr lang="zh-CN" altLang="en-US" sz="1200" dirty="0">
                <a:ea typeface="微软雅黑" panose="020B0503020204020204" pitchFamily="34" charset="-122"/>
              </a:rPr>
              <a:t>。</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1FFA8B32-562D-4236-854A-A31AF6609B60}" type="slidenum">
              <a:rPr lang="zh-CN" altLang="en-US" smtClean="0"/>
              <a:t>40</a:t>
            </a:fld>
            <a:endParaRPr lang="zh-CN" altLang="en-US"/>
          </a:p>
        </p:txBody>
      </p:sp>
    </p:spTree>
    <p:extLst>
      <p:ext uri="{BB962C8B-B14F-4D97-AF65-F5344CB8AC3E}">
        <p14:creationId xmlns:p14="http://schemas.microsoft.com/office/powerpoint/2010/main" val="29525165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gn="just">
              <a:spcAft>
                <a:spcPts val="1200"/>
              </a:spcAft>
              <a:buFont typeface="Wingdings" panose="05000000000000000000" pitchFamily="2" charset="2"/>
              <a:buChar char="Ø"/>
            </a:pPr>
            <a:r>
              <a:rPr lang="zh-CN" altLang="zh-CN" sz="1200" dirty="0">
                <a:ea typeface="微软雅黑" panose="020B0503020204020204" pitchFamily="34" charset="-122"/>
              </a:rPr>
              <a:t>以太坊</a:t>
            </a:r>
            <a:r>
              <a:rPr lang="en-US" altLang="zh-CN" sz="1200" dirty="0">
                <a:ea typeface="微软雅黑" panose="020B0503020204020204" pitchFamily="34" charset="-122"/>
              </a:rPr>
              <a:t>DAO</a:t>
            </a:r>
            <a:r>
              <a:rPr lang="zh-CN" altLang="zh-CN" sz="1200" dirty="0">
                <a:ea typeface="微软雅黑" panose="020B0503020204020204" pitchFamily="34" charset="-122"/>
              </a:rPr>
              <a:t>合约漏洞致使业务还没有开展的时候，准备的钱已经不见了。</a:t>
            </a:r>
            <a:endParaRPr lang="en-US" altLang="zh-CN" sz="1200" dirty="0">
              <a:ea typeface="微软雅黑" panose="020B0503020204020204" pitchFamily="34" charset="-122"/>
            </a:endParaRPr>
          </a:p>
          <a:p>
            <a:pPr marL="342900" indent="-342900" algn="just">
              <a:spcAft>
                <a:spcPts val="1200"/>
              </a:spcAft>
              <a:buFont typeface="Wingdings" panose="05000000000000000000" pitchFamily="2" charset="2"/>
              <a:buChar char="Ø"/>
            </a:pPr>
            <a:r>
              <a:rPr lang="en-US" altLang="zh-CN" sz="1200" dirty="0">
                <a:ea typeface="微软雅黑" panose="020B0503020204020204" pitchFamily="34" charset="-122"/>
              </a:rPr>
              <a:t>DAO</a:t>
            </a:r>
            <a:r>
              <a:rPr lang="zh-CN" altLang="en-US" sz="1200" dirty="0">
                <a:ea typeface="微软雅黑" panose="020B0503020204020204" pitchFamily="34" charset="-122"/>
              </a:rPr>
              <a:t>允许用户提出</a:t>
            </a:r>
            <a:r>
              <a:rPr lang="en-US" altLang="zh-CN" sz="1200" dirty="0">
                <a:ea typeface="微软雅黑" panose="020B0503020204020204" pitchFamily="34" charset="-122"/>
              </a:rPr>
              <a:t>split proposal</a:t>
            </a:r>
            <a:r>
              <a:rPr lang="zh-CN" altLang="en-US" sz="1200" dirty="0">
                <a:ea typeface="微软雅黑" panose="020B0503020204020204" pitchFamily="34" charset="-122"/>
              </a:rPr>
              <a:t>，即将自己的资金转到另一个</a:t>
            </a:r>
            <a:r>
              <a:rPr lang="en-US" altLang="zh-CN" sz="1200" dirty="0">
                <a:ea typeface="微软雅黑" panose="020B0503020204020204" pitchFamily="34" charset="-122"/>
              </a:rPr>
              <a:t>DAO</a:t>
            </a:r>
            <a:r>
              <a:rPr lang="zh-CN" altLang="en-US" sz="1200" dirty="0">
                <a:ea typeface="微软雅黑" panose="020B0503020204020204" pitchFamily="34" charset="-122"/>
              </a:rPr>
              <a:t>的</a:t>
            </a:r>
            <a:r>
              <a:rPr lang="en-US" altLang="zh-CN" sz="1200" dirty="0">
                <a:ea typeface="微软雅黑" panose="020B0503020204020204" pitchFamily="34" charset="-122"/>
              </a:rPr>
              <a:t>contract</a:t>
            </a:r>
            <a:r>
              <a:rPr lang="zh-CN" altLang="en-US" sz="1200" dirty="0">
                <a:ea typeface="微软雅黑" panose="020B0503020204020204" pitchFamily="34" charset="-122"/>
              </a:rPr>
              <a:t>上。提出</a:t>
            </a:r>
            <a:r>
              <a:rPr lang="en-US" altLang="zh-CN" sz="1200" dirty="0">
                <a:ea typeface="微软雅黑" panose="020B0503020204020204" pitchFamily="34" charset="-122"/>
              </a:rPr>
              <a:t>proposal</a:t>
            </a:r>
            <a:r>
              <a:rPr lang="zh-CN" altLang="en-US" sz="1200" dirty="0">
                <a:ea typeface="微软雅黑" panose="020B0503020204020204" pitchFamily="34" charset="-122"/>
              </a:rPr>
              <a:t>一周后，可以用</a:t>
            </a:r>
            <a:r>
              <a:rPr lang="en-US" altLang="zh-CN" sz="1200" dirty="0" err="1">
                <a:ea typeface="微软雅黑" panose="020B0503020204020204" pitchFamily="34" charset="-122"/>
              </a:rPr>
              <a:t>splitDAO</a:t>
            </a:r>
            <a:r>
              <a:rPr lang="zh-CN" altLang="en-US" sz="1200" dirty="0">
                <a:ea typeface="微软雅黑" panose="020B0503020204020204" pitchFamily="34" charset="-122"/>
              </a:rPr>
              <a:t>命令正式转移资金。但是在</a:t>
            </a:r>
            <a:r>
              <a:rPr lang="en-US" altLang="zh-CN" sz="1200" dirty="0">
                <a:ea typeface="微软雅黑" panose="020B0503020204020204" pitchFamily="34" charset="-122"/>
              </a:rPr>
              <a:t>DAO</a:t>
            </a:r>
            <a:r>
              <a:rPr lang="zh-CN" altLang="en-US" sz="1200" dirty="0">
                <a:ea typeface="微软雅黑" panose="020B0503020204020204" pitchFamily="34" charset="-122"/>
              </a:rPr>
              <a:t>的程序中有一个回归漏洞，大致是这样，</a:t>
            </a:r>
            <a:r>
              <a:rPr lang="en-US" altLang="zh-CN" sz="1200" dirty="0">
                <a:ea typeface="微软雅黑" panose="020B0503020204020204" pitchFamily="34" charset="-122"/>
              </a:rPr>
              <a:t>DAO</a:t>
            </a:r>
            <a:r>
              <a:rPr lang="zh-CN" altLang="en-US" sz="1200" dirty="0">
                <a:ea typeface="微软雅黑" panose="020B0503020204020204" pitchFamily="34" charset="-122"/>
              </a:rPr>
              <a:t>转账的次序是先转</a:t>
            </a:r>
            <a:r>
              <a:rPr lang="en-US" altLang="zh-CN" sz="1200" dirty="0">
                <a:ea typeface="微软雅黑" panose="020B0503020204020204" pitchFamily="34" charset="-122"/>
              </a:rPr>
              <a:t>ETH</a:t>
            </a:r>
            <a:r>
              <a:rPr lang="zh-CN" altLang="en-US" sz="1200" dirty="0">
                <a:ea typeface="微软雅黑" panose="020B0503020204020204" pitchFamily="34" charset="-122"/>
              </a:rPr>
              <a:t>到另一个地址，然后销毁相应的</a:t>
            </a:r>
            <a:r>
              <a:rPr lang="en-US" altLang="zh-CN" sz="1200" dirty="0">
                <a:ea typeface="微软雅黑" panose="020B0503020204020204" pitchFamily="34" charset="-122"/>
              </a:rPr>
              <a:t>DAO token</a:t>
            </a:r>
            <a:r>
              <a:rPr lang="zh-CN" altLang="en-US" sz="1200" dirty="0">
                <a:ea typeface="微软雅黑" panose="020B0503020204020204" pitchFamily="34" charset="-122"/>
              </a:rPr>
              <a:t>。由于转账在销毁之前，所以如果进入递归，就会不断的向那个地址转账，而没有机会去销毁</a:t>
            </a:r>
            <a:r>
              <a:rPr lang="en-US" altLang="zh-CN" sz="1200" dirty="0">
                <a:ea typeface="微软雅黑" panose="020B0503020204020204" pitchFamily="34" charset="-122"/>
              </a:rPr>
              <a:t>DAO token</a:t>
            </a:r>
            <a:r>
              <a:rPr lang="zh-CN" altLang="en-US" sz="1200" dirty="0">
                <a:ea typeface="微软雅黑" panose="020B0503020204020204" pitchFamily="34" charset="-122"/>
              </a:rPr>
              <a:t>。而目前的攻击者就利用这一漏洞在无限循环地往他的</a:t>
            </a:r>
            <a:r>
              <a:rPr lang="en-US" altLang="zh-CN" sz="1200" dirty="0">
                <a:ea typeface="微软雅黑" panose="020B0503020204020204" pitchFamily="34" charset="-122"/>
              </a:rPr>
              <a:t>contract</a:t>
            </a:r>
            <a:r>
              <a:rPr lang="zh-CN" altLang="en-US" sz="1200" dirty="0">
                <a:ea typeface="微软雅黑" panose="020B0503020204020204" pitchFamily="34" charset="-122"/>
              </a:rPr>
              <a:t>转移</a:t>
            </a:r>
            <a:r>
              <a:rPr lang="en-US" altLang="zh-CN" sz="1200" dirty="0">
                <a:ea typeface="微软雅黑" panose="020B0503020204020204" pitchFamily="34" charset="-122"/>
              </a:rPr>
              <a:t>ETH</a:t>
            </a:r>
            <a:r>
              <a:rPr lang="zh-CN" altLang="en-US" sz="1200" dirty="0">
                <a:ea typeface="微软雅黑" panose="020B0503020204020204" pitchFamily="34" charset="-122"/>
              </a:rPr>
              <a:t>。</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1FFA8B32-562D-4236-854A-A31AF6609B60}" type="slidenum">
              <a:rPr lang="zh-CN" altLang="en-US" smtClean="0"/>
              <a:t>41</a:t>
            </a:fld>
            <a:endParaRPr lang="zh-CN" altLang="en-US"/>
          </a:p>
        </p:txBody>
      </p:sp>
    </p:spTree>
    <p:extLst>
      <p:ext uri="{BB962C8B-B14F-4D97-AF65-F5344CB8AC3E}">
        <p14:creationId xmlns:p14="http://schemas.microsoft.com/office/powerpoint/2010/main" val="39902133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FA8B32-562D-4236-854A-A31AF6609B60}" type="slidenum">
              <a:rPr lang="zh-CN" altLang="en-US" smtClean="0"/>
              <a:t>42</a:t>
            </a:fld>
            <a:endParaRPr lang="zh-CN" altLang="en-US"/>
          </a:p>
        </p:txBody>
      </p:sp>
    </p:spTree>
    <p:extLst>
      <p:ext uri="{BB962C8B-B14F-4D97-AF65-F5344CB8AC3E}">
        <p14:creationId xmlns:p14="http://schemas.microsoft.com/office/powerpoint/2010/main" val="3570827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FA8B32-562D-4236-854A-A31AF6609B60}" type="slidenum">
              <a:rPr lang="zh-CN" altLang="en-US" smtClean="0"/>
              <a:t>43</a:t>
            </a:fld>
            <a:endParaRPr lang="zh-CN" altLang="en-US"/>
          </a:p>
        </p:txBody>
      </p:sp>
    </p:spTree>
    <p:extLst>
      <p:ext uri="{BB962C8B-B14F-4D97-AF65-F5344CB8AC3E}">
        <p14:creationId xmlns:p14="http://schemas.microsoft.com/office/powerpoint/2010/main" val="35132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FA8B32-562D-4236-854A-A31AF6609B60}" type="slidenum">
              <a:rPr lang="zh-CN" altLang="en-US" smtClean="0"/>
              <a:t>15</a:t>
            </a:fld>
            <a:endParaRPr lang="zh-CN" altLang="en-US"/>
          </a:p>
        </p:txBody>
      </p:sp>
    </p:spTree>
    <p:extLst>
      <p:ext uri="{BB962C8B-B14F-4D97-AF65-F5344CB8AC3E}">
        <p14:creationId xmlns:p14="http://schemas.microsoft.com/office/powerpoint/2010/main" val="10323617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FA8B32-562D-4236-854A-A31AF6609B60}" type="slidenum">
              <a:rPr lang="zh-CN" altLang="en-US" smtClean="0"/>
              <a:t>44</a:t>
            </a:fld>
            <a:endParaRPr lang="zh-CN" altLang="en-US"/>
          </a:p>
        </p:txBody>
      </p:sp>
    </p:spTree>
    <p:extLst>
      <p:ext uri="{BB962C8B-B14F-4D97-AF65-F5344CB8AC3E}">
        <p14:creationId xmlns:p14="http://schemas.microsoft.com/office/powerpoint/2010/main" val="24579801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FA8B32-562D-4236-854A-A31AF6609B60}" type="slidenum">
              <a:rPr lang="zh-CN" altLang="en-US" smtClean="0"/>
              <a:t>45</a:t>
            </a:fld>
            <a:endParaRPr lang="zh-CN" altLang="en-US"/>
          </a:p>
        </p:txBody>
      </p:sp>
    </p:spTree>
    <p:extLst>
      <p:ext uri="{BB962C8B-B14F-4D97-AF65-F5344CB8AC3E}">
        <p14:creationId xmlns:p14="http://schemas.microsoft.com/office/powerpoint/2010/main" val="22579205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7103EA0-A60B-4F9B-9A84-3816789B4605}" type="slidenum">
              <a:rPr lang="zh-CN" altLang="en-US" smtClean="0"/>
              <a:t>48</a:t>
            </a:fld>
            <a:endParaRPr lang="zh-CN" altLang="en-US"/>
          </a:p>
        </p:txBody>
      </p:sp>
    </p:spTree>
    <p:extLst>
      <p:ext uri="{BB962C8B-B14F-4D97-AF65-F5344CB8AC3E}">
        <p14:creationId xmlns:p14="http://schemas.microsoft.com/office/powerpoint/2010/main" val="11872896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7103EA0-A60B-4F9B-9A84-3816789B4605}" type="slidenum">
              <a:rPr lang="zh-CN" altLang="en-US" smtClean="0"/>
              <a:t>49</a:t>
            </a:fld>
            <a:endParaRPr lang="zh-CN" altLang="en-US"/>
          </a:p>
        </p:txBody>
      </p:sp>
    </p:spTree>
    <p:extLst>
      <p:ext uri="{BB962C8B-B14F-4D97-AF65-F5344CB8AC3E}">
        <p14:creationId xmlns:p14="http://schemas.microsoft.com/office/powerpoint/2010/main" val="40877691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7103EA0-A60B-4F9B-9A84-3816789B4605}" type="slidenum">
              <a:rPr lang="zh-CN" altLang="en-US" smtClean="0"/>
              <a:t>50</a:t>
            </a:fld>
            <a:endParaRPr lang="zh-CN" altLang="en-US"/>
          </a:p>
        </p:txBody>
      </p:sp>
    </p:spTree>
    <p:extLst>
      <p:ext uri="{BB962C8B-B14F-4D97-AF65-F5344CB8AC3E}">
        <p14:creationId xmlns:p14="http://schemas.microsoft.com/office/powerpoint/2010/main" val="16550912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拟态防御技术的核心是邬江兴院士提出的动态异构冗余构造模型，简称为</a:t>
            </a:r>
            <a:r>
              <a:rPr lang="en-US" altLang="zh-CN" dirty="0"/>
              <a:t>DHR</a:t>
            </a:r>
            <a:r>
              <a:rPr lang="zh-CN" altLang="en-US" dirty="0"/>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如图所示，调度算法依据策略从异构体集合中选取功能相同、结构各异的执行体</a:t>
            </a:r>
            <a:r>
              <a:rPr lang="en-US" altLang="zh-CN" dirty="0"/>
              <a:t>A1</a:t>
            </a:r>
            <a:r>
              <a:rPr lang="zh-CN" altLang="en-US" dirty="0"/>
              <a:t>到</a:t>
            </a:r>
            <a:r>
              <a:rPr lang="en-US" altLang="zh-CN" dirty="0"/>
              <a:t>An</a:t>
            </a:r>
            <a:r>
              <a:rPr lang="zh-CN" altLang="en-US" dirty="0"/>
              <a:t>加入到执行体集中，</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输入代理负责分发输入，表决器负责对各执行体的输出进行表决并输出，输入代理和表决器也被形象的称为拟态括号。</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当前我们所有拟态防御原理验证的相关工作均围绕</a:t>
            </a:r>
            <a:r>
              <a:rPr lang="en-US" altLang="zh-CN" dirty="0"/>
              <a:t>DHR</a:t>
            </a:r>
            <a:r>
              <a:rPr lang="zh-CN" altLang="en-US" dirty="0"/>
              <a:t>模型展开。</a:t>
            </a:r>
          </a:p>
        </p:txBody>
      </p:sp>
      <p:sp>
        <p:nvSpPr>
          <p:cNvPr id="4" name="灯片编号占位符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3465135-A51C-4A76-BD7C-84DC53CA95AE}" type="slidenum">
              <a:rPr kumimoji="0" lang="zh-CN" alt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53</a:t>
            </a:fld>
            <a:endParaRPr kumimoji="0" lang="zh-CN" alt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610999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FA8B32-562D-4236-854A-A31AF6609B60}" type="slidenum">
              <a:rPr lang="zh-CN" altLang="en-US" smtClean="0"/>
              <a:t>16</a:t>
            </a:fld>
            <a:endParaRPr lang="zh-CN" altLang="en-US"/>
          </a:p>
        </p:txBody>
      </p:sp>
    </p:spTree>
    <p:extLst>
      <p:ext uri="{BB962C8B-B14F-4D97-AF65-F5344CB8AC3E}">
        <p14:creationId xmlns:p14="http://schemas.microsoft.com/office/powerpoint/2010/main" val="3718767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FA8B32-562D-4236-854A-A31AF6609B60}" type="slidenum">
              <a:rPr lang="zh-CN" altLang="en-US" smtClean="0"/>
              <a:t>17</a:t>
            </a:fld>
            <a:endParaRPr lang="zh-CN" altLang="en-US"/>
          </a:p>
        </p:txBody>
      </p:sp>
    </p:spTree>
    <p:extLst>
      <p:ext uri="{BB962C8B-B14F-4D97-AF65-F5344CB8AC3E}">
        <p14:creationId xmlns:p14="http://schemas.microsoft.com/office/powerpoint/2010/main" val="3566215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gn="just">
              <a:spcAft>
                <a:spcPts val="1200"/>
              </a:spcAft>
              <a:buFont typeface="Wingdings" panose="05000000000000000000" pitchFamily="2" charset="2"/>
              <a:buChar char="l"/>
            </a:pPr>
            <a:r>
              <a:rPr lang="zh-CN" altLang="en-US" sz="1200" dirty="0">
                <a:ea typeface="微软雅黑" panose="020B0503020204020204" pitchFamily="34" charset="-122"/>
              </a:rPr>
              <a:t>签名一个比特币交易时，比特币钱包会获取一个随机数</a:t>
            </a:r>
            <a:r>
              <a:rPr lang="en-US" altLang="zh-CN" sz="1200" dirty="0">
                <a:ea typeface="微软雅黑" panose="020B0503020204020204" pitchFamily="34" charset="-122"/>
              </a:rPr>
              <a:t>k</a:t>
            </a:r>
            <a:r>
              <a:rPr lang="zh-CN" altLang="en-US" sz="1200" dirty="0">
                <a:ea typeface="微软雅黑" panose="020B0503020204020204" pitchFamily="34" charset="-122"/>
              </a:rPr>
              <a:t>。</a:t>
            </a:r>
            <a:endParaRPr lang="en-US" altLang="zh-CN" sz="1200" dirty="0">
              <a:ea typeface="微软雅黑" panose="020B0503020204020204" pitchFamily="34" charset="-122"/>
            </a:endParaRPr>
          </a:p>
          <a:p>
            <a:pPr marL="342900" indent="-342900" algn="just">
              <a:spcAft>
                <a:spcPts val="1200"/>
              </a:spcAft>
              <a:buFont typeface="Wingdings" panose="05000000000000000000" pitchFamily="2" charset="2"/>
              <a:buChar char="l"/>
            </a:pPr>
            <a:r>
              <a:rPr lang="zh-CN" altLang="en-US" sz="1200" dirty="0">
                <a:ea typeface="微软雅黑" panose="020B0503020204020204" pitchFamily="34" charset="-122"/>
              </a:rPr>
              <a:t>用</a:t>
            </a:r>
            <a:r>
              <a:rPr lang="en-US" altLang="zh-CN" sz="1200" dirty="0">
                <a:ea typeface="微软雅黑" panose="020B0503020204020204" pitchFamily="34" charset="-122"/>
              </a:rPr>
              <a:t>k</a:t>
            </a:r>
            <a:r>
              <a:rPr lang="zh-CN" altLang="en-US" sz="1200" dirty="0">
                <a:ea typeface="微软雅黑" panose="020B0503020204020204" pitchFamily="34" charset="-122"/>
              </a:rPr>
              <a:t>计算出一个</a:t>
            </a:r>
            <a:r>
              <a:rPr lang="en-US" altLang="zh-CN" sz="1200" dirty="0">
                <a:ea typeface="微软雅黑" panose="020B0503020204020204" pitchFamily="34" charset="-122"/>
              </a:rPr>
              <a:t>r</a:t>
            </a:r>
            <a:r>
              <a:rPr lang="zh-CN" altLang="en-US" sz="1200" dirty="0">
                <a:ea typeface="微软雅黑" panose="020B0503020204020204" pitchFamily="34" charset="-122"/>
              </a:rPr>
              <a:t>，然后用“</a:t>
            </a:r>
            <a:r>
              <a:rPr lang="zh-CN" altLang="en-US" sz="1400" b="1" dirty="0">
                <a:solidFill>
                  <a:srgbClr val="FF0000"/>
                </a:solidFill>
                <a:ea typeface="微软雅黑" panose="020B0503020204020204" pitchFamily="34" charset="-122"/>
              </a:rPr>
              <a:t>私钥</a:t>
            </a:r>
            <a:r>
              <a:rPr lang="en-US" altLang="zh-CN" sz="1400" b="1" dirty="0">
                <a:solidFill>
                  <a:srgbClr val="FF0000"/>
                </a:solidFill>
                <a:ea typeface="微软雅黑" panose="020B0503020204020204" pitchFamily="34" charset="-122"/>
              </a:rPr>
              <a:t>+</a:t>
            </a:r>
            <a:r>
              <a:rPr lang="en-US" altLang="zh-CN" sz="1400" b="1" dirty="0" err="1">
                <a:solidFill>
                  <a:srgbClr val="FF0000"/>
                </a:solidFill>
                <a:ea typeface="微软雅黑" panose="020B0503020204020204" pitchFamily="34" charset="-122"/>
              </a:rPr>
              <a:t>k+r</a:t>
            </a:r>
            <a:r>
              <a:rPr lang="en-US" altLang="zh-CN" sz="1400" b="1" dirty="0">
                <a:solidFill>
                  <a:srgbClr val="FF0000"/>
                </a:solidFill>
                <a:ea typeface="微软雅黑" panose="020B0503020204020204" pitchFamily="34" charset="-122"/>
              </a:rPr>
              <a:t>+</a:t>
            </a:r>
            <a:r>
              <a:rPr lang="zh-CN" altLang="en-US" sz="1400" b="1" dirty="0">
                <a:solidFill>
                  <a:srgbClr val="FF0000"/>
                </a:solidFill>
                <a:ea typeface="微软雅黑" panose="020B0503020204020204" pitchFamily="34" charset="-122"/>
              </a:rPr>
              <a:t>交易</a:t>
            </a:r>
            <a:r>
              <a:rPr lang="en-US" altLang="zh-CN" sz="1400" b="1" dirty="0">
                <a:solidFill>
                  <a:srgbClr val="FF0000"/>
                </a:solidFill>
                <a:ea typeface="微软雅黑" panose="020B0503020204020204" pitchFamily="34" charset="-122"/>
              </a:rPr>
              <a:t>hash</a:t>
            </a:r>
            <a:r>
              <a:rPr lang="zh-CN" altLang="en-US" sz="1200" dirty="0">
                <a:ea typeface="微软雅黑" panose="020B0503020204020204" pitchFamily="34" charset="-122"/>
              </a:rPr>
              <a:t>” 计算出签名</a:t>
            </a:r>
            <a:r>
              <a:rPr lang="en-US" altLang="zh-CN" sz="1400" b="1" dirty="0">
                <a:solidFill>
                  <a:srgbClr val="FF0000"/>
                </a:solidFill>
                <a:ea typeface="微软雅黑" panose="020B0503020204020204" pitchFamily="34" charset="-122"/>
              </a:rPr>
              <a:t>Sig</a:t>
            </a:r>
            <a:r>
              <a:rPr lang="zh-CN" altLang="en-US" sz="1200" dirty="0">
                <a:ea typeface="微软雅黑" panose="020B0503020204020204" pitchFamily="34" charset="-122"/>
              </a:rPr>
              <a:t>。</a:t>
            </a:r>
            <a:endParaRPr lang="en-US" altLang="zh-CN" sz="1200" dirty="0">
              <a:ea typeface="微软雅黑" panose="020B0503020204020204" pitchFamily="34" charset="-122"/>
            </a:endParaRPr>
          </a:p>
          <a:p>
            <a:pPr marL="342900" indent="-342900" algn="just">
              <a:spcAft>
                <a:spcPts val="1200"/>
              </a:spcAft>
              <a:buFont typeface="Wingdings" panose="05000000000000000000" pitchFamily="2" charset="2"/>
              <a:buChar char="l"/>
            </a:pPr>
            <a:r>
              <a:rPr lang="zh-CN" altLang="en-US" sz="1200" dirty="0">
                <a:ea typeface="微软雅黑" panose="020B0503020204020204" pitchFamily="34" charset="-122"/>
              </a:rPr>
              <a:t>最后将“</a:t>
            </a:r>
            <a:r>
              <a:rPr lang="zh-CN" altLang="en-US" sz="1400" b="1" dirty="0">
                <a:solidFill>
                  <a:srgbClr val="FF0000"/>
                </a:solidFill>
                <a:ea typeface="微软雅黑" panose="020B0503020204020204" pitchFamily="34" charset="-122"/>
              </a:rPr>
              <a:t>公钥</a:t>
            </a:r>
            <a:r>
              <a:rPr lang="en-US" altLang="zh-CN" sz="1400" b="1" dirty="0">
                <a:solidFill>
                  <a:srgbClr val="FF0000"/>
                </a:solidFill>
                <a:ea typeface="微软雅黑" panose="020B0503020204020204" pitchFamily="34" charset="-122"/>
              </a:rPr>
              <a:t>+</a:t>
            </a:r>
            <a:r>
              <a:rPr lang="en-US" altLang="zh-CN" sz="1400" b="1" dirty="0" err="1">
                <a:solidFill>
                  <a:srgbClr val="FF0000"/>
                </a:solidFill>
                <a:ea typeface="微软雅黑" panose="020B0503020204020204" pitchFamily="34" charset="-122"/>
              </a:rPr>
              <a:t>r+Sig</a:t>
            </a:r>
            <a:r>
              <a:rPr lang="en-US" altLang="zh-CN" sz="1200" dirty="0">
                <a:ea typeface="微软雅黑" panose="020B0503020204020204" pitchFamily="34" charset="-122"/>
              </a:rPr>
              <a:t>”</a:t>
            </a:r>
            <a:r>
              <a:rPr lang="zh-CN" altLang="en-US" sz="1200" dirty="0">
                <a:ea typeface="微软雅黑" panose="020B0503020204020204" pitchFamily="34" charset="-122"/>
              </a:rPr>
              <a:t>广播出去，其它节点通过检查</a:t>
            </a:r>
            <a:r>
              <a:rPr lang="en-US" altLang="zh-CN" sz="1200" dirty="0">
                <a:ea typeface="微软雅黑" panose="020B0503020204020204" pitchFamily="34" charset="-122"/>
              </a:rPr>
              <a:t>”</a:t>
            </a:r>
            <a:r>
              <a:rPr lang="zh-CN" altLang="en-US" sz="1200" dirty="0">
                <a:ea typeface="微软雅黑" panose="020B0503020204020204" pitchFamily="34" charset="-122"/>
              </a:rPr>
              <a:t>公钥</a:t>
            </a:r>
            <a:r>
              <a:rPr lang="en-US" altLang="zh-CN" sz="1200" dirty="0">
                <a:ea typeface="微软雅黑" panose="020B0503020204020204" pitchFamily="34" charset="-122"/>
              </a:rPr>
              <a:t>+</a:t>
            </a:r>
            <a:r>
              <a:rPr lang="en-US" altLang="zh-CN" sz="1200" dirty="0" err="1">
                <a:ea typeface="微软雅黑" panose="020B0503020204020204" pitchFamily="34" charset="-122"/>
              </a:rPr>
              <a:t>r+Sig</a:t>
            </a:r>
            <a:r>
              <a:rPr lang="en-US" altLang="zh-CN" sz="1200" dirty="0">
                <a:ea typeface="微软雅黑" panose="020B0503020204020204" pitchFamily="34" charset="-122"/>
              </a:rPr>
              <a:t>”</a:t>
            </a:r>
            <a:r>
              <a:rPr lang="zh-CN" altLang="en-US" sz="1200" dirty="0">
                <a:ea typeface="微软雅黑" panose="020B0503020204020204" pitchFamily="34" charset="-122"/>
              </a:rPr>
              <a:t>验证签名是否正确，就像从公钥不能反推出私钥一样，从</a:t>
            </a:r>
            <a:r>
              <a:rPr lang="en-US" altLang="zh-CN" sz="1200" dirty="0">
                <a:ea typeface="微软雅黑" panose="020B0503020204020204" pitchFamily="34" charset="-122"/>
              </a:rPr>
              <a:t>r</a:t>
            </a:r>
            <a:r>
              <a:rPr lang="zh-CN" altLang="en-US" sz="1200" dirty="0">
                <a:ea typeface="微软雅黑" panose="020B0503020204020204" pitchFamily="34" charset="-122"/>
              </a:rPr>
              <a:t>值也不能反推出</a:t>
            </a:r>
            <a:r>
              <a:rPr lang="en-US" altLang="zh-CN" sz="1200" dirty="0">
                <a:ea typeface="微软雅黑" panose="020B0503020204020204" pitchFamily="34" charset="-122"/>
              </a:rPr>
              <a:t>k</a:t>
            </a:r>
            <a:r>
              <a:rPr lang="zh-CN" altLang="en-US" sz="1200" dirty="0">
                <a:ea typeface="微软雅黑" panose="020B0503020204020204" pitchFamily="34" charset="-122"/>
              </a:rPr>
              <a:t>值。</a:t>
            </a:r>
            <a:endParaRPr lang="en-US" altLang="zh-CN" sz="1200" dirty="0">
              <a:ea typeface="微软雅黑" panose="020B0503020204020204" pitchFamily="34" charset="-122"/>
            </a:endParaRPr>
          </a:p>
          <a:p>
            <a:pPr marL="342900" indent="-342900">
              <a:spcAft>
                <a:spcPts val="1200"/>
              </a:spcAft>
              <a:buFont typeface="Wingdings" panose="05000000000000000000" pitchFamily="2" charset="2"/>
              <a:buChar char="Ø"/>
            </a:pPr>
            <a:r>
              <a:rPr lang="zh-CN" altLang="en-US" sz="1200" dirty="0">
                <a:ea typeface="微软雅黑" panose="020B0503020204020204" pitchFamily="34" charset="-122"/>
              </a:rPr>
              <a:t>如果由于钱包软件所依赖的随机数生成器不安全，导致签出的多笔交易之间发生了</a:t>
            </a:r>
            <a:r>
              <a:rPr lang="en-US" altLang="zh-CN" sz="1200" dirty="0">
                <a:ea typeface="微软雅黑" panose="020B0503020204020204" pitchFamily="34" charset="-122"/>
              </a:rPr>
              <a:t>k</a:t>
            </a:r>
            <a:r>
              <a:rPr lang="zh-CN" altLang="en-US" sz="1200" dirty="0">
                <a:ea typeface="微软雅黑" panose="020B0503020204020204" pitchFamily="34" charset="-122"/>
              </a:rPr>
              <a:t>值重复，也就相当于使用了相同的</a:t>
            </a:r>
            <a:r>
              <a:rPr lang="en-US" altLang="zh-CN" sz="1200" i="1" dirty="0">
                <a:ea typeface="微软雅黑" panose="020B0503020204020204" pitchFamily="34" charset="-122"/>
              </a:rPr>
              <a:t>k</a:t>
            </a:r>
            <a:r>
              <a:rPr lang="zh-CN" altLang="en-US" sz="1200" dirty="0">
                <a:ea typeface="微软雅黑" panose="020B0503020204020204" pitchFamily="34" charset="-122"/>
              </a:rPr>
              <a:t>、相同的</a:t>
            </a:r>
            <a:r>
              <a:rPr lang="en-US" altLang="zh-CN" sz="1200" dirty="0">
                <a:ea typeface="微软雅黑" panose="020B0503020204020204" pitchFamily="34" charset="-122"/>
              </a:rPr>
              <a:t>r</a:t>
            </a:r>
            <a:r>
              <a:rPr lang="zh-CN" altLang="en-US" sz="1200" dirty="0">
                <a:ea typeface="微软雅黑" panose="020B0503020204020204" pitchFamily="34" charset="-122"/>
              </a:rPr>
              <a:t>、相同的私钥签名了不同的交易。</a:t>
            </a:r>
            <a:endParaRPr lang="en-US" altLang="zh-CN" sz="1200" dirty="0">
              <a:ea typeface="微软雅黑" panose="020B0503020204020204" pitchFamily="34" charset="-122"/>
            </a:endParaRPr>
          </a:p>
          <a:p>
            <a:pPr marL="342900" indent="-342900">
              <a:spcAft>
                <a:spcPts val="1200"/>
              </a:spcAft>
              <a:buFont typeface="Wingdings" panose="05000000000000000000" pitchFamily="2" charset="2"/>
              <a:buChar char="Ø"/>
            </a:pPr>
            <a:r>
              <a:rPr lang="zh-CN" altLang="en-US" sz="1200" dirty="0">
                <a:ea typeface="微软雅黑" panose="020B0503020204020204" pitchFamily="34" charset="-122"/>
              </a:rPr>
              <a:t>这样，对于外部的旁观者（黑客）就能够直接通过</a:t>
            </a:r>
            <a:r>
              <a:rPr lang="en-US" altLang="zh-CN" sz="1200" dirty="0">
                <a:ea typeface="微软雅黑" panose="020B0503020204020204" pitchFamily="34" charset="-122"/>
              </a:rPr>
              <a:t>”</a:t>
            </a:r>
            <a:r>
              <a:rPr lang="zh-CN" altLang="en-US" sz="1400" b="1" dirty="0">
                <a:solidFill>
                  <a:srgbClr val="FF0000"/>
                </a:solidFill>
                <a:ea typeface="微软雅黑" panose="020B0503020204020204" pitchFamily="34" charset="-122"/>
              </a:rPr>
              <a:t>公钥</a:t>
            </a:r>
            <a:r>
              <a:rPr lang="en-US" altLang="zh-CN" sz="1400" b="1" dirty="0">
                <a:solidFill>
                  <a:srgbClr val="FF0000"/>
                </a:solidFill>
                <a:ea typeface="微软雅黑" panose="020B0503020204020204" pitchFamily="34" charset="-122"/>
              </a:rPr>
              <a:t>+r+Sig1+Sig2</a:t>
            </a:r>
            <a:r>
              <a:rPr lang="en-US" altLang="zh-CN" sz="1200" dirty="0">
                <a:ea typeface="微软雅黑" panose="020B0503020204020204" pitchFamily="34" charset="-122"/>
              </a:rPr>
              <a:t>”</a:t>
            </a:r>
            <a:r>
              <a:rPr lang="zh-CN" altLang="en-US" sz="1200" dirty="0">
                <a:ea typeface="微软雅黑" panose="020B0503020204020204" pitchFamily="34" charset="-122"/>
              </a:rPr>
              <a:t>来反推出私钥。</a:t>
            </a:r>
            <a:r>
              <a:rPr lang="en-US" altLang="zh-CN" sz="1200" dirty="0">
                <a:ea typeface="微软雅黑" panose="020B0503020204020204" pitchFamily="34" charset="-122"/>
              </a:rPr>
              <a:t>blockchain.info</a:t>
            </a:r>
            <a:r>
              <a:rPr lang="zh-CN" altLang="en-US" sz="1200" dirty="0">
                <a:ea typeface="微软雅黑" panose="020B0503020204020204" pitchFamily="34" charset="-122"/>
              </a:rPr>
              <a:t>和</a:t>
            </a:r>
            <a:r>
              <a:rPr lang="en-US" altLang="zh-CN" sz="1200" dirty="0">
                <a:ea typeface="微软雅黑" panose="020B0503020204020204" pitchFamily="34" charset="-122"/>
              </a:rPr>
              <a:t>brainwallet.org</a:t>
            </a:r>
            <a:r>
              <a:rPr lang="zh-CN" altLang="en-US" sz="1200" dirty="0">
                <a:ea typeface="微软雅黑" panose="020B0503020204020204" pitchFamily="34" charset="-122"/>
              </a:rPr>
              <a:t>网站都因为随机数问题导致用户丢币事件。</a:t>
            </a:r>
            <a:endParaRPr lang="zh-CN" altLang="en-US" dirty="0"/>
          </a:p>
        </p:txBody>
      </p:sp>
      <p:sp>
        <p:nvSpPr>
          <p:cNvPr id="4" name="灯片编号占位符 3"/>
          <p:cNvSpPr>
            <a:spLocks noGrp="1"/>
          </p:cNvSpPr>
          <p:nvPr>
            <p:ph type="sldNum" sz="quarter" idx="10"/>
          </p:nvPr>
        </p:nvSpPr>
        <p:spPr/>
        <p:txBody>
          <a:bodyPr/>
          <a:lstStyle/>
          <a:p>
            <a:fld id="{1FFA8B32-562D-4236-854A-A31AF6609B60}" type="slidenum">
              <a:rPr lang="zh-CN" altLang="en-US" smtClean="0"/>
              <a:t>18</a:t>
            </a:fld>
            <a:endParaRPr lang="zh-CN" altLang="en-US"/>
          </a:p>
        </p:txBody>
      </p:sp>
    </p:spTree>
    <p:extLst>
      <p:ext uri="{BB962C8B-B14F-4D97-AF65-F5344CB8AC3E}">
        <p14:creationId xmlns:p14="http://schemas.microsoft.com/office/powerpoint/2010/main" val="2530679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gn="just">
              <a:spcAft>
                <a:spcPts val="1200"/>
              </a:spcAft>
              <a:buFont typeface="Wingdings" panose="05000000000000000000" pitchFamily="2" charset="2"/>
              <a:buChar char="l"/>
            </a:pPr>
            <a:r>
              <a:rPr lang="zh-CN" altLang="en-US" sz="1200" dirty="0">
                <a:ea typeface="微软雅黑" panose="020B0503020204020204" pitchFamily="34" charset="-122"/>
              </a:rPr>
              <a:t>签名一个比特币交易时，比特币钱包会获取一个随机数</a:t>
            </a:r>
            <a:r>
              <a:rPr lang="en-US" altLang="zh-CN" sz="1200" dirty="0">
                <a:ea typeface="微软雅黑" panose="020B0503020204020204" pitchFamily="34" charset="-122"/>
              </a:rPr>
              <a:t>k</a:t>
            </a:r>
            <a:r>
              <a:rPr lang="zh-CN" altLang="en-US" sz="1200" dirty="0">
                <a:ea typeface="微软雅黑" panose="020B0503020204020204" pitchFamily="34" charset="-122"/>
              </a:rPr>
              <a:t>。</a:t>
            </a:r>
            <a:endParaRPr lang="en-US" altLang="zh-CN" sz="1200" dirty="0">
              <a:ea typeface="微软雅黑" panose="020B0503020204020204" pitchFamily="34" charset="-122"/>
            </a:endParaRPr>
          </a:p>
          <a:p>
            <a:pPr marL="342900" indent="-342900" algn="just">
              <a:spcAft>
                <a:spcPts val="1200"/>
              </a:spcAft>
              <a:buFont typeface="Wingdings" panose="05000000000000000000" pitchFamily="2" charset="2"/>
              <a:buChar char="l"/>
            </a:pPr>
            <a:r>
              <a:rPr lang="zh-CN" altLang="en-US" sz="1200" dirty="0">
                <a:ea typeface="微软雅黑" panose="020B0503020204020204" pitchFamily="34" charset="-122"/>
              </a:rPr>
              <a:t>用</a:t>
            </a:r>
            <a:r>
              <a:rPr lang="en-US" altLang="zh-CN" sz="1200" dirty="0">
                <a:ea typeface="微软雅黑" panose="020B0503020204020204" pitchFamily="34" charset="-122"/>
              </a:rPr>
              <a:t>k</a:t>
            </a:r>
            <a:r>
              <a:rPr lang="zh-CN" altLang="en-US" sz="1200" dirty="0">
                <a:ea typeface="微软雅黑" panose="020B0503020204020204" pitchFamily="34" charset="-122"/>
              </a:rPr>
              <a:t>计算出一个</a:t>
            </a:r>
            <a:r>
              <a:rPr lang="en-US" altLang="zh-CN" sz="1200" dirty="0">
                <a:ea typeface="微软雅黑" panose="020B0503020204020204" pitchFamily="34" charset="-122"/>
              </a:rPr>
              <a:t>r</a:t>
            </a:r>
            <a:r>
              <a:rPr lang="zh-CN" altLang="en-US" sz="1200" dirty="0">
                <a:ea typeface="微软雅黑" panose="020B0503020204020204" pitchFamily="34" charset="-122"/>
              </a:rPr>
              <a:t>，然后用“</a:t>
            </a:r>
            <a:r>
              <a:rPr lang="zh-CN" altLang="en-US" sz="1400" b="1" dirty="0">
                <a:solidFill>
                  <a:srgbClr val="FF0000"/>
                </a:solidFill>
                <a:ea typeface="微软雅黑" panose="020B0503020204020204" pitchFamily="34" charset="-122"/>
              </a:rPr>
              <a:t>私钥</a:t>
            </a:r>
            <a:r>
              <a:rPr lang="en-US" altLang="zh-CN" sz="1400" b="1" dirty="0">
                <a:solidFill>
                  <a:srgbClr val="FF0000"/>
                </a:solidFill>
                <a:ea typeface="微软雅黑" panose="020B0503020204020204" pitchFamily="34" charset="-122"/>
              </a:rPr>
              <a:t>+</a:t>
            </a:r>
            <a:r>
              <a:rPr lang="en-US" altLang="zh-CN" sz="1400" b="1" dirty="0" err="1">
                <a:solidFill>
                  <a:srgbClr val="FF0000"/>
                </a:solidFill>
                <a:ea typeface="微软雅黑" panose="020B0503020204020204" pitchFamily="34" charset="-122"/>
              </a:rPr>
              <a:t>k+r</a:t>
            </a:r>
            <a:r>
              <a:rPr lang="en-US" altLang="zh-CN" sz="1400" b="1" dirty="0">
                <a:solidFill>
                  <a:srgbClr val="FF0000"/>
                </a:solidFill>
                <a:ea typeface="微软雅黑" panose="020B0503020204020204" pitchFamily="34" charset="-122"/>
              </a:rPr>
              <a:t>+</a:t>
            </a:r>
            <a:r>
              <a:rPr lang="zh-CN" altLang="en-US" sz="1400" b="1" dirty="0">
                <a:solidFill>
                  <a:srgbClr val="FF0000"/>
                </a:solidFill>
                <a:ea typeface="微软雅黑" panose="020B0503020204020204" pitchFamily="34" charset="-122"/>
              </a:rPr>
              <a:t>交易</a:t>
            </a:r>
            <a:r>
              <a:rPr lang="en-US" altLang="zh-CN" sz="1400" b="1" dirty="0">
                <a:solidFill>
                  <a:srgbClr val="FF0000"/>
                </a:solidFill>
                <a:ea typeface="微软雅黑" panose="020B0503020204020204" pitchFamily="34" charset="-122"/>
              </a:rPr>
              <a:t>hash</a:t>
            </a:r>
            <a:r>
              <a:rPr lang="zh-CN" altLang="en-US" sz="1200" dirty="0">
                <a:ea typeface="微软雅黑" panose="020B0503020204020204" pitchFamily="34" charset="-122"/>
              </a:rPr>
              <a:t>” 计算出签名</a:t>
            </a:r>
            <a:r>
              <a:rPr lang="en-US" altLang="zh-CN" sz="1400" b="1" dirty="0">
                <a:solidFill>
                  <a:srgbClr val="FF0000"/>
                </a:solidFill>
                <a:ea typeface="微软雅黑" panose="020B0503020204020204" pitchFamily="34" charset="-122"/>
              </a:rPr>
              <a:t>Sig</a:t>
            </a:r>
            <a:r>
              <a:rPr lang="zh-CN" altLang="en-US" sz="1200" dirty="0">
                <a:ea typeface="微软雅黑" panose="020B0503020204020204" pitchFamily="34" charset="-122"/>
              </a:rPr>
              <a:t>。</a:t>
            </a:r>
            <a:endParaRPr lang="en-US" altLang="zh-CN" sz="1200" dirty="0">
              <a:ea typeface="微软雅黑" panose="020B0503020204020204" pitchFamily="34" charset="-122"/>
            </a:endParaRPr>
          </a:p>
          <a:p>
            <a:pPr marL="342900" indent="-342900" algn="just">
              <a:spcAft>
                <a:spcPts val="1200"/>
              </a:spcAft>
              <a:buFont typeface="Wingdings" panose="05000000000000000000" pitchFamily="2" charset="2"/>
              <a:buChar char="l"/>
            </a:pPr>
            <a:r>
              <a:rPr lang="zh-CN" altLang="en-US" sz="1200" dirty="0">
                <a:ea typeface="微软雅黑" panose="020B0503020204020204" pitchFamily="34" charset="-122"/>
              </a:rPr>
              <a:t>最后将“</a:t>
            </a:r>
            <a:r>
              <a:rPr lang="zh-CN" altLang="en-US" sz="1400" b="1" dirty="0">
                <a:solidFill>
                  <a:srgbClr val="FF0000"/>
                </a:solidFill>
                <a:ea typeface="微软雅黑" panose="020B0503020204020204" pitchFamily="34" charset="-122"/>
              </a:rPr>
              <a:t>公钥</a:t>
            </a:r>
            <a:r>
              <a:rPr lang="en-US" altLang="zh-CN" sz="1400" b="1" dirty="0">
                <a:solidFill>
                  <a:srgbClr val="FF0000"/>
                </a:solidFill>
                <a:ea typeface="微软雅黑" panose="020B0503020204020204" pitchFamily="34" charset="-122"/>
              </a:rPr>
              <a:t>+</a:t>
            </a:r>
            <a:r>
              <a:rPr lang="en-US" altLang="zh-CN" sz="1400" b="1" dirty="0" err="1">
                <a:solidFill>
                  <a:srgbClr val="FF0000"/>
                </a:solidFill>
                <a:ea typeface="微软雅黑" panose="020B0503020204020204" pitchFamily="34" charset="-122"/>
              </a:rPr>
              <a:t>r+Sig</a:t>
            </a:r>
            <a:r>
              <a:rPr lang="en-US" altLang="zh-CN" sz="1200" dirty="0">
                <a:ea typeface="微软雅黑" panose="020B0503020204020204" pitchFamily="34" charset="-122"/>
              </a:rPr>
              <a:t>”</a:t>
            </a:r>
            <a:r>
              <a:rPr lang="zh-CN" altLang="en-US" sz="1200" dirty="0">
                <a:ea typeface="微软雅黑" panose="020B0503020204020204" pitchFamily="34" charset="-122"/>
              </a:rPr>
              <a:t>广播出去，其它节点通过检查</a:t>
            </a:r>
            <a:r>
              <a:rPr lang="en-US" altLang="zh-CN" sz="1200" dirty="0">
                <a:ea typeface="微软雅黑" panose="020B0503020204020204" pitchFamily="34" charset="-122"/>
              </a:rPr>
              <a:t>”</a:t>
            </a:r>
            <a:r>
              <a:rPr lang="zh-CN" altLang="en-US" sz="1200" dirty="0">
                <a:ea typeface="微软雅黑" panose="020B0503020204020204" pitchFamily="34" charset="-122"/>
              </a:rPr>
              <a:t>公钥</a:t>
            </a:r>
            <a:r>
              <a:rPr lang="en-US" altLang="zh-CN" sz="1200" dirty="0">
                <a:ea typeface="微软雅黑" panose="020B0503020204020204" pitchFamily="34" charset="-122"/>
              </a:rPr>
              <a:t>+</a:t>
            </a:r>
            <a:r>
              <a:rPr lang="en-US" altLang="zh-CN" sz="1200" dirty="0" err="1">
                <a:ea typeface="微软雅黑" panose="020B0503020204020204" pitchFamily="34" charset="-122"/>
              </a:rPr>
              <a:t>r+Sig</a:t>
            </a:r>
            <a:r>
              <a:rPr lang="en-US" altLang="zh-CN" sz="1200" dirty="0">
                <a:ea typeface="微软雅黑" panose="020B0503020204020204" pitchFamily="34" charset="-122"/>
              </a:rPr>
              <a:t>”</a:t>
            </a:r>
            <a:r>
              <a:rPr lang="zh-CN" altLang="en-US" sz="1200" dirty="0">
                <a:ea typeface="微软雅黑" panose="020B0503020204020204" pitchFamily="34" charset="-122"/>
              </a:rPr>
              <a:t>验证签名是否正确，就像从公钥不能反推出私钥一样，从</a:t>
            </a:r>
            <a:r>
              <a:rPr lang="en-US" altLang="zh-CN" sz="1200" dirty="0">
                <a:ea typeface="微软雅黑" panose="020B0503020204020204" pitchFamily="34" charset="-122"/>
              </a:rPr>
              <a:t>r</a:t>
            </a:r>
            <a:r>
              <a:rPr lang="zh-CN" altLang="en-US" sz="1200" dirty="0">
                <a:ea typeface="微软雅黑" panose="020B0503020204020204" pitchFamily="34" charset="-122"/>
              </a:rPr>
              <a:t>值也不能反推出</a:t>
            </a:r>
            <a:r>
              <a:rPr lang="en-US" altLang="zh-CN" sz="1200" dirty="0">
                <a:ea typeface="微软雅黑" panose="020B0503020204020204" pitchFamily="34" charset="-122"/>
              </a:rPr>
              <a:t>k</a:t>
            </a:r>
            <a:r>
              <a:rPr lang="zh-CN" altLang="en-US" sz="1200" dirty="0">
                <a:ea typeface="微软雅黑" panose="020B0503020204020204" pitchFamily="34" charset="-122"/>
              </a:rPr>
              <a:t>值。</a:t>
            </a:r>
            <a:endParaRPr lang="en-US" altLang="zh-CN" sz="1200" dirty="0">
              <a:ea typeface="微软雅黑" panose="020B0503020204020204" pitchFamily="34" charset="-122"/>
            </a:endParaRPr>
          </a:p>
          <a:p>
            <a:pPr marL="342900" indent="-342900">
              <a:spcAft>
                <a:spcPts val="1200"/>
              </a:spcAft>
              <a:buFont typeface="Wingdings" panose="05000000000000000000" pitchFamily="2" charset="2"/>
              <a:buChar char="Ø"/>
            </a:pPr>
            <a:r>
              <a:rPr lang="zh-CN" altLang="en-US" sz="1200" dirty="0">
                <a:ea typeface="微软雅黑" panose="020B0503020204020204" pitchFamily="34" charset="-122"/>
              </a:rPr>
              <a:t>如果由于钱包软件所依赖的随机数生成器不安全，导致签出的多笔交易之间发生了</a:t>
            </a:r>
            <a:r>
              <a:rPr lang="en-US" altLang="zh-CN" sz="1200" dirty="0">
                <a:ea typeface="微软雅黑" panose="020B0503020204020204" pitchFamily="34" charset="-122"/>
              </a:rPr>
              <a:t>k</a:t>
            </a:r>
            <a:r>
              <a:rPr lang="zh-CN" altLang="en-US" sz="1200" dirty="0">
                <a:ea typeface="微软雅黑" panose="020B0503020204020204" pitchFamily="34" charset="-122"/>
              </a:rPr>
              <a:t>值重复，也就相当于使用了相同的</a:t>
            </a:r>
            <a:r>
              <a:rPr lang="en-US" altLang="zh-CN" sz="1200" i="1" dirty="0">
                <a:ea typeface="微软雅黑" panose="020B0503020204020204" pitchFamily="34" charset="-122"/>
              </a:rPr>
              <a:t>k</a:t>
            </a:r>
            <a:r>
              <a:rPr lang="zh-CN" altLang="en-US" sz="1200" dirty="0">
                <a:ea typeface="微软雅黑" panose="020B0503020204020204" pitchFamily="34" charset="-122"/>
              </a:rPr>
              <a:t>、相同的</a:t>
            </a:r>
            <a:r>
              <a:rPr lang="en-US" altLang="zh-CN" sz="1200" dirty="0">
                <a:ea typeface="微软雅黑" panose="020B0503020204020204" pitchFamily="34" charset="-122"/>
              </a:rPr>
              <a:t>r</a:t>
            </a:r>
            <a:r>
              <a:rPr lang="zh-CN" altLang="en-US" sz="1200" dirty="0">
                <a:ea typeface="微软雅黑" panose="020B0503020204020204" pitchFamily="34" charset="-122"/>
              </a:rPr>
              <a:t>、相同的私钥签名了不同的交易。</a:t>
            </a:r>
            <a:endParaRPr lang="en-US" altLang="zh-CN" sz="1200" dirty="0">
              <a:ea typeface="微软雅黑" panose="020B0503020204020204" pitchFamily="34" charset="-122"/>
            </a:endParaRPr>
          </a:p>
          <a:p>
            <a:pPr marL="342900" indent="-342900">
              <a:spcAft>
                <a:spcPts val="1200"/>
              </a:spcAft>
              <a:buFont typeface="Wingdings" panose="05000000000000000000" pitchFamily="2" charset="2"/>
              <a:buChar char="Ø"/>
            </a:pPr>
            <a:r>
              <a:rPr lang="zh-CN" altLang="en-US" sz="1200" dirty="0">
                <a:ea typeface="微软雅黑" panose="020B0503020204020204" pitchFamily="34" charset="-122"/>
              </a:rPr>
              <a:t>这样，对于外部的旁观者（黑客）就能够直接通过</a:t>
            </a:r>
            <a:r>
              <a:rPr lang="en-US" altLang="zh-CN" sz="1200" dirty="0">
                <a:ea typeface="微软雅黑" panose="020B0503020204020204" pitchFamily="34" charset="-122"/>
              </a:rPr>
              <a:t>”</a:t>
            </a:r>
            <a:r>
              <a:rPr lang="zh-CN" altLang="en-US" sz="1400" b="1" dirty="0">
                <a:solidFill>
                  <a:srgbClr val="FF0000"/>
                </a:solidFill>
                <a:ea typeface="微软雅黑" panose="020B0503020204020204" pitchFamily="34" charset="-122"/>
              </a:rPr>
              <a:t>公钥</a:t>
            </a:r>
            <a:r>
              <a:rPr lang="en-US" altLang="zh-CN" sz="1400" b="1" dirty="0">
                <a:solidFill>
                  <a:srgbClr val="FF0000"/>
                </a:solidFill>
                <a:ea typeface="微软雅黑" panose="020B0503020204020204" pitchFamily="34" charset="-122"/>
              </a:rPr>
              <a:t>+r+Sig1+Sig2</a:t>
            </a:r>
            <a:r>
              <a:rPr lang="en-US" altLang="zh-CN" sz="1200" dirty="0">
                <a:ea typeface="微软雅黑" panose="020B0503020204020204" pitchFamily="34" charset="-122"/>
              </a:rPr>
              <a:t>”</a:t>
            </a:r>
            <a:r>
              <a:rPr lang="zh-CN" altLang="en-US" sz="1200" dirty="0">
                <a:ea typeface="微软雅黑" panose="020B0503020204020204" pitchFamily="34" charset="-122"/>
              </a:rPr>
              <a:t>来反推出私钥。</a:t>
            </a:r>
            <a:r>
              <a:rPr lang="en-US" altLang="zh-CN" sz="1200" dirty="0">
                <a:ea typeface="微软雅黑" panose="020B0503020204020204" pitchFamily="34" charset="-122"/>
              </a:rPr>
              <a:t>blockchain.info</a:t>
            </a:r>
            <a:r>
              <a:rPr lang="zh-CN" altLang="en-US" sz="1200" dirty="0">
                <a:ea typeface="微软雅黑" panose="020B0503020204020204" pitchFamily="34" charset="-122"/>
              </a:rPr>
              <a:t>和</a:t>
            </a:r>
            <a:r>
              <a:rPr lang="en-US" altLang="zh-CN" sz="1200" dirty="0">
                <a:ea typeface="微软雅黑" panose="020B0503020204020204" pitchFamily="34" charset="-122"/>
              </a:rPr>
              <a:t>brainwallet.org</a:t>
            </a:r>
            <a:r>
              <a:rPr lang="zh-CN" altLang="en-US" sz="1200" dirty="0">
                <a:ea typeface="微软雅黑" panose="020B0503020204020204" pitchFamily="34" charset="-122"/>
              </a:rPr>
              <a:t>网站都因为随机数问题导致用户丢币事件。</a:t>
            </a:r>
            <a:endParaRPr lang="zh-CN" altLang="en-US" dirty="0"/>
          </a:p>
        </p:txBody>
      </p:sp>
      <p:sp>
        <p:nvSpPr>
          <p:cNvPr id="4" name="灯片编号占位符 3"/>
          <p:cNvSpPr>
            <a:spLocks noGrp="1"/>
          </p:cNvSpPr>
          <p:nvPr>
            <p:ph type="sldNum" sz="quarter" idx="10"/>
          </p:nvPr>
        </p:nvSpPr>
        <p:spPr/>
        <p:txBody>
          <a:bodyPr/>
          <a:lstStyle/>
          <a:p>
            <a:fld id="{1FFA8B32-562D-4236-854A-A31AF6609B60}" type="slidenum">
              <a:rPr lang="zh-CN" altLang="en-US" smtClean="0"/>
              <a:t>20</a:t>
            </a:fld>
            <a:endParaRPr lang="zh-CN" altLang="en-US"/>
          </a:p>
        </p:txBody>
      </p:sp>
    </p:spTree>
    <p:extLst>
      <p:ext uri="{BB962C8B-B14F-4D97-AF65-F5344CB8AC3E}">
        <p14:creationId xmlns:p14="http://schemas.microsoft.com/office/powerpoint/2010/main" val="3840467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gn="just">
              <a:spcAft>
                <a:spcPts val="1200"/>
              </a:spcAft>
              <a:buFont typeface="Wingdings" panose="05000000000000000000" pitchFamily="2" charset="2"/>
              <a:buChar char="l"/>
            </a:pPr>
            <a:r>
              <a:rPr lang="zh-CN" altLang="en-US" sz="1200" dirty="0">
                <a:ea typeface="微软雅黑" panose="020B0503020204020204" pitchFamily="34" charset="-122"/>
              </a:rPr>
              <a:t>签名一个比特币交易时，比特币钱包会获取一个随机数</a:t>
            </a:r>
            <a:r>
              <a:rPr lang="en-US" altLang="zh-CN" sz="1200" dirty="0">
                <a:ea typeface="微软雅黑" panose="020B0503020204020204" pitchFamily="34" charset="-122"/>
              </a:rPr>
              <a:t>k</a:t>
            </a:r>
            <a:r>
              <a:rPr lang="zh-CN" altLang="en-US" sz="1200" dirty="0">
                <a:ea typeface="微软雅黑" panose="020B0503020204020204" pitchFamily="34" charset="-122"/>
              </a:rPr>
              <a:t>。</a:t>
            </a:r>
            <a:endParaRPr lang="en-US" altLang="zh-CN" sz="1200" dirty="0">
              <a:ea typeface="微软雅黑" panose="020B0503020204020204" pitchFamily="34" charset="-122"/>
            </a:endParaRPr>
          </a:p>
          <a:p>
            <a:pPr marL="342900" indent="-342900" algn="just">
              <a:spcAft>
                <a:spcPts val="1200"/>
              </a:spcAft>
              <a:buFont typeface="Wingdings" panose="05000000000000000000" pitchFamily="2" charset="2"/>
              <a:buChar char="l"/>
            </a:pPr>
            <a:r>
              <a:rPr lang="zh-CN" altLang="en-US" sz="1200" dirty="0">
                <a:ea typeface="微软雅黑" panose="020B0503020204020204" pitchFamily="34" charset="-122"/>
              </a:rPr>
              <a:t>用</a:t>
            </a:r>
            <a:r>
              <a:rPr lang="en-US" altLang="zh-CN" sz="1200" dirty="0">
                <a:ea typeface="微软雅黑" panose="020B0503020204020204" pitchFamily="34" charset="-122"/>
              </a:rPr>
              <a:t>k</a:t>
            </a:r>
            <a:r>
              <a:rPr lang="zh-CN" altLang="en-US" sz="1200" dirty="0">
                <a:ea typeface="微软雅黑" panose="020B0503020204020204" pitchFamily="34" charset="-122"/>
              </a:rPr>
              <a:t>计算出一个</a:t>
            </a:r>
            <a:r>
              <a:rPr lang="en-US" altLang="zh-CN" sz="1200" dirty="0">
                <a:ea typeface="微软雅黑" panose="020B0503020204020204" pitchFamily="34" charset="-122"/>
              </a:rPr>
              <a:t>r</a:t>
            </a:r>
            <a:r>
              <a:rPr lang="zh-CN" altLang="en-US" sz="1200" dirty="0">
                <a:ea typeface="微软雅黑" panose="020B0503020204020204" pitchFamily="34" charset="-122"/>
              </a:rPr>
              <a:t>，然后用“</a:t>
            </a:r>
            <a:r>
              <a:rPr lang="zh-CN" altLang="en-US" sz="1400" b="1" dirty="0">
                <a:solidFill>
                  <a:srgbClr val="FF0000"/>
                </a:solidFill>
                <a:ea typeface="微软雅黑" panose="020B0503020204020204" pitchFamily="34" charset="-122"/>
              </a:rPr>
              <a:t>私钥</a:t>
            </a:r>
            <a:r>
              <a:rPr lang="en-US" altLang="zh-CN" sz="1400" b="1" dirty="0">
                <a:solidFill>
                  <a:srgbClr val="FF0000"/>
                </a:solidFill>
                <a:ea typeface="微软雅黑" panose="020B0503020204020204" pitchFamily="34" charset="-122"/>
              </a:rPr>
              <a:t>+</a:t>
            </a:r>
            <a:r>
              <a:rPr lang="en-US" altLang="zh-CN" sz="1400" b="1" dirty="0" err="1">
                <a:solidFill>
                  <a:srgbClr val="FF0000"/>
                </a:solidFill>
                <a:ea typeface="微软雅黑" panose="020B0503020204020204" pitchFamily="34" charset="-122"/>
              </a:rPr>
              <a:t>k+r</a:t>
            </a:r>
            <a:r>
              <a:rPr lang="en-US" altLang="zh-CN" sz="1400" b="1" dirty="0">
                <a:solidFill>
                  <a:srgbClr val="FF0000"/>
                </a:solidFill>
                <a:ea typeface="微软雅黑" panose="020B0503020204020204" pitchFamily="34" charset="-122"/>
              </a:rPr>
              <a:t>+</a:t>
            </a:r>
            <a:r>
              <a:rPr lang="zh-CN" altLang="en-US" sz="1400" b="1" dirty="0">
                <a:solidFill>
                  <a:srgbClr val="FF0000"/>
                </a:solidFill>
                <a:ea typeface="微软雅黑" panose="020B0503020204020204" pitchFamily="34" charset="-122"/>
              </a:rPr>
              <a:t>交易</a:t>
            </a:r>
            <a:r>
              <a:rPr lang="en-US" altLang="zh-CN" sz="1400" b="1" dirty="0">
                <a:solidFill>
                  <a:srgbClr val="FF0000"/>
                </a:solidFill>
                <a:ea typeface="微软雅黑" panose="020B0503020204020204" pitchFamily="34" charset="-122"/>
              </a:rPr>
              <a:t>hash</a:t>
            </a:r>
            <a:r>
              <a:rPr lang="zh-CN" altLang="en-US" sz="1200" dirty="0">
                <a:ea typeface="微软雅黑" panose="020B0503020204020204" pitchFamily="34" charset="-122"/>
              </a:rPr>
              <a:t>” 计算出签名</a:t>
            </a:r>
            <a:r>
              <a:rPr lang="en-US" altLang="zh-CN" sz="1400" b="1" dirty="0">
                <a:solidFill>
                  <a:srgbClr val="FF0000"/>
                </a:solidFill>
                <a:ea typeface="微软雅黑" panose="020B0503020204020204" pitchFamily="34" charset="-122"/>
              </a:rPr>
              <a:t>Sig</a:t>
            </a:r>
            <a:r>
              <a:rPr lang="zh-CN" altLang="en-US" sz="1200" dirty="0">
                <a:ea typeface="微软雅黑" panose="020B0503020204020204" pitchFamily="34" charset="-122"/>
              </a:rPr>
              <a:t>。</a:t>
            </a:r>
            <a:endParaRPr lang="en-US" altLang="zh-CN" sz="1200" dirty="0">
              <a:ea typeface="微软雅黑" panose="020B0503020204020204" pitchFamily="34" charset="-122"/>
            </a:endParaRPr>
          </a:p>
          <a:p>
            <a:pPr marL="342900" indent="-342900" algn="just">
              <a:spcAft>
                <a:spcPts val="1200"/>
              </a:spcAft>
              <a:buFont typeface="Wingdings" panose="05000000000000000000" pitchFamily="2" charset="2"/>
              <a:buChar char="l"/>
            </a:pPr>
            <a:r>
              <a:rPr lang="zh-CN" altLang="en-US" sz="1200" dirty="0">
                <a:ea typeface="微软雅黑" panose="020B0503020204020204" pitchFamily="34" charset="-122"/>
              </a:rPr>
              <a:t>最后将“</a:t>
            </a:r>
            <a:r>
              <a:rPr lang="zh-CN" altLang="en-US" sz="1400" b="1" dirty="0">
                <a:solidFill>
                  <a:srgbClr val="FF0000"/>
                </a:solidFill>
                <a:ea typeface="微软雅黑" panose="020B0503020204020204" pitchFamily="34" charset="-122"/>
              </a:rPr>
              <a:t>公钥</a:t>
            </a:r>
            <a:r>
              <a:rPr lang="en-US" altLang="zh-CN" sz="1400" b="1" dirty="0">
                <a:solidFill>
                  <a:srgbClr val="FF0000"/>
                </a:solidFill>
                <a:ea typeface="微软雅黑" panose="020B0503020204020204" pitchFamily="34" charset="-122"/>
              </a:rPr>
              <a:t>+</a:t>
            </a:r>
            <a:r>
              <a:rPr lang="en-US" altLang="zh-CN" sz="1400" b="1" dirty="0" err="1">
                <a:solidFill>
                  <a:srgbClr val="FF0000"/>
                </a:solidFill>
                <a:ea typeface="微软雅黑" panose="020B0503020204020204" pitchFamily="34" charset="-122"/>
              </a:rPr>
              <a:t>r+Sig</a:t>
            </a:r>
            <a:r>
              <a:rPr lang="en-US" altLang="zh-CN" sz="1200" dirty="0">
                <a:ea typeface="微软雅黑" panose="020B0503020204020204" pitchFamily="34" charset="-122"/>
              </a:rPr>
              <a:t>”</a:t>
            </a:r>
            <a:r>
              <a:rPr lang="zh-CN" altLang="en-US" sz="1200" dirty="0">
                <a:ea typeface="微软雅黑" panose="020B0503020204020204" pitchFamily="34" charset="-122"/>
              </a:rPr>
              <a:t>广播出去，其它节点通过检查</a:t>
            </a:r>
            <a:r>
              <a:rPr lang="en-US" altLang="zh-CN" sz="1200" dirty="0">
                <a:ea typeface="微软雅黑" panose="020B0503020204020204" pitchFamily="34" charset="-122"/>
              </a:rPr>
              <a:t>”</a:t>
            </a:r>
            <a:r>
              <a:rPr lang="zh-CN" altLang="en-US" sz="1200" dirty="0">
                <a:ea typeface="微软雅黑" panose="020B0503020204020204" pitchFamily="34" charset="-122"/>
              </a:rPr>
              <a:t>公钥</a:t>
            </a:r>
            <a:r>
              <a:rPr lang="en-US" altLang="zh-CN" sz="1200" dirty="0">
                <a:ea typeface="微软雅黑" panose="020B0503020204020204" pitchFamily="34" charset="-122"/>
              </a:rPr>
              <a:t>+</a:t>
            </a:r>
            <a:r>
              <a:rPr lang="en-US" altLang="zh-CN" sz="1200" dirty="0" err="1">
                <a:ea typeface="微软雅黑" panose="020B0503020204020204" pitchFamily="34" charset="-122"/>
              </a:rPr>
              <a:t>r+Sig</a:t>
            </a:r>
            <a:r>
              <a:rPr lang="en-US" altLang="zh-CN" sz="1200" dirty="0">
                <a:ea typeface="微软雅黑" panose="020B0503020204020204" pitchFamily="34" charset="-122"/>
              </a:rPr>
              <a:t>”</a:t>
            </a:r>
            <a:r>
              <a:rPr lang="zh-CN" altLang="en-US" sz="1200" dirty="0">
                <a:ea typeface="微软雅黑" panose="020B0503020204020204" pitchFamily="34" charset="-122"/>
              </a:rPr>
              <a:t>验证签名是否正确，就像从公钥不能反推出私钥一样，从</a:t>
            </a:r>
            <a:r>
              <a:rPr lang="en-US" altLang="zh-CN" sz="1200" dirty="0">
                <a:ea typeface="微软雅黑" panose="020B0503020204020204" pitchFamily="34" charset="-122"/>
              </a:rPr>
              <a:t>r</a:t>
            </a:r>
            <a:r>
              <a:rPr lang="zh-CN" altLang="en-US" sz="1200" dirty="0">
                <a:ea typeface="微软雅黑" panose="020B0503020204020204" pitchFamily="34" charset="-122"/>
              </a:rPr>
              <a:t>值也不能反推出</a:t>
            </a:r>
            <a:r>
              <a:rPr lang="en-US" altLang="zh-CN" sz="1200" dirty="0">
                <a:ea typeface="微软雅黑" panose="020B0503020204020204" pitchFamily="34" charset="-122"/>
              </a:rPr>
              <a:t>k</a:t>
            </a:r>
            <a:r>
              <a:rPr lang="zh-CN" altLang="en-US" sz="1200" dirty="0">
                <a:ea typeface="微软雅黑" panose="020B0503020204020204" pitchFamily="34" charset="-122"/>
              </a:rPr>
              <a:t>值。</a:t>
            </a:r>
            <a:endParaRPr lang="en-US" altLang="zh-CN" sz="1200" dirty="0">
              <a:ea typeface="微软雅黑" panose="020B0503020204020204" pitchFamily="34" charset="-122"/>
            </a:endParaRPr>
          </a:p>
          <a:p>
            <a:pPr marL="342900" indent="-342900">
              <a:spcAft>
                <a:spcPts val="1200"/>
              </a:spcAft>
              <a:buFont typeface="Wingdings" panose="05000000000000000000" pitchFamily="2" charset="2"/>
              <a:buChar char="Ø"/>
            </a:pPr>
            <a:r>
              <a:rPr lang="zh-CN" altLang="en-US" sz="1200" dirty="0">
                <a:ea typeface="微软雅黑" panose="020B0503020204020204" pitchFamily="34" charset="-122"/>
              </a:rPr>
              <a:t>如果由于钱包软件所依赖的随机数生成器不安全，导致签出的多笔交易之间发生了</a:t>
            </a:r>
            <a:r>
              <a:rPr lang="en-US" altLang="zh-CN" sz="1200" dirty="0">
                <a:ea typeface="微软雅黑" panose="020B0503020204020204" pitchFamily="34" charset="-122"/>
              </a:rPr>
              <a:t>k</a:t>
            </a:r>
            <a:r>
              <a:rPr lang="zh-CN" altLang="en-US" sz="1200" dirty="0">
                <a:ea typeface="微软雅黑" panose="020B0503020204020204" pitchFamily="34" charset="-122"/>
              </a:rPr>
              <a:t>值重复，也就相当于使用了相同的</a:t>
            </a:r>
            <a:r>
              <a:rPr lang="en-US" altLang="zh-CN" sz="1200" i="1" dirty="0">
                <a:ea typeface="微软雅黑" panose="020B0503020204020204" pitchFamily="34" charset="-122"/>
              </a:rPr>
              <a:t>k</a:t>
            </a:r>
            <a:r>
              <a:rPr lang="zh-CN" altLang="en-US" sz="1200" dirty="0">
                <a:ea typeface="微软雅黑" panose="020B0503020204020204" pitchFamily="34" charset="-122"/>
              </a:rPr>
              <a:t>、相同的</a:t>
            </a:r>
            <a:r>
              <a:rPr lang="en-US" altLang="zh-CN" sz="1200" dirty="0">
                <a:ea typeface="微软雅黑" panose="020B0503020204020204" pitchFamily="34" charset="-122"/>
              </a:rPr>
              <a:t>r</a:t>
            </a:r>
            <a:r>
              <a:rPr lang="zh-CN" altLang="en-US" sz="1200" dirty="0">
                <a:ea typeface="微软雅黑" panose="020B0503020204020204" pitchFamily="34" charset="-122"/>
              </a:rPr>
              <a:t>、相同的私钥签名了不同的交易。</a:t>
            </a:r>
            <a:endParaRPr lang="en-US" altLang="zh-CN" sz="1200" dirty="0">
              <a:ea typeface="微软雅黑" panose="020B0503020204020204" pitchFamily="34" charset="-122"/>
            </a:endParaRPr>
          </a:p>
          <a:p>
            <a:pPr marL="342900" indent="-342900">
              <a:spcAft>
                <a:spcPts val="1200"/>
              </a:spcAft>
              <a:buFont typeface="Wingdings" panose="05000000000000000000" pitchFamily="2" charset="2"/>
              <a:buChar char="Ø"/>
            </a:pPr>
            <a:r>
              <a:rPr lang="zh-CN" altLang="en-US" sz="1200" dirty="0">
                <a:ea typeface="微软雅黑" panose="020B0503020204020204" pitchFamily="34" charset="-122"/>
              </a:rPr>
              <a:t>这样，对于外部的旁观者（黑客）就能够直接通过</a:t>
            </a:r>
            <a:r>
              <a:rPr lang="en-US" altLang="zh-CN" sz="1200" dirty="0">
                <a:ea typeface="微软雅黑" panose="020B0503020204020204" pitchFamily="34" charset="-122"/>
              </a:rPr>
              <a:t>”</a:t>
            </a:r>
            <a:r>
              <a:rPr lang="zh-CN" altLang="en-US" sz="1400" b="1" dirty="0">
                <a:solidFill>
                  <a:srgbClr val="FF0000"/>
                </a:solidFill>
                <a:ea typeface="微软雅黑" panose="020B0503020204020204" pitchFamily="34" charset="-122"/>
              </a:rPr>
              <a:t>公钥</a:t>
            </a:r>
            <a:r>
              <a:rPr lang="en-US" altLang="zh-CN" sz="1400" b="1" dirty="0">
                <a:solidFill>
                  <a:srgbClr val="FF0000"/>
                </a:solidFill>
                <a:ea typeface="微软雅黑" panose="020B0503020204020204" pitchFamily="34" charset="-122"/>
              </a:rPr>
              <a:t>+r+Sig1+Sig2</a:t>
            </a:r>
            <a:r>
              <a:rPr lang="en-US" altLang="zh-CN" sz="1200" dirty="0">
                <a:ea typeface="微软雅黑" panose="020B0503020204020204" pitchFamily="34" charset="-122"/>
              </a:rPr>
              <a:t>”</a:t>
            </a:r>
            <a:r>
              <a:rPr lang="zh-CN" altLang="en-US" sz="1200" dirty="0">
                <a:ea typeface="微软雅黑" panose="020B0503020204020204" pitchFamily="34" charset="-122"/>
              </a:rPr>
              <a:t>来反推出私钥。</a:t>
            </a:r>
            <a:r>
              <a:rPr lang="en-US" altLang="zh-CN" sz="1200" dirty="0">
                <a:ea typeface="微软雅黑" panose="020B0503020204020204" pitchFamily="34" charset="-122"/>
              </a:rPr>
              <a:t>blockchain.info</a:t>
            </a:r>
            <a:r>
              <a:rPr lang="zh-CN" altLang="en-US" sz="1200" dirty="0">
                <a:ea typeface="微软雅黑" panose="020B0503020204020204" pitchFamily="34" charset="-122"/>
              </a:rPr>
              <a:t>和</a:t>
            </a:r>
            <a:r>
              <a:rPr lang="en-US" altLang="zh-CN" sz="1200" dirty="0">
                <a:ea typeface="微软雅黑" panose="020B0503020204020204" pitchFamily="34" charset="-122"/>
              </a:rPr>
              <a:t>brainwallet.org</a:t>
            </a:r>
            <a:r>
              <a:rPr lang="zh-CN" altLang="en-US" sz="1200" dirty="0">
                <a:ea typeface="微软雅黑" panose="020B0503020204020204" pitchFamily="34" charset="-122"/>
              </a:rPr>
              <a:t>网站都因为随机数问题导致用户丢币事件。</a:t>
            </a:r>
            <a:endParaRPr lang="zh-CN" altLang="en-US" dirty="0"/>
          </a:p>
        </p:txBody>
      </p:sp>
      <p:sp>
        <p:nvSpPr>
          <p:cNvPr id="4" name="灯片编号占位符 3"/>
          <p:cNvSpPr>
            <a:spLocks noGrp="1"/>
          </p:cNvSpPr>
          <p:nvPr>
            <p:ph type="sldNum" sz="quarter" idx="10"/>
          </p:nvPr>
        </p:nvSpPr>
        <p:spPr/>
        <p:txBody>
          <a:bodyPr/>
          <a:lstStyle/>
          <a:p>
            <a:fld id="{1FFA8B32-562D-4236-854A-A31AF6609B60}" type="slidenum">
              <a:rPr lang="zh-CN" altLang="en-US" smtClean="0"/>
              <a:t>21</a:t>
            </a:fld>
            <a:endParaRPr lang="zh-CN" altLang="en-US"/>
          </a:p>
        </p:txBody>
      </p:sp>
    </p:spTree>
    <p:extLst>
      <p:ext uri="{BB962C8B-B14F-4D97-AF65-F5344CB8AC3E}">
        <p14:creationId xmlns:p14="http://schemas.microsoft.com/office/powerpoint/2010/main" val="1208437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gn="just">
              <a:spcAft>
                <a:spcPts val="1200"/>
              </a:spcAft>
              <a:buFont typeface="Wingdings" panose="05000000000000000000" pitchFamily="2" charset="2"/>
              <a:buChar char="l"/>
            </a:pPr>
            <a:r>
              <a:rPr lang="zh-CN" altLang="en-US" sz="1200" dirty="0">
                <a:ea typeface="微软雅黑" panose="020B0503020204020204" pitchFamily="34" charset="-122"/>
              </a:rPr>
              <a:t>签名一个比特币交易时，比特币钱包会获取一个随机数</a:t>
            </a:r>
            <a:r>
              <a:rPr lang="en-US" altLang="zh-CN" sz="1200" dirty="0">
                <a:ea typeface="微软雅黑" panose="020B0503020204020204" pitchFamily="34" charset="-122"/>
              </a:rPr>
              <a:t>k</a:t>
            </a:r>
            <a:r>
              <a:rPr lang="zh-CN" altLang="en-US" sz="1200" dirty="0">
                <a:ea typeface="微软雅黑" panose="020B0503020204020204" pitchFamily="34" charset="-122"/>
              </a:rPr>
              <a:t>。</a:t>
            </a:r>
            <a:endParaRPr lang="en-US" altLang="zh-CN" sz="1200" dirty="0">
              <a:ea typeface="微软雅黑" panose="020B0503020204020204" pitchFamily="34" charset="-122"/>
            </a:endParaRPr>
          </a:p>
          <a:p>
            <a:pPr marL="342900" indent="-342900" algn="just">
              <a:spcAft>
                <a:spcPts val="1200"/>
              </a:spcAft>
              <a:buFont typeface="Wingdings" panose="05000000000000000000" pitchFamily="2" charset="2"/>
              <a:buChar char="l"/>
            </a:pPr>
            <a:r>
              <a:rPr lang="zh-CN" altLang="en-US" sz="1200" dirty="0">
                <a:ea typeface="微软雅黑" panose="020B0503020204020204" pitchFamily="34" charset="-122"/>
              </a:rPr>
              <a:t>用</a:t>
            </a:r>
            <a:r>
              <a:rPr lang="en-US" altLang="zh-CN" sz="1200" dirty="0">
                <a:ea typeface="微软雅黑" panose="020B0503020204020204" pitchFamily="34" charset="-122"/>
              </a:rPr>
              <a:t>k</a:t>
            </a:r>
            <a:r>
              <a:rPr lang="zh-CN" altLang="en-US" sz="1200" dirty="0">
                <a:ea typeface="微软雅黑" panose="020B0503020204020204" pitchFamily="34" charset="-122"/>
              </a:rPr>
              <a:t>计算出一个</a:t>
            </a:r>
            <a:r>
              <a:rPr lang="en-US" altLang="zh-CN" sz="1200" dirty="0">
                <a:ea typeface="微软雅黑" panose="020B0503020204020204" pitchFamily="34" charset="-122"/>
              </a:rPr>
              <a:t>r</a:t>
            </a:r>
            <a:r>
              <a:rPr lang="zh-CN" altLang="en-US" sz="1200" dirty="0">
                <a:ea typeface="微软雅黑" panose="020B0503020204020204" pitchFamily="34" charset="-122"/>
              </a:rPr>
              <a:t>，然后用“</a:t>
            </a:r>
            <a:r>
              <a:rPr lang="zh-CN" altLang="en-US" sz="1400" b="1" dirty="0">
                <a:solidFill>
                  <a:srgbClr val="FF0000"/>
                </a:solidFill>
                <a:ea typeface="微软雅黑" panose="020B0503020204020204" pitchFamily="34" charset="-122"/>
              </a:rPr>
              <a:t>私钥</a:t>
            </a:r>
            <a:r>
              <a:rPr lang="en-US" altLang="zh-CN" sz="1400" b="1" dirty="0">
                <a:solidFill>
                  <a:srgbClr val="FF0000"/>
                </a:solidFill>
                <a:ea typeface="微软雅黑" panose="020B0503020204020204" pitchFamily="34" charset="-122"/>
              </a:rPr>
              <a:t>+</a:t>
            </a:r>
            <a:r>
              <a:rPr lang="en-US" altLang="zh-CN" sz="1400" b="1" dirty="0" err="1">
                <a:solidFill>
                  <a:srgbClr val="FF0000"/>
                </a:solidFill>
                <a:ea typeface="微软雅黑" panose="020B0503020204020204" pitchFamily="34" charset="-122"/>
              </a:rPr>
              <a:t>k+r</a:t>
            </a:r>
            <a:r>
              <a:rPr lang="en-US" altLang="zh-CN" sz="1400" b="1" dirty="0">
                <a:solidFill>
                  <a:srgbClr val="FF0000"/>
                </a:solidFill>
                <a:ea typeface="微软雅黑" panose="020B0503020204020204" pitchFamily="34" charset="-122"/>
              </a:rPr>
              <a:t>+</a:t>
            </a:r>
            <a:r>
              <a:rPr lang="zh-CN" altLang="en-US" sz="1400" b="1" dirty="0">
                <a:solidFill>
                  <a:srgbClr val="FF0000"/>
                </a:solidFill>
                <a:ea typeface="微软雅黑" panose="020B0503020204020204" pitchFamily="34" charset="-122"/>
              </a:rPr>
              <a:t>交易</a:t>
            </a:r>
            <a:r>
              <a:rPr lang="en-US" altLang="zh-CN" sz="1400" b="1" dirty="0">
                <a:solidFill>
                  <a:srgbClr val="FF0000"/>
                </a:solidFill>
                <a:ea typeface="微软雅黑" panose="020B0503020204020204" pitchFamily="34" charset="-122"/>
              </a:rPr>
              <a:t>hash</a:t>
            </a:r>
            <a:r>
              <a:rPr lang="zh-CN" altLang="en-US" sz="1200" dirty="0">
                <a:ea typeface="微软雅黑" panose="020B0503020204020204" pitchFamily="34" charset="-122"/>
              </a:rPr>
              <a:t>” 计算出签名</a:t>
            </a:r>
            <a:r>
              <a:rPr lang="en-US" altLang="zh-CN" sz="1400" b="1" dirty="0">
                <a:solidFill>
                  <a:srgbClr val="FF0000"/>
                </a:solidFill>
                <a:ea typeface="微软雅黑" panose="020B0503020204020204" pitchFamily="34" charset="-122"/>
              </a:rPr>
              <a:t>Sig</a:t>
            </a:r>
            <a:r>
              <a:rPr lang="zh-CN" altLang="en-US" sz="1200" dirty="0">
                <a:ea typeface="微软雅黑" panose="020B0503020204020204" pitchFamily="34" charset="-122"/>
              </a:rPr>
              <a:t>。</a:t>
            </a:r>
            <a:endParaRPr lang="en-US" altLang="zh-CN" sz="1200" dirty="0">
              <a:ea typeface="微软雅黑" panose="020B0503020204020204" pitchFamily="34" charset="-122"/>
            </a:endParaRPr>
          </a:p>
          <a:p>
            <a:pPr marL="342900" indent="-342900" algn="just">
              <a:spcAft>
                <a:spcPts val="1200"/>
              </a:spcAft>
              <a:buFont typeface="Wingdings" panose="05000000000000000000" pitchFamily="2" charset="2"/>
              <a:buChar char="l"/>
            </a:pPr>
            <a:r>
              <a:rPr lang="zh-CN" altLang="en-US" sz="1200" dirty="0">
                <a:ea typeface="微软雅黑" panose="020B0503020204020204" pitchFamily="34" charset="-122"/>
              </a:rPr>
              <a:t>最后将“</a:t>
            </a:r>
            <a:r>
              <a:rPr lang="zh-CN" altLang="en-US" sz="1400" b="1" dirty="0">
                <a:solidFill>
                  <a:srgbClr val="FF0000"/>
                </a:solidFill>
                <a:ea typeface="微软雅黑" panose="020B0503020204020204" pitchFamily="34" charset="-122"/>
              </a:rPr>
              <a:t>公钥</a:t>
            </a:r>
            <a:r>
              <a:rPr lang="en-US" altLang="zh-CN" sz="1400" b="1" dirty="0">
                <a:solidFill>
                  <a:srgbClr val="FF0000"/>
                </a:solidFill>
                <a:ea typeface="微软雅黑" panose="020B0503020204020204" pitchFamily="34" charset="-122"/>
              </a:rPr>
              <a:t>+</a:t>
            </a:r>
            <a:r>
              <a:rPr lang="en-US" altLang="zh-CN" sz="1400" b="1" dirty="0" err="1">
                <a:solidFill>
                  <a:srgbClr val="FF0000"/>
                </a:solidFill>
                <a:ea typeface="微软雅黑" panose="020B0503020204020204" pitchFamily="34" charset="-122"/>
              </a:rPr>
              <a:t>r+Sig</a:t>
            </a:r>
            <a:r>
              <a:rPr lang="en-US" altLang="zh-CN" sz="1200" dirty="0">
                <a:ea typeface="微软雅黑" panose="020B0503020204020204" pitchFamily="34" charset="-122"/>
              </a:rPr>
              <a:t>”</a:t>
            </a:r>
            <a:r>
              <a:rPr lang="zh-CN" altLang="en-US" sz="1200" dirty="0">
                <a:ea typeface="微软雅黑" panose="020B0503020204020204" pitchFamily="34" charset="-122"/>
              </a:rPr>
              <a:t>广播出去，其它节点通过检查</a:t>
            </a:r>
            <a:r>
              <a:rPr lang="en-US" altLang="zh-CN" sz="1200" dirty="0">
                <a:ea typeface="微软雅黑" panose="020B0503020204020204" pitchFamily="34" charset="-122"/>
              </a:rPr>
              <a:t>”</a:t>
            </a:r>
            <a:r>
              <a:rPr lang="zh-CN" altLang="en-US" sz="1200" dirty="0">
                <a:ea typeface="微软雅黑" panose="020B0503020204020204" pitchFamily="34" charset="-122"/>
              </a:rPr>
              <a:t>公钥</a:t>
            </a:r>
            <a:r>
              <a:rPr lang="en-US" altLang="zh-CN" sz="1200" dirty="0">
                <a:ea typeface="微软雅黑" panose="020B0503020204020204" pitchFamily="34" charset="-122"/>
              </a:rPr>
              <a:t>+</a:t>
            </a:r>
            <a:r>
              <a:rPr lang="en-US" altLang="zh-CN" sz="1200" dirty="0" err="1">
                <a:ea typeface="微软雅黑" panose="020B0503020204020204" pitchFamily="34" charset="-122"/>
              </a:rPr>
              <a:t>r+Sig</a:t>
            </a:r>
            <a:r>
              <a:rPr lang="en-US" altLang="zh-CN" sz="1200" dirty="0">
                <a:ea typeface="微软雅黑" panose="020B0503020204020204" pitchFamily="34" charset="-122"/>
              </a:rPr>
              <a:t>”</a:t>
            </a:r>
            <a:r>
              <a:rPr lang="zh-CN" altLang="en-US" sz="1200" dirty="0">
                <a:ea typeface="微软雅黑" panose="020B0503020204020204" pitchFamily="34" charset="-122"/>
              </a:rPr>
              <a:t>验证签名是否正确，就像从公钥不能反推出私钥一样，从</a:t>
            </a:r>
            <a:r>
              <a:rPr lang="en-US" altLang="zh-CN" sz="1200" dirty="0">
                <a:ea typeface="微软雅黑" panose="020B0503020204020204" pitchFamily="34" charset="-122"/>
              </a:rPr>
              <a:t>r</a:t>
            </a:r>
            <a:r>
              <a:rPr lang="zh-CN" altLang="en-US" sz="1200" dirty="0">
                <a:ea typeface="微软雅黑" panose="020B0503020204020204" pitchFamily="34" charset="-122"/>
              </a:rPr>
              <a:t>值也不能反推出</a:t>
            </a:r>
            <a:r>
              <a:rPr lang="en-US" altLang="zh-CN" sz="1200" dirty="0">
                <a:ea typeface="微软雅黑" panose="020B0503020204020204" pitchFamily="34" charset="-122"/>
              </a:rPr>
              <a:t>k</a:t>
            </a:r>
            <a:r>
              <a:rPr lang="zh-CN" altLang="en-US" sz="1200" dirty="0">
                <a:ea typeface="微软雅黑" panose="020B0503020204020204" pitchFamily="34" charset="-122"/>
              </a:rPr>
              <a:t>值。</a:t>
            </a:r>
            <a:endParaRPr lang="en-US" altLang="zh-CN" sz="1200" dirty="0">
              <a:ea typeface="微软雅黑" panose="020B0503020204020204" pitchFamily="34" charset="-122"/>
            </a:endParaRPr>
          </a:p>
          <a:p>
            <a:pPr marL="342900" indent="-342900">
              <a:spcAft>
                <a:spcPts val="1200"/>
              </a:spcAft>
              <a:buFont typeface="Wingdings" panose="05000000000000000000" pitchFamily="2" charset="2"/>
              <a:buChar char="Ø"/>
            </a:pPr>
            <a:r>
              <a:rPr lang="zh-CN" altLang="en-US" sz="1200" dirty="0">
                <a:ea typeface="微软雅黑" panose="020B0503020204020204" pitchFamily="34" charset="-122"/>
              </a:rPr>
              <a:t>如果由于钱包软件所依赖的随机数生成器不安全，导致签出的多笔交易之间发生了</a:t>
            </a:r>
            <a:r>
              <a:rPr lang="en-US" altLang="zh-CN" sz="1200" dirty="0">
                <a:ea typeface="微软雅黑" panose="020B0503020204020204" pitchFamily="34" charset="-122"/>
              </a:rPr>
              <a:t>k</a:t>
            </a:r>
            <a:r>
              <a:rPr lang="zh-CN" altLang="en-US" sz="1200" dirty="0">
                <a:ea typeface="微软雅黑" panose="020B0503020204020204" pitchFamily="34" charset="-122"/>
              </a:rPr>
              <a:t>值重复，也就相当于使用了相同的</a:t>
            </a:r>
            <a:r>
              <a:rPr lang="en-US" altLang="zh-CN" sz="1200" i="1" dirty="0">
                <a:ea typeface="微软雅黑" panose="020B0503020204020204" pitchFamily="34" charset="-122"/>
              </a:rPr>
              <a:t>k</a:t>
            </a:r>
            <a:r>
              <a:rPr lang="zh-CN" altLang="en-US" sz="1200" dirty="0">
                <a:ea typeface="微软雅黑" panose="020B0503020204020204" pitchFamily="34" charset="-122"/>
              </a:rPr>
              <a:t>、相同的</a:t>
            </a:r>
            <a:r>
              <a:rPr lang="en-US" altLang="zh-CN" sz="1200" dirty="0">
                <a:ea typeface="微软雅黑" panose="020B0503020204020204" pitchFamily="34" charset="-122"/>
              </a:rPr>
              <a:t>r</a:t>
            </a:r>
            <a:r>
              <a:rPr lang="zh-CN" altLang="en-US" sz="1200" dirty="0">
                <a:ea typeface="微软雅黑" panose="020B0503020204020204" pitchFamily="34" charset="-122"/>
              </a:rPr>
              <a:t>、相同的私钥签名了不同的交易。</a:t>
            </a:r>
            <a:endParaRPr lang="en-US" altLang="zh-CN" sz="1200" dirty="0">
              <a:ea typeface="微软雅黑" panose="020B0503020204020204" pitchFamily="34" charset="-122"/>
            </a:endParaRPr>
          </a:p>
          <a:p>
            <a:pPr marL="342900" indent="-342900">
              <a:spcAft>
                <a:spcPts val="1200"/>
              </a:spcAft>
              <a:buFont typeface="Wingdings" panose="05000000000000000000" pitchFamily="2" charset="2"/>
              <a:buChar char="Ø"/>
            </a:pPr>
            <a:r>
              <a:rPr lang="zh-CN" altLang="en-US" sz="1200" dirty="0">
                <a:ea typeface="微软雅黑" panose="020B0503020204020204" pitchFamily="34" charset="-122"/>
              </a:rPr>
              <a:t>这样，对于外部的旁观者（黑客）就能够直接通过</a:t>
            </a:r>
            <a:r>
              <a:rPr lang="en-US" altLang="zh-CN" sz="1200" dirty="0">
                <a:ea typeface="微软雅黑" panose="020B0503020204020204" pitchFamily="34" charset="-122"/>
              </a:rPr>
              <a:t>”</a:t>
            </a:r>
            <a:r>
              <a:rPr lang="zh-CN" altLang="en-US" sz="1400" b="1" dirty="0">
                <a:solidFill>
                  <a:srgbClr val="FF0000"/>
                </a:solidFill>
                <a:ea typeface="微软雅黑" panose="020B0503020204020204" pitchFamily="34" charset="-122"/>
              </a:rPr>
              <a:t>公钥</a:t>
            </a:r>
            <a:r>
              <a:rPr lang="en-US" altLang="zh-CN" sz="1400" b="1" dirty="0">
                <a:solidFill>
                  <a:srgbClr val="FF0000"/>
                </a:solidFill>
                <a:ea typeface="微软雅黑" panose="020B0503020204020204" pitchFamily="34" charset="-122"/>
              </a:rPr>
              <a:t>+r+Sig1+Sig2</a:t>
            </a:r>
            <a:r>
              <a:rPr lang="en-US" altLang="zh-CN" sz="1200" dirty="0">
                <a:ea typeface="微软雅黑" panose="020B0503020204020204" pitchFamily="34" charset="-122"/>
              </a:rPr>
              <a:t>”</a:t>
            </a:r>
            <a:r>
              <a:rPr lang="zh-CN" altLang="en-US" sz="1200" dirty="0">
                <a:ea typeface="微软雅黑" panose="020B0503020204020204" pitchFamily="34" charset="-122"/>
              </a:rPr>
              <a:t>来反推出私钥。</a:t>
            </a:r>
            <a:r>
              <a:rPr lang="en-US" altLang="zh-CN" sz="1200" dirty="0">
                <a:ea typeface="微软雅黑" panose="020B0503020204020204" pitchFamily="34" charset="-122"/>
              </a:rPr>
              <a:t>blockchain.info</a:t>
            </a:r>
            <a:r>
              <a:rPr lang="zh-CN" altLang="en-US" sz="1200" dirty="0">
                <a:ea typeface="微软雅黑" panose="020B0503020204020204" pitchFamily="34" charset="-122"/>
              </a:rPr>
              <a:t>和</a:t>
            </a:r>
            <a:r>
              <a:rPr lang="en-US" altLang="zh-CN" sz="1200" dirty="0">
                <a:ea typeface="微软雅黑" panose="020B0503020204020204" pitchFamily="34" charset="-122"/>
              </a:rPr>
              <a:t>brainwallet.org</a:t>
            </a:r>
            <a:r>
              <a:rPr lang="zh-CN" altLang="en-US" sz="1200" dirty="0">
                <a:ea typeface="微软雅黑" panose="020B0503020204020204" pitchFamily="34" charset="-122"/>
              </a:rPr>
              <a:t>网站都因为随机数问题导致用户丢币事件。</a:t>
            </a:r>
            <a:endParaRPr lang="zh-CN" altLang="en-US" dirty="0"/>
          </a:p>
        </p:txBody>
      </p:sp>
      <p:sp>
        <p:nvSpPr>
          <p:cNvPr id="4" name="灯片编号占位符 3"/>
          <p:cNvSpPr>
            <a:spLocks noGrp="1"/>
          </p:cNvSpPr>
          <p:nvPr>
            <p:ph type="sldNum" sz="quarter" idx="10"/>
          </p:nvPr>
        </p:nvSpPr>
        <p:spPr/>
        <p:txBody>
          <a:bodyPr/>
          <a:lstStyle/>
          <a:p>
            <a:fld id="{1FFA8B32-562D-4236-854A-A31AF6609B60}" type="slidenum">
              <a:rPr lang="zh-CN" altLang="en-US" smtClean="0"/>
              <a:t>22</a:t>
            </a:fld>
            <a:endParaRPr lang="zh-CN" altLang="en-US"/>
          </a:p>
        </p:txBody>
      </p:sp>
    </p:spTree>
    <p:extLst>
      <p:ext uri="{BB962C8B-B14F-4D97-AF65-F5344CB8AC3E}">
        <p14:creationId xmlns:p14="http://schemas.microsoft.com/office/powerpoint/2010/main" val="2242012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76300" y="654957"/>
            <a:ext cx="2668821" cy="461932"/>
          </a:xfrm>
          <a:prstGeom prst="rect">
            <a:avLst/>
          </a:prstGeom>
          <a:ln>
            <a:noFill/>
          </a:ln>
        </p:spPr>
        <p:txBody>
          <a:bodyPr anchor="ctr">
            <a:noAutofit/>
          </a:bodyPr>
          <a:lstStyle>
            <a:lvl1pPr algn="dist">
              <a:defRPr sz="2400">
                <a:solidFill>
                  <a:schemeClr val="accent5">
                    <a:lumMod val="75000"/>
                  </a:schemeClr>
                </a:solidFill>
              </a:defRPr>
            </a:lvl1pPr>
          </a:lstStyle>
          <a:p>
            <a:r>
              <a:rPr lang="zh-CN" altLang="en-US" dirty="0"/>
              <a:t>单击此处添加标题</a:t>
            </a:r>
          </a:p>
        </p:txBody>
      </p:sp>
      <p:sp>
        <p:nvSpPr>
          <p:cNvPr id="7" name="矩形 6"/>
          <p:cNvSpPr/>
          <p:nvPr userDrawn="1"/>
        </p:nvSpPr>
        <p:spPr>
          <a:xfrm>
            <a:off x="622300" y="654957"/>
            <a:ext cx="254000" cy="4619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3545121" y="654957"/>
            <a:ext cx="1013576" cy="4619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01600" y="101600"/>
            <a:ext cx="11959773" cy="6633029"/>
          </a:xfrm>
          <a:prstGeom prst="rect">
            <a:avLst/>
          </a:prstGeom>
          <a:noFill/>
          <a:ln w="2540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rot="5400000">
            <a:off x="7642433" y="2004481"/>
            <a:ext cx="566592" cy="4721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10" name="矩形 9"/>
          <p:cNvSpPr/>
          <p:nvPr userDrawn="1"/>
        </p:nvSpPr>
        <p:spPr>
          <a:xfrm rot="5400000">
            <a:off x="7642433" y="3005898"/>
            <a:ext cx="566592" cy="4721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11" name="矩形 10"/>
          <p:cNvSpPr/>
          <p:nvPr userDrawn="1"/>
        </p:nvSpPr>
        <p:spPr>
          <a:xfrm rot="5400000">
            <a:off x="7642433" y="4007316"/>
            <a:ext cx="566592" cy="4721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12" name="矩形 11"/>
          <p:cNvSpPr/>
          <p:nvPr userDrawn="1"/>
        </p:nvSpPr>
        <p:spPr>
          <a:xfrm rot="5400000">
            <a:off x="7642433" y="5008733"/>
            <a:ext cx="566592" cy="4721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13" name="TextBox 13"/>
          <p:cNvSpPr txBox="1"/>
          <p:nvPr userDrawn="1"/>
        </p:nvSpPr>
        <p:spPr>
          <a:xfrm>
            <a:off x="7960779" y="1733201"/>
            <a:ext cx="3209593" cy="646331"/>
          </a:xfrm>
          <a:prstGeom prst="rect">
            <a:avLst/>
          </a:prstGeom>
          <a:noFill/>
        </p:spPr>
        <p:txBody>
          <a:bodyPr wrap="square" rtlCol="0">
            <a:spAutoFit/>
          </a:bodyPr>
          <a:lstStyle/>
          <a:p>
            <a:pPr defTabSz="914400"/>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venim MT" pitchFamily="2" charset="-79"/>
              </a:rPr>
              <a:t>标题数字等都可以通过点击和重新输入进行更改，顶部“开始”面板中可以对字体、字号、颜色、行距等进行修改</a:t>
            </a:r>
          </a:p>
        </p:txBody>
      </p:sp>
      <p:sp>
        <p:nvSpPr>
          <p:cNvPr id="14" name="TextBox 13"/>
          <p:cNvSpPr txBox="1"/>
          <p:nvPr userDrawn="1"/>
        </p:nvSpPr>
        <p:spPr>
          <a:xfrm>
            <a:off x="7985405" y="2716456"/>
            <a:ext cx="3209593" cy="646331"/>
          </a:xfrm>
          <a:prstGeom prst="rect">
            <a:avLst/>
          </a:prstGeom>
          <a:noFill/>
        </p:spPr>
        <p:txBody>
          <a:bodyPr wrap="square" rtlCol="0">
            <a:spAutoFit/>
          </a:bodyPr>
          <a:lstStyle/>
          <a:p>
            <a:pPr defTabSz="914400"/>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venim MT" pitchFamily="2" charset="-79"/>
              </a:rPr>
              <a:t>标题数字等都可以通过点击和重新输入进行更改，顶部“开始”面板中可以对字体、字号、颜色、行距等进行修改</a:t>
            </a:r>
          </a:p>
        </p:txBody>
      </p:sp>
      <p:sp>
        <p:nvSpPr>
          <p:cNvPr id="15" name="TextBox 13"/>
          <p:cNvSpPr txBox="1"/>
          <p:nvPr userDrawn="1"/>
        </p:nvSpPr>
        <p:spPr>
          <a:xfrm>
            <a:off x="7985405" y="3726446"/>
            <a:ext cx="3209593" cy="646331"/>
          </a:xfrm>
          <a:prstGeom prst="rect">
            <a:avLst/>
          </a:prstGeom>
          <a:noFill/>
        </p:spPr>
        <p:txBody>
          <a:bodyPr wrap="square" rtlCol="0">
            <a:spAutoFit/>
          </a:bodyPr>
          <a:lstStyle/>
          <a:p>
            <a:pPr defTabSz="914400"/>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venim MT" pitchFamily="2" charset="-79"/>
              </a:rPr>
              <a:t>标题数字等都可以通过点击和重新输入进行更改，顶部“开始”面板中可以对字体、字号、颜色、行距等进行修改</a:t>
            </a:r>
          </a:p>
        </p:txBody>
      </p:sp>
      <p:sp>
        <p:nvSpPr>
          <p:cNvPr id="16" name="TextBox 13"/>
          <p:cNvSpPr txBox="1"/>
          <p:nvPr userDrawn="1"/>
        </p:nvSpPr>
        <p:spPr>
          <a:xfrm>
            <a:off x="7985405" y="4710137"/>
            <a:ext cx="3209593" cy="646331"/>
          </a:xfrm>
          <a:prstGeom prst="rect">
            <a:avLst/>
          </a:prstGeom>
          <a:noFill/>
        </p:spPr>
        <p:txBody>
          <a:bodyPr wrap="square" rtlCol="0">
            <a:spAutoFit/>
          </a:bodyPr>
          <a:lstStyle/>
          <a:p>
            <a:pPr defTabSz="914400"/>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venim MT" pitchFamily="2" charset="-79"/>
              </a:rPr>
              <a:t>标题数字等都可以通过点击和重新输入进行更改，顶部“开始”面板中可以对字体、字号、颜色、行距等进行修改</a:t>
            </a:r>
          </a:p>
        </p:txBody>
      </p:sp>
    </p:spTree>
    <p:extLst>
      <p:ext uri="{BB962C8B-B14F-4D97-AF65-F5344CB8AC3E}">
        <p14:creationId xmlns:p14="http://schemas.microsoft.com/office/powerpoint/2010/main" val="2751810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1"/>
          <p:cNvSpPr/>
          <p:nvPr userDrawn="1"/>
        </p:nvSpPr>
        <p:spPr>
          <a:xfrm>
            <a:off x="101600" y="101600"/>
            <a:ext cx="11959773" cy="6633029"/>
          </a:xfrm>
          <a:prstGeom prst="rect">
            <a:avLst/>
          </a:prstGeom>
          <a:noFill/>
          <a:ln w="2540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86318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rgbClr val="E73A1C"/>
        </a:solidFill>
        <a:effectLst/>
      </p:bgPr>
    </p:bg>
    <p:spTree>
      <p:nvGrpSpPr>
        <p:cNvPr id="1" name=""/>
        <p:cNvGrpSpPr/>
        <p:nvPr/>
      </p:nvGrpSpPr>
      <p:grpSpPr>
        <a:xfrm>
          <a:off x="0" y="0"/>
          <a:ext cx="0" cy="0"/>
          <a:chOff x="0" y="0"/>
          <a:chExt cx="0" cy="0"/>
        </a:xfrm>
      </p:grpSpPr>
      <p:sp>
        <p:nvSpPr>
          <p:cNvPr id="8" name="矩形 7"/>
          <p:cNvSpPr/>
          <p:nvPr userDrawn="1"/>
        </p:nvSpPr>
        <p:spPr>
          <a:xfrm>
            <a:off x="440603" y="759873"/>
            <a:ext cx="662361" cy="379656"/>
          </a:xfrm>
          <a:prstGeom prst="rect">
            <a:avLst/>
          </a:prstGeom>
        </p:spPr>
        <p:txBody>
          <a:bodyPr wrap="none">
            <a:spAutoFit/>
          </a:bodyPr>
          <a:lstStyle/>
          <a:p>
            <a:pPr defTabSz="608965"/>
            <a:r>
              <a:rPr lang="zh-CN" altLang="en-US" sz="1865" dirty="0">
                <a:solidFill>
                  <a:srgbClr val="FFFFFF"/>
                </a:solidFill>
                <a:latin typeface="Segoe UI Light" panose="020B0502040204020203"/>
                <a:cs typeface="Segoe UI Light" panose="020B0502040204020203"/>
              </a:rPr>
              <a:t>标注</a:t>
            </a:r>
          </a:p>
        </p:txBody>
      </p:sp>
      <p:sp>
        <p:nvSpPr>
          <p:cNvPr id="9" name="矩形 8"/>
          <p:cNvSpPr/>
          <p:nvPr userDrawn="1"/>
        </p:nvSpPr>
        <p:spPr>
          <a:xfrm>
            <a:off x="2857674" y="841948"/>
            <a:ext cx="1402001" cy="3292440"/>
          </a:xfrm>
          <a:prstGeom prst="rect">
            <a:avLst/>
          </a:prstGeom>
        </p:spPr>
        <p:txBody>
          <a:bodyPr wrap="square">
            <a:spAutoFit/>
          </a:bodyPr>
          <a:lstStyle/>
          <a:p>
            <a:pPr defTabSz="608965">
              <a:lnSpc>
                <a:spcPct val="130000"/>
              </a:lnSpc>
            </a:pPr>
            <a:r>
              <a:rPr lang="zh-CN" altLang="en-US" sz="1335" dirty="0">
                <a:solidFill>
                  <a:srgbClr val="FFFFFF"/>
                </a:solidFill>
                <a:latin typeface="Segoe UI Light" panose="020B0502040204020203"/>
                <a:cs typeface="Segoe UI Light" panose="020B0502040204020203"/>
              </a:rPr>
              <a:t>字体使用 </a:t>
            </a: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srgbClr val="FFFFFF"/>
                </a:solidFill>
                <a:latin typeface="Segoe UI Light" panose="020B0502040204020203"/>
                <a:cs typeface="Segoe UI Light" panose="020B0502040204020203"/>
              </a:rPr>
              <a:t>行距</a:t>
            </a: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srgbClr val="FFFFFF"/>
                </a:solidFill>
                <a:latin typeface="Segoe UI Light" panose="020B0502040204020203"/>
                <a:cs typeface="Segoe UI Light" panose="020B0502040204020203"/>
              </a:rPr>
              <a:t>背景图片出处</a:t>
            </a:r>
          </a:p>
          <a:p>
            <a:pPr defTabSz="608965">
              <a:lnSpc>
                <a:spcPct val="130000"/>
              </a:lnSpc>
            </a:pPr>
            <a:endParaRPr lang="zh-CN" altLang="en-US" sz="1335" dirty="0">
              <a:solidFill>
                <a:srgbClr val="FFFFFF"/>
              </a:solidFill>
              <a:latin typeface="Segoe UI Light" panose="020B0502040204020203"/>
              <a:cs typeface="Segoe UI Light" panose="020B0502040204020203"/>
            </a:endParaRPr>
          </a:p>
          <a:p>
            <a:pPr defTabSz="608965">
              <a:lnSpc>
                <a:spcPct val="130000"/>
              </a:lnSpc>
            </a:pPr>
            <a:endParaRPr lang="zh-CN" altLang="en-US"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srgbClr val="FFFFFF"/>
                </a:solidFill>
                <a:latin typeface="Segoe UI Light" panose="020B0502040204020203"/>
                <a:cs typeface="Segoe UI Light" panose="020B0502040204020203"/>
              </a:rPr>
              <a:t>声明</a:t>
            </a:r>
            <a:endParaRPr lang="en-US" altLang="zh-CN" sz="1335" dirty="0">
              <a:solidFill>
                <a:srgbClr val="FFFFFF"/>
              </a:solidFill>
              <a:latin typeface="Segoe UI Light" panose="020B0502040204020203"/>
              <a:cs typeface="Segoe UI Light" panose="020B0502040204020203"/>
            </a:endParaRPr>
          </a:p>
        </p:txBody>
      </p:sp>
      <p:sp>
        <p:nvSpPr>
          <p:cNvPr id="10" name="矩形 9"/>
          <p:cNvSpPr/>
          <p:nvPr userDrawn="1"/>
        </p:nvSpPr>
        <p:spPr>
          <a:xfrm>
            <a:off x="4395052" y="841948"/>
            <a:ext cx="3727457" cy="3825791"/>
          </a:xfrm>
          <a:prstGeom prst="rect">
            <a:avLst/>
          </a:prstGeom>
        </p:spPr>
        <p:txBody>
          <a:bodyPr wrap="square">
            <a:spAutoFit/>
          </a:bodyPr>
          <a:lstStyle/>
          <a:p>
            <a:pPr defTabSz="608965">
              <a:lnSpc>
                <a:spcPct val="130000"/>
              </a:lnSpc>
            </a:pPr>
            <a:r>
              <a:rPr lang="zh-CN" altLang="en-US" sz="1335" dirty="0">
                <a:solidFill>
                  <a:srgbClr val="FFFFFF"/>
                </a:solidFill>
                <a:latin typeface="Segoe UI Light" panose="020B0502040204020203"/>
                <a:cs typeface="Segoe UI Light" panose="020B0502040204020203"/>
              </a:rPr>
              <a:t>英文 </a:t>
            </a:r>
            <a:r>
              <a:rPr lang="en-US" altLang="zh-CN" sz="1335" dirty="0">
                <a:solidFill>
                  <a:srgbClr val="FFFFFF"/>
                </a:solidFill>
                <a:latin typeface="Segoe UI Light" panose="020B0502040204020203"/>
                <a:cs typeface="Segoe UI Light" panose="020B0502040204020203"/>
              </a:rPr>
              <a:t>Calibri</a:t>
            </a: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srgbClr val="FFFFFF"/>
                </a:solidFill>
                <a:latin typeface="Segoe UI Light" panose="020B0502040204020203"/>
                <a:cs typeface="Segoe UI Light" panose="020B0502040204020203"/>
              </a:rPr>
              <a:t>中文 微软雅黑</a:t>
            </a: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srgbClr val="FFFFFF"/>
                </a:solidFill>
                <a:latin typeface="Segoe UI Light" panose="020B0502040204020203"/>
                <a:cs typeface="Segoe UI Light" panose="020B0502040204020203"/>
              </a:rPr>
              <a:t>正文 </a:t>
            </a:r>
            <a:r>
              <a:rPr lang="en-US" altLang="zh-CN" sz="1335" dirty="0">
                <a:solidFill>
                  <a:srgbClr val="FFFFFF"/>
                </a:solidFill>
                <a:latin typeface="Segoe UI Light" panose="020B0502040204020203"/>
                <a:cs typeface="Segoe UI Light" panose="020B0502040204020203"/>
              </a:rPr>
              <a:t>1.3</a:t>
            </a: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r>
              <a:rPr lang="en-US" altLang="zh-CN" sz="1335" dirty="0" err="1">
                <a:solidFill>
                  <a:srgbClr val="FFFFFF"/>
                </a:solidFill>
                <a:latin typeface="Segoe UI Light" panose="020B0502040204020203"/>
                <a:cs typeface="Segoe UI Light" panose="020B0502040204020203"/>
              </a:rPr>
              <a:t>cn.bing.com</a:t>
            </a:r>
            <a:endParaRPr lang="zh-CN" altLang="en-US" sz="1335" dirty="0">
              <a:solidFill>
                <a:srgbClr val="FFFFFF"/>
              </a:solidFill>
              <a:latin typeface="Segoe UI Light" panose="020B0502040204020203"/>
              <a:cs typeface="Segoe UI Light" panose="020B0502040204020203"/>
            </a:endParaRPr>
          </a:p>
          <a:p>
            <a:pPr defTabSz="608965">
              <a:lnSpc>
                <a:spcPct val="130000"/>
              </a:lnSpc>
            </a:pPr>
            <a:endParaRPr lang="zh-CN" altLang="en-US" sz="1335" dirty="0">
              <a:solidFill>
                <a:srgbClr val="FFFFFF"/>
              </a:solidFill>
              <a:latin typeface="Segoe UI Light" panose="020B0502040204020203"/>
              <a:cs typeface="Segoe UI Light" panose="020B0502040204020203"/>
            </a:endParaRPr>
          </a:p>
          <a:p>
            <a:pPr defTabSz="608965">
              <a:lnSpc>
                <a:spcPct val="130000"/>
              </a:lnSpc>
            </a:pPr>
            <a:endParaRPr lang="zh-CN" altLang="en-US"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prstClr val="white"/>
                </a:solidFill>
              </a:rPr>
              <a:t>互联网是一个开放共享的平台</a:t>
            </a:r>
          </a:p>
          <a:p>
            <a:pPr defTabSz="608965">
              <a:lnSpc>
                <a:spcPct val="130000"/>
              </a:lnSpc>
            </a:pPr>
            <a:r>
              <a:rPr lang="zh-CN" altLang="en-US" sz="1335" dirty="0">
                <a:solidFill>
                  <a:prstClr val="white"/>
                </a:solidFill>
              </a:rPr>
              <a:t>Office</a:t>
            </a:r>
            <a:r>
              <a:rPr lang="en-US" altLang="zh-CN" sz="1335" dirty="0">
                <a:solidFill>
                  <a:prstClr val="white"/>
                </a:solidFill>
              </a:rPr>
              <a:t>PLUS </a:t>
            </a:r>
            <a:r>
              <a:rPr lang="zh-CN" altLang="en-US" sz="1335" dirty="0">
                <a:solidFill>
                  <a:prstClr val="white"/>
                </a:solidFill>
              </a:rPr>
              <a:t>部分设计灵感与元素来源于网络</a:t>
            </a:r>
          </a:p>
          <a:p>
            <a:pPr defTabSz="608965">
              <a:lnSpc>
                <a:spcPct val="130000"/>
              </a:lnSpc>
            </a:pPr>
            <a:r>
              <a:rPr lang="zh-CN" altLang="en-US" sz="1335" dirty="0">
                <a:solidFill>
                  <a:prstClr val="white"/>
                </a:solidFill>
              </a:rPr>
              <a:t>如有建议请联系officeplus@microsoft.com</a:t>
            </a:r>
            <a:endParaRPr lang="en-US" altLang="zh-CN" sz="1335" dirty="0">
              <a:solidFill>
                <a:srgbClr val="FFFFFF"/>
              </a:solidFill>
              <a:latin typeface="Segoe UI Light" panose="020B0502040204020203"/>
              <a:cs typeface="Segoe UI Light" panose="020B0502040204020203"/>
            </a:endParaRPr>
          </a:p>
        </p:txBody>
      </p:sp>
      <p:sp>
        <p:nvSpPr>
          <p:cNvPr id="11" name="矩形 10"/>
          <p:cNvSpPr/>
          <p:nvPr userDrawn="1"/>
        </p:nvSpPr>
        <p:spPr>
          <a:xfrm>
            <a:off x="440603" y="182445"/>
            <a:ext cx="816249" cy="256545"/>
          </a:xfrm>
          <a:prstGeom prst="rect">
            <a:avLst/>
          </a:prstGeom>
        </p:spPr>
        <p:txBody>
          <a:bodyPr wrap="none">
            <a:spAutoFit/>
          </a:bodyPr>
          <a:lstStyle/>
          <a:p>
            <a:pPr defTabSz="608965"/>
            <a:r>
              <a:rPr kumimoji="1" lang="en-US" altLang="zh-CN" sz="1065" dirty="0" err="1">
                <a:solidFill>
                  <a:srgbClr val="FFFFFF"/>
                </a:solidFill>
                <a:latin typeface="Segoe UI Light" panose="020B0502040204020203"/>
                <a:cs typeface="Segoe UI Light" panose="020B0502040204020203"/>
              </a:rPr>
              <a:t>OfficePLUS</a:t>
            </a:r>
            <a:endParaRPr lang="zh-CN" altLang="en-US" sz="1065" dirty="0">
              <a:solidFill>
                <a:srgbClr val="FFFFFF"/>
              </a:solidFill>
              <a:latin typeface="Segoe UI Light" panose="020B0502040204020203"/>
              <a:cs typeface="Segoe UI Light" panose="020B0502040204020203"/>
            </a:endParaRPr>
          </a:p>
        </p:txBody>
      </p:sp>
    </p:spTree>
    <p:extLst>
      <p:ext uri="{BB962C8B-B14F-4D97-AF65-F5344CB8AC3E}">
        <p14:creationId xmlns:p14="http://schemas.microsoft.com/office/powerpoint/2010/main" val="2623115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8" name="图片 17">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19" name="文本框 18"/>
          <p:cNvSpPr txBox="1"/>
          <p:nvPr userDrawn="1"/>
        </p:nvSpPr>
        <p:spPr>
          <a:xfrm>
            <a:off x="4259746" y="3740751"/>
            <a:ext cx="3347390" cy="297454"/>
          </a:xfrm>
          <a:prstGeom prst="rect">
            <a:avLst/>
          </a:prstGeom>
          <a:noFill/>
        </p:spPr>
        <p:txBody>
          <a:bodyPr wrap="none" rtlCol="0">
            <a:spAutoFit/>
          </a:bodyPr>
          <a:lstStyle/>
          <a:p>
            <a:pPr algn="ctr"/>
            <a:r>
              <a:rPr kumimoji="1" lang="zh-CN" altLang="en-US" sz="1335" dirty="0">
                <a:solidFill>
                  <a:schemeClr val="tx1">
                    <a:lumMod val="75000"/>
                    <a:lumOff val="25000"/>
                  </a:schemeClr>
                </a:solidFill>
              </a:rPr>
              <a:t>点击</a:t>
            </a:r>
            <a:r>
              <a:rPr kumimoji="1" lang="en-US" altLang="zh-CN" sz="1335" dirty="0">
                <a:solidFill>
                  <a:schemeClr val="tx1">
                    <a:lumMod val="75000"/>
                    <a:lumOff val="25000"/>
                  </a:schemeClr>
                </a:solidFill>
              </a:rPr>
              <a:t>Logo</a:t>
            </a:r>
            <a:r>
              <a:rPr kumimoji="1" lang="zh-CN" altLang="en-US" sz="1335" dirty="0">
                <a:solidFill>
                  <a:schemeClr val="tx1">
                    <a:lumMod val="75000"/>
                    <a:lumOff val="25000"/>
                  </a:schemeClr>
                </a:solidFill>
              </a:rPr>
              <a:t>获取更多优质模板（放映模式）</a:t>
            </a:r>
          </a:p>
        </p:txBody>
      </p:sp>
    </p:spTree>
    <p:extLst>
      <p:ext uri="{BB962C8B-B14F-4D97-AF65-F5344CB8AC3E}">
        <p14:creationId xmlns:p14="http://schemas.microsoft.com/office/powerpoint/2010/main" val="80507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668600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a:defRPr/>
            </a:pPr>
            <a:fld id="{4591D162-5CE8-46AE-8329-82B7EA1D14FD}" type="datetimeFigureOut">
              <a:rPr lang="zh-CN" altLang="en-US" smtClean="0">
                <a:solidFill>
                  <a:srgbClr val="000000">
                    <a:tint val="75000"/>
                  </a:srgbClr>
                </a:solidFill>
              </a:rPr>
              <a:pPr>
                <a:defRPr/>
              </a:pPr>
              <a:t>2017/1/7</a:t>
            </a:fld>
            <a:endParaRPr lang="zh-CN" altLang="en-US">
              <a:solidFill>
                <a:srgbClr val="000000">
                  <a:tint val="75000"/>
                </a:srgbClr>
              </a:solidFill>
            </a:endParaRPr>
          </a:p>
        </p:txBody>
      </p:sp>
      <p:sp>
        <p:nvSpPr>
          <p:cNvPr id="6" name="页脚占位符 5"/>
          <p:cNvSpPr>
            <a:spLocks noGrp="1"/>
          </p:cNvSpPr>
          <p:nvPr>
            <p:ph type="ftr" sz="quarter" idx="11"/>
          </p:nvPr>
        </p:nvSpPr>
        <p:spPr/>
        <p:txBody>
          <a:bodyPr/>
          <a:lstStyle/>
          <a:p>
            <a:pPr>
              <a:defRPr/>
            </a:pPr>
            <a:endParaRPr lang="zh-CN" altLang="en-US">
              <a:solidFill>
                <a:srgbClr val="000000">
                  <a:tint val="75000"/>
                </a:srgbClr>
              </a:solidFill>
            </a:endParaRPr>
          </a:p>
        </p:txBody>
      </p:sp>
      <p:sp>
        <p:nvSpPr>
          <p:cNvPr id="7" name="灯片编号占位符 6"/>
          <p:cNvSpPr>
            <a:spLocks noGrp="1"/>
          </p:cNvSpPr>
          <p:nvPr>
            <p:ph type="sldNum" sz="quarter" idx="12"/>
          </p:nvPr>
        </p:nvSpPr>
        <p:spPr/>
        <p:txBody>
          <a:bodyPr/>
          <a:lstStyle/>
          <a:p>
            <a:pPr>
              <a:defRPr/>
            </a:pPr>
            <a:fld id="{AFAE5B16-0F33-4EE9-AE34-61D676368225}" type="slidenum">
              <a:rPr lang="zh-CN" altLang="en-US" smtClean="0">
                <a:solidFill>
                  <a:srgbClr val="000000">
                    <a:tint val="75000"/>
                  </a:srgbClr>
                </a:solidFill>
              </a:rPr>
              <a:pPr>
                <a:defRPr/>
              </a:pPr>
              <a:t>‹#›</a:t>
            </a:fld>
            <a:endParaRPr lang="zh-CN" altLang="en-US">
              <a:solidFill>
                <a:srgbClr val="000000">
                  <a:tint val="75000"/>
                </a:srgbClr>
              </a:solidFill>
            </a:endParaRPr>
          </a:p>
        </p:txBody>
      </p:sp>
    </p:spTree>
    <p:extLst>
      <p:ext uri="{BB962C8B-B14F-4D97-AF65-F5344CB8AC3E}">
        <p14:creationId xmlns:p14="http://schemas.microsoft.com/office/powerpoint/2010/main" val="1538955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76300" y="654957"/>
            <a:ext cx="2668821" cy="461932"/>
          </a:xfrm>
          <a:prstGeom prst="rect">
            <a:avLst/>
          </a:prstGeom>
          <a:ln>
            <a:noFill/>
          </a:ln>
        </p:spPr>
        <p:txBody>
          <a:bodyPr anchor="ctr">
            <a:noAutofit/>
          </a:bodyPr>
          <a:lstStyle>
            <a:lvl1pPr algn="dist">
              <a:defRPr sz="2400">
                <a:solidFill>
                  <a:schemeClr val="accent5">
                    <a:lumMod val="75000"/>
                  </a:schemeClr>
                </a:solidFill>
              </a:defRPr>
            </a:lvl1pPr>
          </a:lstStyle>
          <a:p>
            <a:r>
              <a:rPr lang="zh-CN" altLang="en-US" dirty="0"/>
              <a:t>单击此处添加标题</a:t>
            </a:r>
          </a:p>
        </p:txBody>
      </p:sp>
      <p:sp>
        <p:nvSpPr>
          <p:cNvPr id="7" name="矩形 6"/>
          <p:cNvSpPr/>
          <p:nvPr userDrawn="1"/>
        </p:nvSpPr>
        <p:spPr>
          <a:xfrm>
            <a:off x="622300" y="654957"/>
            <a:ext cx="254000" cy="4619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3545121" y="654957"/>
            <a:ext cx="1013576" cy="4619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01600" y="101600"/>
            <a:ext cx="11959773" cy="6633029"/>
          </a:xfrm>
          <a:prstGeom prst="rect">
            <a:avLst/>
          </a:prstGeom>
          <a:noFill/>
          <a:ln w="2540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76300" y="654957"/>
            <a:ext cx="2668821" cy="461932"/>
          </a:xfrm>
          <a:prstGeom prst="rect">
            <a:avLst/>
          </a:prstGeom>
          <a:ln>
            <a:noFill/>
          </a:ln>
        </p:spPr>
        <p:txBody>
          <a:bodyPr anchor="ctr">
            <a:noAutofit/>
          </a:bodyPr>
          <a:lstStyle>
            <a:lvl1pPr algn="dist">
              <a:defRPr sz="2400">
                <a:solidFill>
                  <a:schemeClr val="accent5">
                    <a:lumMod val="75000"/>
                  </a:schemeClr>
                </a:solidFill>
              </a:defRPr>
            </a:lvl1pPr>
          </a:lstStyle>
          <a:p>
            <a:r>
              <a:rPr lang="zh-CN" altLang="en-US" dirty="0"/>
              <a:t>单击此处添加标题</a:t>
            </a:r>
          </a:p>
        </p:txBody>
      </p:sp>
      <p:sp>
        <p:nvSpPr>
          <p:cNvPr id="7" name="矩形 6"/>
          <p:cNvSpPr/>
          <p:nvPr userDrawn="1"/>
        </p:nvSpPr>
        <p:spPr>
          <a:xfrm>
            <a:off x="622300" y="654957"/>
            <a:ext cx="254000" cy="4619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3545121" y="654957"/>
            <a:ext cx="1013576" cy="4619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01600" y="101600"/>
            <a:ext cx="11959773" cy="6633029"/>
          </a:xfrm>
          <a:prstGeom prst="rect">
            <a:avLst/>
          </a:prstGeom>
          <a:noFill/>
          <a:ln w="2540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rot="5400000">
            <a:off x="7642433" y="2004481"/>
            <a:ext cx="566592" cy="4721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10" name="矩形 9"/>
          <p:cNvSpPr/>
          <p:nvPr userDrawn="1"/>
        </p:nvSpPr>
        <p:spPr>
          <a:xfrm rot="5400000">
            <a:off x="7642433" y="3005898"/>
            <a:ext cx="566592" cy="4721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11" name="矩形 10"/>
          <p:cNvSpPr/>
          <p:nvPr userDrawn="1"/>
        </p:nvSpPr>
        <p:spPr>
          <a:xfrm rot="5400000">
            <a:off x="7642433" y="4007316"/>
            <a:ext cx="566592" cy="4721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12" name="矩形 11"/>
          <p:cNvSpPr/>
          <p:nvPr userDrawn="1"/>
        </p:nvSpPr>
        <p:spPr>
          <a:xfrm rot="5400000">
            <a:off x="7642433" y="5008733"/>
            <a:ext cx="566592" cy="4721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13" name="TextBox 13"/>
          <p:cNvSpPr txBox="1"/>
          <p:nvPr userDrawn="1"/>
        </p:nvSpPr>
        <p:spPr>
          <a:xfrm>
            <a:off x="7960779" y="1733201"/>
            <a:ext cx="3209593" cy="646331"/>
          </a:xfrm>
          <a:prstGeom prst="rect">
            <a:avLst/>
          </a:prstGeom>
          <a:noFill/>
        </p:spPr>
        <p:txBody>
          <a:bodyPr wrap="square" rtlCol="0">
            <a:spAutoFit/>
          </a:bodyPr>
          <a:lstStyle/>
          <a:p>
            <a:pPr defTabSz="914400"/>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venim MT" pitchFamily="2" charset="-79"/>
              </a:rPr>
              <a:t>标题数字等都可以通过点击和重新输入进行更改，顶部“开始”面板中可以对字体、字号、颜色、行距等进行修改</a:t>
            </a:r>
          </a:p>
        </p:txBody>
      </p:sp>
      <p:sp>
        <p:nvSpPr>
          <p:cNvPr id="14" name="TextBox 13"/>
          <p:cNvSpPr txBox="1"/>
          <p:nvPr userDrawn="1"/>
        </p:nvSpPr>
        <p:spPr>
          <a:xfrm>
            <a:off x="7985405" y="2716456"/>
            <a:ext cx="3209593" cy="646331"/>
          </a:xfrm>
          <a:prstGeom prst="rect">
            <a:avLst/>
          </a:prstGeom>
          <a:noFill/>
        </p:spPr>
        <p:txBody>
          <a:bodyPr wrap="square" rtlCol="0">
            <a:spAutoFit/>
          </a:bodyPr>
          <a:lstStyle/>
          <a:p>
            <a:pPr defTabSz="914400"/>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venim MT" pitchFamily="2" charset="-79"/>
              </a:rPr>
              <a:t>标题数字等都可以通过点击和重新输入进行更改，顶部“开始”面板中可以对字体、字号、颜色、行距等进行修改</a:t>
            </a:r>
          </a:p>
        </p:txBody>
      </p:sp>
      <p:sp>
        <p:nvSpPr>
          <p:cNvPr id="15" name="TextBox 13"/>
          <p:cNvSpPr txBox="1"/>
          <p:nvPr userDrawn="1"/>
        </p:nvSpPr>
        <p:spPr>
          <a:xfrm>
            <a:off x="7985405" y="3726446"/>
            <a:ext cx="3209593" cy="646331"/>
          </a:xfrm>
          <a:prstGeom prst="rect">
            <a:avLst/>
          </a:prstGeom>
          <a:noFill/>
        </p:spPr>
        <p:txBody>
          <a:bodyPr wrap="square" rtlCol="0">
            <a:spAutoFit/>
          </a:bodyPr>
          <a:lstStyle/>
          <a:p>
            <a:pPr defTabSz="914400"/>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venim MT" pitchFamily="2" charset="-79"/>
              </a:rPr>
              <a:t>标题数字等都可以通过点击和重新输入进行更改，顶部“开始”面板中可以对字体、字号、颜色、行距等进行修改</a:t>
            </a:r>
          </a:p>
        </p:txBody>
      </p:sp>
      <p:sp>
        <p:nvSpPr>
          <p:cNvPr id="16" name="TextBox 13"/>
          <p:cNvSpPr txBox="1"/>
          <p:nvPr userDrawn="1"/>
        </p:nvSpPr>
        <p:spPr>
          <a:xfrm>
            <a:off x="7985405" y="4710137"/>
            <a:ext cx="3209593" cy="646331"/>
          </a:xfrm>
          <a:prstGeom prst="rect">
            <a:avLst/>
          </a:prstGeom>
          <a:noFill/>
        </p:spPr>
        <p:txBody>
          <a:bodyPr wrap="square" rtlCol="0">
            <a:spAutoFit/>
          </a:bodyPr>
          <a:lstStyle/>
          <a:p>
            <a:pPr defTabSz="914400"/>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venim MT" pitchFamily="2" charset="-79"/>
              </a:rPr>
              <a:t>标题数字等都可以通过点击和重新输入进行更改，顶部“开始”面板中可以对字体、字号、颜色、行距等进行修改</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1"/>
          <p:cNvSpPr/>
          <p:nvPr userDrawn="1"/>
        </p:nvSpPr>
        <p:spPr>
          <a:xfrm>
            <a:off x="101600" y="101600"/>
            <a:ext cx="11959773" cy="6633029"/>
          </a:xfrm>
          <a:prstGeom prst="rect">
            <a:avLst/>
          </a:prstGeom>
          <a:noFill/>
          <a:ln w="2540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rgbClr val="E73A1C"/>
        </a:solidFill>
        <a:effectLst/>
      </p:bgPr>
    </p:bg>
    <p:spTree>
      <p:nvGrpSpPr>
        <p:cNvPr id="1" name=""/>
        <p:cNvGrpSpPr/>
        <p:nvPr/>
      </p:nvGrpSpPr>
      <p:grpSpPr>
        <a:xfrm>
          <a:off x="0" y="0"/>
          <a:ext cx="0" cy="0"/>
          <a:chOff x="0" y="0"/>
          <a:chExt cx="0" cy="0"/>
        </a:xfrm>
      </p:grpSpPr>
      <p:sp>
        <p:nvSpPr>
          <p:cNvPr id="8" name="矩形 7"/>
          <p:cNvSpPr/>
          <p:nvPr userDrawn="1"/>
        </p:nvSpPr>
        <p:spPr>
          <a:xfrm>
            <a:off x="440603" y="759873"/>
            <a:ext cx="662361" cy="379656"/>
          </a:xfrm>
          <a:prstGeom prst="rect">
            <a:avLst/>
          </a:prstGeom>
        </p:spPr>
        <p:txBody>
          <a:bodyPr wrap="none">
            <a:spAutoFit/>
          </a:bodyPr>
          <a:lstStyle/>
          <a:p>
            <a:pPr defTabSz="608965"/>
            <a:r>
              <a:rPr lang="zh-CN" altLang="en-US" sz="1865" dirty="0">
                <a:solidFill>
                  <a:srgbClr val="FFFFFF"/>
                </a:solidFill>
                <a:latin typeface="Segoe UI Light" panose="020B0502040204020203"/>
                <a:cs typeface="Segoe UI Light" panose="020B0502040204020203"/>
              </a:rPr>
              <a:t>标注</a:t>
            </a:r>
          </a:p>
        </p:txBody>
      </p:sp>
      <p:sp>
        <p:nvSpPr>
          <p:cNvPr id="9" name="矩形 8"/>
          <p:cNvSpPr/>
          <p:nvPr userDrawn="1"/>
        </p:nvSpPr>
        <p:spPr>
          <a:xfrm>
            <a:off x="2857674" y="841948"/>
            <a:ext cx="1402001" cy="3292440"/>
          </a:xfrm>
          <a:prstGeom prst="rect">
            <a:avLst/>
          </a:prstGeom>
        </p:spPr>
        <p:txBody>
          <a:bodyPr wrap="square">
            <a:spAutoFit/>
          </a:bodyPr>
          <a:lstStyle/>
          <a:p>
            <a:pPr defTabSz="608965">
              <a:lnSpc>
                <a:spcPct val="130000"/>
              </a:lnSpc>
            </a:pPr>
            <a:r>
              <a:rPr lang="zh-CN" altLang="en-US" sz="1335" dirty="0">
                <a:solidFill>
                  <a:srgbClr val="FFFFFF"/>
                </a:solidFill>
                <a:latin typeface="Segoe UI Light" panose="020B0502040204020203"/>
                <a:cs typeface="Segoe UI Light" panose="020B0502040204020203"/>
              </a:rPr>
              <a:t>字体使用 </a:t>
            </a: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srgbClr val="FFFFFF"/>
                </a:solidFill>
                <a:latin typeface="Segoe UI Light" panose="020B0502040204020203"/>
                <a:cs typeface="Segoe UI Light" panose="020B0502040204020203"/>
              </a:rPr>
              <a:t>行距</a:t>
            </a: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srgbClr val="FFFFFF"/>
                </a:solidFill>
                <a:latin typeface="Segoe UI Light" panose="020B0502040204020203"/>
                <a:cs typeface="Segoe UI Light" panose="020B0502040204020203"/>
              </a:rPr>
              <a:t>背景图片出处</a:t>
            </a:r>
          </a:p>
          <a:p>
            <a:pPr defTabSz="608965">
              <a:lnSpc>
                <a:spcPct val="130000"/>
              </a:lnSpc>
            </a:pPr>
            <a:endParaRPr lang="zh-CN" altLang="en-US" sz="1335" dirty="0">
              <a:solidFill>
                <a:srgbClr val="FFFFFF"/>
              </a:solidFill>
              <a:latin typeface="Segoe UI Light" panose="020B0502040204020203"/>
              <a:cs typeface="Segoe UI Light" panose="020B0502040204020203"/>
            </a:endParaRPr>
          </a:p>
          <a:p>
            <a:pPr defTabSz="608965">
              <a:lnSpc>
                <a:spcPct val="130000"/>
              </a:lnSpc>
            </a:pPr>
            <a:endParaRPr lang="zh-CN" altLang="en-US"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srgbClr val="FFFFFF"/>
                </a:solidFill>
                <a:latin typeface="Segoe UI Light" panose="020B0502040204020203"/>
                <a:cs typeface="Segoe UI Light" panose="020B0502040204020203"/>
              </a:rPr>
              <a:t>声明</a:t>
            </a:r>
            <a:endParaRPr lang="en-US" altLang="zh-CN" sz="1335" dirty="0">
              <a:solidFill>
                <a:srgbClr val="FFFFFF"/>
              </a:solidFill>
              <a:latin typeface="Segoe UI Light" panose="020B0502040204020203"/>
              <a:cs typeface="Segoe UI Light" panose="020B0502040204020203"/>
            </a:endParaRPr>
          </a:p>
        </p:txBody>
      </p:sp>
      <p:sp>
        <p:nvSpPr>
          <p:cNvPr id="10" name="矩形 9"/>
          <p:cNvSpPr/>
          <p:nvPr userDrawn="1"/>
        </p:nvSpPr>
        <p:spPr>
          <a:xfrm>
            <a:off x="4395052" y="841948"/>
            <a:ext cx="3727457" cy="3825791"/>
          </a:xfrm>
          <a:prstGeom prst="rect">
            <a:avLst/>
          </a:prstGeom>
        </p:spPr>
        <p:txBody>
          <a:bodyPr wrap="square">
            <a:spAutoFit/>
          </a:bodyPr>
          <a:lstStyle/>
          <a:p>
            <a:pPr defTabSz="608965">
              <a:lnSpc>
                <a:spcPct val="130000"/>
              </a:lnSpc>
            </a:pPr>
            <a:r>
              <a:rPr lang="zh-CN" altLang="en-US" sz="1335" dirty="0">
                <a:solidFill>
                  <a:srgbClr val="FFFFFF"/>
                </a:solidFill>
                <a:latin typeface="Segoe UI Light" panose="020B0502040204020203"/>
                <a:cs typeface="Segoe UI Light" panose="020B0502040204020203"/>
              </a:rPr>
              <a:t>英文 </a:t>
            </a:r>
            <a:r>
              <a:rPr lang="en-US" altLang="zh-CN" sz="1335" dirty="0">
                <a:solidFill>
                  <a:srgbClr val="FFFFFF"/>
                </a:solidFill>
                <a:latin typeface="Segoe UI Light" panose="020B0502040204020203"/>
                <a:cs typeface="Segoe UI Light" panose="020B0502040204020203"/>
              </a:rPr>
              <a:t>Calibri</a:t>
            </a: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srgbClr val="FFFFFF"/>
                </a:solidFill>
                <a:latin typeface="Segoe UI Light" panose="020B0502040204020203"/>
                <a:cs typeface="Segoe UI Light" panose="020B0502040204020203"/>
              </a:rPr>
              <a:t>中文 微软雅黑</a:t>
            </a: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srgbClr val="FFFFFF"/>
                </a:solidFill>
                <a:latin typeface="Segoe UI Light" panose="020B0502040204020203"/>
                <a:cs typeface="Segoe UI Light" panose="020B0502040204020203"/>
              </a:rPr>
              <a:t>正文 </a:t>
            </a:r>
            <a:r>
              <a:rPr lang="en-US" altLang="zh-CN" sz="1335" dirty="0">
                <a:solidFill>
                  <a:srgbClr val="FFFFFF"/>
                </a:solidFill>
                <a:latin typeface="Segoe UI Light" panose="020B0502040204020203"/>
                <a:cs typeface="Segoe UI Light" panose="020B0502040204020203"/>
              </a:rPr>
              <a:t>1.3</a:t>
            </a: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r>
              <a:rPr lang="en-US" altLang="zh-CN" sz="1335" dirty="0" err="1">
                <a:solidFill>
                  <a:srgbClr val="FFFFFF"/>
                </a:solidFill>
                <a:latin typeface="Segoe UI Light" panose="020B0502040204020203"/>
                <a:cs typeface="Segoe UI Light" panose="020B0502040204020203"/>
              </a:rPr>
              <a:t>cn.bing.com</a:t>
            </a:r>
            <a:endParaRPr lang="zh-CN" altLang="en-US" sz="1335" dirty="0">
              <a:solidFill>
                <a:srgbClr val="FFFFFF"/>
              </a:solidFill>
              <a:latin typeface="Segoe UI Light" panose="020B0502040204020203"/>
              <a:cs typeface="Segoe UI Light" panose="020B0502040204020203"/>
            </a:endParaRPr>
          </a:p>
          <a:p>
            <a:pPr defTabSz="608965">
              <a:lnSpc>
                <a:spcPct val="130000"/>
              </a:lnSpc>
            </a:pPr>
            <a:endParaRPr lang="zh-CN" altLang="en-US" sz="1335" dirty="0">
              <a:solidFill>
                <a:srgbClr val="FFFFFF"/>
              </a:solidFill>
              <a:latin typeface="Segoe UI Light" panose="020B0502040204020203"/>
              <a:cs typeface="Segoe UI Light" panose="020B0502040204020203"/>
            </a:endParaRPr>
          </a:p>
          <a:p>
            <a:pPr defTabSz="608965">
              <a:lnSpc>
                <a:spcPct val="130000"/>
              </a:lnSpc>
            </a:pPr>
            <a:endParaRPr lang="zh-CN" altLang="en-US"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prstClr val="white"/>
                </a:solidFill>
              </a:rPr>
              <a:t>互联网是一个开放共享的平台</a:t>
            </a:r>
          </a:p>
          <a:p>
            <a:pPr defTabSz="608965">
              <a:lnSpc>
                <a:spcPct val="130000"/>
              </a:lnSpc>
            </a:pPr>
            <a:r>
              <a:rPr lang="zh-CN" altLang="en-US" sz="1335" dirty="0">
                <a:solidFill>
                  <a:prstClr val="white"/>
                </a:solidFill>
              </a:rPr>
              <a:t>Office</a:t>
            </a:r>
            <a:r>
              <a:rPr lang="en-US" altLang="zh-CN" sz="1335" dirty="0">
                <a:solidFill>
                  <a:prstClr val="white"/>
                </a:solidFill>
              </a:rPr>
              <a:t>PLUS </a:t>
            </a:r>
            <a:r>
              <a:rPr lang="zh-CN" altLang="en-US" sz="1335" dirty="0">
                <a:solidFill>
                  <a:prstClr val="white"/>
                </a:solidFill>
              </a:rPr>
              <a:t>部分设计灵感与元素来源于网络</a:t>
            </a:r>
          </a:p>
          <a:p>
            <a:pPr defTabSz="608965">
              <a:lnSpc>
                <a:spcPct val="130000"/>
              </a:lnSpc>
            </a:pPr>
            <a:r>
              <a:rPr lang="zh-CN" altLang="en-US" sz="1335" dirty="0">
                <a:solidFill>
                  <a:prstClr val="white"/>
                </a:solidFill>
              </a:rPr>
              <a:t>如有建议请联系officeplus@microsoft.com</a:t>
            </a:r>
            <a:endParaRPr lang="en-US" altLang="zh-CN" sz="1335" dirty="0">
              <a:solidFill>
                <a:srgbClr val="FFFFFF"/>
              </a:solidFill>
              <a:latin typeface="Segoe UI Light" panose="020B0502040204020203"/>
              <a:cs typeface="Segoe UI Light" panose="020B0502040204020203"/>
            </a:endParaRPr>
          </a:p>
        </p:txBody>
      </p:sp>
      <p:sp>
        <p:nvSpPr>
          <p:cNvPr id="11" name="矩形 10"/>
          <p:cNvSpPr/>
          <p:nvPr userDrawn="1"/>
        </p:nvSpPr>
        <p:spPr>
          <a:xfrm>
            <a:off x="440603" y="182445"/>
            <a:ext cx="816249" cy="256545"/>
          </a:xfrm>
          <a:prstGeom prst="rect">
            <a:avLst/>
          </a:prstGeom>
        </p:spPr>
        <p:txBody>
          <a:bodyPr wrap="none">
            <a:spAutoFit/>
          </a:bodyPr>
          <a:lstStyle/>
          <a:p>
            <a:pPr defTabSz="608965"/>
            <a:r>
              <a:rPr kumimoji="1" lang="en-US" altLang="zh-CN" sz="1065" dirty="0" err="1">
                <a:solidFill>
                  <a:srgbClr val="FFFFFF"/>
                </a:solidFill>
                <a:latin typeface="Segoe UI Light" panose="020B0502040204020203"/>
                <a:cs typeface="Segoe UI Light" panose="020B0502040204020203"/>
              </a:rPr>
              <a:t>OfficePLUS</a:t>
            </a:r>
            <a:endParaRPr lang="zh-CN" altLang="en-US" sz="1065" dirty="0">
              <a:solidFill>
                <a:srgbClr val="FFFFFF"/>
              </a:solidFill>
              <a:latin typeface="Segoe UI Light" panose="020B0502040204020203"/>
              <a:cs typeface="Segoe UI Light" panose="020B0502040204020203"/>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8" name="图片 17">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19" name="文本框 18"/>
          <p:cNvSpPr txBox="1"/>
          <p:nvPr userDrawn="1"/>
        </p:nvSpPr>
        <p:spPr>
          <a:xfrm>
            <a:off x="4259746" y="3740751"/>
            <a:ext cx="3347390" cy="297454"/>
          </a:xfrm>
          <a:prstGeom prst="rect">
            <a:avLst/>
          </a:prstGeom>
          <a:noFill/>
        </p:spPr>
        <p:txBody>
          <a:bodyPr wrap="none" rtlCol="0">
            <a:spAutoFit/>
          </a:bodyPr>
          <a:lstStyle/>
          <a:p>
            <a:pPr algn="ctr"/>
            <a:r>
              <a:rPr kumimoji="1" lang="zh-CN" altLang="en-US" sz="1335" dirty="0">
                <a:solidFill>
                  <a:schemeClr val="tx1">
                    <a:lumMod val="75000"/>
                    <a:lumOff val="25000"/>
                  </a:schemeClr>
                </a:solidFill>
              </a:rPr>
              <a:t>点击</a:t>
            </a:r>
            <a:r>
              <a:rPr kumimoji="1" lang="en-US" altLang="zh-CN" sz="1335" dirty="0">
                <a:solidFill>
                  <a:schemeClr val="tx1">
                    <a:lumMod val="75000"/>
                    <a:lumOff val="25000"/>
                  </a:schemeClr>
                </a:solidFill>
              </a:rPr>
              <a:t>Logo</a:t>
            </a:r>
            <a:r>
              <a:rPr kumimoji="1" lang="zh-CN" altLang="en-US" sz="1335" dirty="0">
                <a:solidFill>
                  <a:schemeClr val="tx1">
                    <a:lumMod val="75000"/>
                    <a:lumOff val="25000"/>
                  </a:schemeClr>
                </a:solidFill>
              </a:rPr>
              <a:t>获取更多优质模板（放映模式）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15726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7210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76300" y="654957"/>
            <a:ext cx="2668821" cy="461932"/>
          </a:xfrm>
          <a:prstGeom prst="rect">
            <a:avLst/>
          </a:prstGeom>
          <a:ln>
            <a:noFill/>
          </a:ln>
        </p:spPr>
        <p:txBody>
          <a:bodyPr anchor="ctr">
            <a:noAutofit/>
          </a:bodyPr>
          <a:lstStyle>
            <a:lvl1pPr algn="dist">
              <a:defRPr sz="2400">
                <a:solidFill>
                  <a:schemeClr val="accent5">
                    <a:lumMod val="75000"/>
                  </a:schemeClr>
                </a:solidFill>
              </a:defRPr>
            </a:lvl1pPr>
          </a:lstStyle>
          <a:p>
            <a:r>
              <a:rPr lang="zh-CN" altLang="en-US" dirty="0"/>
              <a:t>单击此处添加标题</a:t>
            </a:r>
          </a:p>
        </p:txBody>
      </p:sp>
      <p:sp>
        <p:nvSpPr>
          <p:cNvPr id="7" name="矩形 6"/>
          <p:cNvSpPr/>
          <p:nvPr userDrawn="1"/>
        </p:nvSpPr>
        <p:spPr>
          <a:xfrm>
            <a:off x="622300" y="654957"/>
            <a:ext cx="254000" cy="4619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3545121" y="654957"/>
            <a:ext cx="1013576" cy="4619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01600" y="101600"/>
            <a:ext cx="11959773" cy="6633029"/>
          </a:xfrm>
          <a:prstGeom prst="rect">
            <a:avLst/>
          </a:prstGeom>
          <a:noFill/>
          <a:ln w="2540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73834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5113907"/>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mp.weixin.qq.com/s?__biz=MjM5MzEwMzIxMA==&amp;mid=2653188345&amp;idx=2&amp;sn=240a331c1b9aadd447af7f92aaf56427&amp;chksm=bd4cfcfc8a3b75ea9152136c93f5770d6fd98ad3aeefb681bc1501146c3e6e432cb68b54e83f&amp;scene=21#wechat_redirect"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0.png"/><Relationship Id="rId7"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5.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21.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60995" y="2126034"/>
            <a:ext cx="7729005" cy="923330"/>
          </a:xfrm>
          <a:prstGeom prst="rect">
            <a:avLst/>
          </a:prstGeom>
          <a:noFill/>
          <a:ln>
            <a:noFill/>
          </a:ln>
        </p:spPr>
        <p:txBody>
          <a:bodyPr wrap="square" rtlCol="0">
            <a:spAutoFit/>
          </a:bodyPr>
          <a:lstStyle/>
          <a:p>
            <a:pPr lvl="0"/>
            <a:r>
              <a:rPr lang="zh-CN" altLang="en-US" sz="5400" b="1" dirty="0">
                <a:solidFill>
                  <a:schemeClr val="accent5">
                    <a:lumMod val="75000"/>
                  </a:schemeClr>
                </a:solidFill>
              </a:rPr>
              <a:t>区块链系统中的安全问题</a:t>
            </a:r>
            <a:endParaRPr lang="en-US" altLang="zh-CN" sz="5400" b="1" dirty="0">
              <a:solidFill>
                <a:schemeClr val="accent5">
                  <a:lumMod val="75000"/>
                </a:schemeClr>
              </a:solidFill>
            </a:endParaRPr>
          </a:p>
        </p:txBody>
      </p:sp>
      <p:sp>
        <p:nvSpPr>
          <p:cNvPr id="19" name="文本框 18"/>
          <p:cNvSpPr txBox="1"/>
          <p:nvPr/>
        </p:nvSpPr>
        <p:spPr>
          <a:xfrm>
            <a:off x="6334032" y="4158520"/>
            <a:ext cx="4852602" cy="954103"/>
          </a:xfrm>
          <a:prstGeom prst="rect">
            <a:avLst/>
          </a:prstGeom>
          <a:noFill/>
        </p:spPr>
        <p:txBody>
          <a:bodyPr wrap="none" lIns="91436" tIns="45718" rIns="91436" bIns="45718" rtlCol="0">
            <a:spAutoFit/>
          </a:bodyPr>
          <a:lstStyle/>
          <a:p>
            <a:r>
              <a:rPr kumimoji="1" lang="zh-CN" altLang="en-US" sz="2800" dirty="0">
                <a:solidFill>
                  <a:schemeClr val="accent5">
                    <a:lumMod val="75000"/>
                  </a:schemeClr>
                </a:solidFill>
                <a:latin typeface="+mn-ea"/>
                <a:cs typeface="Arial" panose="020B0604020202020204"/>
              </a:rPr>
              <a:t>上海市数数据科学重点实验室</a:t>
            </a:r>
            <a:endParaRPr kumimoji="1" lang="en-US" altLang="zh-CN" sz="2800" dirty="0">
              <a:solidFill>
                <a:schemeClr val="accent5">
                  <a:lumMod val="75000"/>
                </a:schemeClr>
              </a:solidFill>
              <a:latin typeface="+mn-ea"/>
              <a:cs typeface="Arial" panose="020B0604020202020204"/>
            </a:endParaRPr>
          </a:p>
          <a:p>
            <a:r>
              <a:rPr kumimoji="1" lang="zh-CN" altLang="en-US" sz="2800" dirty="0">
                <a:solidFill>
                  <a:schemeClr val="accent5">
                    <a:lumMod val="75000"/>
                  </a:schemeClr>
                </a:solidFill>
                <a:latin typeface="+mn-ea"/>
                <a:cs typeface="Arial" panose="020B0604020202020204"/>
              </a:rPr>
              <a:t>                 斯雪明</a:t>
            </a:r>
          </a:p>
        </p:txBody>
      </p:sp>
      <p:sp>
        <p:nvSpPr>
          <p:cNvPr id="3" name="文本框 2"/>
          <p:cNvSpPr txBox="1"/>
          <p:nvPr/>
        </p:nvSpPr>
        <p:spPr>
          <a:xfrm>
            <a:off x="10657840" y="621792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
        <p:nvSpPr>
          <p:cNvPr id="6" name="文本框 5"/>
          <p:cNvSpPr txBox="1"/>
          <p:nvPr/>
        </p:nvSpPr>
        <p:spPr>
          <a:xfrm>
            <a:off x="1160994" y="3023502"/>
            <a:ext cx="9496845" cy="400110"/>
          </a:xfrm>
          <a:prstGeom prst="rect">
            <a:avLst/>
          </a:prstGeom>
          <a:noFill/>
        </p:spPr>
        <p:txBody>
          <a:bodyPr wrap="square" rtlCol="0">
            <a:spAutoFit/>
          </a:bodyPr>
          <a:lstStyle/>
          <a:p>
            <a:endParaRPr lang="zh-CN" altLang="en-US" sz="2000" dirty="0">
              <a:solidFill>
                <a:srgbClr val="FF0000"/>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16940" y="610747"/>
            <a:ext cx="2628900" cy="461932"/>
          </a:xfrm>
        </p:spPr>
        <p:txBody>
          <a:bodyPr/>
          <a:lstStyle/>
          <a:p>
            <a:r>
              <a:rPr lang="zh-CN" altLang="en-US" dirty="0"/>
              <a:t>基础架构模型</a:t>
            </a:r>
          </a:p>
        </p:txBody>
      </p:sp>
      <p:grpSp>
        <p:nvGrpSpPr>
          <p:cNvPr id="49" name="组合 48"/>
          <p:cNvGrpSpPr/>
          <p:nvPr/>
        </p:nvGrpSpPr>
        <p:grpSpPr>
          <a:xfrm>
            <a:off x="3301113" y="1410309"/>
            <a:ext cx="4755334" cy="5066115"/>
            <a:chOff x="1328834" y="351263"/>
            <a:chExt cx="4755334" cy="5066115"/>
          </a:xfrm>
        </p:grpSpPr>
        <p:sp>
          <p:nvSpPr>
            <p:cNvPr id="50" name="矩形 49"/>
            <p:cNvSpPr/>
            <p:nvPr/>
          </p:nvSpPr>
          <p:spPr>
            <a:xfrm>
              <a:off x="1331640" y="351263"/>
              <a:ext cx="4752528" cy="750901"/>
            </a:xfrm>
            <a:prstGeom prst="rect">
              <a:avLst/>
            </a:prstGeom>
            <a:solidFill>
              <a:srgbClr val="4BACC6">
                <a:lumMod val="40000"/>
                <a:lumOff val="60000"/>
              </a:srgbClr>
            </a:solidFill>
            <a:ln w="25400" cap="flat" cmpd="sng" algn="ctr">
              <a:solidFill>
                <a:srgbClr val="4BACC6">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矩形 50"/>
            <p:cNvSpPr/>
            <p:nvPr/>
          </p:nvSpPr>
          <p:spPr>
            <a:xfrm>
              <a:off x="1475656" y="373224"/>
              <a:ext cx="1368152" cy="360040"/>
            </a:xfrm>
            <a:prstGeom prst="rect">
              <a:avLst/>
            </a:prstGeom>
            <a:solidFill>
              <a:srgbClr val="1F497D">
                <a:lumMod val="40000"/>
                <a:lumOff val="60000"/>
              </a:srgbClr>
            </a:solidFill>
            <a:ln w="2540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可编程货币</a:t>
              </a:r>
            </a:p>
          </p:txBody>
        </p:sp>
        <p:sp>
          <p:nvSpPr>
            <p:cNvPr id="52" name="矩形 51"/>
            <p:cNvSpPr/>
            <p:nvPr/>
          </p:nvSpPr>
          <p:spPr>
            <a:xfrm>
              <a:off x="2987824" y="378407"/>
              <a:ext cx="1368152" cy="360040"/>
            </a:xfrm>
            <a:prstGeom prst="rect">
              <a:avLst/>
            </a:prstGeom>
            <a:solidFill>
              <a:srgbClr val="1F497D">
                <a:lumMod val="40000"/>
                <a:lumOff val="60000"/>
              </a:srgbClr>
            </a:solidFill>
            <a:ln w="2540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可编程金融</a:t>
              </a:r>
            </a:p>
          </p:txBody>
        </p:sp>
        <p:sp>
          <p:nvSpPr>
            <p:cNvPr id="53" name="矩形 52"/>
            <p:cNvSpPr/>
            <p:nvPr/>
          </p:nvSpPr>
          <p:spPr>
            <a:xfrm>
              <a:off x="4499992" y="395185"/>
              <a:ext cx="1368152" cy="360040"/>
            </a:xfrm>
            <a:prstGeom prst="rect">
              <a:avLst/>
            </a:prstGeom>
            <a:solidFill>
              <a:srgbClr val="1F497D">
                <a:lumMod val="40000"/>
                <a:lumOff val="60000"/>
              </a:srgbClr>
            </a:solidFill>
            <a:ln w="2540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可编程社会</a:t>
              </a:r>
            </a:p>
          </p:txBody>
        </p:sp>
        <p:sp>
          <p:nvSpPr>
            <p:cNvPr id="54" name="文本框 53"/>
            <p:cNvSpPr txBox="1"/>
            <p:nvPr/>
          </p:nvSpPr>
          <p:spPr>
            <a:xfrm>
              <a:off x="3275856" y="769268"/>
              <a:ext cx="93610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ea typeface="宋体" panose="02010600030101010101" pitchFamily="2" charset="-122"/>
                </a:rPr>
                <a:t>应用层</a:t>
              </a:r>
            </a:p>
          </p:txBody>
        </p:sp>
        <p:sp>
          <p:nvSpPr>
            <p:cNvPr id="55" name="矩形 54"/>
            <p:cNvSpPr/>
            <p:nvPr/>
          </p:nvSpPr>
          <p:spPr>
            <a:xfrm>
              <a:off x="1331640" y="1098487"/>
              <a:ext cx="4752528" cy="822909"/>
            </a:xfrm>
            <a:prstGeom prst="rect">
              <a:avLst/>
            </a:prstGeom>
            <a:solidFill>
              <a:srgbClr val="4BACC6">
                <a:lumMod val="40000"/>
                <a:lumOff val="60000"/>
              </a:srgbClr>
            </a:solidFill>
            <a:ln w="25400" cap="flat" cmpd="sng" algn="ctr">
              <a:solidFill>
                <a:srgbClr val="4BACC6">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矩形 55"/>
            <p:cNvSpPr/>
            <p:nvPr/>
          </p:nvSpPr>
          <p:spPr>
            <a:xfrm>
              <a:off x="1475656" y="1165312"/>
              <a:ext cx="1368152" cy="360040"/>
            </a:xfrm>
            <a:prstGeom prst="rect">
              <a:avLst/>
            </a:prstGeom>
            <a:solidFill>
              <a:srgbClr val="1F497D">
                <a:lumMod val="40000"/>
                <a:lumOff val="60000"/>
              </a:srgbClr>
            </a:solidFill>
            <a:ln w="2540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脚本代码</a:t>
              </a:r>
            </a:p>
          </p:txBody>
        </p:sp>
        <p:sp>
          <p:nvSpPr>
            <p:cNvPr id="57" name="矩形 56"/>
            <p:cNvSpPr/>
            <p:nvPr/>
          </p:nvSpPr>
          <p:spPr>
            <a:xfrm>
              <a:off x="2987824" y="1170495"/>
              <a:ext cx="1368152" cy="360040"/>
            </a:xfrm>
            <a:prstGeom prst="rect">
              <a:avLst/>
            </a:prstGeom>
            <a:solidFill>
              <a:srgbClr val="1F497D">
                <a:lumMod val="40000"/>
                <a:lumOff val="60000"/>
              </a:srgbClr>
            </a:solidFill>
            <a:ln w="2540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算法机制</a:t>
              </a:r>
            </a:p>
          </p:txBody>
        </p:sp>
        <p:sp>
          <p:nvSpPr>
            <p:cNvPr id="58" name="矩形 57"/>
            <p:cNvSpPr/>
            <p:nvPr/>
          </p:nvSpPr>
          <p:spPr>
            <a:xfrm>
              <a:off x="4499992" y="1187273"/>
              <a:ext cx="1368152" cy="360040"/>
            </a:xfrm>
            <a:prstGeom prst="rect">
              <a:avLst/>
            </a:prstGeom>
            <a:solidFill>
              <a:srgbClr val="1F497D">
                <a:lumMod val="40000"/>
                <a:lumOff val="60000"/>
              </a:srgbClr>
            </a:solidFill>
            <a:ln w="2540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智能合约</a:t>
              </a:r>
            </a:p>
          </p:txBody>
        </p:sp>
        <p:sp>
          <p:nvSpPr>
            <p:cNvPr id="59" name="矩形 58"/>
            <p:cNvSpPr/>
            <p:nvPr/>
          </p:nvSpPr>
          <p:spPr>
            <a:xfrm>
              <a:off x="1331640" y="1849388"/>
              <a:ext cx="4752528" cy="822909"/>
            </a:xfrm>
            <a:prstGeom prst="rect">
              <a:avLst/>
            </a:prstGeom>
            <a:solidFill>
              <a:srgbClr val="4BACC6">
                <a:lumMod val="40000"/>
                <a:lumOff val="60000"/>
              </a:srgbClr>
            </a:solidFill>
            <a:ln w="25400" cap="flat" cmpd="sng" algn="ctr">
              <a:solidFill>
                <a:srgbClr val="4BACC6">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矩形 59"/>
            <p:cNvSpPr/>
            <p:nvPr/>
          </p:nvSpPr>
          <p:spPr>
            <a:xfrm>
              <a:off x="1835696" y="1957400"/>
              <a:ext cx="1368152" cy="360040"/>
            </a:xfrm>
            <a:prstGeom prst="rect">
              <a:avLst/>
            </a:prstGeom>
            <a:solidFill>
              <a:srgbClr val="1F497D">
                <a:lumMod val="40000"/>
                <a:lumOff val="60000"/>
              </a:srgbClr>
            </a:solidFill>
            <a:ln w="2540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发行机制</a:t>
              </a:r>
            </a:p>
          </p:txBody>
        </p:sp>
        <p:sp>
          <p:nvSpPr>
            <p:cNvPr id="61" name="矩形 60"/>
            <p:cNvSpPr/>
            <p:nvPr/>
          </p:nvSpPr>
          <p:spPr>
            <a:xfrm>
              <a:off x="4211960" y="1979361"/>
              <a:ext cx="1368152" cy="360040"/>
            </a:xfrm>
            <a:prstGeom prst="rect">
              <a:avLst/>
            </a:prstGeom>
            <a:solidFill>
              <a:srgbClr val="1F497D">
                <a:lumMod val="40000"/>
                <a:lumOff val="60000"/>
              </a:srgbClr>
            </a:solidFill>
            <a:ln w="2540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分配机制</a:t>
              </a:r>
            </a:p>
          </p:txBody>
        </p:sp>
        <p:sp>
          <p:nvSpPr>
            <p:cNvPr id="62" name="文本框 61"/>
            <p:cNvSpPr txBox="1"/>
            <p:nvPr/>
          </p:nvSpPr>
          <p:spPr>
            <a:xfrm>
              <a:off x="3275856" y="2353444"/>
              <a:ext cx="93610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ea typeface="宋体" panose="02010600030101010101" pitchFamily="2" charset="-122"/>
                </a:rPr>
                <a:t>激励层</a:t>
              </a:r>
            </a:p>
          </p:txBody>
        </p:sp>
        <p:sp>
          <p:nvSpPr>
            <p:cNvPr id="63" name="矩形 62"/>
            <p:cNvSpPr/>
            <p:nvPr/>
          </p:nvSpPr>
          <p:spPr>
            <a:xfrm>
              <a:off x="1328834" y="2641476"/>
              <a:ext cx="4752528" cy="822909"/>
            </a:xfrm>
            <a:prstGeom prst="rect">
              <a:avLst/>
            </a:prstGeom>
            <a:solidFill>
              <a:srgbClr val="4BACC6">
                <a:lumMod val="40000"/>
                <a:lumOff val="60000"/>
              </a:srgbClr>
            </a:solidFill>
            <a:ln w="25400" cap="flat" cmpd="sng" algn="ctr">
              <a:solidFill>
                <a:srgbClr val="4BACC6">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矩形 63"/>
            <p:cNvSpPr/>
            <p:nvPr/>
          </p:nvSpPr>
          <p:spPr>
            <a:xfrm>
              <a:off x="1835696" y="2749488"/>
              <a:ext cx="720080" cy="360040"/>
            </a:xfrm>
            <a:prstGeom prst="rect">
              <a:avLst/>
            </a:prstGeom>
            <a:solidFill>
              <a:srgbClr val="1F497D">
                <a:lumMod val="40000"/>
                <a:lumOff val="60000"/>
              </a:srgbClr>
            </a:solidFill>
            <a:ln w="2540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err="1">
                  <a:ln>
                    <a:noFill/>
                  </a:ln>
                  <a:solidFill>
                    <a:prstClr val="black"/>
                  </a:solidFill>
                  <a:effectLst/>
                  <a:uLnTx/>
                  <a:uFillTx/>
                  <a:latin typeface="Calibri"/>
                  <a:ea typeface="宋体" panose="02010600030101010101" pitchFamily="2" charset="-122"/>
                  <a:cs typeface="+mn-cs"/>
                </a:rPr>
                <a:t>PoW</a:t>
              </a:r>
              <a:endPar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5" name="文本框 64"/>
            <p:cNvSpPr txBox="1"/>
            <p:nvPr/>
          </p:nvSpPr>
          <p:spPr>
            <a:xfrm>
              <a:off x="3275856" y="3145532"/>
              <a:ext cx="93610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ea typeface="宋体" panose="02010600030101010101" pitchFamily="2" charset="-122"/>
                </a:rPr>
                <a:t>共识层</a:t>
              </a:r>
            </a:p>
          </p:txBody>
        </p:sp>
        <p:sp>
          <p:nvSpPr>
            <p:cNvPr id="66" name="矩形 65"/>
            <p:cNvSpPr/>
            <p:nvPr/>
          </p:nvSpPr>
          <p:spPr>
            <a:xfrm>
              <a:off x="1331640" y="3433564"/>
              <a:ext cx="4752528" cy="822909"/>
            </a:xfrm>
            <a:prstGeom prst="rect">
              <a:avLst/>
            </a:prstGeom>
            <a:solidFill>
              <a:srgbClr val="4BACC6">
                <a:lumMod val="40000"/>
                <a:lumOff val="60000"/>
              </a:srgbClr>
            </a:solidFill>
            <a:ln w="25400" cap="flat" cmpd="sng" algn="ctr">
              <a:solidFill>
                <a:srgbClr val="4BACC6">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矩形 66"/>
            <p:cNvSpPr/>
            <p:nvPr/>
          </p:nvSpPr>
          <p:spPr>
            <a:xfrm>
              <a:off x="1475656" y="3541576"/>
              <a:ext cx="1368152" cy="360040"/>
            </a:xfrm>
            <a:prstGeom prst="rect">
              <a:avLst/>
            </a:prstGeom>
            <a:solidFill>
              <a:srgbClr val="1F497D">
                <a:lumMod val="40000"/>
                <a:lumOff val="60000"/>
              </a:srgbClr>
            </a:solidFill>
            <a:ln w="2540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P2P</a:t>
              </a: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网络</a:t>
              </a:r>
            </a:p>
          </p:txBody>
        </p:sp>
        <p:sp>
          <p:nvSpPr>
            <p:cNvPr id="68" name="矩形 67"/>
            <p:cNvSpPr/>
            <p:nvPr/>
          </p:nvSpPr>
          <p:spPr>
            <a:xfrm>
              <a:off x="2987824" y="3546759"/>
              <a:ext cx="1368152" cy="360040"/>
            </a:xfrm>
            <a:prstGeom prst="rect">
              <a:avLst/>
            </a:prstGeom>
            <a:solidFill>
              <a:srgbClr val="1F497D">
                <a:lumMod val="40000"/>
                <a:lumOff val="60000"/>
              </a:srgbClr>
            </a:solidFill>
            <a:ln w="2540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传播机制</a:t>
              </a:r>
            </a:p>
          </p:txBody>
        </p:sp>
        <p:sp>
          <p:nvSpPr>
            <p:cNvPr id="69" name="矩形 68"/>
            <p:cNvSpPr/>
            <p:nvPr/>
          </p:nvSpPr>
          <p:spPr>
            <a:xfrm>
              <a:off x="4499992" y="3563537"/>
              <a:ext cx="1368152" cy="360040"/>
            </a:xfrm>
            <a:prstGeom prst="rect">
              <a:avLst/>
            </a:prstGeom>
            <a:solidFill>
              <a:srgbClr val="1F497D">
                <a:lumMod val="40000"/>
                <a:lumOff val="60000"/>
              </a:srgbClr>
            </a:solidFill>
            <a:ln w="2540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验证机制</a:t>
              </a:r>
            </a:p>
          </p:txBody>
        </p:sp>
        <p:sp>
          <p:nvSpPr>
            <p:cNvPr id="70" name="文本框 69"/>
            <p:cNvSpPr txBox="1"/>
            <p:nvPr/>
          </p:nvSpPr>
          <p:spPr>
            <a:xfrm>
              <a:off x="3275856" y="3937620"/>
              <a:ext cx="93610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ea typeface="宋体" panose="02010600030101010101" pitchFamily="2" charset="-122"/>
                </a:rPr>
                <a:t>网络层</a:t>
              </a:r>
            </a:p>
          </p:txBody>
        </p:sp>
        <p:sp>
          <p:nvSpPr>
            <p:cNvPr id="71" name="矩形 70"/>
            <p:cNvSpPr/>
            <p:nvPr/>
          </p:nvSpPr>
          <p:spPr>
            <a:xfrm>
              <a:off x="1331640" y="4265250"/>
              <a:ext cx="4749722" cy="1057300"/>
            </a:xfrm>
            <a:prstGeom prst="rect">
              <a:avLst/>
            </a:prstGeom>
            <a:solidFill>
              <a:srgbClr val="4BACC6">
                <a:lumMod val="40000"/>
                <a:lumOff val="60000"/>
              </a:srgbClr>
            </a:solidFill>
            <a:ln w="25400" cap="flat" cmpd="sng" algn="ctr">
              <a:solidFill>
                <a:srgbClr val="4BACC6">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2" name="矩形 71"/>
            <p:cNvSpPr/>
            <p:nvPr/>
          </p:nvSpPr>
          <p:spPr>
            <a:xfrm>
              <a:off x="1475656" y="4265250"/>
              <a:ext cx="1368152" cy="360040"/>
            </a:xfrm>
            <a:prstGeom prst="rect">
              <a:avLst/>
            </a:prstGeom>
            <a:solidFill>
              <a:srgbClr val="1F497D">
                <a:lumMod val="40000"/>
                <a:lumOff val="60000"/>
              </a:srgbClr>
            </a:solidFill>
            <a:ln w="2540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数据区块</a:t>
              </a:r>
            </a:p>
          </p:txBody>
        </p:sp>
        <p:sp>
          <p:nvSpPr>
            <p:cNvPr id="73" name="矩形 72"/>
            <p:cNvSpPr/>
            <p:nvPr/>
          </p:nvSpPr>
          <p:spPr>
            <a:xfrm>
              <a:off x="2987824" y="4265250"/>
              <a:ext cx="1368152" cy="360040"/>
            </a:xfrm>
            <a:prstGeom prst="rect">
              <a:avLst/>
            </a:prstGeom>
            <a:solidFill>
              <a:srgbClr val="1F497D">
                <a:lumMod val="40000"/>
                <a:lumOff val="60000"/>
              </a:srgbClr>
            </a:solidFill>
            <a:ln w="2540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链式结构</a:t>
              </a:r>
            </a:p>
          </p:txBody>
        </p:sp>
        <p:sp>
          <p:nvSpPr>
            <p:cNvPr id="74" name="矩形 73"/>
            <p:cNvSpPr/>
            <p:nvPr/>
          </p:nvSpPr>
          <p:spPr>
            <a:xfrm>
              <a:off x="4499992" y="4265250"/>
              <a:ext cx="1368152" cy="360040"/>
            </a:xfrm>
            <a:prstGeom prst="rect">
              <a:avLst/>
            </a:prstGeom>
            <a:solidFill>
              <a:srgbClr val="1F497D">
                <a:lumMod val="40000"/>
                <a:lumOff val="60000"/>
              </a:srgbClr>
            </a:solidFill>
            <a:ln w="2540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时间戳</a:t>
              </a:r>
            </a:p>
          </p:txBody>
        </p:sp>
        <p:sp>
          <p:nvSpPr>
            <p:cNvPr id="75" name="矩形 74"/>
            <p:cNvSpPr/>
            <p:nvPr/>
          </p:nvSpPr>
          <p:spPr>
            <a:xfrm>
              <a:off x="2903904" y="2747887"/>
              <a:ext cx="720080" cy="360040"/>
            </a:xfrm>
            <a:prstGeom prst="rect">
              <a:avLst/>
            </a:prstGeom>
            <a:solidFill>
              <a:srgbClr val="1F497D">
                <a:lumMod val="40000"/>
                <a:lumOff val="60000"/>
              </a:srgbClr>
            </a:solidFill>
            <a:ln w="2540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err="1">
                  <a:ln>
                    <a:noFill/>
                  </a:ln>
                  <a:solidFill>
                    <a:prstClr val="black"/>
                  </a:solidFill>
                  <a:effectLst/>
                  <a:uLnTx/>
                  <a:uFillTx/>
                  <a:latin typeface="Calibri"/>
                  <a:ea typeface="宋体" panose="02010600030101010101" pitchFamily="2" charset="-122"/>
                  <a:cs typeface="+mn-cs"/>
                </a:rPr>
                <a:t>PoS</a:t>
              </a:r>
              <a:endPar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76" name="矩形 75"/>
            <p:cNvSpPr/>
            <p:nvPr/>
          </p:nvSpPr>
          <p:spPr>
            <a:xfrm>
              <a:off x="3972112" y="2747887"/>
              <a:ext cx="720080" cy="360040"/>
            </a:xfrm>
            <a:prstGeom prst="rect">
              <a:avLst/>
            </a:prstGeom>
            <a:solidFill>
              <a:srgbClr val="1F497D">
                <a:lumMod val="40000"/>
                <a:lumOff val="60000"/>
              </a:srgbClr>
            </a:solidFill>
            <a:ln w="2540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err="1">
                  <a:ln>
                    <a:noFill/>
                  </a:ln>
                  <a:solidFill>
                    <a:prstClr val="black"/>
                  </a:solidFill>
                  <a:effectLst/>
                  <a:uLnTx/>
                  <a:uFillTx/>
                  <a:latin typeface="Calibri"/>
                  <a:ea typeface="宋体" panose="02010600030101010101" pitchFamily="2" charset="-122"/>
                  <a:cs typeface="+mn-cs"/>
                </a:rPr>
                <a:t>DPoS</a:t>
              </a:r>
              <a:endPar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77" name="矩形 76"/>
            <p:cNvSpPr/>
            <p:nvPr/>
          </p:nvSpPr>
          <p:spPr>
            <a:xfrm>
              <a:off x="5026737" y="2744305"/>
              <a:ext cx="720080" cy="360040"/>
            </a:xfrm>
            <a:prstGeom prst="rect">
              <a:avLst/>
            </a:prstGeom>
            <a:solidFill>
              <a:srgbClr val="1F497D">
                <a:lumMod val="40000"/>
                <a:lumOff val="60000"/>
              </a:srgbClr>
            </a:solidFill>
            <a:ln w="2540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a:t>
              </a:r>
              <a:endPar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78" name="矩形 77"/>
            <p:cNvSpPr/>
            <p:nvPr/>
          </p:nvSpPr>
          <p:spPr>
            <a:xfrm>
              <a:off x="1475656" y="4697298"/>
              <a:ext cx="1368152" cy="360040"/>
            </a:xfrm>
            <a:prstGeom prst="rect">
              <a:avLst/>
            </a:prstGeom>
            <a:solidFill>
              <a:srgbClr val="1F497D">
                <a:lumMod val="40000"/>
                <a:lumOff val="60000"/>
              </a:srgbClr>
            </a:solidFill>
            <a:ln w="2540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哈希函数</a:t>
              </a:r>
            </a:p>
          </p:txBody>
        </p:sp>
        <p:sp>
          <p:nvSpPr>
            <p:cNvPr id="79" name="矩形 78"/>
            <p:cNvSpPr/>
            <p:nvPr/>
          </p:nvSpPr>
          <p:spPr>
            <a:xfrm>
              <a:off x="2987824" y="4697298"/>
              <a:ext cx="1368152" cy="360040"/>
            </a:xfrm>
            <a:prstGeom prst="rect">
              <a:avLst/>
            </a:prstGeom>
            <a:solidFill>
              <a:srgbClr val="1F497D">
                <a:lumMod val="40000"/>
                <a:lumOff val="60000"/>
              </a:srgbClr>
            </a:solidFill>
            <a:ln w="2540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err="1">
                  <a:ln>
                    <a:noFill/>
                  </a:ln>
                  <a:solidFill>
                    <a:prstClr val="black"/>
                  </a:solidFill>
                  <a:effectLst/>
                  <a:uLnTx/>
                  <a:uFillTx/>
                  <a:latin typeface="Calibri"/>
                  <a:ea typeface="宋体" panose="02010600030101010101" pitchFamily="2" charset="-122"/>
                  <a:cs typeface="+mn-cs"/>
                </a:rPr>
                <a:t>Merkle</a:t>
              </a: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树</a:t>
              </a:r>
            </a:p>
          </p:txBody>
        </p:sp>
        <p:sp>
          <p:nvSpPr>
            <p:cNvPr id="80" name="矩形 79"/>
            <p:cNvSpPr/>
            <p:nvPr/>
          </p:nvSpPr>
          <p:spPr>
            <a:xfrm>
              <a:off x="4499992" y="4697298"/>
              <a:ext cx="1368152" cy="360040"/>
            </a:xfrm>
            <a:prstGeom prst="rect">
              <a:avLst/>
            </a:prstGeom>
            <a:solidFill>
              <a:srgbClr val="1F497D">
                <a:lumMod val="40000"/>
                <a:lumOff val="60000"/>
              </a:srgbClr>
            </a:solidFill>
            <a:ln w="2540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非对称加密</a:t>
              </a:r>
            </a:p>
          </p:txBody>
        </p:sp>
        <p:sp>
          <p:nvSpPr>
            <p:cNvPr id="81" name="文本框 80"/>
            <p:cNvSpPr txBox="1"/>
            <p:nvPr/>
          </p:nvSpPr>
          <p:spPr>
            <a:xfrm>
              <a:off x="3275856" y="5048046"/>
              <a:ext cx="93610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ea typeface="宋体" panose="02010600030101010101" pitchFamily="2" charset="-122"/>
                </a:rPr>
                <a:t>数据层</a:t>
              </a:r>
            </a:p>
          </p:txBody>
        </p:sp>
        <p:sp>
          <p:nvSpPr>
            <p:cNvPr id="82" name="文本框 81"/>
            <p:cNvSpPr txBox="1"/>
            <p:nvPr/>
          </p:nvSpPr>
          <p:spPr>
            <a:xfrm>
              <a:off x="3275856" y="1561356"/>
              <a:ext cx="93610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ea typeface="宋体" panose="02010600030101010101" pitchFamily="2" charset="-122"/>
                </a:rPr>
                <a:t>合约层</a:t>
              </a:r>
            </a:p>
          </p:txBody>
        </p:sp>
      </p:grpSp>
    </p:spTree>
    <p:extLst>
      <p:ext uri="{BB962C8B-B14F-4D97-AF65-F5344CB8AC3E}">
        <p14:creationId xmlns:p14="http://schemas.microsoft.com/office/powerpoint/2010/main" val="1972820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4"/>
          <p:cNvSpPr txBox="1"/>
          <p:nvPr/>
        </p:nvSpPr>
        <p:spPr>
          <a:xfrm>
            <a:off x="235131" y="2573382"/>
            <a:ext cx="11704320" cy="11103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zh-CN" altLang="en-US" sz="4400" b="1" dirty="0">
                <a:solidFill>
                  <a:schemeClr val="accent5">
                    <a:lumMod val="75000"/>
                  </a:schemeClr>
                </a:solidFill>
                <a:latin typeface="+mj-ea"/>
                <a:ea typeface="+mj-ea"/>
              </a:rPr>
              <a:t>区块链系统安全性分析</a:t>
            </a:r>
            <a:endParaRPr lang="en-US" altLang="zh-CN" sz="4000" dirty="0">
              <a:solidFill>
                <a:schemeClr val="accent5">
                  <a:lumMod val="75000"/>
                </a:schemeClr>
              </a:solidFill>
              <a:latin typeface="+mj-ea"/>
              <a:ea typeface="+mj-ea"/>
            </a:endParaRPr>
          </a:p>
        </p:txBody>
      </p:sp>
      <p:sp>
        <p:nvSpPr>
          <p:cNvPr id="3" name="文本框 2"/>
          <p:cNvSpPr txBox="1"/>
          <p:nvPr/>
        </p:nvSpPr>
        <p:spPr>
          <a:xfrm>
            <a:off x="10627360" y="620776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Tree>
    <p:extLst>
      <p:ext uri="{BB962C8B-B14F-4D97-AF65-F5344CB8AC3E}">
        <p14:creationId xmlns:p14="http://schemas.microsoft.com/office/powerpoint/2010/main" val="298072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5872480" y="1947990"/>
            <a:ext cx="6136640" cy="4712168"/>
          </a:xfrm>
        </p:spPr>
        <p:txBody>
          <a:bodyPr/>
          <a:lstStyle/>
          <a:p>
            <a:pPr>
              <a:lnSpc>
                <a:spcPct val="100000"/>
              </a:lnSpc>
              <a:spcAft>
                <a:spcPts val="1200"/>
              </a:spcAft>
              <a:buFont typeface="Wingdings" panose="05000000000000000000" pitchFamily="2" charset="2"/>
              <a:buChar char="l"/>
            </a:pPr>
            <a:r>
              <a:rPr lang="zh-CN" altLang="en-US" sz="2400" b="1" dirty="0">
                <a:solidFill>
                  <a:schemeClr val="accent5">
                    <a:lumMod val="75000"/>
                  </a:schemeClr>
                </a:solidFill>
                <a:latin typeface="微软雅黑" panose="020B0503020204020204" pitchFamily="34" charset="-122"/>
                <a:ea typeface="微软雅黑" panose="020B0503020204020204" pitchFamily="34" charset="-122"/>
              </a:rPr>
              <a:t>算法安全性</a:t>
            </a:r>
            <a:endParaRPr lang="en-US" altLang="zh-CN" sz="2400" b="1" dirty="0">
              <a:solidFill>
                <a:schemeClr val="accent5">
                  <a:lumMod val="75000"/>
                </a:schemeClr>
              </a:solidFill>
              <a:latin typeface="微软雅黑" panose="020B0503020204020204" pitchFamily="34" charset="-122"/>
              <a:ea typeface="微软雅黑" panose="020B0503020204020204" pitchFamily="34" charset="-122"/>
            </a:endParaRPr>
          </a:p>
          <a:p>
            <a:pPr>
              <a:lnSpc>
                <a:spcPct val="100000"/>
              </a:lnSpc>
              <a:spcAft>
                <a:spcPts val="1200"/>
              </a:spcAft>
              <a:buFont typeface="Wingdings" panose="05000000000000000000" pitchFamily="2" charset="2"/>
              <a:buChar char="l"/>
            </a:pPr>
            <a:r>
              <a:rPr lang="zh-CN" altLang="en-US" sz="2400" b="1" dirty="0">
                <a:solidFill>
                  <a:schemeClr val="accent5">
                    <a:lumMod val="75000"/>
                  </a:schemeClr>
                </a:solidFill>
                <a:latin typeface="微软雅黑" panose="020B0503020204020204" pitchFamily="34" charset="-122"/>
                <a:ea typeface="微软雅黑" panose="020B0503020204020204" pitchFamily="34" charset="-122"/>
              </a:rPr>
              <a:t>协议安全性</a:t>
            </a:r>
            <a:endParaRPr lang="en-US" altLang="zh-CN" sz="2400" b="1" dirty="0">
              <a:solidFill>
                <a:schemeClr val="accent5">
                  <a:lumMod val="75000"/>
                </a:schemeClr>
              </a:solidFill>
              <a:latin typeface="微软雅黑" panose="020B0503020204020204" pitchFamily="34" charset="-122"/>
              <a:ea typeface="微软雅黑" panose="020B0503020204020204" pitchFamily="34" charset="-122"/>
            </a:endParaRPr>
          </a:p>
          <a:p>
            <a:pPr>
              <a:lnSpc>
                <a:spcPct val="100000"/>
              </a:lnSpc>
              <a:spcAft>
                <a:spcPts val="1200"/>
              </a:spcAft>
              <a:buFont typeface="Wingdings" panose="05000000000000000000" pitchFamily="2" charset="2"/>
              <a:buChar char="l"/>
            </a:pPr>
            <a:r>
              <a:rPr lang="zh-CN" altLang="en-US" sz="2400" b="1" dirty="0">
                <a:solidFill>
                  <a:schemeClr val="accent5">
                    <a:lumMod val="75000"/>
                  </a:schemeClr>
                </a:solidFill>
                <a:latin typeface="微软雅黑" panose="020B0503020204020204" pitchFamily="34" charset="-122"/>
                <a:ea typeface="微软雅黑" panose="020B0503020204020204" pitchFamily="34" charset="-122"/>
              </a:rPr>
              <a:t>使用安全性</a:t>
            </a:r>
            <a:endParaRPr lang="en-US" altLang="zh-CN" sz="2400" b="1" dirty="0">
              <a:solidFill>
                <a:schemeClr val="accent5">
                  <a:lumMod val="75000"/>
                </a:schemeClr>
              </a:solidFill>
              <a:latin typeface="微软雅黑" panose="020B0503020204020204" pitchFamily="34" charset="-122"/>
              <a:ea typeface="微软雅黑" panose="020B0503020204020204" pitchFamily="34" charset="-122"/>
            </a:endParaRPr>
          </a:p>
          <a:p>
            <a:pPr>
              <a:lnSpc>
                <a:spcPct val="100000"/>
              </a:lnSpc>
              <a:spcAft>
                <a:spcPts val="1200"/>
              </a:spcAft>
              <a:buFont typeface="Wingdings" panose="05000000000000000000" pitchFamily="2" charset="2"/>
              <a:buChar char="l"/>
            </a:pPr>
            <a:r>
              <a:rPr lang="zh-CN" altLang="en-US" sz="2400" b="1" dirty="0">
                <a:solidFill>
                  <a:schemeClr val="accent5">
                    <a:lumMod val="75000"/>
                  </a:schemeClr>
                </a:solidFill>
                <a:latin typeface="微软雅黑" panose="020B0503020204020204" pitchFamily="34" charset="-122"/>
                <a:ea typeface="微软雅黑" panose="020B0503020204020204" pitchFamily="34" charset="-122"/>
              </a:rPr>
              <a:t>实现安全性</a:t>
            </a:r>
            <a:endParaRPr lang="en-US" altLang="zh-CN" sz="2400" b="1" dirty="0">
              <a:solidFill>
                <a:schemeClr val="accent5">
                  <a:lumMod val="75000"/>
                </a:schemeClr>
              </a:solidFill>
              <a:latin typeface="微软雅黑" panose="020B0503020204020204" pitchFamily="34" charset="-122"/>
              <a:ea typeface="微软雅黑" panose="020B0503020204020204" pitchFamily="34" charset="-122"/>
            </a:endParaRPr>
          </a:p>
          <a:p>
            <a:pPr>
              <a:lnSpc>
                <a:spcPct val="100000"/>
              </a:lnSpc>
              <a:spcAft>
                <a:spcPts val="1200"/>
              </a:spcAft>
              <a:buFont typeface="Wingdings" panose="05000000000000000000" pitchFamily="2" charset="2"/>
              <a:buChar char="l"/>
            </a:pPr>
            <a:r>
              <a:rPr lang="zh-CN" altLang="en-US" sz="2400" b="1" dirty="0">
                <a:solidFill>
                  <a:schemeClr val="accent5">
                    <a:lumMod val="75000"/>
                  </a:schemeClr>
                </a:solidFill>
                <a:latin typeface="微软雅黑" panose="020B0503020204020204" pitchFamily="34" charset="-122"/>
                <a:ea typeface="微软雅黑" panose="020B0503020204020204" pitchFamily="34" charset="-122"/>
              </a:rPr>
              <a:t>系统安全性</a:t>
            </a:r>
            <a:endParaRPr lang="en-US" altLang="zh-CN" sz="24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p:txBody>
          <a:bodyPr/>
          <a:lstStyle/>
          <a:p>
            <a:r>
              <a:rPr lang="zh-CN" altLang="en-US" dirty="0"/>
              <a:t>安全性分析</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 y="1929855"/>
            <a:ext cx="4261638" cy="3005001"/>
          </a:xfrm>
          <a:prstGeom prst="rect">
            <a:avLst/>
          </a:prstGeom>
        </p:spPr>
      </p:pic>
      <p:sp>
        <p:nvSpPr>
          <p:cNvPr id="5" name="文本框 4"/>
          <p:cNvSpPr txBox="1"/>
          <p:nvPr/>
        </p:nvSpPr>
        <p:spPr>
          <a:xfrm>
            <a:off x="10647680" y="6290826"/>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Tree>
    <p:extLst>
      <p:ext uri="{BB962C8B-B14F-4D97-AF65-F5344CB8AC3E}">
        <p14:creationId xmlns:p14="http://schemas.microsoft.com/office/powerpoint/2010/main" val="74052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76300" y="654957"/>
            <a:ext cx="2668821" cy="461932"/>
          </a:xfrm>
        </p:spPr>
        <p:txBody>
          <a:bodyPr/>
          <a:lstStyle/>
          <a:p>
            <a:r>
              <a:rPr lang="zh-CN" altLang="en-US" dirty="0"/>
              <a:t>算法安全性分析</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299" y="2161470"/>
            <a:ext cx="4334329" cy="3277248"/>
          </a:xfrm>
          <a:prstGeom prst="rect">
            <a:avLst/>
          </a:prstGeom>
        </p:spPr>
      </p:pic>
      <p:sp>
        <p:nvSpPr>
          <p:cNvPr id="5" name="文本框 4"/>
          <p:cNvSpPr txBox="1"/>
          <p:nvPr/>
        </p:nvSpPr>
        <p:spPr>
          <a:xfrm>
            <a:off x="10678160" y="626872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
        <p:nvSpPr>
          <p:cNvPr id="7" name="矩形 6"/>
          <p:cNvSpPr/>
          <p:nvPr/>
        </p:nvSpPr>
        <p:spPr>
          <a:xfrm>
            <a:off x="5699760" y="2108060"/>
            <a:ext cx="6096000" cy="3980577"/>
          </a:xfrm>
          <a:prstGeom prst="rect">
            <a:avLst/>
          </a:prstGeom>
        </p:spPr>
        <p:txBody>
          <a:bodyPr>
            <a:spAutoFit/>
          </a:bodyPr>
          <a:lstStyle/>
          <a:p>
            <a:pPr marL="228600" indent="-228600">
              <a:spcBef>
                <a:spcPts val="1000"/>
              </a:spcBef>
              <a:spcAft>
                <a:spcPts val="1200"/>
              </a:spcAft>
              <a:buFont typeface="Wingdings" panose="05000000000000000000" pitchFamily="2" charset="2"/>
              <a:buChar char="l"/>
            </a:pPr>
            <a:r>
              <a:rPr lang="zh-CN" altLang="en-US" sz="2400" b="1" dirty="0">
                <a:solidFill>
                  <a:schemeClr val="accent5">
                    <a:lumMod val="75000"/>
                  </a:schemeClr>
                </a:solidFill>
                <a:latin typeface="微软雅黑" panose="020B0503020204020204" pitchFamily="34" charset="-122"/>
                <a:ea typeface="微软雅黑" panose="020B0503020204020204" pitchFamily="34" charset="-122"/>
              </a:rPr>
              <a:t>目前区块链的算法是相对安全的。</a:t>
            </a:r>
            <a:endParaRPr lang="en-US" altLang="zh-CN" sz="2400" b="1" dirty="0">
              <a:solidFill>
                <a:schemeClr val="accent5">
                  <a:lumMod val="75000"/>
                </a:schemeClr>
              </a:solidFill>
              <a:latin typeface="微软雅黑" panose="020B0503020204020204" pitchFamily="34" charset="-122"/>
              <a:ea typeface="微软雅黑" panose="020B0503020204020204" pitchFamily="34" charset="-122"/>
            </a:endParaRPr>
          </a:p>
          <a:p>
            <a:pPr marL="228600" indent="-228600">
              <a:spcBef>
                <a:spcPts val="1000"/>
              </a:spcBef>
              <a:spcAft>
                <a:spcPts val="1200"/>
              </a:spcAft>
              <a:buFont typeface="Wingdings" panose="05000000000000000000" pitchFamily="2" charset="2"/>
              <a:buChar char="l"/>
            </a:pPr>
            <a:r>
              <a:rPr lang="zh-CN" altLang="zh-CN" sz="2400" b="1" dirty="0">
                <a:solidFill>
                  <a:schemeClr val="accent5">
                    <a:lumMod val="75000"/>
                  </a:schemeClr>
                </a:solidFill>
                <a:latin typeface="微软雅黑" panose="020B0503020204020204" pitchFamily="34" charset="-122"/>
                <a:ea typeface="微软雅黑" panose="020B0503020204020204" pitchFamily="34" charset="-122"/>
              </a:rPr>
              <a:t>随着数学、密码学和计算技术的发展</a:t>
            </a:r>
            <a:r>
              <a:rPr lang="zh-CN" altLang="en-US" sz="2400" b="1" dirty="0">
                <a:solidFill>
                  <a:schemeClr val="accent5">
                    <a:lumMod val="75000"/>
                  </a:schemeClr>
                </a:solidFill>
                <a:latin typeface="微软雅黑" panose="020B0503020204020204" pitchFamily="34" charset="-122"/>
                <a:ea typeface="微软雅黑" panose="020B0503020204020204" pitchFamily="34" charset="-122"/>
              </a:rPr>
              <a:t>会</a:t>
            </a:r>
            <a:r>
              <a:rPr lang="zh-CN" altLang="zh-CN" sz="2400" b="1" dirty="0">
                <a:solidFill>
                  <a:schemeClr val="accent5">
                    <a:lumMod val="75000"/>
                  </a:schemeClr>
                </a:solidFill>
                <a:latin typeface="微软雅黑" panose="020B0503020204020204" pitchFamily="34" charset="-122"/>
                <a:ea typeface="微软雅黑" panose="020B0503020204020204" pitchFamily="34" charset="-122"/>
              </a:rPr>
              <a:t>变的越来越脆弱。</a:t>
            </a:r>
            <a:endParaRPr lang="en-US" altLang="zh-CN" sz="2400" b="1" dirty="0">
              <a:solidFill>
                <a:schemeClr val="accent5">
                  <a:lumMod val="75000"/>
                </a:schemeClr>
              </a:solidFill>
              <a:latin typeface="微软雅黑" panose="020B0503020204020204" pitchFamily="34" charset="-122"/>
              <a:ea typeface="微软雅黑" panose="020B0503020204020204" pitchFamily="34" charset="-122"/>
            </a:endParaRPr>
          </a:p>
          <a:p>
            <a:pPr marL="228600" indent="-228600">
              <a:spcBef>
                <a:spcPts val="1000"/>
              </a:spcBef>
              <a:spcAft>
                <a:spcPts val="1200"/>
              </a:spcAft>
              <a:buFont typeface="Wingdings" panose="05000000000000000000" pitchFamily="2" charset="2"/>
              <a:buChar char="l"/>
            </a:pPr>
            <a:r>
              <a:rPr lang="zh-CN" altLang="zh-CN" sz="2400" b="1" dirty="0">
                <a:solidFill>
                  <a:schemeClr val="accent5">
                    <a:lumMod val="75000"/>
                  </a:schemeClr>
                </a:solidFill>
                <a:latin typeface="微软雅黑" panose="020B0503020204020204" pitchFamily="34" charset="-122"/>
                <a:ea typeface="微软雅黑" panose="020B0503020204020204" pitchFamily="34" charset="-122"/>
              </a:rPr>
              <a:t>据估计，以目前天河二号的算力来说，产生比特币</a:t>
            </a:r>
            <a:r>
              <a:rPr lang="en-US" altLang="zh-CN" sz="2400" b="1" dirty="0">
                <a:solidFill>
                  <a:schemeClr val="accent5">
                    <a:lumMod val="75000"/>
                  </a:schemeClr>
                </a:solidFill>
                <a:latin typeface="微软雅黑" panose="020B0503020204020204" pitchFamily="34" charset="-122"/>
                <a:ea typeface="微软雅黑" panose="020B0503020204020204" pitchFamily="34" charset="-122"/>
              </a:rPr>
              <a:t>SHA256</a:t>
            </a:r>
            <a:r>
              <a:rPr lang="zh-CN" altLang="zh-CN" sz="2400" b="1" dirty="0">
                <a:solidFill>
                  <a:schemeClr val="accent5">
                    <a:lumMod val="75000"/>
                  </a:schemeClr>
                </a:solidFill>
                <a:latin typeface="微软雅黑" panose="020B0503020204020204" pitchFamily="34" charset="-122"/>
                <a:ea typeface="微软雅黑" panose="020B0503020204020204" pitchFamily="34" charset="-122"/>
              </a:rPr>
              <a:t>哈希算法的一个哈希碰撞大约需要</a:t>
            </a:r>
            <a:r>
              <a:rPr lang="en-US" altLang="zh-CN" sz="2400" b="1" dirty="0">
                <a:solidFill>
                  <a:schemeClr val="accent5">
                    <a:lumMod val="75000"/>
                  </a:schemeClr>
                </a:solidFill>
                <a:latin typeface="微软雅黑" panose="020B0503020204020204" pitchFamily="34" charset="-122"/>
                <a:ea typeface="微软雅黑" panose="020B0503020204020204" pitchFamily="34" charset="-122"/>
              </a:rPr>
              <a:t>2^48</a:t>
            </a:r>
            <a:r>
              <a:rPr lang="zh-CN" altLang="zh-CN" sz="2400" b="1" dirty="0">
                <a:solidFill>
                  <a:schemeClr val="accent5">
                    <a:lumMod val="75000"/>
                  </a:schemeClr>
                </a:solidFill>
                <a:latin typeface="微软雅黑" panose="020B0503020204020204" pitchFamily="34" charset="-122"/>
                <a:ea typeface="微软雅黑" panose="020B0503020204020204" pitchFamily="34" charset="-122"/>
              </a:rPr>
              <a:t>年，但随着量子计算机等新计算技术的发展，未来非对称加密算法具有一定的破解可能性，这也是区块链技术面临的潜在安全威胁。</a:t>
            </a:r>
            <a:r>
              <a:rPr lang="en-US" altLang="zh-CN" sz="2400" b="1" dirty="0">
                <a:solidFill>
                  <a:schemeClr val="accent5">
                    <a:lumMod val="75000"/>
                  </a:schemeClr>
                </a:solidFill>
                <a:latin typeface="微软雅黑" panose="020B0503020204020204" pitchFamily="34" charset="-122"/>
                <a:ea typeface="微软雅黑" panose="020B0503020204020204" pitchFamily="34" charset="-122"/>
              </a:rPr>
              <a:t> </a:t>
            </a:r>
            <a:endParaRPr lang="zh-CN" altLang="en-US" sz="2400" b="1" dirty="0">
              <a:solidFill>
                <a:schemeClr val="accent5">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515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5984658" y="2114936"/>
            <a:ext cx="5313262" cy="4592450"/>
          </a:xfrm>
        </p:spPr>
        <p:txBody>
          <a:bodyPr/>
          <a:lstStyle/>
          <a:p>
            <a:pPr marL="342900" indent="-342900" algn="just">
              <a:spcAft>
                <a:spcPts val="1200"/>
              </a:spcAft>
              <a:buFont typeface="Wingdings" panose="05000000000000000000" pitchFamily="2" charset="2"/>
              <a:buChar char="l"/>
            </a:pPr>
            <a:r>
              <a:rPr lang="zh-CN" altLang="zh-CN" sz="2400" b="1" dirty="0">
                <a:solidFill>
                  <a:srgbClr val="2B497D"/>
                </a:solidFill>
                <a:latin typeface="微软雅黑" panose="020B0503020204020204" pitchFamily="34" charset="-122"/>
                <a:ea typeface="微软雅黑" panose="020B0503020204020204" pitchFamily="34" charset="-122"/>
              </a:rPr>
              <a:t>基于</a:t>
            </a:r>
            <a:r>
              <a:rPr lang="en-US" altLang="zh-CN" sz="2400" b="1" dirty="0" err="1">
                <a:solidFill>
                  <a:srgbClr val="2B497D"/>
                </a:solidFill>
                <a:latin typeface="微软雅黑" panose="020B0503020204020204" pitchFamily="34" charset="-122"/>
                <a:ea typeface="微软雅黑" panose="020B0503020204020204" pitchFamily="34" charset="-122"/>
              </a:rPr>
              <a:t>PoW</a:t>
            </a:r>
            <a:r>
              <a:rPr lang="zh-CN" altLang="zh-CN" sz="2400" b="1" dirty="0">
                <a:solidFill>
                  <a:srgbClr val="2B497D"/>
                </a:solidFill>
                <a:latin typeface="微软雅黑" panose="020B0503020204020204" pitchFamily="34" charset="-122"/>
                <a:ea typeface="微软雅黑" panose="020B0503020204020204" pitchFamily="34" charset="-122"/>
              </a:rPr>
              <a:t>共识过程的区块链主要面临的是</a:t>
            </a:r>
            <a:r>
              <a:rPr lang="en-US" altLang="zh-CN" sz="2400" b="1" dirty="0">
                <a:solidFill>
                  <a:srgbClr val="2B497D"/>
                </a:solidFill>
                <a:latin typeface="微软雅黑" panose="020B0503020204020204" pitchFamily="34" charset="-122"/>
                <a:ea typeface="微软雅黑" panose="020B0503020204020204" pitchFamily="34" charset="-122"/>
              </a:rPr>
              <a:t>51%</a:t>
            </a:r>
            <a:r>
              <a:rPr lang="zh-CN" altLang="zh-CN" sz="2400" b="1" dirty="0">
                <a:solidFill>
                  <a:srgbClr val="2B497D"/>
                </a:solidFill>
                <a:latin typeface="微软雅黑" panose="020B0503020204020204" pitchFamily="34" charset="-122"/>
                <a:ea typeface="微软雅黑" panose="020B0503020204020204" pitchFamily="34" charset="-122"/>
              </a:rPr>
              <a:t>攻击问题</a:t>
            </a:r>
            <a:r>
              <a:rPr lang="en-US" altLang="zh-CN" sz="2400" b="1" dirty="0">
                <a:solidFill>
                  <a:srgbClr val="2B497D"/>
                </a:solidFill>
                <a:latin typeface="微软雅黑" panose="020B0503020204020204" pitchFamily="34" charset="-122"/>
                <a:ea typeface="微软雅黑" panose="020B0503020204020204" pitchFamily="34" charset="-122"/>
              </a:rPr>
              <a:t>,</a:t>
            </a:r>
            <a:r>
              <a:rPr lang="zh-CN" altLang="zh-CN" sz="2400" b="1" dirty="0">
                <a:solidFill>
                  <a:srgbClr val="2B497D"/>
                </a:solidFill>
                <a:latin typeface="微软雅黑" panose="020B0503020204020204" pitchFamily="34" charset="-122"/>
                <a:ea typeface="微软雅黑" panose="020B0503020204020204" pitchFamily="34" charset="-122"/>
              </a:rPr>
              <a:t>即节点通过掌握全网超过</a:t>
            </a:r>
            <a:r>
              <a:rPr lang="en-US" altLang="zh-CN" sz="2400" b="1" dirty="0">
                <a:solidFill>
                  <a:srgbClr val="2B497D"/>
                </a:solidFill>
                <a:latin typeface="微软雅黑" panose="020B0503020204020204" pitchFamily="34" charset="-122"/>
                <a:ea typeface="微软雅黑" panose="020B0503020204020204" pitchFamily="34" charset="-122"/>
              </a:rPr>
              <a:t>51%</a:t>
            </a:r>
            <a:r>
              <a:rPr lang="zh-CN" altLang="zh-CN" sz="2400" b="1" dirty="0">
                <a:solidFill>
                  <a:srgbClr val="2B497D"/>
                </a:solidFill>
                <a:latin typeface="微软雅黑" panose="020B0503020204020204" pitchFamily="34" charset="-122"/>
                <a:ea typeface="微软雅黑" panose="020B0503020204020204" pitchFamily="34" charset="-122"/>
              </a:rPr>
              <a:t>的算力就有能力成功篡改和伪造区块链数据</a:t>
            </a:r>
            <a:r>
              <a:rPr lang="zh-CN" altLang="en-US" sz="2400" b="1" dirty="0">
                <a:solidFill>
                  <a:srgbClr val="2B497D"/>
                </a:solidFill>
                <a:latin typeface="微软雅黑" panose="020B0503020204020204" pitchFamily="34" charset="-122"/>
                <a:ea typeface="微软雅黑" panose="020B0503020204020204" pitchFamily="34" charset="-122"/>
              </a:rPr>
              <a:t>。</a:t>
            </a:r>
            <a:endParaRPr lang="en-US" altLang="zh-CN" sz="2400" b="1" dirty="0">
              <a:solidFill>
                <a:srgbClr val="2B497D"/>
              </a:solidFill>
              <a:latin typeface="微软雅黑" panose="020B0503020204020204" pitchFamily="34" charset="-122"/>
              <a:ea typeface="微软雅黑" panose="020B0503020204020204" pitchFamily="34" charset="-122"/>
            </a:endParaRPr>
          </a:p>
          <a:p>
            <a:pPr marL="342900" indent="-342900" algn="just">
              <a:spcAft>
                <a:spcPts val="1200"/>
              </a:spcAft>
              <a:buFont typeface="Wingdings" panose="05000000000000000000" pitchFamily="2" charset="2"/>
              <a:buChar char="l"/>
            </a:pPr>
            <a:r>
              <a:rPr lang="zh-CN" altLang="en-US" sz="2400" b="1" dirty="0">
                <a:solidFill>
                  <a:srgbClr val="2B497D"/>
                </a:solidFill>
                <a:latin typeface="微软雅黑" panose="020B0503020204020204" pitchFamily="34" charset="-122"/>
                <a:ea typeface="微软雅黑" panose="020B0503020204020204" pitchFamily="34" charset="-122"/>
              </a:rPr>
              <a:t>黑客通过网络攻击等技术手段</a:t>
            </a:r>
            <a:r>
              <a:rPr lang="zh-CN" altLang="zh-CN" sz="2400" b="1" dirty="0">
                <a:solidFill>
                  <a:srgbClr val="2B497D"/>
                </a:solidFill>
                <a:latin typeface="微软雅黑" panose="020B0503020204020204" pitchFamily="34" charset="-122"/>
                <a:ea typeface="微软雅黑" panose="020B0503020204020204" pitchFamily="34" charset="-122"/>
              </a:rPr>
              <a:t>理论上可以</a:t>
            </a:r>
            <a:r>
              <a:rPr lang="zh-CN" altLang="en-US" sz="2400" b="1" dirty="0">
                <a:solidFill>
                  <a:srgbClr val="2B497D"/>
                </a:solidFill>
                <a:latin typeface="微软雅黑" panose="020B0503020204020204" pitchFamily="34" charset="-122"/>
                <a:ea typeface="微软雅黑" panose="020B0503020204020204" pitchFamily="34" charset="-122"/>
              </a:rPr>
              <a:t>实现</a:t>
            </a:r>
            <a:r>
              <a:rPr lang="en-US" altLang="zh-CN" sz="2400" b="1" dirty="0">
                <a:solidFill>
                  <a:srgbClr val="2B497D"/>
                </a:solidFill>
                <a:latin typeface="微软雅黑" panose="020B0503020204020204" pitchFamily="34" charset="-122"/>
                <a:ea typeface="微软雅黑" panose="020B0503020204020204" pitchFamily="34" charset="-122"/>
              </a:rPr>
              <a:t>51%</a:t>
            </a:r>
            <a:r>
              <a:rPr lang="zh-CN" altLang="zh-CN" sz="2400" b="1" dirty="0">
                <a:solidFill>
                  <a:srgbClr val="2B497D"/>
                </a:solidFill>
                <a:latin typeface="微软雅黑" panose="020B0503020204020204" pitchFamily="34" charset="-122"/>
                <a:ea typeface="微软雅黑" panose="020B0503020204020204" pitchFamily="34" charset="-122"/>
              </a:rPr>
              <a:t>攻击</a:t>
            </a:r>
            <a:r>
              <a:rPr lang="en-US" altLang="zh-CN" sz="2400" b="1" dirty="0">
                <a:solidFill>
                  <a:srgbClr val="2B497D"/>
                </a:solidFill>
                <a:latin typeface="微软雅黑" panose="020B0503020204020204" pitchFamily="34" charset="-122"/>
                <a:ea typeface="微软雅黑" panose="020B0503020204020204" pitchFamily="34" charset="-122"/>
              </a:rPr>
              <a:t>,</a:t>
            </a:r>
            <a:r>
              <a:rPr lang="zh-CN" altLang="zh-CN" sz="2400" b="1" dirty="0">
                <a:solidFill>
                  <a:srgbClr val="2B497D"/>
                </a:solidFill>
                <a:latin typeface="微软雅黑" panose="020B0503020204020204" pitchFamily="34" charset="-122"/>
                <a:ea typeface="微软雅黑" panose="020B0503020204020204" pitchFamily="34" charset="-122"/>
              </a:rPr>
              <a:t>从而实现比特币的双重支付</a:t>
            </a:r>
            <a:r>
              <a:rPr lang="zh-CN" altLang="en-US" sz="2400" b="1" dirty="0">
                <a:solidFill>
                  <a:srgbClr val="2B497D"/>
                </a:solidFill>
                <a:latin typeface="微软雅黑" panose="020B0503020204020204" pitchFamily="34" charset="-122"/>
                <a:ea typeface="微软雅黑" panose="020B0503020204020204" pitchFamily="34" charset="-122"/>
              </a:rPr>
              <a:t>。</a:t>
            </a:r>
            <a:endParaRPr lang="en-US" altLang="zh-CN" sz="2400" b="1" dirty="0">
              <a:solidFill>
                <a:srgbClr val="2B497D"/>
              </a:solidFill>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l"/>
            </a:pPr>
            <a:endParaRPr lang="en-US" altLang="zh-CN" sz="24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p:txBody>
          <a:bodyPr/>
          <a:lstStyle/>
          <a:p>
            <a:r>
              <a:rPr lang="zh-CN" altLang="en-US" dirty="0"/>
              <a:t>协议安全性分析</a:t>
            </a:r>
          </a:p>
        </p:txBody>
      </p:sp>
      <p:sp>
        <p:nvSpPr>
          <p:cNvPr id="5" name="文本框 4"/>
          <p:cNvSpPr txBox="1"/>
          <p:nvPr/>
        </p:nvSpPr>
        <p:spPr>
          <a:xfrm>
            <a:off x="10668000" y="622808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300" y="2033656"/>
            <a:ext cx="4765759" cy="2859455"/>
          </a:xfrm>
          <a:prstGeom prst="rect">
            <a:avLst/>
          </a:prstGeom>
        </p:spPr>
      </p:pic>
    </p:spTree>
    <p:extLst>
      <p:ext uri="{BB962C8B-B14F-4D97-AF65-F5344CB8AC3E}">
        <p14:creationId xmlns:p14="http://schemas.microsoft.com/office/powerpoint/2010/main" val="365269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5964338" y="1820296"/>
            <a:ext cx="5313262" cy="4592450"/>
          </a:xfrm>
        </p:spPr>
        <p:txBody>
          <a:bodyPr/>
          <a:lstStyle/>
          <a:p>
            <a:pPr marL="342900" indent="-342900" algn="just">
              <a:spcAft>
                <a:spcPts val="1200"/>
              </a:spcAft>
              <a:buFont typeface="Wingdings" panose="05000000000000000000" pitchFamily="2" charset="2"/>
              <a:buChar char="l"/>
            </a:pPr>
            <a:r>
              <a:rPr lang="zh-CN" altLang="zh-CN" sz="2400" b="1" dirty="0">
                <a:solidFill>
                  <a:srgbClr val="2B497D"/>
                </a:solidFill>
                <a:latin typeface="微软雅黑" panose="020B0503020204020204" pitchFamily="34" charset="-122"/>
                <a:ea typeface="微软雅黑" panose="020B0503020204020204" pitchFamily="34" charset="-122"/>
              </a:rPr>
              <a:t>最开始创建比特币系统时，考虑的</a:t>
            </a:r>
            <a:r>
              <a:rPr lang="en-US" altLang="zh-CN" sz="2400" b="1" dirty="0">
                <a:solidFill>
                  <a:srgbClr val="2B497D"/>
                </a:solidFill>
                <a:latin typeface="微软雅黑" panose="020B0503020204020204" pitchFamily="34" charset="-122"/>
                <a:ea typeface="微软雅黑" panose="020B0503020204020204" pitchFamily="34" charset="-122"/>
              </a:rPr>
              <a:t>51%</a:t>
            </a:r>
            <a:r>
              <a:rPr lang="zh-CN" altLang="zh-CN" sz="2400" b="1" dirty="0">
                <a:solidFill>
                  <a:srgbClr val="2B497D"/>
                </a:solidFill>
                <a:latin typeface="微软雅黑" panose="020B0503020204020204" pitchFamily="34" charset="-122"/>
                <a:ea typeface="微软雅黑" panose="020B0503020204020204" pitchFamily="34" charset="-122"/>
              </a:rPr>
              <a:t>算力是考虑到</a:t>
            </a:r>
            <a:r>
              <a:rPr lang="zh-CN" altLang="en-US" sz="2400" b="1" dirty="0">
                <a:solidFill>
                  <a:srgbClr val="2B497D"/>
                </a:solidFill>
                <a:latin typeface="微软雅黑" panose="020B0503020204020204" pitchFamily="34" charset="-122"/>
                <a:ea typeface="微软雅黑" panose="020B0503020204020204" pitchFamily="34" charset="-122"/>
              </a:rPr>
              <a:t>电子</a:t>
            </a:r>
            <a:r>
              <a:rPr lang="zh-CN" altLang="zh-CN" sz="2400" b="1" dirty="0">
                <a:solidFill>
                  <a:srgbClr val="2B497D"/>
                </a:solidFill>
                <a:latin typeface="微软雅黑" panose="020B0503020204020204" pitchFamily="34" charset="-122"/>
                <a:ea typeface="微软雅黑" panose="020B0503020204020204" pitchFamily="34" charset="-122"/>
              </a:rPr>
              <a:t>货币中，攻击者用更大代价的货币来换取较小价值的比特币是不划算的</a:t>
            </a:r>
            <a:r>
              <a:rPr lang="en-US" altLang="zh-CN" sz="2400" b="1" dirty="0">
                <a:solidFill>
                  <a:srgbClr val="2B497D"/>
                </a:solidFill>
                <a:latin typeface="微软雅黑" panose="020B0503020204020204" pitchFamily="34" charset="-122"/>
                <a:ea typeface="微软雅黑" panose="020B0503020204020204" pitchFamily="34" charset="-122"/>
              </a:rPr>
              <a:t>.</a:t>
            </a:r>
          </a:p>
          <a:p>
            <a:pPr marL="342900" indent="-342900" algn="just">
              <a:spcAft>
                <a:spcPts val="1200"/>
              </a:spcAft>
              <a:buFont typeface="Wingdings" panose="05000000000000000000" pitchFamily="2" charset="2"/>
              <a:buChar char="l"/>
            </a:pPr>
            <a:r>
              <a:rPr lang="zh-CN" altLang="zh-CN" sz="2400" b="1" dirty="0">
                <a:solidFill>
                  <a:srgbClr val="2B497D"/>
                </a:solidFill>
                <a:latin typeface="微软雅黑" panose="020B0503020204020204" pitchFamily="34" charset="-122"/>
                <a:ea typeface="微软雅黑" panose="020B0503020204020204" pitchFamily="34" charset="-122"/>
              </a:rPr>
              <a:t>随着区块链技术的发展，它已经不仅仅运用在</a:t>
            </a:r>
            <a:r>
              <a:rPr lang="zh-CN" altLang="en-US" sz="2400" b="1" dirty="0">
                <a:solidFill>
                  <a:srgbClr val="2B497D"/>
                </a:solidFill>
                <a:latin typeface="微软雅黑" panose="020B0503020204020204" pitchFamily="34" charset="-122"/>
                <a:ea typeface="微软雅黑" panose="020B0503020204020204" pitchFamily="34" charset="-122"/>
              </a:rPr>
              <a:t>电子</a:t>
            </a:r>
            <a:r>
              <a:rPr lang="zh-CN" altLang="zh-CN" sz="2400" b="1" dirty="0">
                <a:solidFill>
                  <a:srgbClr val="2B497D"/>
                </a:solidFill>
                <a:latin typeface="微软雅黑" panose="020B0503020204020204" pitchFamily="34" charset="-122"/>
                <a:ea typeface="微软雅黑" panose="020B0503020204020204" pitchFamily="34" charset="-122"/>
              </a:rPr>
              <a:t>货币方面，从发展趋势来看，区块链在证书保存、数字签名等方面都有很好的应用前景，攻击者为了得到某一个证书，或许会不惜耗费巨大的电力、财力，之前的安全保障也不复存在了。</a:t>
            </a:r>
            <a:endParaRPr lang="zh-CN" altLang="en-US" sz="2400" b="1" dirty="0">
              <a:solidFill>
                <a:srgbClr val="2B497D"/>
              </a:solidFill>
              <a:latin typeface="微软雅黑" panose="020B0503020204020204" pitchFamily="34" charset="-122"/>
              <a:ea typeface="微软雅黑" panose="020B0503020204020204" pitchFamily="34" charset="-122"/>
            </a:endParaRPr>
          </a:p>
          <a:p>
            <a:pPr marL="0" indent="0" algn="just">
              <a:spcAft>
                <a:spcPts val="1200"/>
              </a:spcAft>
              <a:buNone/>
            </a:pPr>
            <a:endParaRPr lang="en-US" altLang="zh-CN" sz="2400" b="1" dirty="0">
              <a:solidFill>
                <a:srgbClr val="2B497D"/>
              </a:solidFill>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l"/>
            </a:pPr>
            <a:endParaRPr lang="en-US" altLang="zh-CN" sz="24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p:txBody>
          <a:bodyPr/>
          <a:lstStyle/>
          <a:p>
            <a:r>
              <a:rPr lang="zh-CN" altLang="en-US" dirty="0"/>
              <a:t>协议安全性分析</a:t>
            </a:r>
          </a:p>
        </p:txBody>
      </p:sp>
      <p:sp>
        <p:nvSpPr>
          <p:cNvPr id="5" name="文本框 4"/>
          <p:cNvSpPr txBox="1"/>
          <p:nvPr/>
        </p:nvSpPr>
        <p:spPr>
          <a:xfrm>
            <a:off x="10668000" y="622808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533" y="2134870"/>
            <a:ext cx="5086599" cy="3056890"/>
          </a:xfrm>
          <a:prstGeom prst="rect">
            <a:avLst/>
          </a:prstGeom>
        </p:spPr>
      </p:pic>
    </p:spTree>
    <p:extLst>
      <p:ext uri="{BB962C8B-B14F-4D97-AF65-F5344CB8AC3E}">
        <p14:creationId xmlns:p14="http://schemas.microsoft.com/office/powerpoint/2010/main" val="56181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5964338" y="1820296"/>
            <a:ext cx="5313262" cy="4592450"/>
          </a:xfrm>
        </p:spPr>
        <p:txBody>
          <a:bodyPr/>
          <a:lstStyle/>
          <a:p>
            <a:pPr marL="342900" indent="-342900" algn="just">
              <a:spcAft>
                <a:spcPts val="1200"/>
              </a:spcAft>
              <a:buFont typeface="Wingdings" panose="05000000000000000000" pitchFamily="2" charset="2"/>
              <a:buChar char="l"/>
            </a:pPr>
            <a:r>
              <a:rPr lang="en-US" altLang="zh-CN" sz="2400" b="1" dirty="0">
                <a:solidFill>
                  <a:srgbClr val="2B497D"/>
                </a:solidFill>
                <a:latin typeface="微软雅黑" panose="020B0503020204020204" pitchFamily="34" charset="-122"/>
                <a:ea typeface="微软雅黑" panose="020B0503020204020204" pitchFamily="34" charset="-122"/>
              </a:rPr>
              <a:t>2016</a:t>
            </a:r>
            <a:r>
              <a:rPr lang="zh-CN" altLang="en-US" sz="2400" b="1" dirty="0">
                <a:solidFill>
                  <a:srgbClr val="2B497D"/>
                </a:solidFill>
                <a:latin typeface="微软雅黑" panose="020B0503020204020204" pitchFamily="34" charset="-122"/>
                <a:ea typeface="微软雅黑" panose="020B0503020204020204" pitchFamily="34" charset="-122"/>
              </a:rPr>
              <a:t>年</a:t>
            </a:r>
            <a:r>
              <a:rPr lang="en-US" altLang="zh-CN" sz="2400" b="1" dirty="0">
                <a:solidFill>
                  <a:srgbClr val="2B497D"/>
                </a:solidFill>
                <a:latin typeface="微软雅黑" panose="020B0503020204020204" pitchFamily="34" charset="-122"/>
                <a:ea typeface="微软雅黑" panose="020B0503020204020204" pitchFamily="34" charset="-122"/>
              </a:rPr>
              <a:t>8</a:t>
            </a:r>
            <a:r>
              <a:rPr lang="zh-CN" altLang="en-US" sz="2400" b="1" dirty="0">
                <a:solidFill>
                  <a:srgbClr val="2B497D"/>
                </a:solidFill>
                <a:latin typeface="微软雅黑" panose="020B0503020204020204" pitchFamily="34" charset="-122"/>
                <a:ea typeface="微软雅黑" panose="020B0503020204020204" pitchFamily="34" charset="-122"/>
              </a:rPr>
              <a:t>月份，以太坊的复制品</a:t>
            </a:r>
            <a:r>
              <a:rPr lang="en-US" altLang="zh-CN" sz="2400" b="1" dirty="0">
                <a:solidFill>
                  <a:srgbClr val="2B497D"/>
                </a:solidFill>
                <a:latin typeface="微软雅黑" panose="020B0503020204020204" pitchFamily="34" charset="-122"/>
                <a:ea typeface="微软雅黑" panose="020B0503020204020204" pitchFamily="34" charset="-122"/>
              </a:rPr>
              <a:t>Krypton</a:t>
            </a:r>
            <a:r>
              <a:rPr lang="zh-CN" altLang="en-US" sz="2400" b="1" dirty="0">
                <a:solidFill>
                  <a:srgbClr val="2B497D"/>
                </a:solidFill>
                <a:latin typeface="微软雅黑" panose="020B0503020204020204" pitchFamily="34" charset="-122"/>
                <a:ea typeface="微软雅黑" panose="020B0503020204020204" pitchFamily="34" charset="-122"/>
              </a:rPr>
              <a:t>受到了</a:t>
            </a:r>
            <a:r>
              <a:rPr lang="en-US" altLang="zh-CN" sz="2400" b="1" dirty="0">
                <a:solidFill>
                  <a:srgbClr val="2B497D"/>
                </a:solidFill>
                <a:latin typeface="微软雅黑" panose="020B0503020204020204" pitchFamily="34" charset="-122"/>
                <a:ea typeface="微软雅黑" panose="020B0503020204020204" pitchFamily="34" charset="-122"/>
              </a:rPr>
              <a:t>51%</a:t>
            </a:r>
            <a:r>
              <a:rPr lang="zh-CN" altLang="en-US" sz="2400" b="1" dirty="0">
                <a:solidFill>
                  <a:srgbClr val="2B497D"/>
                </a:solidFill>
                <a:latin typeface="微软雅黑" panose="020B0503020204020204" pitchFamily="34" charset="-122"/>
                <a:ea typeface="微软雅黑" panose="020B0503020204020204" pitchFamily="34" charset="-122"/>
              </a:rPr>
              <a:t>算力的攻击，导致</a:t>
            </a:r>
            <a:r>
              <a:rPr lang="en-US" altLang="zh-CN" sz="2400" b="1" dirty="0" err="1">
                <a:solidFill>
                  <a:srgbClr val="2B497D"/>
                </a:solidFill>
                <a:latin typeface="微软雅黑" panose="020B0503020204020204" pitchFamily="34" charset="-122"/>
                <a:ea typeface="微软雅黑" panose="020B0503020204020204" pitchFamily="34" charset="-122"/>
              </a:rPr>
              <a:t>Bittrex</a:t>
            </a:r>
            <a:r>
              <a:rPr lang="zh-CN" altLang="en-US" sz="2400" b="1" dirty="0">
                <a:solidFill>
                  <a:srgbClr val="2B497D"/>
                </a:solidFill>
                <a:latin typeface="微软雅黑" panose="020B0503020204020204" pitchFamily="34" charset="-122"/>
                <a:ea typeface="微软雅黑" panose="020B0503020204020204" pitchFamily="34" charset="-122"/>
              </a:rPr>
              <a:t>的钱包中共</a:t>
            </a:r>
            <a:r>
              <a:rPr lang="en-US" altLang="zh-CN" sz="2400" b="1" dirty="0">
                <a:solidFill>
                  <a:srgbClr val="2B497D"/>
                </a:solidFill>
                <a:latin typeface="微软雅黑" panose="020B0503020204020204" pitchFamily="34" charset="-122"/>
                <a:ea typeface="微软雅黑" panose="020B0503020204020204" pitchFamily="34" charset="-122"/>
              </a:rPr>
              <a:t>21465</a:t>
            </a:r>
            <a:r>
              <a:rPr lang="zh-CN" altLang="en-US" sz="2400" b="1" dirty="0">
                <a:solidFill>
                  <a:srgbClr val="2B497D"/>
                </a:solidFill>
                <a:latin typeface="微软雅黑" panose="020B0503020204020204" pitchFamily="34" charset="-122"/>
                <a:ea typeface="微软雅黑" panose="020B0503020204020204" pitchFamily="34" charset="-122"/>
              </a:rPr>
              <a:t>个</a:t>
            </a:r>
            <a:r>
              <a:rPr lang="en-US" altLang="zh-CN" sz="2400" b="1" dirty="0">
                <a:solidFill>
                  <a:srgbClr val="2B497D"/>
                </a:solidFill>
                <a:latin typeface="微软雅黑" panose="020B0503020204020204" pitchFamily="34" charset="-122"/>
                <a:ea typeface="微软雅黑" panose="020B0503020204020204" pitchFamily="34" charset="-122"/>
              </a:rPr>
              <a:t>KR</a:t>
            </a:r>
            <a:r>
              <a:rPr lang="zh-CN" altLang="en-US" sz="2400" b="1" dirty="0">
                <a:solidFill>
                  <a:srgbClr val="2B497D"/>
                </a:solidFill>
                <a:latin typeface="微软雅黑" panose="020B0503020204020204" pitchFamily="34" charset="-122"/>
                <a:ea typeface="微软雅黑" panose="020B0503020204020204" pitchFamily="34" charset="-122"/>
              </a:rPr>
              <a:t>被盗，价值约</a:t>
            </a:r>
            <a:r>
              <a:rPr lang="en-US" altLang="zh-CN" sz="2400" b="1" dirty="0">
                <a:solidFill>
                  <a:srgbClr val="2B497D"/>
                </a:solidFill>
                <a:latin typeface="微软雅黑" panose="020B0503020204020204" pitchFamily="34" charset="-122"/>
                <a:ea typeface="微软雅黑" panose="020B0503020204020204" pitchFamily="34" charset="-122"/>
              </a:rPr>
              <a:t>3000</a:t>
            </a:r>
            <a:r>
              <a:rPr lang="zh-CN" altLang="en-US" sz="2400" b="1" dirty="0">
                <a:solidFill>
                  <a:srgbClr val="2B497D"/>
                </a:solidFill>
                <a:latin typeface="微软雅黑" panose="020B0503020204020204" pitchFamily="34" charset="-122"/>
                <a:ea typeface="微软雅黑" panose="020B0503020204020204" pitchFamily="34" charset="-122"/>
              </a:rPr>
              <a:t>美金。</a:t>
            </a:r>
            <a:endParaRPr lang="en-US" altLang="zh-CN" sz="2400" b="1" dirty="0">
              <a:solidFill>
                <a:srgbClr val="2B497D"/>
              </a:solidFill>
              <a:latin typeface="微软雅黑" panose="020B0503020204020204" pitchFamily="34" charset="-122"/>
              <a:ea typeface="微软雅黑" panose="020B0503020204020204" pitchFamily="34" charset="-122"/>
            </a:endParaRPr>
          </a:p>
          <a:p>
            <a:pPr marL="342900" indent="-342900" algn="just">
              <a:spcAft>
                <a:spcPts val="1200"/>
              </a:spcAft>
              <a:buFont typeface="Wingdings" panose="05000000000000000000" pitchFamily="2" charset="2"/>
              <a:buChar char="l"/>
            </a:pPr>
            <a:r>
              <a:rPr lang="zh-CN" altLang="en-US" sz="2400" b="1" dirty="0">
                <a:solidFill>
                  <a:srgbClr val="2B497D"/>
                </a:solidFill>
                <a:latin typeface="微软雅黑" panose="020B0503020204020204" pitchFamily="34" charset="-122"/>
                <a:ea typeface="微软雅黑" panose="020B0503020204020204" pitchFamily="34" charset="-122"/>
              </a:rPr>
              <a:t>攻击者使用通过双花攻击从</a:t>
            </a:r>
            <a:r>
              <a:rPr lang="en-US" altLang="zh-CN" sz="2400" b="1" dirty="0" err="1">
                <a:solidFill>
                  <a:srgbClr val="2B497D"/>
                </a:solidFill>
                <a:latin typeface="微软雅黑" panose="020B0503020204020204" pitchFamily="34" charset="-122"/>
                <a:ea typeface="微软雅黑" panose="020B0503020204020204" pitchFamily="34" charset="-122"/>
              </a:rPr>
              <a:t>Bittrex</a:t>
            </a:r>
            <a:r>
              <a:rPr lang="zh-CN" altLang="en-US" sz="2400" b="1" dirty="0">
                <a:solidFill>
                  <a:srgbClr val="2B497D"/>
                </a:solidFill>
                <a:latin typeface="微软雅黑" panose="020B0503020204020204" pitchFamily="34" charset="-122"/>
                <a:ea typeface="微软雅黑" panose="020B0503020204020204" pitchFamily="34" charset="-122"/>
              </a:rPr>
              <a:t>盗取了</a:t>
            </a:r>
            <a:r>
              <a:rPr lang="en-US" altLang="zh-CN" sz="2400" b="1" dirty="0">
                <a:solidFill>
                  <a:srgbClr val="2B497D"/>
                </a:solidFill>
                <a:latin typeface="微软雅黑" panose="020B0503020204020204" pitchFamily="34" charset="-122"/>
                <a:ea typeface="微软雅黑" panose="020B0503020204020204" pitchFamily="34" charset="-122"/>
              </a:rPr>
              <a:t>KR</a:t>
            </a:r>
            <a:r>
              <a:rPr lang="zh-CN" altLang="en-US" sz="2400" b="1" dirty="0">
                <a:solidFill>
                  <a:srgbClr val="2B497D"/>
                </a:solidFill>
                <a:latin typeface="微软雅黑" panose="020B0503020204020204" pitchFamily="34" charset="-122"/>
                <a:ea typeface="微软雅黑" panose="020B0503020204020204" pitchFamily="34" charset="-122"/>
              </a:rPr>
              <a:t>。攻击者从</a:t>
            </a:r>
            <a:r>
              <a:rPr lang="en-US" altLang="zh-CN" sz="2400" b="1" dirty="0" err="1">
                <a:solidFill>
                  <a:srgbClr val="2B497D"/>
                </a:solidFill>
                <a:latin typeface="微软雅黑" panose="020B0503020204020204" pitchFamily="34" charset="-122"/>
                <a:ea typeface="微软雅黑" panose="020B0503020204020204" pitchFamily="34" charset="-122"/>
              </a:rPr>
              <a:t>NiceHash</a:t>
            </a:r>
            <a:r>
              <a:rPr lang="zh-CN" altLang="en-US" sz="2400" b="1" dirty="0">
                <a:solidFill>
                  <a:srgbClr val="2B497D"/>
                </a:solidFill>
                <a:latin typeface="微软雅黑" panose="020B0503020204020204" pitchFamily="34" charset="-122"/>
                <a:ea typeface="微软雅黑" panose="020B0503020204020204" pitchFamily="34" charset="-122"/>
              </a:rPr>
              <a:t>购买了足够的算力，并使用</a:t>
            </a:r>
            <a:r>
              <a:rPr lang="en-US" altLang="zh-CN" sz="2400" b="1" dirty="0">
                <a:solidFill>
                  <a:srgbClr val="2B497D"/>
                </a:solidFill>
                <a:latin typeface="微软雅黑" panose="020B0503020204020204" pitchFamily="34" charset="-122"/>
                <a:ea typeface="微软雅黑" panose="020B0503020204020204" pitchFamily="34" charset="-122"/>
              </a:rPr>
              <a:t>4miner</a:t>
            </a:r>
            <a:r>
              <a:rPr lang="zh-CN" altLang="en-US" sz="2400" b="1" dirty="0">
                <a:solidFill>
                  <a:srgbClr val="2B497D"/>
                </a:solidFill>
                <a:latin typeface="微软雅黑" panose="020B0503020204020204" pitchFamily="34" charset="-122"/>
                <a:ea typeface="微软雅黑" panose="020B0503020204020204" pitchFamily="34" charset="-122"/>
              </a:rPr>
              <a:t>的矿池实现了全网</a:t>
            </a:r>
            <a:r>
              <a:rPr lang="en-US" altLang="zh-CN" sz="2400" b="1" dirty="0">
                <a:solidFill>
                  <a:srgbClr val="2B497D"/>
                </a:solidFill>
                <a:latin typeface="微软雅黑" panose="020B0503020204020204" pitchFamily="34" charset="-122"/>
                <a:ea typeface="微软雅黑" panose="020B0503020204020204" pitchFamily="34" charset="-122"/>
              </a:rPr>
              <a:t>51%</a:t>
            </a:r>
            <a:r>
              <a:rPr lang="zh-CN" altLang="en-US" sz="2400" b="1" dirty="0">
                <a:solidFill>
                  <a:srgbClr val="2B497D"/>
                </a:solidFill>
                <a:latin typeface="微软雅黑" panose="020B0503020204020204" pitchFamily="34" charset="-122"/>
                <a:ea typeface="微软雅黑" panose="020B0503020204020204" pitchFamily="34" charset="-122"/>
              </a:rPr>
              <a:t>的算力。一旦他们有了</a:t>
            </a:r>
            <a:r>
              <a:rPr lang="en-US" altLang="zh-CN" sz="2400" b="1" dirty="0">
                <a:solidFill>
                  <a:srgbClr val="2B497D"/>
                </a:solidFill>
                <a:latin typeface="微软雅黑" panose="020B0503020204020204" pitchFamily="34" charset="-122"/>
                <a:ea typeface="微软雅黑" panose="020B0503020204020204" pitchFamily="34" charset="-122"/>
              </a:rPr>
              <a:t>51%</a:t>
            </a:r>
            <a:r>
              <a:rPr lang="zh-CN" altLang="en-US" sz="2400" b="1" dirty="0">
                <a:solidFill>
                  <a:srgbClr val="2B497D"/>
                </a:solidFill>
                <a:latin typeface="微软雅黑" panose="020B0503020204020204" pitchFamily="34" charset="-122"/>
                <a:ea typeface="微软雅黑" panose="020B0503020204020204" pitchFamily="34" charset="-122"/>
              </a:rPr>
              <a:t>的算力，他们就向</a:t>
            </a:r>
            <a:r>
              <a:rPr lang="en-US" altLang="zh-CN" sz="2400" b="1" dirty="0" err="1">
                <a:solidFill>
                  <a:srgbClr val="2B497D"/>
                </a:solidFill>
                <a:latin typeface="微软雅黑" panose="020B0503020204020204" pitchFamily="34" charset="-122"/>
                <a:ea typeface="微软雅黑" panose="020B0503020204020204" pitchFamily="34" charset="-122"/>
              </a:rPr>
              <a:t>Bittrex</a:t>
            </a:r>
            <a:r>
              <a:rPr lang="zh-CN" altLang="en-US" sz="2400" b="1" dirty="0">
                <a:solidFill>
                  <a:srgbClr val="2B497D"/>
                </a:solidFill>
                <a:latin typeface="微软雅黑" panose="020B0503020204020204" pitchFamily="34" charset="-122"/>
                <a:ea typeface="微软雅黑" panose="020B0503020204020204" pitchFamily="34" charset="-122"/>
              </a:rPr>
              <a:t>充值</a:t>
            </a:r>
            <a:r>
              <a:rPr lang="en-US" altLang="zh-CN" sz="2400" b="1" dirty="0">
                <a:solidFill>
                  <a:srgbClr val="2B497D"/>
                </a:solidFill>
                <a:latin typeface="微软雅黑" panose="020B0503020204020204" pitchFamily="34" charset="-122"/>
                <a:ea typeface="微软雅黑" panose="020B0503020204020204" pitchFamily="34" charset="-122"/>
              </a:rPr>
              <a:t>KR</a:t>
            </a:r>
            <a:r>
              <a:rPr lang="zh-CN" altLang="en-US" sz="2400" b="1" dirty="0">
                <a:solidFill>
                  <a:srgbClr val="2B497D"/>
                </a:solidFill>
                <a:latin typeface="微软雅黑" panose="020B0503020204020204" pitchFamily="34" charset="-122"/>
                <a:ea typeface="微软雅黑" panose="020B0503020204020204" pitchFamily="34" charset="-122"/>
              </a:rPr>
              <a:t>，然后回滚区块链。因此，他们欺骗区块链并实现了双重花费，然后盗走了这些资金。</a:t>
            </a:r>
          </a:p>
          <a:p>
            <a:pPr marL="0" indent="0" algn="just">
              <a:spcAft>
                <a:spcPts val="1200"/>
              </a:spcAft>
              <a:buNone/>
            </a:pPr>
            <a:endParaRPr lang="en-US" altLang="zh-CN" sz="2400" b="1" dirty="0">
              <a:solidFill>
                <a:srgbClr val="2B497D"/>
              </a:solidFill>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l"/>
            </a:pPr>
            <a:endParaRPr lang="en-US" altLang="zh-CN" sz="24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p:txBody>
          <a:bodyPr/>
          <a:lstStyle/>
          <a:p>
            <a:r>
              <a:rPr lang="zh-CN" altLang="en-US" dirty="0"/>
              <a:t>协议安全性分析</a:t>
            </a:r>
          </a:p>
        </p:txBody>
      </p:sp>
      <p:sp>
        <p:nvSpPr>
          <p:cNvPr id="5" name="文本框 4"/>
          <p:cNvSpPr txBox="1"/>
          <p:nvPr/>
        </p:nvSpPr>
        <p:spPr>
          <a:xfrm>
            <a:off x="10668000" y="622808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300" y="2399416"/>
            <a:ext cx="4989279" cy="2775286"/>
          </a:xfrm>
          <a:prstGeom prst="rect">
            <a:avLst/>
          </a:prstGeom>
        </p:spPr>
      </p:pic>
    </p:spTree>
    <p:extLst>
      <p:ext uri="{BB962C8B-B14F-4D97-AF65-F5344CB8AC3E}">
        <p14:creationId xmlns:p14="http://schemas.microsoft.com/office/powerpoint/2010/main" val="1307497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2530258" y="1901576"/>
                <a:ext cx="7700862" cy="4592450"/>
              </a:xfrm>
            </p:spPr>
            <p:txBody>
              <a:bodyPr/>
              <a:lstStyle/>
              <a:p>
                <a:pPr marL="0" indent="0" algn="just">
                  <a:spcAft>
                    <a:spcPts val="1200"/>
                  </a:spcAft>
                  <a:buNone/>
                </a:pPr>
                <a:r>
                  <a:rPr lang="zh-CN" altLang="en-US" sz="2400" b="1" dirty="0">
                    <a:solidFill>
                      <a:schemeClr val="accent5">
                        <a:lumMod val="75000"/>
                      </a:schemeClr>
                    </a:solidFill>
                    <a:latin typeface="微软雅黑" panose="020B0503020204020204" pitchFamily="34" charset="-122"/>
                    <a:ea typeface="微软雅黑" panose="020B0503020204020204" pitchFamily="34" charset="-122"/>
                  </a:rPr>
                  <a:t>       假设攻击者控制交易的传输，且控制算力占总算力的比例为</a:t>
                </a:r>
                <a:r>
                  <a:rPr lang="en-US" altLang="zh-CN" sz="2400" b="1" dirty="0">
                    <a:solidFill>
                      <a:schemeClr val="accent5">
                        <a:lumMod val="75000"/>
                      </a:schemeClr>
                    </a:solidFill>
                    <a:latin typeface="微软雅黑" panose="020B0503020204020204" pitchFamily="34" charset="-122"/>
                    <a:ea typeface="微软雅黑" panose="020B0503020204020204" pitchFamily="34" charset="-122"/>
                  </a:rPr>
                  <a:t>p,</a:t>
                </a:r>
                <a:r>
                  <a:rPr lang="zh-CN" altLang="en-US" sz="2400" b="1" dirty="0">
                    <a:solidFill>
                      <a:schemeClr val="accent5">
                        <a:lumMod val="75000"/>
                      </a:schemeClr>
                    </a:solidFill>
                    <a:latin typeface="微软雅黑" panose="020B0503020204020204" pitchFamily="34" charset="-122"/>
                    <a:ea typeface="微软雅黑" panose="020B0503020204020204" pitchFamily="34" charset="-122"/>
                  </a:rPr>
                  <a:t>当系统得到区块总数为</a:t>
                </a:r>
                <a:r>
                  <a:rPr lang="en-US" altLang="zh-CN" sz="2400" b="1" dirty="0">
                    <a:solidFill>
                      <a:schemeClr val="accent5">
                        <a:lumMod val="75000"/>
                      </a:schemeClr>
                    </a:solidFill>
                    <a:latin typeface="微软雅黑" panose="020B0503020204020204" pitchFamily="34" charset="-122"/>
                    <a:ea typeface="微软雅黑" panose="020B0503020204020204" pitchFamily="34" charset="-122"/>
                  </a:rPr>
                  <a:t>T</a:t>
                </a:r>
                <a:r>
                  <a:rPr lang="zh-CN" altLang="en-US" sz="2400" b="1" dirty="0">
                    <a:solidFill>
                      <a:schemeClr val="accent5">
                        <a:lumMod val="75000"/>
                      </a:schemeClr>
                    </a:solidFill>
                    <a:latin typeface="微软雅黑" panose="020B0503020204020204" pitchFamily="34" charset="-122"/>
                    <a:ea typeface="微软雅黑" panose="020B0503020204020204" pitchFamily="34" charset="-122"/>
                  </a:rPr>
                  <a:t>时，理想情况下，攻击者占据的区块数为</a:t>
                </a:r>
                <a:r>
                  <a:rPr lang="en-US" altLang="zh-CN" sz="2400" b="1" dirty="0" err="1">
                    <a:solidFill>
                      <a:schemeClr val="accent5">
                        <a:lumMod val="75000"/>
                      </a:schemeClr>
                    </a:solidFill>
                    <a:latin typeface="微软雅黑" panose="020B0503020204020204" pitchFamily="34" charset="-122"/>
                    <a:ea typeface="微软雅黑" panose="020B0503020204020204" pitchFamily="34" charset="-122"/>
                  </a:rPr>
                  <a:t>Tp</a:t>
                </a:r>
                <a:r>
                  <a:rPr lang="zh-CN" altLang="en-US" sz="2400" b="1" dirty="0">
                    <a:solidFill>
                      <a:schemeClr val="accent5">
                        <a:lumMod val="75000"/>
                      </a:schemeClr>
                    </a:solidFill>
                    <a:latin typeface="微软雅黑" panose="020B0503020204020204" pitchFamily="34" charset="-122"/>
                    <a:ea typeface="微软雅黑" panose="020B0503020204020204" pitchFamily="34" charset="-122"/>
                  </a:rPr>
                  <a:t>。但是由于攻击者控制交易的传输，当攻击者挖到一个区块后，可以不向诚实节点发布当诚实节点挖到区块后，攻击者可以控制网络传输，使自己的区块在诚实节点的区块之前得到确认，进而使诚实节点的区块失效，可以得到实际上攻击者的算力占总算力比例为</a:t>
                </a:r>
                <a:r>
                  <a:rPr lang="en-US" altLang="zh-CN" sz="2400" b="1" dirty="0">
                    <a:solidFill>
                      <a:schemeClr val="accent5">
                        <a:lumMod val="75000"/>
                      </a:schemeClr>
                    </a:solidFill>
                    <a:latin typeface="微软雅黑" panose="020B0503020204020204" pitchFamily="34" charset="-122"/>
                    <a:ea typeface="微软雅黑" panose="020B0503020204020204" pitchFamily="34" charset="-122"/>
                  </a:rPr>
                  <a:t>;</a:t>
                </a:r>
              </a:p>
              <a:p>
                <a:pPr marL="0" indent="0" algn="just">
                  <a:spcAft>
                    <a:spcPts val="1200"/>
                  </a:spcAft>
                  <a:buNone/>
                </a:pPr>
                <a14:m>
                  <m:oMathPara xmlns:m="http://schemas.openxmlformats.org/officeDocument/2006/math">
                    <m:oMathParaPr>
                      <m:jc m:val="centerGroup"/>
                    </m:oMathParaPr>
                    <m:oMath xmlns:m="http://schemas.openxmlformats.org/officeDocument/2006/math">
                      <m:f>
                        <m:fPr>
                          <m:ctrlPr>
                            <a:rPr lang="en-US" altLang="zh-CN" sz="2400" b="1" i="1" smtClean="0">
                              <a:solidFill>
                                <a:schemeClr val="accent5">
                                  <a:lumMod val="75000"/>
                                </a:schemeClr>
                              </a:solidFill>
                              <a:latin typeface="Cambria Math" panose="02040503050406030204" pitchFamily="18" charset="0"/>
                            </a:rPr>
                          </m:ctrlPr>
                        </m:fPr>
                        <m:num>
                          <m:r>
                            <a:rPr lang="en-US" altLang="zh-CN" sz="2400" b="1" i="1" smtClean="0">
                              <a:solidFill>
                                <a:schemeClr val="accent5">
                                  <a:lumMod val="75000"/>
                                </a:schemeClr>
                              </a:solidFill>
                              <a:latin typeface="Cambria Math" panose="02040503050406030204" pitchFamily="18" charset="0"/>
                            </a:rPr>
                            <m:t>𝑝</m:t>
                          </m:r>
                        </m:num>
                        <m:den>
                          <m:r>
                            <a:rPr lang="en-US" altLang="zh-CN" sz="2400" b="1" i="1" smtClean="0">
                              <a:solidFill>
                                <a:schemeClr val="accent5">
                                  <a:lumMod val="75000"/>
                                </a:schemeClr>
                              </a:solidFill>
                              <a:latin typeface="Cambria Math" panose="02040503050406030204" pitchFamily="18" charset="0"/>
                            </a:rPr>
                            <m:t>1−</m:t>
                          </m:r>
                          <m:r>
                            <a:rPr lang="en-US" altLang="zh-CN" sz="2400" b="1" i="1" smtClean="0">
                              <a:solidFill>
                                <a:schemeClr val="accent5">
                                  <a:lumMod val="75000"/>
                                </a:schemeClr>
                              </a:solidFill>
                              <a:latin typeface="Cambria Math" panose="02040503050406030204" pitchFamily="18" charset="0"/>
                            </a:rPr>
                            <m:t>𝑝</m:t>
                          </m:r>
                        </m:den>
                      </m:f>
                    </m:oMath>
                  </m:oMathPara>
                </a14:m>
                <a:endParaRPr lang="en-US" altLang="zh-CN" sz="2400" b="1" dirty="0">
                  <a:solidFill>
                    <a:schemeClr val="accent5">
                      <a:lumMod val="75000"/>
                    </a:schemeClr>
                  </a:solidFill>
                  <a:latin typeface="微软雅黑" panose="020B0503020204020204" pitchFamily="34" charset="-122"/>
                  <a:ea typeface="微软雅黑" panose="020B0503020204020204" pitchFamily="34" charset="-122"/>
                </a:endParaRPr>
              </a:p>
              <a:p>
                <a:pPr marL="342900" indent="-342900" algn="just">
                  <a:spcAft>
                    <a:spcPts val="1200"/>
                  </a:spcAft>
                  <a:buFont typeface="Wingdings" panose="05000000000000000000" pitchFamily="2" charset="2"/>
                  <a:buChar char="l"/>
                </a:pPr>
                <a:endParaRPr lang="en-US" altLang="zh-CN" sz="2400" b="1" dirty="0">
                  <a:solidFill>
                    <a:schemeClr val="accent5">
                      <a:lumMod val="75000"/>
                    </a:schemeClr>
                  </a:solidFill>
                  <a:latin typeface="微软雅黑" panose="020B0503020204020204" pitchFamily="34" charset="-122"/>
                  <a:ea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2530258" y="1901576"/>
                <a:ext cx="7700862" cy="4592450"/>
              </a:xfrm>
              <a:blipFill>
                <a:blip r:embed="rId3"/>
                <a:stretch>
                  <a:fillRect/>
                </a:stretch>
              </a:blipFill>
            </p:spPr>
            <p:txBody>
              <a:bodyPr/>
              <a:lstStyle/>
              <a:p>
                <a:r>
                  <a:rPr lang="zh-CN" altLang="en-US">
                    <a:noFill/>
                  </a:rPr>
                  <a:t> </a:t>
                </a:r>
              </a:p>
            </p:txBody>
          </p:sp>
        </mc:Fallback>
      </mc:AlternateContent>
      <p:sp>
        <p:nvSpPr>
          <p:cNvPr id="4" name="标题 3"/>
          <p:cNvSpPr>
            <a:spLocks noGrp="1"/>
          </p:cNvSpPr>
          <p:nvPr>
            <p:ph type="title"/>
          </p:nvPr>
        </p:nvSpPr>
        <p:spPr/>
        <p:txBody>
          <a:bodyPr/>
          <a:lstStyle/>
          <a:p>
            <a:r>
              <a:rPr lang="zh-CN" altLang="en-US" dirty="0"/>
              <a:t>自私挖矿</a:t>
            </a:r>
          </a:p>
        </p:txBody>
      </p:sp>
      <p:sp>
        <p:nvSpPr>
          <p:cNvPr id="5" name="文本框 4"/>
          <p:cNvSpPr txBox="1"/>
          <p:nvPr/>
        </p:nvSpPr>
        <p:spPr>
          <a:xfrm>
            <a:off x="10668000" y="622808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Tree>
    <p:extLst>
      <p:ext uri="{BB962C8B-B14F-4D97-AF65-F5344CB8AC3E}">
        <p14:creationId xmlns:p14="http://schemas.microsoft.com/office/powerpoint/2010/main" val="938592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5544457" y="1923033"/>
            <a:ext cx="5902960" cy="4712168"/>
          </a:xfrm>
        </p:spPr>
        <p:txBody>
          <a:bodyPr/>
          <a:lstStyle/>
          <a:p>
            <a:pPr>
              <a:spcAft>
                <a:spcPts val="1200"/>
              </a:spcAft>
              <a:buFont typeface="Wingdings" panose="05000000000000000000" pitchFamily="2" charset="2"/>
              <a:buChar char="l"/>
            </a:pPr>
            <a:r>
              <a:rPr lang="zh-CN" altLang="zh-CN" sz="2400" b="1" dirty="0">
                <a:solidFill>
                  <a:srgbClr val="2B497D"/>
                </a:solidFill>
                <a:latin typeface="微软雅黑" panose="020B0503020204020204" pitchFamily="34" charset="-122"/>
                <a:ea typeface="微软雅黑" panose="020B0503020204020204" pitchFamily="34" charset="-122"/>
              </a:rPr>
              <a:t>区块链技术一大特点就是不可逆，不可伪造，但前提是私钥是安全的。</a:t>
            </a:r>
          </a:p>
          <a:p>
            <a:pPr>
              <a:spcAft>
                <a:spcPts val="1200"/>
              </a:spcAft>
              <a:buFont typeface="Wingdings" panose="05000000000000000000" pitchFamily="2" charset="2"/>
              <a:buChar char="l"/>
            </a:pPr>
            <a:r>
              <a:rPr lang="zh-CN" altLang="zh-CN" sz="2400" b="1" dirty="0">
                <a:solidFill>
                  <a:srgbClr val="2B497D"/>
                </a:solidFill>
                <a:latin typeface="微软雅黑" panose="020B0503020204020204" pitchFamily="34" charset="-122"/>
                <a:ea typeface="微软雅黑" panose="020B0503020204020204" pitchFamily="34" charset="-122"/>
              </a:rPr>
              <a:t>与以往任何体系不同的是，私钥是每个用户自己生成并且自己负责保管的，理论上没有第三方的参与，所以私钥一旦丢失，便无法对账户的资产做任何操作。多重签名某种程度上能解决一部分问题，但实施起来非常复杂，而且要设计与之相配套的非常复杂的秘钥管理和使用体系</a:t>
            </a:r>
            <a:r>
              <a:rPr lang="zh-CN" altLang="en-US" sz="2400" b="1" dirty="0">
                <a:solidFill>
                  <a:srgbClr val="2B497D"/>
                </a:solidFill>
                <a:latin typeface="微软雅黑" panose="020B0503020204020204" pitchFamily="34" charset="-122"/>
                <a:ea typeface="微软雅黑" panose="020B0503020204020204" pitchFamily="34" charset="-122"/>
              </a:rPr>
              <a:t>。</a:t>
            </a:r>
            <a:endParaRPr lang="en-US" altLang="zh-CN" sz="2000" b="1" dirty="0">
              <a:solidFill>
                <a:srgbClr val="2B497D"/>
              </a:solidFill>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p:txBody>
          <a:bodyPr/>
          <a:lstStyle/>
          <a:p>
            <a:r>
              <a:rPr lang="zh-CN" altLang="en-US" dirty="0"/>
              <a:t>使用安全性分析</a:t>
            </a:r>
          </a:p>
        </p:txBody>
      </p:sp>
      <p:sp>
        <p:nvSpPr>
          <p:cNvPr id="5" name="文本框 4"/>
          <p:cNvSpPr txBox="1"/>
          <p:nvPr/>
        </p:nvSpPr>
        <p:spPr>
          <a:xfrm>
            <a:off x="10668000" y="6265869"/>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827" y="1923033"/>
            <a:ext cx="5150630" cy="3096007"/>
          </a:xfrm>
          <a:prstGeom prst="rect">
            <a:avLst/>
          </a:prstGeom>
        </p:spPr>
      </p:pic>
    </p:spTree>
    <p:extLst>
      <p:ext uri="{BB962C8B-B14F-4D97-AF65-F5344CB8AC3E}">
        <p14:creationId xmlns:p14="http://schemas.microsoft.com/office/powerpoint/2010/main" val="268337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123795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prstGeom prst="rect">
            <a:avLst/>
          </a:prstGeom>
        </p:spPr>
        <p:txBody>
          <a:bodyPr>
            <a:noAutofit/>
          </a:bodyPr>
          <a:lstStyle/>
          <a:p>
            <a:pPr algn="dist"/>
            <a:r>
              <a:rPr lang="zh-CN" altLang="en-US" sz="3200" dirty="0"/>
              <a:t>讲座题纲</a:t>
            </a:r>
          </a:p>
        </p:txBody>
      </p:sp>
      <p:sp>
        <p:nvSpPr>
          <p:cNvPr id="11" name="文本框 10"/>
          <p:cNvSpPr txBox="1"/>
          <p:nvPr/>
        </p:nvSpPr>
        <p:spPr>
          <a:xfrm>
            <a:off x="10617200" y="619760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
        <p:nvSpPr>
          <p:cNvPr id="12" name="五边形 11"/>
          <p:cNvSpPr/>
          <p:nvPr/>
        </p:nvSpPr>
        <p:spPr>
          <a:xfrm>
            <a:off x="2346960" y="1261889"/>
            <a:ext cx="8615680" cy="1066800"/>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3600" dirty="0"/>
              <a:t>比特币、区块链系统面临的安全性威胁</a:t>
            </a:r>
          </a:p>
        </p:txBody>
      </p:sp>
      <p:sp>
        <p:nvSpPr>
          <p:cNvPr id="13" name="五边形 12"/>
          <p:cNvSpPr/>
          <p:nvPr/>
        </p:nvSpPr>
        <p:spPr>
          <a:xfrm>
            <a:off x="2346960" y="2603009"/>
            <a:ext cx="8615680" cy="1066800"/>
          </a:xfrm>
          <a:prstGeom prst="homePlate">
            <a:avLst/>
          </a:prstGeom>
          <a:solidFill>
            <a:srgbClr val="92D05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lvl="0" algn="ctr" defTabSz="1600200">
              <a:lnSpc>
                <a:spcPct val="90000"/>
              </a:lnSpc>
              <a:spcBef>
                <a:spcPct val="0"/>
              </a:spcBef>
              <a:spcAft>
                <a:spcPct val="35000"/>
              </a:spcAft>
            </a:pPr>
            <a:r>
              <a:rPr lang="zh-CN" altLang="en-US" sz="3600" dirty="0"/>
              <a:t>比特币、区块链系统工作原理</a:t>
            </a:r>
          </a:p>
        </p:txBody>
      </p:sp>
      <p:sp>
        <p:nvSpPr>
          <p:cNvPr id="14" name="五边形 13"/>
          <p:cNvSpPr/>
          <p:nvPr/>
        </p:nvSpPr>
        <p:spPr>
          <a:xfrm>
            <a:off x="2346960" y="3956338"/>
            <a:ext cx="8615680" cy="1066800"/>
          </a:xfrm>
          <a:prstGeom prst="homePlate">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lvl="0" algn="ctr" defTabSz="1600200">
              <a:lnSpc>
                <a:spcPct val="90000"/>
              </a:lnSpc>
              <a:spcBef>
                <a:spcPct val="0"/>
              </a:spcBef>
              <a:spcAft>
                <a:spcPct val="35000"/>
              </a:spcAft>
            </a:pPr>
            <a:r>
              <a:rPr lang="zh-CN" altLang="en-US" sz="3600" dirty="0"/>
              <a:t>区块链系统安全性分析</a:t>
            </a:r>
          </a:p>
        </p:txBody>
      </p:sp>
      <p:sp>
        <p:nvSpPr>
          <p:cNvPr id="15" name="五边形 14"/>
          <p:cNvSpPr/>
          <p:nvPr/>
        </p:nvSpPr>
        <p:spPr>
          <a:xfrm>
            <a:off x="2346960" y="5309667"/>
            <a:ext cx="8615680" cy="1066800"/>
          </a:xfrm>
          <a:prstGeom prst="homePlat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1600200">
              <a:lnSpc>
                <a:spcPct val="90000"/>
              </a:lnSpc>
              <a:spcBef>
                <a:spcPct val="0"/>
              </a:spcBef>
              <a:spcAft>
                <a:spcPct val="35000"/>
              </a:spcAft>
            </a:pPr>
            <a:r>
              <a:rPr lang="zh-CN" altLang="en-US" sz="3600" dirty="0"/>
              <a:t>构建更加安全的区块链系统</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5490754" y="1738367"/>
            <a:ext cx="6136640" cy="4712168"/>
          </a:xfrm>
        </p:spPr>
        <p:txBody>
          <a:bodyPr/>
          <a:lstStyle/>
          <a:p>
            <a:pPr marL="342900" indent="-342900" algn="just">
              <a:spcAft>
                <a:spcPts val="1200"/>
              </a:spcAft>
              <a:buFont typeface="Wingdings" panose="05000000000000000000" pitchFamily="2" charset="2"/>
              <a:buChar char="l"/>
            </a:pPr>
            <a:r>
              <a:rPr lang="zh-CN" altLang="en-US" sz="2400" b="1" dirty="0">
                <a:solidFill>
                  <a:srgbClr val="2B497D"/>
                </a:solidFill>
                <a:ea typeface="微软雅黑" panose="020B0503020204020204" pitchFamily="34" charset="-122"/>
              </a:rPr>
              <a:t>签名一个比特币交易时，比特币钱包会获取一个随机数</a:t>
            </a:r>
            <a:r>
              <a:rPr lang="en-US" altLang="zh-CN" sz="2400" b="1" dirty="0">
                <a:solidFill>
                  <a:srgbClr val="2B497D"/>
                </a:solidFill>
                <a:ea typeface="微软雅黑" panose="020B0503020204020204" pitchFamily="34" charset="-122"/>
              </a:rPr>
              <a:t>k</a:t>
            </a:r>
            <a:r>
              <a:rPr lang="zh-CN" altLang="en-US" sz="2400" b="1" dirty="0">
                <a:solidFill>
                  <a:srgbClr val="2B497D"/>
                </a:solidFill>
                <a:ea typeface="微软雅黑" panose="020B0503020204020204" pitchFamily="34" charset="-122"/>
              </a:rPr>
              <a:t>。</a:t>
            </a:r>
            <a:endParaRPr lang="en-US" altLang="zh-CN" sz="2400" b="1" dirty="0">
              <a:solidFill>
                <a:srgbClr val="2B497D"/>
              </a:solidFill>
              <a:ea typeface="微软雅黑" panose="020B0503020204020204" pitchFamily="34" charset="-122"/>
            </a:endParaRPr>
          </a:p>
          <a:p>
            <a:pPr marL="342900" indent="-342900" algn="just">
              <a:spcAft>
                <a:spcPts val="1200"/>
              </a:spcAft>
              <a:buFont typeface="Wingdings" panose="05000000000000000000" pitchFamily="2" charset="2"/>
              <a:buChar char="l"/>
            </a:pPr>
            <a:r>
              <a:rPr lang="zh-CN" altLang="en-US" sz="2400" b="1" dirty="0">
                <a:solidFill>
                  <a:srgbClr val="2B497D"/>
                </a:solidFill>
                <a:ea typeface="微软雅黑" panose="020B0503020204020204" pitchFamily="34" charset="-122"/>
              </a:rPr>
              <a:t>用</a:t>
            </a:r>
            <a:r>
              <a:rPr lang="en-US" altLang="zh-CN" sz="2400" b="1" dirty="0">
                <a:solidFill>
                  <a:srgbClr val="2B497D"/>
                </a:solidFill>
                <a:ea typeface="微软雅黑" panose="020B0503020204020204" pitchFamily="34" charset="-122"/>
              </a:rPr>
              <a:t>k</a:t>
            </a:r>
            <a:r>
              <a:rPr lang="zh-CN" altLang="en-US" sz="2400" b="1" dirty="0">
                <a:solidFill>
                  <a:srgbClr val="2B497D"/>
                </a:solidFill>
                <a:ea typeface="微软雅黑" panose="020B0503020204020204" pitchFamily="34" charset="-122"/>
              </a:rPr>
              <a:t>计算出一个</a:t>
            </a:r>
            <a:r>
              <a:rPr lang="en-US" altLang="zh-CN" sz="2400" b="1" dirty="0">
                <a:solidFill>
                  <a:srgbClr val="2B497D"/>
                </a:solidFill>
                <a:ea typeface="微软雅黑" panose="020B0503020204020204" pitchFamily="34" charset="-122"/>
              </a:rPr>
              <a:t>r</a:t>
            </a:r>
            <a:r>
              <a:rPr lang="zh-CN" altLang="en-US" sz="2400" b="1" dirty="0">
                <a:solidFill>
                  <a:srgbClr val="2B497D"/>
                </a:solidFill>
                <a:ea typeface="微软雅黑" panose="020B0503020204020204" pitchFamily="34" charset="-122"/>
              </a:rPr>
              <a:t>，然后用“</a:t>
            </a:r>
            <a:r>
              <a:rPr lang="zh-CN" altLang="en-US" b="1" dirty="0">
                <a:solidFill>
                  <a:srgbClr val="FF0000"/>
                </a:solidFill>
                <a:ea typeface="微软雅黑" panose="020B0503020204020204" pitchFamily="34" charset="-122"/>
              </a:rPr>
              <a:t>私钥</a:t>
            </a:r>
            <a:r>
              <a:rPr lang="en-US" altLang="zh-CN" b="1" dirty="0">
                <a:solidFill>
                  <a:srgbClr val="FF0000"/>
                </a:solidFill>
                <a:ea typeface="微软雅黑" panose="020B0503020204020204" pitchFamily="34" charset="-122"/>
              </a:rPr>
              <a:t>+</a:t>
            </a:r>
            <a:r>
              <a:rPr lang="en-US" altLang="zh-CN" b="1" dirty="0" err="1">
                <a:solidFill>
                  <a:srgbClr val="FF0000"/>
                </a:solidFill>
                <a:ea typeface="微软雅黑" panose="020B0503020204020204" pitchFamily="34" charset="-122"/>
              </a:rPr>
              <a:t>k+r</a:t>
            </a:r>
            <a:r>
              <a:rPr lang="en-US" altLang="zh-CN" b="1" dirty="0">
                <a:solidFill>
                  <a:srgbClr val="FF0000"/>
                </a:solidFill>
                <a:ea typeface="微软雅黑" panose="020B0503020204020204" pitchFamily="34" charset="-122"/>
              </a:rPr>
              <a:t>+</a:t>
            </a:r>
            <a:r>
              <a:rPr lang="zh-CN" altLang="en-US" b="1" dirty="0">
                <a:solidFill>
                  <a:srgbClr val="FF0000"/>
                </a:solidFill>
                <a:ea typeface="微软雅黑" panose="020B0503020204020204" pitchFamily="34" charset="-122"/>
              </a:rPr>
              <a:t>交易</a:t>
            </a:r>
            <a:r>
              <a:rPr lang="en-US" altLang="zh-CN" b="1" dirty="0">
                <a:solidFill>
                  <a:srgbClr val="FF0000"/>
                </a:solidFill>
                <a:ea typeface="微软雅黑" panose="020B0503020204020204" pitchFamily="34" charset="-122"/>
              </a:rPr>
              <a:t>hash</a:t>
            </a:r>
            <a:r>
              <a:rPr lang="zh-CN" altLang="en-US" sz="2400" b="1" dirty="0">
                <a:solidFill>
                  <a:srgbClr val="2B497D"/>
                </a:solidFill>
                <a:ea typeface="微软雅黑" panose="020B0503020204020204" pitchFamily="34" charset="-122"/>
              </a:rPr>
              <a:t>” 计算出签名</a:t>
            </a:r>
            <a:r>
              <a:rPr lang="en-US" altLang="zh-CN" b="1" dirty="0">
                <a:solidFill>
                  <a:srgbClr val="FF0000"/>
                </a:solidFill>
                <a:ea typeface="微软雅黑" panose="020B0503020204020204" pitchFamily="34" charset="-122"/>
              </a:rPr>
              <a:t>Sig</a:t>
            </a:r>
            <a:r>
              <a:rPr lang="zh-CN" altLang="en-US" sz="2400" b="1" dirty="0">
                <a:solidFill>
                  <a:srgbClr val="2B497D"/>
                </a:solidFill>
                <a:ea typeface="微软雅黑" panose="020B0503020204020204" pitchFamily="34" charset="-122"/>
              </a:rPr>
              <a:t>。</a:t>
            </a:r>
            <a:endParaRPr lang="en-US" altLang="zh-CN" sz="2400" b="1" dirty="0">
              <a:solidFill>
                <a:srgbClr val="2B497D"/>
              </a:solidFill>
              <a:ea typeface="微软雅黑" panose="020B0503020204020204" pitchFamily="34" charset="-122"/>
            </a:endParaRPr>
          </a:p>
          <a:p>
            <a:pPr marL="342900" indent="-342900" algn="just">
              <a:spcAft>
                <a:spcPts val="1200"/>
              </a:spcAft>
              <a:buFont typeface="Wingdings" panose="05000000000000000000" pitchFamily="2" charset="2"/>
              <a:buChar char="l"/>
            </a:pPr>
            <a:r>
              <a:rPr lang="zh-CN" altLang="en-US" sz="2400" b="1" dirty="0">
                <a:solidFill>
                  <a:srgbClr val="2B497D"/>
                </a:solidFill>
                <a:ea typeface="微软雅黑" panose="020B0503020204020204" pitchFamily="34" charset="-122"/>
              </a:rPr>
              <a:t>最后将“</a:t>
            </a:r>
            <a:r>
              <a:rPr lang="zh-CN" altLang="en-US" b="1" dirty="0">
                <a:solidFill>
                  <a:srgbClr val="FF0000"/>
                </a:solidFill>
                <a:ea typeface="微软雅黑" panose="020B0503020204020204" pitchFamily="34" charset="-122"/>
              </a:rPr>
              <a:t>公钥</a:t>
            </a:r>
            <a:r>
              <a:rPr lang="en-US" altLang="zh-CN" b="1" dirty="0">
                <a:solidFill>
                  <a:srgbClr val="FF0000"/>
                </a:solidFill>
                <a:ea typeface="微软雅黑" panose="020B0503020204020204" pitchFamily="34" charset="-122"/>
              </a:rPr>
              <a:t>+</a:t>
            </a:r>
            <a:r>
              <a:rPr lang="en-US" altLang="zh-CN" b="1" dirty="0" err="1">
                <a:solidFill>
                  <a:srgbClr val="FF0000"/>
                </a:solidFill>
                <a:ea typeface="微软雅黑" panose="020B0503020204020204" pitchFamily="34" charset="-122"/>
              </a:rPr>
              <a:t>r+Sig</a:t>
            </a:r>
            <a:r>
              <a:rPr lang="en-US" altLang="zh-CN" sz="2400" b="1" dirty="0">
                <a:solidFill>
                  <a:srgbClr val="2B497D"/>
                </a:solidFill>
                <a:ea typeface="微软雅黑" panose="020B0503020204020204" pitchFamily="34" charset="-122"/>
              </a:rPr>
              <a:t>”</a:t>
            </a:r>
            <a:r>
              <a:rPr lang="zh-CN" altLang="en-US" sz="2400" b="1" dirty="0">
                <a:solidFill>
                  <a:srgbClr val="2B497D"/>
                </a:solidFill>
                <a:ea typeface="微软雅黑" panose="020B0503020204020204" pitchFamily="34" charset="-122"/>
              </a:rPr>
              <a:t>广播出去，其它节点通过检查</a:t>
            </a:r>
            <a:r>
              <a:rPr lang="en-US" altLang="zh-CN" sz="2400" b="1" dirty="0">
                <a:solidFill>
                  <a:srgbClr val="2B497D"/>
                </a:solidFill>
                <a:ea typeface="微软雅黑" panose="020B0503020204020204" pitchFamily="34" charset="-122"/>
              </a:rPr>
              <a:t>”</a:t>
            </a:r>
            <a:r>
              <a:rPr lang="zh-CN" altLang="en-US" b="1" dirty="0">
                <a:solidFill>
                  <a:srgbClr val="FF0000"/>
                </a:solidFill>
                <a:ea typeface="微软雅黑" panose="020B0503020204020204" pitchFamily="34" charset="-122"/>
              </a:rPr>
              <a:t>公钥</a:t>
            </a:r>
            <a:r>
              <a:rPr lang="en-US" altLang="zh-CN" b="1" dirty="0">
                <a:solidFill>
                  <a:srgbClr val="FF0000"/>
                </a:solidFill>
                <a:ea typeface="微软雅黑" panose="020B0503020204020204" pitchFamily="34" charset="-122"/>
              </a:rPr>
              <a:t>+</a:t>
            </a:r>
            <a:r>
              <a:rPr lang="en-US" altLang="zh-CN" b="1" dirty="0" err="1">
                <a:solidFill>
                  <a:srgbClr val="FF0000"/>
                </a:solidFill>
                <a:ea typeface="微软雅黑" panose="020B0503020204020204" pitchFamily="34" charset="-122"/>
              </a:rPr>
              <a:t>r+Sig</a:t>
            </a:r>
            <a:r>
              <a:rPr lang="en-US" altLang="zh-CN" sz="2400" b="1" dirty="0">
                <a:solidFill>
                  <a:srgbClr val="2B497D"/>
                </a:solidFill>
                <a:ea typeface="微软雅黑" panose="020B0503020204020204" pitchFamily="34" charset="-122"/>
              </a:rPr>
              <a:t>”</a:t>
            </a:r>
            <a:r>
              <a:rPr lang="zh-CN" altLang="en-US" sz="2400" b="1" dirty="0">
                <a:solidFill>
                  <a:srgbClr val="2B497D"/>
                </a:solidFill>
                <a:ea typeface="微软雅黑" panose="020B0503020204020204" pitchFamily="34" charset="-122"/>
              </a:rPr>
              <a:t>验证签名是否正确，就像从公钥不能反推出私钥一样，从</a:t>
            </a:r>
            <a:r>
              <a:rPr lang="en-US" altLang="zh-CN" sz="2400" b="1" dirty="0">
                <a:solidFill>
                  <a:srgbClr val="2B497D"/>
                </a:solidFill>
                <a:ea typeface="微软雅黑" panose="020B0503020204020204" pitchFamily="34" charset="-122"/>
              </a:rPr>
              <a:t>r</a:t>
            </a:r>
            <a:r>
              <a:rPr lang="zh-CN" altLang="en-US" sz="2400" b="1" dirty="0">
                <a:solidFill>
                  <a:srgbClr val="2B497D"/>
                </a:solidFill>
                <a:ea typeface="微软雅黑" panose="020B0503020204020204" pitchFamily="34" charset="-122"/>
              </a:rPr>
              <a:t>值也不能反推出</a:t>
            </a:r>
            <a:r>
              <a:rPr lang="en-US" altLang="zh-CN" sz="2400" b="1" dirty="0">
                <a:solidFill>
                  <a:srgbClr val="2B497D"/>
                </a:solidFill>
                <a:ea typeface="微软雅黑" panose="020B0503020204020204" pitchFamily="34" charset="-122"/>
              </a:rPr>
              <a:t>k</a:t>
            </a:r>
            <a:r>
              <a:rPr lang="zh-CN" altLang="en-US" sz="2400" b="1" dirty="0">
                <a:solidFill>
                  <a:srgbClr val="2B497D"/>
                </a:solidFill>
                <a:ea typeface="微软雅黑" panose="020B0503020204020204" pitchFamily="34" charset="-122"/>
              </a:rPr>
              <a:t>值。</a:t>
            </a:r>
            <a:endParaRPr lang="en-US" altLang="zh-CN" sz="2400" b="1" dirty="0">
              <a:solidFill>
                <a:srgbClr val="2B497D"/>
              </a:solidFill>
              <a:ea typeface="微软雅黑" panose="020B0503020204020204" pitchFamily="34" charset="-122"/>
            </a:endParaRPr>
          </a:p>
          <a:p>
            <a:pPr marL="0" indent="0" algn="just">
              <a:buNone/>
            </a:pPr>
            <a:endParaRPr lang="zh-CN" altLang="en-US" sz="2400" dirty="0">
              <a:solidFill>
                <a:srgbClr val="2B497D"/>
              </a:solidFill>
              <a:latin typeface="+mn-ea"/>
            </a:endParaRPr>
          </a:p>
        </p:txBody>
      </p:sp>
      <p:sp>
        <p:nvSpPr>
          <p:cNvPr id="4" name="标题 3"/>
          <p:cNvSpPr>
            <a:spLocks noGrp="1"/>
          </p:cNvSpPr>
          <p:nvPr>
            <p:ph type="title"/>
          </p:nvPr>
        </p:nvSpPr>
        <p:spPr/>
        <p:txBody>
          <a:bodyPr/>
          <a:lstStyle/>
          <a:p>
            <a:r>
              <a:rPr lang="zh-CN" altLang="en-US" dirty="0"/>
              <a:t>使用安全性分析</a:t>
            </a:r>
          </a:p>
        </p:txBody>
      </p:sp>
      <p:sp>
        <p:nvSpPr>
          <p:cNvPr id="5" name="文本框 4"/>
          <p:cNvSpPr txBox="1"/>
          <p:nvPr/>
        </p:nvSpPr>
        <p:spPr>
          <a:xfrm>
            <a:off x="10668000" y="6265869"/>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264" y="1921510"/>
            <a:ext cx="5063490" cy="2813050"/>
          </a:xfrm>
          <a:prstGeom prst="rect">
            <a:avLst/>
          </a:prstGeom>
        </p:spPr>
      </p:pic>
    </p:spTree>
    <p:extLst>
      <p:ext uri="{BB962C8B-B14F-4D97-AF65-F5344CB8AC3E}">
        <p14:creationId xmlns:p14="http://schemas.microsoft.com/office/powerpoint/2010/main" val="394219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使用安全性分析</a:t>
            </a:r>
          </a:p>
        </p:txBody>
      </p:sp>
      <p:sp>
        <p:nvSpPr>
          <p:cNvPr id="5" name="文本框 4"/>
          <p:cNvSpPr txBox="1"/>
          <p:nvPr/>
        </p:nvSpPr>
        <p:spPr>
          <a:xfrm>
            <a:off x="10668000" y="6265869"/>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
        <p:nvSpPr>
          <p:cNvPr id="8" name="矩形 7"/>
          <p:cNvSpPr/>
          <p:nvPr/>
        </p:nvSpPr>
        <p:spPr>
          <a:xfrm>
            <a:off x="5100320" y="1848416"/>
            <a:ext cx="6096000" cy="3477875"/>
          </a:xfrm>
          <a:prstGeom prst="rect">
            <a:avLst/>
          </a:prstGeom>
        </p:spPr>
        <p:txBody>
          <a:bodyPr>
            <a:spAutoFit/>
          </a:bodyPr>
          <a:lstStyle/>
          <a:p>
            <a:pPr marL="285750" indent="-285750">
              <a:spcAft>
                <a:spcPts val="1200"/>
              </a:spcAft>
              <a:buFont typeface="Wingdings" panose="05000000000000000000" pitchFamily="2" charset="2"/>
              <a:buChar char="l"/>
            </a:pPr>
            <a:r>
              <a:rPr lang="zh-CN" altLang="en-US" sz="2400" b="1" dirty="0">
                <a:solidFill>
                  <a:srgbClr val="2B497D"/>
                </a:solidFill>
                <a:ea typeface="微软雅黑" panose="020B0503020204020204" pitchFamily="34" charset="-122"/>
              </a:rPr>
              <a:t>如果由于钱包软件所依赖的随机数生成器不安全，导致签出的多笔交易之间发生了</a:t>
            </a:r>
            <a:r>
              <a:rPr lang="en-US" altLang="zh-CN" sz="2400" b="1" dirty="0">
                <a:solidFill>
                  <a:srgbClr val="2B497D"/>
                </a:solidFill>
                <a:ea typeface="微软雅黑" panose="020B0503020204020204" pitchFamily="34" charset="-122"/>
              </a:rPr>
              <a:t>k</a:t>
            </a:r>
            <a:r>
              <a:rPr lang="zh-CN" altLang="en-US" sz="2400" b="1" dirty="0">
                <a:solidFill>
                  <a:srgbClr val="2B497D"/>
                </a:solidFill>
                <a:ea typeface="微软雅黑" panose="020B0503020204020204" pitchFamily="34" charset="-122"/>
              </a:rPr>
              <a:t>值重复，也就相当于使用了相同的</a:t>
            </a:r>
            <a:r>
              <a:rPr lang="en-US" altLang="zh-CN" sz="2400" b="1" i="1" dirty="0">
                <a:solidFill>
                  <a:srgbClr val="2B497D"/>
                </a:solidFill>
                <a:ea typeface="微软雅黑" panose="020B0503020204020204" pitchFamily="34" charset="-122"/>
              </a:rPr>
              <a:t>k</a:t>
            </a:r>
            <a:r>
              <a:rPr lang="zh-CN" altLang="en-US" sz="2400" b="1" dirty="0">
                <a:solidFill>
                  <a:srgbClr val="2B497D"/>
                </a:solidFill>
                <a:ea typeface="微软雅黑" panose="020B0503020204020204" pitchFamily="34" charset="-122"/>
              </a:rPr>
              <a:t>、相同的</a:t>
            </a:r>
            <a:r>
              <a:rPr lang="en-US" altLang="zh-CN" sz="2400" b="1" dirty="0">
                <a:solidFill>
                  <a:srgbClr val="2B497D"/>
                </a:solidFill>
                <a:ea typeface="微软雅黑" panose="020B0503020204020204" pitchFamily="34" charset="-122"/>
              </a:rPr>
              <a:t>r</a:t>
            </a:r>
            <a:r>
              <a:rPr lang="zh-CN" altLang="en-US" sz="2400" b="1" dirty="0">
                <a:solidFill>
                  <a:srgbClr val="2B497D"/>
                </a:solidFill>
                <a:ea typeface="微软雅黑" panose="020B0503020204020204" pitchFamily="34" charset="-122"/>
              </a:rPr>
              <a:t>、相同的私钥签名了不同的交易。</a:t>
            </a:r>
            <a:endParaRPr lang="en-US" altLang="zh-CN" sz="2400" b="1" dirty="0">
              <a:solidFill>
                <a:srgbClr val="2B497D"/>
              </a:solidFill>
              <a:ea typeface="微软雅黑" panose="020B0503020204020204" pitchFamily="34" charset="-122"/>
            </a:endParaRPr>
          </a:p>
          <a:p>
            <a:pPr marL="285750" indent="-285750">
              <a:spcAft>
                <a:spcPts val="1200"/>
              </a:spcAft>
              <a:buFont typeface="Wingdings" panose="05000000000000000000" pitchFamily="2" charset="2"/>
              <a:buChar char="l"/>
            </a:pPr>
            <a:r>
              <a:rPr lang="zh-CN" altLang="en-US" sz="2400" b="1" dirty="0">
                <a:solidFill>
                  <a:srgbClr val="2B497D"/>
                </a:solidFill>
                <a:ea typeface="微软雅黑" panose="020B0503020204020204" pitchFamily="34" charset="-122"/>
              </a:rPr>
              <a:t>这样，对于外部的旁观者（黑客）就能够直接通过</a:t>
            </a:r>
            <a:r>
              <a:rPr lang="en-US" altLang="zh-CN" sz="2400" b="1" dirty="0">
                <a:solidFill>
                  <a:srgbClr val="2B497D"/>
                </a:solidFill>
                <a:ea typeface="微软雅黑" panose="020B0503020204020204" pitchFamily="34" charset="-122"/>
              </a:rPr>
              <a:t>”</a:t>
            </a:r>
            <a:r>
              <a:rPr lang="zh-CN" altLang="en-US" sz="2400" b="1" dirty="0">
                <a:solidFill>
                  <a:srgbClr val="2B497D"/>
                </a:solidFill>
                <a:ea typeface="微软雅黑" panose="020B0503020204020204" pitchFamily="34" charset="-122"/>
              </a:rPr>
              <a:t>公钥</a:t>
            </a:r>
            <a:r>
              <a:rPr lang="en-US" altLang="zh-CN" sz="2400" b="1" dirty="0">
                <a:solidFill>
                  <a:srgbClr val="2B497D"/>
                </a:solidFill>
                <a:ea typeface="微软雅黑" panose="020B0503020204020204" pitchFamily="34" charset="-122"/>
              </a:rPr>
              <a:t>+r+Sig1+Sig2”</a:t>
            </a:r>
            <a:r>
              <a:rPr lang="zh-CN" altLang="en-US" sz="2400" b="1" dirty="0">
                <a:solidFill>
                  <a:srgbClr val="2B497D"/>
                </a:solidFill>
                <a:ea typeface="微软雅黑" panose="020B0503020204020204" pitchFamily="34" charset="-122"/>
              </a:rPr>
              <a:t>来反推出私钥。</a:t>
            </a:r>
            <a:r>
              <a:rPr lang="en-US" altLang="zh-CN" sz="2400" b="1" dirty="0">
                <a:solidFill>
                  <a:srgbClr val="2B497D"/>
                </a:solidFill>
                <a:ea typeface="微软雅黑" panose="020B0503020204020204" pitchFamily="34" charset="-122"/>
              </a:rPr>
              <a:t>blockchain.info</a:t>
            </a:r>
            <a:r>
              <a:rPr lang="zh-CN" altLang="en-US" sz="2400" b="1" dirty="0">
                <a:solidFill>
                  <a:srgbClr val="2B497D"/>
                </a:solidFill>
                <a:ea typeface="微软雅黑" panose="020B0503020204020204" pitchFamily="34" charset="-122"/>
              </a:rPr>
              <a:t>和</a:t>
            </a:r>
            <a:r>
              <a:rPr lang="en-US" altLang="zh-CN" sz="2400" b="1" dirty="0">
                <a:solidFill>
                  <a:srgbClr val="2B497D"/>
                </a:solidFill>
                <a:ea typeface="微软雅黑" panose="020B0503020204020204" pitchFamily="34" charset="-122"/>
              </a:rPr>
              <a:t>brainwallet.org</a:t>
            </a:r>
            <a:r>
              <a:rPr lang="zh-CN" altLang="en-US" sz="2400" b="1" dirty="0">
                <a:solidFill>
                  <a:srgbClr val="2B497D"/>
                </a:solidFill>
                <a:ea typeface="微软雅黑" panose="020B0503020204020204" pitchFamily="34" charset="-122"/>
              </a:rPr>
              <a:t>网站都因为随机数问题导致用户丢币事件。     </a:t>
            </a:r>
            <a:br>
              <a:rPr lang="zh-CN" altLang="en-US" dirty="0">
                <a:ea typeface="微软雅黑" panose="020B0503020204020204" pitchFamily="34" charset="-122"/>
              </a:rPr>
            </a:br>
            <a:endParaRPr lang="zh-CN" altLang="en-US" dirty="0">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1587" y="2269490"/>
            <a:ext cx="3248025" cy="2095500"/>
          </a:xfrm>
          <a:prstGeom prst="rect">
            <a:avLst/>
          </a:prstGeom>
        </p:spPr>
      </p:pic>
    </p:spTree>
    <p:extLst>
      <p:ext uri="{BB962C8B-B14F-4D97-AF65-F5344CB8AC3E}">
        <p14:creationId xmlns:p14="http://schemas.microsoft.com/office/powerpoint/2010/main" val="3166260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998001" y="1532728"/>
            <a:ext cx="6136640" cy="5518312"/>
          </a:xfrm>
        </p:spPr>
        <p:txBody>
          <a:bodyPr/>
          <a:lstStyle/>
          <a:p>
            <a:pPr marL="0" indent="0" algn="just">
              <a:buNone/>
            </a:pPr>
            <a:r>
              <a:rPr lang="en-US" altLang="zh-CN" sz="2400" b="1" dirty="0">
                <a:solidFill>
                  <a:srgbClr val="2B497D"/>
                </a:solidFill>
                <a:ea typeface="微软雅黑" panose="020B0503020204020204" pitchFamily="34" charset="-122"/>
              </a:rPr>
              <a:t>         2014</a:t>
            </a:r>
            <a:r>
              <a:rPr lang="zh-CN" altLang="en-US" sz="2400" b="1" dirty="0">
                <a:solidFill>
                  <a:srgbClr val="2B497D"/>
                </a:solidFill>
                <a:ea typeface="微软雅黑" panose="020B0503020204020204" pitchFamily="34" charset="-122"/>
              </a:rPr>
              <a:t>年</a:t>
            </a:r>
            <a:r>
              <a:rPr lang="en-US" altLang="zh-CN" sz="2400" b="1" dirty="0">
                <a:solidFill>
                  <a:srgbClr val="2B497D"/>
                </a:solidFill>
                <a:ea typeface="微软雅黑" panose="020B0503020204020204" pitchFamily="34" charset="-122"/>
              </a:rPr>
              <a:t>12</a:t>
            </a:r>
            <a:r>
              <a:rPr lang="zh-CN" altLang="en-US" sz="2400" b="1" dirty="0">
                <a:solidFill>
                  <a:srgbClr val="2B497D"/>
                </a:solidFill>
                <a:ea typeface="微软雅黑" panose="020B0503020204020204" pitchFamily="34" charset="-122"/>
              </a:rPr>
              <a:t>月</a:t>
            </a:r>
            <a:r>
              <a:rPr lang="en-US" altLang="zh-CN" sz="2400" b="1" dirty="0">
                <a:solidFill>
                  <a:srgbClr val="2B497D"/>
                </a:solidFill>
                <a:ea typeface="微软雅黑" panose="020B0503020204020204" pitchFamily="34" charset="-122"/>
              </a:rPr>
              <a:t>8</a:t>
            </a:r>
            <a:r>
              <a:rPr lang="zh-CN" altLang="en-US" sz="2400" b="1" dirty="0">
                <a:solidFill>
                  <a:srgbClr val="2B497D"/>
                </a:solidFill>
                <a:ea typeface="微软雅黑" panose="020B0503020204020204" pitchFamily="34" charset="-122"/>
              </a:rPr>
              <a:t>日，</a:t>
            </a:r>
            <a:r>
              <a:rPr lang="en-US" altLang="zh-CN" sz="2400" b="1" dirty="0">
                <a:solidFill>
                  <a:srgbClr val="2B497D"/>
                </a:solidFill>
                <a:ea typeface="微软雅黑" panose="020B0503020204020204" pitchFamily="34" charset="-122"/>
              </a:rPr>
              <a:t>blockchain.info</a:t>
            </a:r>
            <a:r>
              <a:rPr lang="zh-CN" altLang="en-US" sz="2400" b="1" dirty="0">
                <a:solidFill>
                  <a:srgbClr val="2B497D"/>
                </a:solidFill>
                <a:ea typeface="微软雅黑" panose="020B0503020204020204" pitchFamily="34" charset="-122"/>
              </a:rPr>
              <a:t>爆出问题，在他们更新随机数算法时，漏掉了</a:t>
            </a:r>
            <a:r>
              <a:rPr lang="en-US" altLang="zh-CN" sz="2400" b="1" dirty="0">
                <a:solidFill>
                  <a:srgbClr val="2B497D"/>
                </a:solidFill>
                <a:ea typeface="微软雅黑" panose="020B0503020204020204" pitchFamily="34" charset="-122"/>
              </a:rPr>
              <a:t>rng.js</a:t>
            </a:r>
            <a:r>
              <a:rPr lang="zh-CN" altLang="en-US" sz="2400" b="1" dirty="0">
                <a:solidFill>
                  <a:srgbClr val="2B497D"/>
                </a:solidFill>
                <a:ea typeface="微软雅黑" panose="020B0503020204020204" pitchFamily="34" charset="-122"/>
              </a:rPr>
              <a:t>的 </a:t>
            </a:r>
            <a:r>
              <a:rPr lang="zh-CN" altLang="en-US" sz="2400" dirty="0">
                <a:ea typeface="微软雅黑" panose="020B0503020204020204" pitchFamily="34" charset="-122"/>
              </a:rPr>
              <a:t>“</a:t>
            </a:r>
            <a:r>
              <a:rPr lang="en-US" altLang="zh-CN" b="1" dirty="0" err="1">
                <a:solidFill>
                  <a:srgbClr val="FF0000"/>
                </a:solidFill>
                <a:ea typeface="微软雅黑" panose="020B0503020204020204" pitchFamily="34" charset="-122"/>
              </a:rPr>
              <a:t>rng_pptr</a:t>
            </a:r>
            <a:r>
              <a:rPr lang="en-US" altLang="zh-CN" b="1" dirty="0">
                <a:solidFill>
                  <a:srgbClr val="FF0000"/>
                </a:solidFill>
                <a:ea typeface="微软雅黑" panose="020B0503020204020204" pitchFamily="34" charset="-122"/>
              </a:rPr>
              <a:t>=0</a:t>
            </a:r>
            <a:r>
              <a:rPr lang="zh-CN" altLang="en-US" sz="2400" b="1" dirty="0">
                <a:solidFill>
                  <a:srgbClr val="2B497D"/>
                </a:solidFill>
                <a:ea typeface="微软雅黑" panose="020B0503020204020204" pitchFamily="34" charset="-122"/>
              </a:rPr>
              <a:t>”即未对这个变量做初始化操作，这会导致随机数熵池里只会有一个字节的元素，然后拉伸成</a:t>
            </a:r>
            <a:r>
              <a:rPr lang="en-US" altLang="zh-CN" sz="2400" b="1" dirty="0">
                <a:solidFill>
                  <a:srgbClr val="2B497D"/>
                </a:solidFill>
                <a:ea typeface="微软雅黑" panose="020B0503020204020204" pitchFamily="34" charset="-122"/>
              </a:rPr>
              <a:t>Int32</a:t>
            </a:r>
            <a:r>
              <a:rPr lang="zh-CN" altLang="en-US" sz="2400" b="1" dirty="0">
                <a:solidFill>
                  <a:srgbClr val="2B497D"/>
                </a:solidFill>
                <a:ea typeface="微软雅黑" panose="020B0503020204020204" pitchFamily="34" charset="-122"/>
              </a:rPr>
              <a:t>，这显然远远小于比特币</a:t>
            </a:r>
            <a:r>
              <a:rPr lang="en-US" altLang="zh-CN" sz="2400" b="1" dirty="0">
                <a:solidFill>
                  <a:srgbClr val="2B497D"/>
                </a:solidFill>
                <a:ea typeface="微软雅黑" panose="020B0503020204020204" pitchFamily="34" charset="-122"/>
              </a:rPr>
              <a:t>256</a:t>
            </a:r>
            <a:r>
              <a:rPr lang="zh-CN" altLang="en-US" sz="2400" b="1" dirty="0">
                <a:solidFill>
                  <a:srgbClr val="2B497D"/>
                </a:solidFill>
                <a:ea typeface="微软雅黑" panose="020B0503020204020204" pitchFamily="34" charset="-122"/>
              </a:rPr>
              <a:t>位随机数的要求，这使得随机数的结果只有</a:t>
            </a:r>
            <a:r>
              <a:rPr lang="en-US" altLang="zh-CN" sz="2400" b="1" dirty="0">
                <a:solidFill>
                  <a:srgbClr val="2B497D"/>
                </a:solidFill>
                <a:ea typeface="微软雅黑" panose="020B0503020204020204" pitchFamily="34" charset="-122"/>
              </a:rPr>
              <a:t>256</a:t>
            </a:r>
            <a:r>
              <a:rPr lang="zh-CN" altLang="en-US" sz="2400" b="1" dirty="0">
                <a:solidFill>
                  <a:srgbClr val="2B497D"/>
                </a:solidFill>
                <a:ea typeface="微软雅黑" panose="020B0503020204020204" pitchFamily="34" charset="-122"/>
              </a:rPr>
              <a:t>种可能，即：</a:t>
            </a:r>
            <a:r>
              <a:rPr lang="en-US" altLang="zh-CN" sz="2400" b="1" dirty="0">
                <a:solidFill>
                  <a:srgbClr val="2B497D"/>
                </a:solidFill>
                <a:ea typeface="微软雅黑" panose="020B0503020204020204" pitchFamily="34" charset="-122"/>
              </a:rPr>
              <a:t>0-255</a:t>
            </a:r>
            <a:r>
              <a:rPr lang="zh-CN" altLang="en-US" sz="2400" b="1" dirty="0">
                <a:solidFill>
                  <a:srgbClr val="2B497D"/>
                </a:solidFill>
                <a:ea typeface="微软雅黑" panose="020B0503020204020204" pitchFamily="34" charset="-122"/>
              </a:rPr>
              <a:t>。在两个半小时里，所有使用</a:t>
            </a:r>
            <a:r>
              <a:rPr lang="en-US" altLang="zh-CN" sz="2400" b="1" dirty="0">
                <a:solidFill>
                  <a:srgbClr val="2B497D"/>
                </a:solidFill>
                <a:ea typeface="微软雅黑" panose="020B0503020204020204" pitchFamily="34" charset="-122"/>
              </a:rPr>
              <a:t>blockchain.info</a:t>
            </a:r>
            <a:r>
              <a:rPr lang="zh-CN" altLang="en-US" sz="2400" b="1" dirty="0">
                <a:solidFill>
                  <a:srgbClr val="2B497D"/>
                </a:solidFill>
                <a:ea typeface="微软雅黑" panose="020B0503020204020204" pitchFamily="34" charset="-122"/>
              </a:rPr>
              <a:t>钱包的用户，无论是生成私钥，还是签名交易，都使用了一个范围只有</a:t>
            </a:r>
            <a:r>
              <a:rPr lang="en-US" altLang="zh-CN" sz="2400" b="1" dirty="0">
                <a:solidFill>
                  <a:srgbClr val="2B497D"/>
                </a:solidFill>
                <a:ea typeface="微软雅黑" panose="020B0503020204020204" pitchFamily="34" charset="-122"/>
              </a:rPr>
              <a:t>256</a:t>
            </a:r>
            <a:r>
              <a:rPr lang="zh-CN" altLang="en-US" sz="2400" b="1" dirty="0">
                <a:solidFill>
                  <a:srgbClr val="2B497D"/>
                </a:solidFill>
                <a:ea typeface="微软雅黑" panose="020B0503020204020204" pitchFamily="34" charset="-122"/>
              </a:rPr>
              <a:t>的随机数。</a:t>
            </a:r>
          </a:p>
        </p:txBody>
      </p:sp>
      <p:sp>
        <p:nvSpPr>
          <p:cNvPr id="4" name="标题 3"/>
          <p:cNvSpPr>
            <a:spLocks noGrp="1"/>
          </p:cNvSpPr>
          <p:nvPr>
            <p:ph type="title"/>
          </p:nvPr>
        </p:nvSpPr>
        <p:spPr/>
        <p:txBody>
          <a:bodyPr/>
          <a:lstStyle/>
          <a:p>
            <a:r>
              <a:rPr lang="zh-CN" altLang="en-US" dirty="0"/>
              <a:t>使用安全性分析</a:t>
            </a:r>
          </a:p>
        </p:txBody>
      </p:sp>
      <p:sp>
        <p:nvSpPr>
          <p:cNvPr id="5" name="文本框 4"/>
          <p:cNvSpPr txBox="1"/>
          <p:nvPr/>
        </p:nvSpPr>
        <p:spPr>
          <a:xfrm>
            <a:off x="10668000" y="6265869"/>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348" y="1979768"/>
            <a:ext cx="4506653" cy="2703992"/>
          </a:xfrm>
          <a:prstGeom prst="rect">
            <a:avLst/>
          </a:prstGeom>
        </p:spPr>
      </p:pic>
    </p:spTree>
    <p:extLst>
      <p:ext uri="{BB962C8B-B14F-4D97-AF65-F5344CB8AC3E}">
        <p14:creationId xmlns:p14="http://schemas.microsoft.com/office/powerpoint/2010/main" val="195058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474000" y="1624168"/>
            <a:ext cx="6462479" cy="5518312"/>
          </a:xfrm>
        </p:spPr>
        <p:txBody>
          <a:bodyPr/>
          <a:lstStyle/>
          <a:p>
            <a:pPr algn="just">
              <a:buFont typeface="Wingdings" panose="05000000000000000000" pitchFamily="2" charset="2"/>
              <a:buChar char="l"/>
            </a:pPr>
            <a:r>
              <a:rPr lang="zh-CN" altLang="en-US" sz="2400" b="1" dirty="0">
                <a:solidFill>
                  <a:srgbClr val="2B497D"/>
                </a:solidFill>
                <a:ea typeface="微软雅黑" panose="020B0503020204020204" pitchFamily="34" charset="-122"/>
              </a:rPr>
              <a:t>任何人都可以很轻松的遍历这</a:t>
            </a:r>
            <a:r>
              <a:rPr lang="en-US" altLang="zh-CN" sz="2400" b="1" dirty="0">
                <a:solidFill>
                  <a:srgbClr val="2B497D"/>
                </a:solidFill>
                <a:ea typeface="微软雅黑" panose="020B0503020204020204" pitchFamily="34" charset="-122"/>
              </a:rPr>
              <a:t>256</a:t>
            </a:r>
            <a:r>
              <a:rPr lang="zh-CN" altLang="en-US" sz="2400" b="1" dirty="0">
                <a:solidFill>
                  <a:srgbClr val="2B497D"/>
                </a:solidFill>
                <a:ea typeface="微软雅黑" panose="020B0503020204020204" pitchFamily="34" charset="-122"/>
              </a:rPr>
              <a:t>个数，得到这些私钥，这导致</a:t>
            </a:r>
            <a:r>
              <a:rPr lang="en-US" altLang="zh-CN" sz="2400" b="1" dirty="0">
                <a:solidFill>
                  <a:srgbClr val="2B497D"/>
                </a:solidFill>
                <a:ea typeface="微软雅黑" panose="020B0503020204020204" pitchFamily="34" charset="-122"/>
              </a:rPr>
              <a:t>blockchaini.info</a:t>
            </a:r>
            <a:r>
              <a:rPr lang="zh-CN" altLang="en-US" sz="2400" b="1" dirty="0">
                <a:solidFill>
                  <a:srgbClr val="2B497D"/>
                </a:solidFill>
                <a:ea typeface="微软雅黑" panose="020B0503020204020204" pitchFamily="34" charset="-122"/>
              </a:rPr>
              <a:t>爆发随机问题。</a:t>
            </a:r>
          </a:p>
        </p:txBody>
      </p:sp>
      <p:sp>
        <p:nvSpPr>
          <p:cNvPr id="4" name="标题 3"/>
          <p:cNvSpPr>
            <a:spLocks noGrp="1"/>
          </p:cNvSpPr>
          <p:nvPr>
            <p:ph type="title"/>
          </p:nvPr>
        </p:nvSpPr>
        <p:spPr/>
        <p:txBody>
          <a:bodyPr/>
          <a:lstStyle/>
          <a:p>
            <a:r>
              <a:rPr lang="zh-CN" altLang="en-US" dirty="0"/>
              <a:t>使用安全性分析</a:t>
            </a:r>
          </a:p>
        </p:txBody>
      </p:sp>
      <p:sp>
        <p:nvSpPr>
          <p:cNvPr id="5" name="文本框 4"/>
          <p:cNvSpPr txBox="1"/>
          <p:nvPr/>
        </p:nvSpPr>
        <p:spPr>
          <a:xfrm>
            <a:off x="10668000" y="6265869"/>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
        <p:nvSpPr>
          <p:cNvPr id="6" name="文本框 5"/>
          <p:cNvSpPr txBox="1"/>
          <p:nvPr/>
        </p:nvSpPr>
        <p:spPr>
          <a:xfrm>
            <a:off x="3727205" y="3048978"/>
            <a:ext cx="4248472" cy="369332"/>
          </a:xfrm>
          <a:prstGeom prst="rect">
            <a:avLst/>
          </a:prstGeom>
          <a:noFill/>
        </p:spPr>
        <p:txBody>
          <a:bodyPr wrap="square" rtlCol="0">
            <a:spAutoFit/>
          </a:bodyPr>
          <a:lstStyle/>
          <a:p>
            <a:r>
              <a:rPr lang="zh-CN" altLang="en-US" dirty="0"/>
              <a:t>出问题的代码</a:t>
            </a:r>
          </a:p>
        </p:txBody>
      </p:sp>
      <p:pic>
        <p:nvPicPr>
          <p:cNvPr id="7" name="图片 6"/>
          <p:cNvPicPr>
            <a:picLocks noChangeAspect="1"/>
          </p:cNvPicPr>
          <p:nvPr/>
        </p:nvPicPr>
        <p:blipFill rotWithShape="1">
          <a:blip r:embed="rId3">
            <a:duotone>
              <a:prstClr val="black"/>
              <a:schemeClr val="accent5">
                <a:tint val="45000"/>
                <a:satMod val="400000"/>
              </a:schemeClr>
            </a:duotone>
            <a:extLst>
              <a:ext uri="{BEBA8EAE-BF5A-486C-A8C5-ECC9F3942E4B}">
                <a14:imgProps xmlns:a14="http://schemas.microsoft.com/office/drawing/2010/main">
                  <a14:imgLayer r:embed="rId4">
                    <a14:imgEffect>
                      <a14:saturation sat="400000"/>
                    </a14:imgEffect>
                  </a14:imgLayer>
                </a14:imgProps>
              </a:ext>
            </a:extLst>
          </a:blip>
          <a:srcRect l="18894" t="41600" r="48819" b="31100"/>
          <a:stretch/>
        </p:blipFill>
        <p:spPr>
          <a:xfrm>
            <a:off x="3727205" y="3859678"/>
            <a:ext cx="4314941" cy="2052228"/>
          </a:xfrm>
          <a:prstGeom prst="rect">
            <a:avLst/>
          </a:prstGeom>
          <a:solidFill>
            <a:schemeClr val="accent2">
              <a:alpha val="0"/>
            </a:schemeClr>
          </a:solidFill>
        </p:spPr>
      </p:pic>
    </p:spTree>
    <p:extLst>
      <p:ext uri="{BB962C8B-B14F-4D97-AF65-F5344CB8AC3E}">
        <p14:creationId xmlns:p14="http://schemas.microsoft.com/office/powerpoint/2010/main" val="367530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473200" y="1857848"/>
            <a:ext cx="9530080" cy="5518312"/>
          </a:xfrm>
        </p:spPr>
        <p:txBody>
          <a:bodyPr/>
          <a:lstStyle/>
          <a:p>
            <a:pPr algn="just">
              <a:spcAft>
                <a:spcPts val="1200"/>
              </a:spcAft>
              <a:buFont typeface="Wingdings" panose="05000000000000000000" pitchFamily="2" charset="2"/>
              <a:buChar char="l"/>
            </a:pPr>
            <a:r>
              <a:rPr lang="en-US" altLang="zh-CN" sz="2400" b="1" dirty="0">
                <a:solidFill>
                  <a:srgbClr val="2B497D"/>
                </a:solidFill>
                <a:latin typeface="微软雅黑" panose="020B0503020204020204" pitchFamily="34" charset="-122"/>
                <a:ea typeface="微软雅黑" panose="020B0503020204020204" pitchFamily="34" charset="-122"/>
              </a:rPr>
              <a:t>brainwallet.org</a:t>
            </a:r>
            <a:r>
              <a:rPr lang="zh-CN" altLang="en-US" sz="2400" b="1" dirty="0">
                <a:solidFill>
                  <a:srgbClr val="2B497D"/>
                </a:solidFill>
                <a:latin typeface="微软雅黑" panose="020B0503020204020204" pitchFamily="34" charset="-122"/>
                <a:ea typeface="微软雅黑" panose="020B0503020204020204" pitchFamily="34" charset="-122"/>
              </a:rPr>
              <a:t>网站中用”</a:t>
            </a:r>
            <a:r>
              <a:rPr lang="en-US" altLang="zh-CN" sz="2400" b="1" dirty="0">
                <a:solidFill>
                  <a:srgbClr val="2B497D"/>
                </a:solidFill>
                <a:latin typeface="微软雅黑" panose="020B0503020204020204" pitchFamily="34" charset="-122"/>
                <a:ea typeface="微软雅黑" panose="020B0503020204020204" pitchFamily="34" charset="-122"/>
              </a:rPr>
              <a:t>bitcoin is awesome”</a:t>
            </a:r>
            <a:r>
              <a:rPr lang="zh-CN" altLang="en-US" sz="2400" b="1" dirty="0">
                <a:solidFill>
                  <a:srgbClr val="2B497D"/>
                </a:solidFill>
                <a:latin typeface="微软雅黑" panose="020B0503020204020204" pitchFamily="34" charset="-122"/>
                <a:ea typeface="微软雅黑" panose="020B0503020204020204" pitchFamily="34" charset="-122"/>
              </a:rPr>
              <a:t>生成的脑钱包地址</a:t>
            </a:r>
            <a:r>
              <a:rPr lang="en-US" altLang="zh-CN" sz="2400" b="1" dirty="0">
                <a:solidFill>
                  <a:srgbClr val="2B497D"/>
                </a:solidFill>
                <a:latin typeface="微软雅黑" panose="020B0503020204020204" pitchFamily="34" charset="-122"/>
                <a:ea typeface="微软雅黑" panose="020B0503020204020204" pitchFamily="34" charset="-122"/>
              </a:rPr>
              <a:t>14NWDXkQwcGN1Pd9fboL8npVynD5SfyJAE,</a:t>
            </a:r>
            <a:r>
              <a:rPr lang="zh-CN" altLang="en-US" sz="2400" b="1" dirty="0">
                <a:solidFill>
                  <a:srgbClr val="2B497D"/>
                </a:solidFill>
                <a:latin typeface="微软雅黑" panose="020B0503020204020204" pitchFamily="34" charset="-122"/>
                <a:ea typeface="微软雅黑" panose="020B0503020204020204" pitchFamily="34" charset="-122"/>
              </a:rPr>
              <a:t>有人在 </a:t>
            </a:r>
            <a:r>
              <a:rPr lang="en-US" altLang="zh-CN" sz="2400" b="1" dirty="0">
                <a:solidFill>
                  <a:srgbClr val="2B497D"/>
                </a:solidFill>
                <a:latin typeface="微软雅黑" panose="020B0503020204020204" pitchFamily="34" charset="-122"/>
                <a:ea typeface="微软雅黑" panose="020B0503020204020204" pitchFamily="34" charset="-122"/>
              </a:rPr>
              <a:t>2012 </a:t>
            </a:r>
            <a:r>
              <a:rPr lang="zh-CN" altLang="en-US" sz="2400" b="1" dirty="0">
                <a:solidFill>
                  <a:srgbClr val="2B497D"/>
                </a:solidFill>
                <a:latin typeface="微软雅黑" panose="020B0503020204020204" pitchFamily="34" charset="-122"/>
                <a:ea typeface="微软雅黑" panose="020B0503020204020204" pitchFamily="34" charset="-122"/>
              </a:rPr>
              <a:t>年用这个短语生成该地址后，向里面转入 </a:t>
            </a:r>
            <a:r>
              <a:rPr lang="en-US" altLang="zh-CN" sz="2400" b="1" dirty="0">
                <a:solidFill>
                  <a:srgbClr val="2B497D"/>
                </a:solidFill>
                <a:latin typeface="微软雅黑" panose="020B0503020204020204" pitchFamily="34" charset="-122"/>
                <a:ea typeface="微软雅黑" panose="020B0503020204020204" pitchFamily="34" charset="-122"/>
              </a:rPr>
              <a:t>500 </a:t>
            </a:r>
            <a:r>
              <a:rPr lang="zh-CN" altLang="en-US" sz="2400" b="1" dirty="0">
                <a:solidFill>
                  <a:srgbClr val="2B497D"/>
                </a:solidFill>
                <a:latin typeface="微软雅黑" panose="020B0503020204020204" pitchFamily="34" charset="-122"/>
                <a:ea typeface="微软雅黑" panose="020B0503020204020204" pitchFamily="34" charset="-122"/>
              </a:rPr>
              <a:t>枚比特币后，随后在不到一分钟的时间内，这上面的币就被全部转走。</a:t>
            </a:r>
            <a:endParaRPr lang="en-US" altLang="zh-CN" sz="2400" b="1" dirty="0">
              <a:solidFill>
                <a:srgbClr val="2B497D"/>
              </a:solidFill>
              <a:latin typeface="微软雅黑" panose="020B0503020204020204" pitchFamily="34" charset="-122"/>
              <a:ea typeface="微软雅黑" panose="020B0503020204020204" pitchFamily="34" charset="-122"/>
            </a:endParaRPr>
          </a:p>
          <a:p>
            <a:pPr algn="just">
              <a:spcAft>
                <a:spcPts val="1200"/>
              </a:spcAft>
              <a:buFont typeface="Wingdings" panose="05000000000000000000" pitchFamily="2" charset="2"/>
              <a:buChar char="l"/>
            </a:pPr>
            <a:r>
              <a:rPr lang="zh-CN" altLang="en-US" sz="2400" b="1" dirty="0">
                <a:solidFill>
                  <a:srgbClr val="2B497D"/>
                </a:solidFill>
                <a:latin typeface="微软雅黑" panose="020B0503020204020204" pitchFamily="34" charset="-122"/>
                <a:ea typeface="微软雅黑" panose="020B0503020204020204" pitchFamily="34" charset="-122"/>
              </a:rPr>
              <a:t>另一个著名的脑钱包地址为“</a:t>
            </a:r>
            <a:r>
              <a:rPr lang="en-US" altLang="zh-CN" sz="2400" b="1" dirty="0">
                <a:solidFill>
                  <a:srgbClr val="2B497D"/>
                </a:solidFill>
                <a:latin typeface="微软雅黑" panose="020B0503020204020204" pitchFamily="34" charset="-122"/>
                <a:ea typeface="微软雅黑" panose="020B0503020204020204" pitchFamily="34" charset="-122"/>
              </a:rPr>
              <a:t>correct horse battery staple”</a:t>
            </a:r>
            <a:r>
              <a:rPr lang="zh-CN" altLang="en-US" sz="2400" b="1" dirty="0">
                <a:solidFill>
                  <a:srgbClr val="2B497D"/>
                </a:solidFill>
                <a:latin typeface="微软雅黑" panose="020B0503020204020204" pitchFamily="34" charset="-122"/>
                <a:ea typeface="微软雅黑" panose="020B0503020204020204" pitchFamily="34" charset="-122"/>
              </a:rPr>
              <a:t>生成的地址</a:t>
            </a:r>
            <a:r>
              <a:rPr lang="en-US" altLang="zh-CN" sz="2400" b="1" dirty="0">
                <a:solidFill>
                  <a:srgbClr val="2B497D"/>
                </a:solidFill>
                <a:latin typeface="微软雅黑" panose="020B0503020204020204" pitchFamily="34" charset="-122"/>
                <a:ea typeface="微软雅黑" panose="020B0503020204020204" pitchFamily="34" charset="-122"/>
              </a:rPr>
              <a:t>1JwSSubhmg6iPtRjtyqhUYYH7bZg3Lfy1T</a:t>
            </a:r>
            <a:r>
              <a:rPr lang="zh-CN" altLang="en-US" sz="2400" b="1" dirty="0">
                <a:solidFill>
                  <a:srgbClr val="2B497D"/>
                </a:solidFill>
                <a:latin typeface="微软雅黑" panose="020B0503020204020204" pitchFamily="34" charset="-122"/>
                <a:ea typeface="微软雅黑" panose="020B0503020204020204" pitchFamily="34" charset="-122"/>
              </a:rPr>
              <a:t>，由于这是 </a:t>
            </a:r>
            <a:r>
              <a:rPr lang="en-US" altLang="zh-CN" sz="2400" b="1" dirty="0">
                <a:solidFill>
                  <a:srgbClr val="2B497D"/>
                </a:solidFill>
                <a:latin typeface="微软雅黑" panose="020B0503020204020204" pitchFamily="34" charset="-122"/>
                <a:ea typeface="微软雅黑" panose="020B0503020204020204" pitchFamily="34" charset="-122"/>
              </a:rPr>
              <a:t>Brainwallet.org </a:t>
            </a:r>
            <a:r>
              <a:rPr lang="zh-CN" altLang="en-US" sz="2400" b="1" dirty="0">
                <a:solidFill>
                  <a:srgbClr val="2B497D"/>
                </a:solidFill>
                <a:latin typeface="微软雅黑" panose="020B0503020204020204" pitchFamily="34" charset="-122"/>
                <a:ea typeface="微软雅黑" panose="020B0503020204020204" pitchFamily="34" charset="-122"/>
              </a:rPr>
              <a:t>初期的默认地址，陆陆续续不断有用户直接拿来使用向里面发币，到网站关闭为止居然积累了 </a:t>
            </a:r>
            <a:r>
              <a:rPr lang="en-US" altLang="zh-CN" sz="2400" b="1" dirty="0">
                <a:solidFill>
                  <a:srgbClr val="2B497D"/>
                </a:solidFill>
                <a:latin typeface="微软雅黑" panose="020B0503020204020204" pitchFamily="34" charset="-122"/>
                <a:ea typeface="微软雅黑" panose="020B0503020204020204" pitchFamily="34" charset="-122"/>
              </a:rPr>
              <a:t>15.4 </a:t>
            </a:r>
            <a:r>
              <a:rPr lang="zh-CN" altLang="en-US" sz="2400" b="1" dirty="0">
                <a:solidFill>
                  <a:srgbClr val="2B497D"/>
                </a:solidFill>
                <a:latin typeface="微软雅黑" panose="020B0503020204020204" pitchFamily="34" charset="-122"/>
                <a:ea typeface="微软雅黑" panose="020B0503020204020204" pitchFamily="34" charset="-122"/>
              </a:rPr>
              <a:t>个币。</a:t>
            </a:r>
          </a:p>
          <a:p>
            <a:pPr algn="just"/>
            <a:endParaRPr lang="zh-CN" altLang="en-US" sz="2400" dirty="0">
              <a:ea typeface="微软雅黑" panose="020B0503020204020204" pitchFamily="34" charset="-122"/>
            </a:endParaRPr>
          </a:p>
        </p:txBody>
      </p:sp>
      <p:sp>
        <p:nvSpPr>
          <p:cNvPr id="4" name="标题 3"/>
          <p:cNvSpPr>
            <a:spLocks noGrp="1"/>
          </p:cNvSpPr>
          <p:nvPr>
            <p:ph type="title"/>
          </p:nvPr>
        </p:nvSpPr>
        <p:spPr/>
        <p:txBody>
          <a:bodyPr/>
          <a:lstStyle/>
          <a:p>
            <a:r>
              <a:rPr lang="zh-CN" altLang="en-US" dirty="0"/>
              <a:t>使用安全性分析</a:t>
            </a:r>
          </a:p>
        </p:txBody>
      </p:sp>
      <p:sp>
        <p:nvSpPr>
          <p:cNvPr id="5" name="文本框 4"/>
          <p:cNvSpPr txBox="1"/>
          <p:nvPr/>
        </p:nvSpPr>
        <p:spPr>
          <a:xfrm>
            <a:off x="10668000" y="6265869"/>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Tree>
    <p:extLst>
      <p:ext uri="{BB962C8B-B14F-4D97-AF65-F5344CB8AC3E}">
        <p14:creationId xmlns:p14="http://schemas.microsoft.com/office/powerpoint/2010/main" val="48815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035040" y="2311964"/>
            <a:ext cx="5252720" cy="4712168"/>
          </a:xfrm>
        </p:spPr>
        <p:txBody>
          <a:bodyPr/>
          <a:lstStyle/>
          <a:p>
            <a:pPr algn="just">
              <a:spcAft>
                <a:spcPts val="1200"/>
              </a:spcAft>
              <a:buFont typeface="Wingdings" panose="05000000000000000000" pitchFamily="2" charset="2"/>
              <a:buChar char="l"/>
            </a:pPr>
            <a:r>
              <a:rPr lang="zh-CN" altLang="zh-CN" sz="2400" b="1" dirty="0">
                <a:solidFill>
                  <a:srgbClr val="2B497D"/>
                </a:solidFill>
                <a:ea typeface="微软雅黑" panose="020B0503020204020204" pitchFamily="34" charset="-122"/>
              </a:rPr>
              <a:t>区块链大量应用了各种密码学技术，属于算法高度密集工程，</a:t>
            </a:r>
            <a:r>
              <a:rPr lang="zh-CN" altLang="en-US" sz="2400" b="1" dirty="0">
                <a:solidFill>
                  <a:srgbClr val="2B497D"/>
                </a:solidFill>
                <a:ea typeface="微软雅黑" panose="020B0503020204020204" pitchFamily="34" charset="-122"/>
              </a:rPr>
              <a:t>在实现上比较容易出现问题</a:t>
            </a:r>
            <a:r>
              <a:rPr lang="zh-CN" altLang="zh-CN" sz="2400" b="1" dirty="0">
                <a:solidFill>
                  <a:srgbClr val="2B497D"/>
                </a:solidFill>
                <a:ea typeface="微软雅黑" panose="020B0503020204020204" pitchFamily="34" charset="-122"/>
              </a:rPr>
              <a:t>。</a:t>
            </a:r>
            <a:endParaRPr lang="en-US" altLang="zh-CN" sz="2400" b="1" dirty="0">
              <a:solidFill>
                <a:srgbClr val="2B497D"/>
              </a:solidFill>
              <a:ea typeface="微软雅黑" panose="020B0503020204020204" pitchFamily="34" charset="-122"/>
            </a:endParaRPr>
          </a:p>
          <a:p>
            <a:pPr algn="just">
              <a:spcAft>
                <a:spcPts val="1200"/>
              </a:spcAft>
              <a:buFont typeface="Wingdings" panose="05000000000000000000" pitchFamily="2" charset="2"/>
              <a:buChar char="l"/>
            </a:pPr>
            <a:r>
              <a:rPr lang="zh-CN" altLang="zh-CN" sz="2400" b="1" dirty="0">
                <a:solidFill>
                  <a:srgbClr val="2B497D"/>
                </a:solidFill>
                <a:ea typeface="微软雅黑" panose="020B0503020204020204" pitchFamily="34" charset="-122"/>
              </a:rPr>
              <a:t>历史上这类事情有很多，比如</a:t>
            </a:r>
            <a:r>
              <a:rPr lang="en-US" altLang="zh-CN" sz="2400" b="1" dirty="0">
                <a:solidFill>
                  <a:srgbClr val="2B497D"/>
                </a:solidFill>
                <a:ea typeface="微软雅黑" panose="020B0503020204020204" pitchFamily="34" charset="-122"/>
              </a:rPr>
              <a:t>NSA</a:t>
            </a:r>
            <a:r>
              <a:rPr lang="zh-CN" altLang="zh-CN" sz="2400" b="1" dirty="0">
                <a:solidFill>
                  <a:srgbClr val="2B497D"/>
                </a:solidFill>
                <a:ea typeface="微软雅黑" panose="020B0503020204020204" pitchFamily="34" charset="-122"/>
              </a:rPr>
              <a:t>对</a:t>
            </a:r>
            <a:r>
              <a:rPr lang="en-US" altLang="zh-CN" sz="2400" b="1" dirty="0">
                <a:solidFill>
                  <a:srgbClr val="2B497D"/>
                </a:solidFill>
                <a:ea typeface="微软雅黑" panose="020B0503020204020204" pitchFamily="34" charset="-122"/>
              </a:rPr>
              <a:t>RSA</a:t>
            </a:r>
            <a:r>
              <a:rPr lang="zh-CN" altLang="zh-CN" sz="2400" b="1" dirty="0">
                <a:solidFill>
                  <a:srgbClr val="2B497D"/>
                </a:solidFill>
                <a:ea typeface="微软雅黑" panose="020B0503020204020204" pitchFamily="34" charset="-122"/>
              </a:rPr>
              <a:t>算法实现埋入缺陷，使其能够轻松破解别人的加密信息。一旦爆发这种级别的漏洞，可以说区块链整个大厦的基础将轰然倒塌，不会有一个幸存者</a:t>
            </a:r>
            <a:r>
              <a:rPr lang="zh-CN" altLang="en-US" sz="2400" b="1" dirty="0">
                <a:solidFill>
                  <a:srgbClr val="2B497D"/>
                </a:solidFill>
                <a:ea typeface="微软雅黑" panose="020B0503020204020204" pitchFamily="34" charset="-122"/>
              </a:rPr>
              <a:t>。</a:t>
            </a:r>
            <a:r>
              <a:rPr lang="en-US" altLang="zh-CN" sz="2000" b="1" dirty="0">
                <a:solidFill>
                  <a:srgbClr val="2B497D"/>
                </a:solidFill>
                <a:latin typeface="微软雅黑" panose="020B0503020204020204" pitchFamily="34" charset="-122"/>
                <a:ea typeface="微软雅黑" panose="020B0503020204020204" pitchFamily="34" charset="-122"/>
              </a:rPr>
              <a:t>            </a:t>
            </a:r>
          </a:p>
        </p:txBody>
      </p:sp>
      <p:sp>
        <p:nvSpPr>
          <p:cNvPr id="4" name="标题 3"/>
          <p:cNvSpPr>
            <a:spLocks noGrp="1"/>
          </p:cNvSpPr>
          <p:nvPr>
            <p:ph type="title"/>
          </p:nvPr>
        </p:nvSpPr>
        <p:spPr/>
        <p:txBody>
          <a:bodyPr/>
          <a:lstStyle/>
          <a:p>
            <a:r>
              <a:rPr lang="zh-CN" altLang="en-US" dirty="0"/>
              <a:t>实现安全性分析</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965" y="1584960"/>
            <a:ext cx="4027463" cy="4235852"/>
          </a:xfrm>
          <a:prstGeom prst="rect">
            <a:avLst/>
          </a:prstGeom>
        </p:spPr>
      </p:pic>
      <p:sp>
        <p:nvSpPr>
          <p:cNvPr id="5" name="文本框 4"/>
          <p:cNvSpPr txBox="1"/>
          <p:nvPr/>
        </p:nvSpPr>
        <p:spPr>
          <a:xfrm>
            <a:off x="10678160" y="619760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Tree>
    <p:extLst>
      <p:ext uri="{BB962C8B-B14F-4D97-AF65-F5344CB8AC3E}">
        <p14:creationId xmlns:p14="http://schemas.microsoft.com/office/powerpoint/2010/main" val="2789921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059714" y="885923"/>
            <a:ext cx="5252720" cy="4712168"/>
          </a:xfrm>
        </p:spPr>
        <p:txBody>
          <a:bodyPr/>
          <a:lstStyle/>
          <a:p>
            <a:pPr algn="just">
              <a:spcAft>
                <a:spcPts val="1200"/>
              </a:spcAft>
              <a:buFont typeface="Wingdings" panose="05000000000000000000" pitchFamily="2" charset="2"/>
              <a:buChar char="l"/>
            </a:pPr>
            <a:r>
              <a:rPr lang="zh-CN" altLang="zh-CN" sz="2400" b="1" dirty="0">
                <a:solidFill>
                  <a:srgbClr val="2B497D"/>
                </a:solidFill>
                <a:ea typeface="微软雅黑" panose="020B0503020204020204" pitchFamily="34" charset="-122"/>
              </a:rPr>
              <a:t>以太坊</a:t>
            </a:r>
            <a:r>
              <a:rPr lang="en-US" altLang="zh-CN" sz="2400" b="1" dirty="0">
                <a:solidFill>
                  <a:srgbClr val="2B497D"/>
                </a:solidFill>
                <a:ea typeface="微软雅黑" panose="020B0503020204020204" pitchFamily="34" charset="-122"/>
              </a:rPr>
              <a:t>DAO</a:t>
            </a:r>
            <a:r>
              <a:rPr lang="zh-CN" altLang="zh-CN" sz="2400" b="1" dirty="0">
                <a:solidFill>
                  <a:srgbClr val="2B497D"/>
                </a:solidFill>
                <a:ea typeface="微软雅黑" panose="020B0503020204020204" pitchFamily="34" charset="-122"/>
              </a:rPr>
              <a:t>合约漏洞致使业务还没有开展的时候，准备的钱已经不见了。</a:t>
            </a:r>
            <a:endParaRPr lang="en-US" altLang="zh-CN" sz="2400" b="1" dirty="0">
              <a:solidFill>
                <a:srgbClr val="2B497D"/>
              </a:solidFill>
              <a:ea typeface="微软雅黑" panose="020B0503020204020204" pitchFamily="34" charset="-122"/>
            </a:endParaRPr>
          </a:p>
          <a:p>
            <a:pPr algn="just">
              <a:spcAft>
                <a:spcPts val="1200"/>
              </a:spcAft>
              <a:buFont typeface="Wingdings" panose="05000000000000000000" pitchFamily="2" charset="2"/>
              <a:buChar char="l"/>
            </a:pPr>
            <a:r>
              <a:rPr lang="en-US" altLang="zh-CN" sz="2400" b="1" dirty="0">
                <a:solidFill>
                  <a:srgbClr val="2B497D"/>
                </a:solidFill>
                <a:ea typeface="微软雅黑" panose="020B0503020204020204" pitchFamily="34" charset="-122"/>
              </a:rPr>
              <a:t>DAO</a:t>
            </a:r>
            <a:r>
              <a:rPr lang="zh-CN" altLang="en-US" sz="2400" b="1" dirty="0">
                <a:solidFill>
                  <a:srgbClr val="2B497D"/>
                </a:solidFill>
                <a:ea typeface="微软雅黑" panose="020B0503020204020204" pitchFamily="34" charset="-122"/>
              </a:rPr>
              <a:t>允许用户提出</a:t>
            </a:r>
            <a:r>
              <a:rPr lang="en-US" altLang="zh-CN" sz="2400" b="1" dirty="0">
                <a:solidFill>
                  <a:srgbClr val="2B497D"/>
                </a:solidFill>
                <a:ea typeface="微软雅黑" panose="020B0503020204020204" pitchFamily="34" charset="-122"/>
              </a:rPr>
              <a:t>split proposal</a:t>
            </a:r>
            <a:r>
              <a:rPr lang="zh-CN" altLang="en-US" sz="2400" b="1" dirty="0">
                <a:solidFill>
                  <a:srgbClr val="2B497D"/>
                </a:solidFill>
                <a:ea typeface="微软雅黑" panose="020B0503020204020204" pitchFamily="34" charset="-122"/>
              </a:rPr>
              <a:t>，即将自己的资金转到另一个</a:t>
            </a:r>
            <a:r>
              <a:rPr lang="en-US" altLang="zh-CN" sz="2400" b="1" dirty="0">
                <a:solidFill>
                  <a:srgbClr val="2B497D"/>
                </a:solidFill>
                <a:ea typeface="微软雅黑" panose="020B0503020204020204" pitchFamily="34" charset="-122"/>
              </a:rPr>
              <a:t>DAO</a:t>
            </a:r>
            <a:r>
              <a:rPr lang="zh-CN" altLang="en-US" sz="2400" b="1" dirty="0">
                <a:solidFill>
                  <a:srgbClr val="2B497D"/>
                </a:solidFill>
                <a:ea typeface="微软雅黑" panose="020B0503020204020204" pitchFamily="34" charset="-122"/>
              </a:rPr>
              <a:t>的</a:t>
            </a:r>
            <a:r>
              <a:rPr lang="en-US" altLang="zh-CN" sz="2400" b="1" dirty="0">
                <a:solidFill>
                  <a:srgbClr val="2B497D"/>
                </a:solidFill>
                <a:ea typeface="微软雅黑" panose="020B0503020204020204" pitchFamily="34" charset="-122"/>
              </a:rPr>
              <a:t>contract</a:t>
            </a:r>
            <a:r>
              <a:rPr lang="zh-CN" altLang="en-US" sz="2400" b="1" dirty="0">
                <a:solidFill>
                  <a:srgbClr val="2B497D"/>
                </a:solidFill>
                <a:ea typeface="微软雅黑" panose="020B0503020204020204" pitchFamily="34" charset="-122"/>
              </a:rPr>
              <a:t>上。提出</a:t>
            </a:r>
            <a:r>
              <a:rPr lang="en-US" altLang="zh-CN" sz="2400" b="1" dirty="0">
                <a:solidFill>
                  <a:srgbClr val="2B497D"/>
                </a:solidFill>
                <a:ea typeface="微软雅黑" panose="020B0503020204020204" pitchFamily="34" charset="-122"/>
              </a:rPr>
              <a:t>proposal</a:t>
            </a:r>
            <a:r>
              <a:rPr lang="zh-CN" altLang="en-US" sz="2400" b="1" dirty="0">
                <a:solidFill>
                  <a:srgbClr val="2B497D"/>
                </a:solidFill>
                <a:ea typeface="微软雅黑" panose="020B0503020204020204" pitchFamily="34" charset="-122"/>
              </a:rPr>
              <a:t>一周后，可以用</a:t>
            </a:r>
            <a:r>
              <a:rPr lang="en-US" altLang="zh-CN" sz="2400" b="1" dirty="0" err="1">
                <a:solidFill>
                  <a:srgbClr val="2B497D"/>
                </a:solidFill>
                <a:ea typeface="微软雅黑" panose="020B0503020204020204" pitchFamily="34" charset="-122"/>
              </a:rPr>
              <a:t>splitDAO</a:t>
            </a:r>
            <a:r>
              <a:rPr lang="zh-CN" altLang="en-US" sz="2400" b="1" dirty="0">
                <a:solidFill>
                  <a:srgbClr val="2B497D"/>
                </a:solidFill>
                <a:ea typeface="微软雅黑" panose="020B0503020204020204" pitchFamily="34" charset="-122"/>
              </a:rPr>
              <a:t>命令正式转移资金。但是在</a:t>
            </a:r>
            <a:r>
              <a:rPr lang="en-US" altLang="zh-CN" sz="2400" b="1" dirty="0">
                <a:solidFill>
                  <a:srgbClr val="2B497D"/>
                </a:solidFill>
                <a:ea typeface="微软雅黑" panose="020B0503020204020204" pitchFamily="34" charset="-122"/>
              </a:rPr>
              <a:t>DAO</a:t>
            </a:r>
            <a:r>
              <a:rPr lang="zh-CN" altLang="en-US" sz="2400" b="1" dirty="0">
                <a:solidFill>
                  <a:srgbClr val="2B497D"/>
                </a:solidFill>
                <a:ea typeface="微软雅黑" panose="020B0503020204020204" pitchFamily="34" charset="-122"/>
              </a:rPr>
              <a:t>的程序中有一个回归漏洞，大致是这样，</a:t>
            </a:r>
            <a:r>
              <a:rPr lang="en-US" altLang="zh-CN" sz="2400" b="1" dirty="0">
                <a:solidFill>
                  <a:srgbClr val="2B497D"/>
                </a:solidFill>
                <a:ea typeface="微软雅黑" panose="020B0503020204020204" pitchFamily="34" charset="-122"/>
              </a:rPr>
              <a:t>DAO</a:t>
            </a:r>
            <a:r>
              <a:rPr lang="zh-CN" altLang="en-US" sz="2400" b="1" dirty="0">
                <a:solidFill>
                  <a:srgbClr val="2B497D"/>
                </a:solidFill>
                <a:ea typeface="微软雅黑" panose="020B0503020204020204" pitchFamily="34" charset="-122"/>
              </a:rPr>
              <a:t>转账的次序是先转</a:t>
            </a:r>
            <a:r>
              <a:rPr lang="en-US" altLang="zh-CN" sz="2400" b="1" dirty="0">
                <a:solidFill>
                  <a:srgbClr val="2B497D"/>
                </a:solidFill>
                <a:ea typeface="微软雅黑" panose="020B0503020204020204" pitchFamily="34" charset="-122"/>
              </a:rPr>
              <a:t>ETH</a:t>
            </a:r>
            <a:r>
              <a:rPr lang="zh-CN" altLang="en-US" sz="2400" b="1" dirty="0">
                <a:solidFill>
                  <a:srgbClr val="2B497D"/>
                </a:solidFill>
                <a:ea typeface="微软雅黑" panose="020B0503020204020204" pitchFamily="34" charset="-122"/>
              </a:rPr>
              <a:t>到另一个地址，然后销毁相应的</a:t>
            </a:r>
            <a:r>
              <a:rPr lang="en-US" altLang="zh-CN" sz="2400" b="1" dirty="0">
                <a:solidFill>
                  <a:srgbClr val="2B497D"/>
                </a:solidFill>
                <a:ea typeface="微软雅黑" panose="020B0503020204020204" pitchFamily="34" charset="-122"/>
              </a:rPr>
              <a:t>DAO token</a:t>
            </a:r>
            <a:r>
              <a:rPr lang="zh-CN" altLang="en-US" sz="2400" b="1" dirty="0">
                <a:solidFill>
                  <a:srgbClr val="2B497D"/>
                </a:solidFill>
                <a:ea typeface="微软雅黑" panose="020B0503020204020204" pitchFamily="34" charset="-122"/>
              </a:rPr>
              <a:t>。由于转账在销毁之前，所以如果进入递归，就会不断的向那个地址转账，而没有机会去销毁</a:t>
            </a:r>
            <a:r>
              <a:rPr lang="en-US" altLang="zh-CN" sz="2400" b="1" dirty="0">
                <a:solidFill>
                  <a:srgbClr val="2B497D"/>
                </a:solidFill>
                <a:ea typeface="微软雅黑" panose="020B0503020204020204" pitchFamily="34" charset="-122"/>
              </a:rPr>
              <a:t>DAO token</a:t>
            </a:r>
            <a:r>
              <a:rPr lang="zh-CN" altLang="en-US" sz="2400" b="1" dirty="0">
                <a:solidFill>
                  <a:srgbClr val="2B497D"/>
                </a:solidFill>
                <a:ea typeface="微软雅黑" panose="020B0503020204020204" pitchFamily="34" charset="-122"/>
              </a:rPr>
              <a:t>。而目前的攻击者就利用这一漏洞在无限循环地往他的</a:t>
            </a:r>
            <a:r>
              <a:rPr lang="en-US" altLang="zh-CN" sz="2400" b="1" dirty="0">
                <a:solidFill>
                  <a:srgbClr val="2B497D"/>
                </a:solidFill>
                <a:ea typeface="微软雅黑" panose="020B0503020204020204" pitchFamily="34" charset="-122"/>
              </a:rPr>
              <a:t>contract</a:t>
            </a:r>
            <a:r>
              <a:rPr lang="zh-CN" altLang="en-US" sz="2400" b="1" dirty="0">
                <a:solidFill>
                  <a:srgbClr val="2B497D"/>
                </a:solidFill>
                <a:ea typeface="微软雅黑" panose="020B0503020204020204" pitchFamily="34" charset="-122"/>
              </a:rPr>
              <a:t>转移</a:t>
            </a:r>
            <a:r>
              <a:rPr lang="en-US" altLang="zh-CN" sz="2400" b="1" dirty="0">
                <a:solidFill>
                  <a:srgbClr val="2B497D"/>
                </a:solidFill>
                <a:ea typeface="微软雅黑" panose="020B0503020204020204" pitchFamily="34" charset="-122"/>
              </a:rPr>
              <a:t>ETH</a:t>
            </a:r>
            <a:r>
              <a:rPr lang="zh-CN" altLang="en-US" sz="2400" b="1" dirty="0">
                <a:solidFill>
                  <a:srgbClr val="2B497D"/>
                </a:solidFill>
                <a:ea typeface="微软雅黑" panose="020B0503020204020204" pitchFamily="34" charset="-122"/>
              </a:rPr>
              <a:t>。</a:t>
            </a:r>
          </a:p>
          <a:p>
            <a:pPr marL="0" indent="0">
              <a:lnSpc>
                <a:spcPct val="150000"/>
              </a:lnSpc>
              <a:buNone/>
            </a:pPr>
            <a:r>
              <a:rPr lang="en-US" altLang="zh-CN" sz="2000" b="1" dirty="0">
                <a:solidFill>
                  <a:schemeClr val="accent5">
                    <a:lumMod val="75000"/>
                  </a:schemeClr>
                </a:solidFill>
                <a:latin typeface="微软雅黑" panose="020B0503020204020204" pitchFamily="34" charset="-122"/>
                <a:ea typeface="微软雅黑" panose="020B0503020204020204" pitchFamily="34" charset="-122"/>
              </a:rPr>
              <a:t>            </a:t>
            </a:r>
          </a:p>
        </p:txBody>
      </p:sp>
      <p:sp>
        <p:nvSpPr>
          <p:cNvPr id="4" name="标题 3"/>
          <p:cNvSpPr>
            <a:spLocks noGrp="1"/>
          </p:cNvSpPr>
          <p:nvPr>
            <p:ph type="title"/>
          </p:nvPr>
        </p:nvSpPr>
        <p:spPr/>
        <p:txBody>
          <a:bodyPr/>
          <a:lstStyle/>
          <a:p>
            <a:r>
              <a:rPr lang="zh-CN" altLang="en-US" dirty="0"/>
              <a:t>实现漏洞</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965" y="1584960"/>
            <a:ext cx="4027463" cy="4235852"/>
          </a:xfrm>
          <a:prstGeom prst="rect">
            <a:avLst/>
          </a:prstGeom>
        </p:spPr>
      </p:pic>
      <p:sp>
        <p:nvSpPr>
          <p:cNvPr id="5" name="文本框 4"/>
          <p:cNvSpPr txBox="1"/>
          <p:nvPr/>
        </p:nvSpPr>
        <p:spPr>
          <a:xfrm>
            <a:off x="10678160" y="619760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Tree>
    <p:extLst>
      <p:ext uri="{BB962C8B-B14F-4D97-AF65-F5344CB8AC3E}">
        <p14:creationId xmlns:p14="http://schemas.microsoft.com/office/powerpoint/2010/main" val="485108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实现漏洞</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965" y="1584960"/>
            <a:ext cx="4027463" cy="4235852"/>
          </a:xfrm>
          <a:prstGeom prst="rect">
            <a:avLst/>
          </a:prstGeom>
        </p:spPr>
      </p:pic>
      <p:sp>
        <p:nvSpPr>
          <p:cNvPr id="5" name="文本框 4"/>
          <p:cNvSpPr txBox="1"/>
          <p:nvPr/>
        </p:nvSpPr>
        <p:spPr>
          <a:xfrm>
            <a:off x="10678160" y="619760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
        <p:nvSpPr>
          <p:cNvPr id="7" name="文本框 6"/>
          <p:cNvSpPr txBox="1"/>
          <p:nvPr/>
        </p:nvSpPr>
        <p:spPr>
          <a:xfrm>
            <a:off x="5664746" y="2049924"/>
            <a:ext cx="4813285" cy="2616101"/>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solidFill>
                  <a:srgbClr val="2B497D"/>
                </a:solidFill>
                <a:latin typeface="微软雅黑" panose="020B0503020204020204" pitchFamily="34" charset="-122"/>
                <a:ea typeface="微软雅黑" panose="020B0503020204020204" pitchFamily="34" charset="-122"/>
              </a:rPr>
              <a:t>众筹了价值</a:t>
            </a:r>
            <a:r>
              <a:rPr lang="en-US" altLang="zh-CN" sz="2400" b="1" dirty="0">
                <a:solidFill>
                  <a:srgbClr val="2B497D"/>
                </a:solidFill>
                <a:latin typeface="微软雅黑" panose="020B0503020204020204" pitchFamily="34" charset="-122"/>
                <a:ea typeface="微软雅黑" panose="020B0503020204020204" pitchFamily="34" charset="-122"/>
              </a:rPr>
              <a:t>1.5</a:t>
            </a:r>
            <a:r>
              <a:rPr lang="zh-CN" altLang="en-US" sz="2400" b="1" dirty="0">
                <a:solidFill>
                  <a:srgbClr val="2B497D"/>
                </a:solidFill>
                <a:latin typeface="微软雅黑" panose="020B0503020204020204" pitchFamily="34" charset="-122"/>
                <a:ea typeface="微软雅黑" panose="020B0503020204020204" pitchFamily="34" charset="-122"/>
              </a:rPr>
              <a:t>亿美元的以太币</a:t>
            </a:r>
            <a:endParaRPr lang="en-US" altLang="zh-CN" sz="2400" b="1" dirty="0">
              <a:solidFill>
                <a:srgbClr val="2B497D"/>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2400" b="1" dirty="0">
              <a:solidFill>
                <a:srgbClr val="2B497D"/>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b="1" dirty="0">
                <a:solidFill>
                  <a:srgbClr val="2B497D"/>
                </a:solidFill>
                <a:latin typeface="微软雅黑" panose="020B0503020204020204" pitchFamily="34" charset="-122"/>
                <a:ea typeface="微软雅黑" panose="020B0503020204020204" pitchFamily="34" charset="-122"/>
              </a:rPr>
              <a:t>黑客偷取了</a:t>
            </a:r>
            <a:r>
              <a:rPr lang="en-US" altLang="zh-CN" sz="2400" b="1" dirty="0">
                <a:solidFill>
                  <a:srgbClr val="2B497D"/>
                </a:solidFill>
                <a:latin typeface="微软雅黑" panose="020B0503020204020204" pitchFamily="34" charset="-122"/>
                <a:ea typeface="微软雅黑" panose="020B0503020204020204" pitchFamily="34" charset="-122"/>
              </a:rPr>
              <a:t>1/3</a:t>
            </a:r>
            <a:r>
              <a:rPr lang="zh-CN" altLang="en-US" sz="2400" b="1" dirty="0">
                <a:solidFill>
                  <a:srgbClr val="2B497D"/>
                </a:solidFill>
                <a:latin typeface="微软雅黑" panose="020B0503020204020204" pitchFamily="34" charset="-122"/>
                <a:ea typeface="微软雅黑" panose="020B0503020204020204" pitchFamily="34" charset="-122"/>
              </a:rPr>
              <a:t>的以太币</a:t>
            </a:r>
            <a:endParaRPr lang="en-US" altLang="zh-CN" sz="2400" b="1" dirty="0">
              <a:solidFill>
                <a:srgbClr val="2B497D"/>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2400" b="1" dirty="0">
              <a:solidFill>
                <a:srgbClr val="2B497D"/>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b="1" dirty="0">
                <a:solidFill>
                  <a:srgbClr val="2B497D"/>
                </a:solidFill>
                <a:latin typeface="微软雅黑" panose="020B0503020204020204" pitchFamily="34" charset="-122"/>
                <a:ea typeface="微软雅黑" panose="020B0503020204020204" pitchFamily="34" charset="-122"/>
              </a:rPr>
              <a:t>社区投票是否硬分叉区块链</a:t>
            </a:r>
            <a:endParaRPr lang="en-US" altLang="zh-CN" sz="2400" b="1" dirty="0">
              <a:solidFill>
                <a:srgbClr val="2B497D"/>
              </a:solidFill>
              <a:latin typeface="微软雅黑" panose="020B0503020204020204" pitchFamily="34" charset="-122"/>
              <a:ea typeface="微软雅黑" panose="020B0503020204020204" pitchFamily="34" charset="-122"/>
            </a:endParaRPr>
          </a:p>
          <a:p>
            <a:pPr marL="36000"/>
            <a:r>
              <a:rPr lang="en-US" altLang="zh-CN" sz="2400" b="1" dirty="0">
                <a:solidFill>
                  <a:srgbClr val="2B497D"/>
                </a:solidFill>
                <a:latin typeface="微软雅黑" panose="020B0503020204020204" pitchFamily="34" charset="-122"/>
                <a:ea typeface="微软雅黑" panose="020B0503020204020204" pitchFamily="34" charset="-122"/>
              </a:rPr>
              <a:t>   </a:t>
            </a:r>
            <a:r>
              <a:rPr lang="zh-CN" altLang="en-US" sz="2000" b="1" dirty="0">
                <a:solidFill>
                  <a:srgbClr val="2B497D"/>
                </a:solidFill>
                <a:latin typeface="微软雅黑" panose="020B0503020204020204" pitchFamily="34" charset="-122"/>
                <a:ea typeface="微软雅黑" panose="020B0503020204020204" pitchFamily="34" charset="-122"/>
              </a:rPr>
              <a:t>覆盖</a:t>
            </a:r>
            <a:r>
              <a:rPr lang="en-US" altLang="zh-CN" sz="2000" b="1" dirty="0">
                <a:solidFill>
                  <a:srgbClr val="2B497D"/>
                </a:solidFill>
                <a:latin typeface="微软雅黑" panose="020B0503020204020204" pitchFamily="34" charset="-122"/>
                <a:ea typeface="微软雅黑" panose="020B0503020204020204" pitchFamily="34" charset="-122"/>
              </a:rPr>
              <a:t>DAO</a:t>
            </a:r>
            <a:r>
              <a:rPr lang="zh-CN" altLang="en-US" sz="2000" b="1" dirty="0">
                <a:solidFill>
                  <a:srgbClr val="2B497D"/>
                </a:solidFill>
                <a:latin typeface="微软雅黑" panose="020B0503020204020204" pitchFamily="34" charset="-122"/>
                <a:ea typeface="微软雅黑" panose="020B0503020204020204" pitchFamily="34" charset="-122"/>
              </a:rPr>
              <a:t>合约地址上原有的合约，让  用户取回众筹的以太币       </a:t>
            </a:r>
          </a:p>
        </p:txBody>
      </p:sp>
    </p:spTree>
    <p:extLst>
      <p:ext uri="{BB962C8B-B14F-4D97-AF65-F5344CB8AC3E}">
        <p14:creationId xmlns:p14="http://schemas.microsoft.com/office/powerpoint/2010/main" val="32486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049554" y="1854764"/>
            <a:ext cx="5252720" cy="4712168"/>
          </a:xfrm>
        </p:spPr>
        <p:txBody>
          <a:bodyPr/>
          <a:lstStyle/>
          <a:p>
            <a:pPr marL="0" indent="0">
              <a:lnSpc>
                <a:spcPct val="150000"/>
              </a:lnSpc>
              <a:buNone/>
            </a:pPr>
            <a:r>
              <a:rPr lang="en-US" altLang="zh-CN" sz="2000" b="1" dirty="0">
                <a:solidFill>
                  <a:schemeClr val="accent5">
                    <a:lumMod val="75000"/>
                  </a:schemeClr>
                </a:solidFill>
                <a:latin typeface="微软雅黑" panose="020B0503020204020204" pitchFamily="34" charset="-122"/>
                <a:ea typeface="微软雅黑" panose="020B0503020204020204" pitchFamily="34" charset="-122"/>
              </a:rPr>
              <a:t>            </a:t>
            </a:r>
          </a:p>
        </p:txBody>
      </p:sp>
      <p:sp>
        <p:nvSpPr>
          <p:cNvPr id="4" name="标题 3"/>
          <p:cNvSpPr>
            <a:spLocks noGrp="1"/>
          </p:cNvSpPr>
          <p:nvPr>
            <p:ph type="title"/>
          </p:nvPr>
        </p:nvSpPr>
        <p:spPr/>
        <p:txBody>
          <a:bodyPr/>
          <a:lstStyle/>
          <a:p>
            <a:r>
              <a:rPr lang="zh-CN" altLang="en-US" dirty="0"/>
              <a:t>实现漏洞</a:t>
            </a:r>
          </a:p>
        </p:txBody>
      </p:sp>
      <p:sp>
        <p:nvSpPr>
          <p:cNvPr id="5" name="文本框 4"/>
          <p:cNvSpPr txBox="1"/>
          <p:nvPr/>
        </p:nvSpPr>
        <p:spPr>
          <a:xfrm>
            <a:off x="10678160" y="619760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
        <p:nvSpPr>
          <p:cNvPr id="2" name="矩形 1"/>
          <p:cNvSpPr/>
          <p:nvPr/>
        </p:nvSpPr>
        <p:spPr>
          <a:xfrm>
            <a:off x="2838617" y="1423183"/>
            <a:ext cx="2993127" cy="461665"/>
          </a:xfrm>
          <a:prstGeom prst="rect">
            <a:avLst/>
          </a:prstGeom>
        </p:spPr>
        <p:txBody>
          <a:bodyPr wrap="none">
            <a:spAutoFit/>
          </a:bodyPr>
          <a:lstStyle/>
          <a:p>
            <a:pPr marL="342900" indent="-342900">
              <a:buFont typeface="Wingdings" panose="05000000000000000000" pitchFamily="2" charset="2"/>
              <a:buChar char="l"/>
            </a:pPr>
            <a:r>
              <a:rPr lang="zh-CN" altLang="en-US" sz="2400" b="1" dirty="0">
                <a:solidFill>
                  <a:srgbClr val="2B497D"/>
                </a:solidFill>
                <a:latin typeface="微软雅黑" panose="020B0503020204020204" pitchFamily="34" charset="-122"/>
                <a:ea typeface="微软雅黑" panose="020B0503020204020204" pitchFamily="34" charset="-122"/>
              </a:rPr>
              <a:t>出问题的合约代码</a:t>
            </a:r>
            <a:endParaRPr lang="en-US" altLang="zh-CN" sz="2400" b="1" dirty="0">
              <a:solidFill>
                <a:srgbClr val="2B497D"/>
              </a:solidFill>
              <a:latin typeface="微软雅黑" panose="020B0503020204020204" pitchFamily="34" charset="-122"/>
              <a:ea typeface="微软雅黑" panose="020B0503020204020204" pitchFamily="34" charset="-122"/>
            </a:endParaRPr>
          </a:p>
        </p:txBody>
      </p:sp>
      <p:pic>
        <p:nvPicPr>
          <p:cNvPr id="7" name="图片 6"/>
          <p:cNvPicPr/>
          <p:nvPr/>
        </p:nvPicPr>
        <p:blipFill rotWithShape="1">
          <a:blip r:embed="rId3"/>
          <a:srcRect l="6826" t="24204" r="49485" b="51637"/>
          <a:stretch/>
        </p:blipFill>
        <p:spPr>
          <a:xfrm>
            <a:off x="3133666" y="2085957"/>
            <a:ext cx="3002974" cy="1477160"/>
          </a:xfrm>
          <a:prstGeom prst="rect">
            <a:avLst/>
          </a:prstGeom>
        </p:spPr>
      </p:pic>
      <p:sp>
        <p:nvSpPr>
          <p:cNvPr id="8" name="矩形 7"/>
          <p:cNvSpPr/>
          <p:nvPr/>
        </p:nvSpPr>
        <p:spPr>
          <a:xfrm>
            <a:off x="2838617" y="3699730"/>
            <a:ext cx="6096000" cy="830997"/>
          </a:xfrm>
          <a:prstGeom prst="rect">
            <a:avLst/>
          </a:prstGeom>
        </p:spPr>
        <p:txBody>
          <a:bodyPr>
            <a:spAutoFit/>
          </a:bodyPr>
          <a:lstStyle/>
          <a:p>
            <a:pPr marL="342900" indent="-342900">
              <a:buFont typeface="Wingdings" panose="05000000000000000000" pitchFamily="2" charset="2"/>
              <a:buChar char="l"/>
            </a:pPr>
            <a:r>
              <a:rPr lang="zh-CN" altLang="en-US" sz="2400" b="1" dirty="0">
                <a:solidFill>
                  <a:srgbClr val="2B497D"/>
                </a:solidFill>
                <a:latin typeface="微软雅黑" panose="020B0503020204020204" pitchFamily="34" charset="-122"/>
                <a:ea typeface="微软雅黑" panose="020B0503020204020204" pitchFamily="34" charset="-122"/>
              </a:rPr>
              <a:t>如果这里的</a:t>
            </a:r>
            <a:endParaRPr lang="en-US" altLang="zh-CN" sz="2400" b="1" dirty="0">
              <a:solidFill>
                <a:srgbClr val="2B497D"/>
              </a:solidFill>
              <a:latin typeface="微软雅黑" panose="020B0503020204020204" pitchFamily="34" charset="-122"/>
              <a:ea typeface="微软雅黑" panose="020B0503020204020204" pitchFamily="34" charset="-122"/>
            </a:endParaRPr>
          </a:p>
          <a:p>
            <a:r>
              <a:rPr lang="en-US" altLang="zh-CN" sz="2400" b="1" dirty="0">
                <a:solidFill>
                  <a:srgbClr val="2B497D"/>
                </a:solidFill>
                <a:latin typeface="微软雅黑" panose="020B0503020204020204" pitchFamily="34" charset="-122"/>
                <a:ea typeface="微软雅黑" panose="020B0503020204020204" pitchFamily="34" charset="-122"/>
              </a:rPr>
              <a:t>    </a:t>
            </a:r>
            <a:r>
              <a:rPr lang="en-US" altLang="zh-CN" sz="2400" b="1" dirty="0" err="1">
                <a:solidFill>
                  <a:srgbClr val="2B497D"/>
                </a:solidFill>
                <a:latin typeface="微软雅黑" panose="020B0503020204020204" pitchFamily="34" charset="-122"/>
                <a:ea typeface="微软雅黑" panose="020B0503020204020204" pitchFamily="34" charset="-122"/>
              </a:rPr>
              <a:t>msg.sender</a:t>
            </a:r>
            <a:r>
              <a:rPr lang="zh-CN" altLang="en-US" sz="2400" b="1" dirty="0">
                <a:solidFill>
                  <a:srgbClr val="2B497D"/>
                </a:solidFill>
                <a:latin typeface="微软雅黑" panose="020B0503020204020204" pitchFamily="34" charset="-122"/>
                <a:ea typeface="微软雅黑" panose="020B0503020204020204" pitchFamily="34" charset="-122"/>
              </a:rPr>
              <a:t>也是合约</a:t>
            </a:r>
          </a:p>
        </p:txBody>
      </p:sp>
      <p:pic>
        <p:nvPicPr>
          <p:cNvPr id="9" name="图片 8"/>
          <p:cNvPicPr/>
          <p:nvPr/>
        </p:nvPicPr>
        <p:blipFill rotWithShape="1">
          <a:blip r:embed="rId3"/>
          <a:srcRect l="6312" t="57433" r="70479" b="25841"/>
          <a:stretch/>
        </p:blipFill>
        <p:spPr>
          <a:xfrm>
            <a:off x="3545120" y="4667340"/>
            <a:ext cx="2124159" cy="1286419"/>
          </a:xfrm>
          <a:prstGeom prst="rect">
            <a:avLst/>
          </a:prstGeom>
        </p:spPr>
      </p:pic>
      <p:grpSp>
        <p:nvGrpSpPr>
          <p:cNvPr id="20" name="组合 19"/>
          <p:cNvGrpSpPr/>
          <p:nvPr/>
        </p:nvGrpSpPr>
        <p:grpSpPr>
          <a:xfrm>
            <a:off x="7737186" y="2004846"/>
            <a:ext cx="3123853" cy="3633954"/>
            <a:chOff x="4283968" y="1629714"/>
            <a:chExt cx="2520280" cy="2883970"/>
          </a:xfrm>
        </p:grpSpPr>
        <p:sp>
          <p:nvSpPr>
            <p:cNvPr id="15" name="矩形 14"/>
            <p:cNvSpPr/>
            <p:nvPr/>
          </p:nvSpPr>
          <p:spPr>
            <a:xfrm>
              <a:off x="4283968" y="1629714"/>
              <a:ext cx="2520280" cy="57971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Hacker</a:t>
              </a:r>
              <a:r>
                <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调用</a:t>
              </a: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withdraw</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6" name="矩形 15"/>
            <p:cNvSpPr/>
            <p:nvPr/>
          </p:nvSpPr>
          <p:spPr>
            <a:xfrm>
              <a:off x="4283968" y="2205778"/>
              <a:ext cx="2520280" cy="57971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DAO</a:t>
              </a:r>
              <a:r>
                <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发送</a:t>
              </a: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Hacker</a:t>
              </a:r>
              <a:r>
                <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的余额到</a:t>
              </a: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Hacker</a:t>
              </a:r>
              <a:r>
                <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的地址</a:t>
              </a:r>
            </a:p>
          </p:txBody>
        </p:sp>
        <p:sp>
          <p:nvSpPr>
            <p:cNvPr id="17" name="矩形 16"/>
            <p:cNvSpPr/>
            <p:nvPr/>
          </p:nvSpPr>
          <p:spPr>
            <a:xfrm>
              <a:off x="4283968" y="2781842"/>
              <a:ext cx="2520280" cy="57971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再次触发</a:t>
              </a: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withdraw</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 name="矩形 17"/>
            <p:cNvSpPr/>
            <p:nvPr/>
          </p:nvSpPr>
          <p:spPr>
            <a:xfrm>
              <a:off x="4283968" y="3357906"/>
              <a:ext cx="2520280" cy="57971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DAO</a:t>
              </a:r>
              <a:r>
                <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没有扣除</a:t>
              </a: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Hacker</a:t>
              </a:r>
              <a:r>
                <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的余额，所以会继续发送</a:t>
              </a:r>
            </a:p>
          </p:txBody>
        </p:sp>
        <p:sp>
          <p:nvSpPr>
            <p:cNvPr id="19" name="矩形 18"/>
            <p:cNvSpPr/>
            <p:nvPr/>
          </p:nvSpPr>
          <p:spPr>
            <a:xfrm>
              <a:off x="4283968" y="3933970"/>
              <a:ext cx="2520280" cy="57971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3378247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90880" y="1670098"/>
            <a:ext cx="10505440" cy="4712168"/>
          </a:xfrm>
        </p:spPr>
        <p:txBody>
          <a:bodyPr/>
          <a:lstStyle/>
          <a:p>
            <a:pPr marL="0" indent="0">
              <a:lnSpc>
                <a:spcPct val="150000"/>
              </a:lnSpc>
              <a:buNone/>
            </a:pPr>
            <a:r>
              <a:rPr lang="en-US" altLang="zh-CN" b="1" dirty="0">
                <a:solidFill>
                  <a:srgbClr val="FF0000"/>
                </a:solidFill>
                <a:latin typeface="微软雅黑" panose="020B0503020204020204" pitchFamily="34" charset="-122"/>
                <a:ea typeface="微软雅黑" panose="020B0503020204020204" pitchFamily="34" charset="-122"/>
              </a:rPr>
              <a:t>2016</a:t>
            </a:r>
            <a:r>
              <a:rPr lang="zh-CN" altLang="en-US" b="1" dirty="0">
                <a:solidFill>
                  <a:srgbClr val="FF0000"/>
                </a:solidFill>
                <a:latin typeface="微软雅黑" panose="020B0503020204020204" pitchFamily="34" charset="-122"/>
                <a:ea typeface="微软雅黑" panose="020B0503020204020204" pitchFamily="34" charset="-122"/>
              </a:rPr>
              <a:t>年</a:t>
            </a:r>
            <a:r>
              <a:rPr lang="en-US" altLang="zh-CN" b="1" dirty="0">
                <a:solidFill>
                  <a:srgbClr val="FF0000"/>
                </a:solidFill>
                <a:latin typeface="微软雅黑" panose="020B0503020204020204" pitchFamily="34" charset="-122"/>
                <a:ea typeface="微软雅黑" panose="020B0503020204020204" pitchFamily="34" charset="-122"/>
              </a:rPr>
              <a:t>12</a:t>
            </a:r>
            <a:r>
              <a:rPr lang="zh-CN" altLang="en-US" b="1" dirty="0">
                <a:solidFill>
                  <a:srgbClr val="FF0000"/>
                </a:solidFill>
                <a:latin typeface="微软雅黑" panose="020B0503020204020204" pitchFamily="34" charset="-122"/>
                <a:ea typeface="微软雅黑" panose="020B0503020204020204" pitchFamily="34" charset="-122"/>
              </a:rPr>
              <a:t>月</a:t>
            </a:r>
            <a:r>
              <a:rPr lang="en-US" altLang="zh-CN" b="1" dirty="0">
                <a:solidFill>
                  <a:srgbClr val="FF0000"/>
                </a:solidFill>
                <a:latin typeface="微软雅黑" panose="020B0503020204020204" pitchFamily="34" charset="-122"/>
                <a:ea typeface="微软雅黑" panose="020B0503020204020204" pitchFamily="34" charset="-122"/>
              </a:rPr>
              <a:t>28</a:t>
            </a:r>
            <a:r>
              <a:rPr lang="zh-CN" altLang="en-US" b="1" dirty="0">
                <a:solidFill>
                  <a:srgbClr val="FF0000"/>
                </a:solidFill>
                <a:latin typeface="微软雅黑" panose="020B0503020204020204" pitchFamily="34" charset="-122"/>
                <a:ea typeface="微软雅黑" panose="020B0503020204020204" pitchFamily="34" charset="-122"/>
              </a:rPr>
              <a:t>日公布的区块链开源软件源代码安全漏洞分析报告：</a:t>
            </a:r>
            <a:endParaRPr lang="en-US" altLang="zh-CN"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400" b="1" dirty="0">
                <a:solidFill>
                  <a:schemeClr val="accent5">
                    <a:lumMod val="75000"/>
                  </a:schemeClr>
                </a:solidFill>
                <a:latin typeface="微软雅黑" panose="020B0503020204020204" pitchFamily="34" charset="-122"/>
                <a:ea typeface="微软雅黑" panose="020B0503020204020204" pitchFamily="34" charset="-122"/>
              </a:rPr>
              <a:t>       2016</a:t>
            </a:r>
            <a:r>
              <a:rPr lang="zh-CN" altLang="en-US" sz="2400" b="1" dirty="0">
                <a:solidFill>
                  <a:schemeClr val="accent5">
                    <a:lumMod val="75000"/>
                  </a:schemeClr>
                </a:solidFill>
                <a:latin typeface="微软雅黑" panose="020B0503020204020204" pitchFamily="34" charset="-122"/>
                <a:ea typeface="微软雅黑" panose="020B0503020204020204" pitchFamily="34" charset="-122"/>
              </a:rPr>
              <a:t>年</a:t>
            </a:r>
            <a:r>
              <a:rPr lang="en-US" altLang="zh-CN" sz="2400" b="1" dirty="0">
                <a:solidFill>
                  <a:schemeClr val="accent5">
                    <a:lumMod val="75000"/>
                  </a:schemeClr>
                </a:solidFill>
                <a:latin typeface="微软雅黑" panose="020B0503020204020204" pitchFamily="34" charset="-122"/>
                <a:ea typeface="微软雅黑" panose="020B0503020204020204" pitchFamily="34" charset="-122"/>
              </a:rPr>
              <a:t>10</a:t>
            </a:r>
            <a:r>
              <a:rPr lang="zh-CN" altLang="en-US" sz="2400" b="1" dirty="0">
                <a:solidFill>
                  <a:schemeClr val="accent5">
                    <a:lumMod val="75000"/>
                  </a:schemeClr>
                </a:solidFill>
                <a:latin typeface="微软雅黑" panose="020B0503020204020204" pitchFamily="34" charset="-122"/>
                <a:ea typeface="微软雅黑" panose="020B0503020204020204" pitchFamily="34" charset="-122"/>
              </a:rPr>
              <a:t>月，国家互联网应急中心聚焦区块链领域的知名开源软件，综合考虑用户数量、受关注程度以及更新频率等情况，选取了</a:t>
            </a:r>
            <a:r>
              <a:rPr lang="en-US" altLang="zh-CN" sz="2400" b="1" dirty="0">
                <a:solidFill>
                  <a:schemeClr val="accent5">
                    <a:lumMod val="75000"/>
                  </a:schemeClr>
                </a:solidFill>
                <a:latin typeface="微软雅黑" panose="020B0503020204020204" pitchFamily="34" charset="-122"/>
                <a:ea typeface="微软雅黑" panose="020B0503020204020204" pitchFamily="34" charset="-122"/>
              </a:rPr>
              <a:t>25</a:t>
            </a:r>
            <a:r>
              <a:rPr lang="zh-CN" altLang="en-US" sz="2400" b="1" dirty="0">
                <a:solidFill>
                  <a:schemeClr val="accent5">
                    <a:lumMod val="75000"/>
                  </a:schemeClr>
                </a:solidFill>
                <a:latin typeface="微软雅黑" panose="020B0503020204020204" pitchFamily="34" charset="-122"/>
                <a:ea typeface="微软雅黑" panose="020B0503020204020204" pitchFamily="34" charset="-122"/>
              </a:rPr>
              <a:t>款具有代表性的区块链软件，综合漏洞扫描攻击和人工审计，进行了安全检测。从结果来看，开源区块链软件存在着不容忽视的严重安全风险。</a:t>
            </a:r>
            <a:r>
              <a:rPr lang="en-US" altLang="zh-CN" sz="2400" b="1" dirty="0">
                <a:solidFill>
                  <a:schemeClr val="accent5">
                    <a:lumMod val="75000"/>
                  </a:schemeClr>
                </a:solidFill>
                <a:latin typeface="微软雅黑" panose="020B0503020204020204" pitchFamily="34" charset="-122"/>
                <a:ea typeface="微软雅黑" panose="020B0503020204020204" pitchFamily="34" charset="-122"/>
              </a:rPr>
              <a:t>            </a:t>
            </a:r>
          </a:p>
        </p:txBody>
      </p:sp>
      <p:sp>
        <p:nvSpPr>
          <p:cNvPr id="4" name="标题 3"/>
          <p:cNvSpPr>
            <a:spLocks noGrp="1"/>
          </p:cNvSpPr>
          <p:nvPr>
            <p:ph type="title"/>
          </p:nvPr>
        </p:nvSpPr>
        <p:spPr/>
        <p:txBody>
          <a:bodyPr/>
          <a:lstStyle/>
          <a:p>
            <a:r>
              <a:rPr lang="zh-CN" altLang="en-US" dirty="0"/>
              <a:t>实现漏洞</a:t>
            </a:r>
          </a:p>
        </p:txBody>
      </p:sp>
      <p:sp>
        <p:nvSpPr>
          <p:cNvPr id="5" name="文本框 4"/>
          <p:cNvSpPr txBox="1"/>
          <p:nvPr/>
        </p:nvSpPr>
        <p:spPr>
          <a:xfrm>
            <a:off x="10678160" y="619760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Tree>
    <p:extLst>
      <p:ext uri="{BB962C8B-B14F-4D97-AF65-F5344CB8AC3E}">
        <p14:creationId xmlns:p14="http://schemas.microsoft.com/office/powerpoint/2010/main" val="3213330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4"/>
          <p:cNvSpPr txBox="1"/>
          <p:nvPr/>
        </p:nvSpPr>
        <p:spPr>
          <a:xfrm>
            <a:off x="235131" y="2573382"/>
            <a:ext cx="11704320" cy="11103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zh-CN" altLang="en-US" sz="4400" b="1" dirty="0">
                <a:solidFill>
                  <a:schemeClr val="accent5">
                    <a:lumMod val="75000"/>
                  </a:schemeClr>
                </a:solidFill>
                <a:latin typeface="+mj-ea"/>
                <a:ea typeface="+mj-ea"/>
              </a:rPr>
              <a:t>比特币、区块链系统面临的安全性威胁</a:t>
            </a:r>
            <a:endParaRPr lang="en-US" altLang="zh-CN" sz="4000" dirty="0">
              <a:solidFill>
                <a:schemeClr val="accent5">
                  <a:lumMod val="75000"/>
                </a:schemeClr>
              </a:solidFill>
              <a:latin typeface="+mj-ea"/>
              <a:ea typeface="+mj-ea"/>
            </a:endParaRPr>
          </a:p>
        </p:txBody>
      </p:sp>
      <p:sp>
        <p:nvSpPr>
          <p:cNvPr id="3" name="文本框 2"/>
          <p:cNvSpPr txBox="1"/>
          <p:nvPr/>
        </p:nvSpPr>
        <p:spPr>
          <a:xfrm>
            <a:off x="10657840" y="623824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Tree>
    <p:extLst>
      <p:ext uri="{BB962C8B-B14F-4D97-AF65-F5344CB8AC3E}">
        <p14:creationId xmlns:p14="http://schemas.microsoft.com/office/powerpoint/2010/main" val="97098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442720" y="1292323"/>
            <a:ext cx="9550400" cy="4712168"/>
          </a:xfrm>
        </p:spPr>
        <p:txBody>
          <a:bodyPr/>
          <a:lstStyle/>
          <a:p>
            <a:pPr>
              <a:lnSpc>
                <a:spcPct val="150000"/>
              </a:lnSpc>
              <a:buFont typeface="Wingdings" panose="05000000000000000000" pitchFamily="2" charset="2"/>
              <a:buChar char="l"/>
            </a:pPr>
            <a:r>
              <a:rPr lang="zh-CN" altLang="en-US" sz="2400" b="1" dirty="0">
                <a:solidFill>
                  <a:srgbClr val="2B497D"/>
                </a:solidFill>
              </a:rPr>
              <a:t>选取了 </a:t>
            </a:r>
            <a:r>
              <a:rPr lang="en-US" altLang="zh-CN" sz="2400" b="1" dirty="0">
                <a:solidFill>
                  <a:srgbClr val="2B497D"/>
                </a:solidFill>
              </a:rPr>
              <a:t>25 </a:t>
            </a:r>
            <a:r>
              <a:rPr lang="zh-CN" altLang="en-US" sz="2400" b="1" dirty="0">
                <a:solidFill>
                  <a:srgbClr val="2B497D"/>
                </a:solidFill>
              </a:rPr>
              <a:t>款具有代表性的区块链软件，包括</a:t>
            </a:r>
            <a:r>
              <a:rPr lang="en-US" altLang="zh-CN" sz="2400" b="1" dirty="0" err="1">
                <a:solidFill>
                  <a:srgbClr val="2B497D"/>
                </a:solidFill>
              </a:rPr>
              <a:t>Dogecoin</a:t>
            </a:r>
            <a:r>
              <a:rPr lang="zh-CN" altLang="en-US" sz="2400" b="1" dirty="0">
                <a:solidFill>
                  <a:srgbClr val="2B497D"/>
                </a:solidFill>
              </a:rPr>
              <a:t>、</a:t>
            </a:r>
            <a:r>
              <a:rPr lang="en-US" altLang="zh-CN" sz="2400" b="1" dirty="0">
                <a:solidFill>
                  <a:srgbClr val="2B497D"/>
                </a:solidFill>
              </a:rPr>
              <a:t>Ripple</a:t>
            </a:r>
            <a:r>
              <a:rPr lang="zh-CN" altLang="en-US" sz="2400" b="1" dirty="0">
                <a:solidFill>
                  <a:srgbClr val="2B497D"/>
                </a:solidFill>
              </a:rPr>
              <a:t>、</a:t>
            </a:r>
            <a:r>
              <a:rPr lang="en-US" altLang="zh-CN" sz="2400" b="1" dirty="0" err="1">
                <a:solidFill>
                  <a:srgbClr val="2B497D"/>
                </a:solidFill>
              </a:rPr>
              <a:t>Litecoin</a:t>
            </a:r>
            <a:r>
              <a:rPr lang="zh-CN" altLang="en-US" sz="2400" b="1" dirty="0">
                <a:solidFill>
                  <a:srgbClr val="2B497D"/>
                </a:solidFill>
              </a:rPr>
              <a:t>、</a:t>
            </a:r>
            <a:r>
              <a:rPr lang="en-US" altLang="zh-CN" sz="2400" b="1" dirty="0">
                <a:solidFill>
                  <a:srgbClr val="2B497D"/>
                </a:solidFill>
              </a:rPr>
              <a:t>Dash</a:t>
            </a:r>
            <a:r>
              <a:rPr lang="zh-CN" altLang="en-US" sz="2400" b="1" dirty="0">
                <a:solidFill>
                  <a:srgbClr val="2B497D"/>
                </a:solidFill>
              </a:rPr>
              <a:t>、</a:t>
            </a:r>
            <a:r>
              <a:rPr lang="en-US" altLang="zh-CN" sz="2400" b="1" dirty="0" err="1">
                <a:solidFill>
                  <a:srgbClr val="2B497D"/>
                </a:solidFill>
              </a:rPr>
              <a:t>Ethereum</a:t>
            </a:r>
            <a:r>
              <a:rPr lang="en-US" altLang="zh-CN" sz="2400" b="1" dirty="0">
                <a:solidFill>
                  <a:srgbClr val="2B497D"/>
                </a:solidFill>
              </a:rPr>
              <a:t> Wallet</a:t>
            </a:r>
            <a:r>
              <a:rPr lang="zh-CN" altLang="en-US" sz="2400" b="1" dirty="0">
                <a:solidFill>
                  <a:srgbClr val="2B497D"/>
                </a:solidFill>
              </a:rPr>
              <a:t>等，结合漏洞扫描工具和人工审计，进行了安全检测。本次检测在代码层面发现高危安全漏洞和安全隐患共 </a:t>
            </a:r>
            <a:r>
              <a:rPr lang="en-US" altLang="zh-CN" sz="2400" b="1" dirty="0">
                <a:solidFill>
                  <a:srgbClr val="2B497D"/>
                </a:solidFill>
              </a:rPr>
              <a:t>746 </a:t>
            </a:r>
            <a:r>
              <a:rPr lang="zh-CN" altLang="en-US" sz="2400" b="1" dirty="0">
                <a:solidFill>
                  <a:srgbClr val="2B497D"/>
                </a:solidFill>
              </a:rPr>
              <a:t>个。由于这些软件多数与资产、货币交易相关，一旦出现漏洞，可能会导致财产损失的严重风险。 </a:t>
            </a:r>
            <a:endParaRPr lang="en-US" altLang="zh-CN" sz="2400" b="1" dirty="0">
              <a:solidFill>
                <a:srgbClr val="2B497D"/>
              </a:solidFill>
            </a:endParaRPr>
          </a:p>
          <a:p>
            <a:pPr>
              <a:lnSpc>
                <a:spcPct val="150000"/>
              </a:lnSpc>
              <a:buFont typeface="Wingdings" panose="05000000000000000000" pitchFamily="2" charset="2"/>
              <a:buChar char="l"/>
            </a:pPr>
            <a:r>
              <a:rPr lang="zh-CN" altLang="en-US" sz="2400" b="1" dirty="0">
                <a:solidFill>
                  <a:srgbClr val="2B497D"/>
                </a:solidFill>
              </a:rPr>
              <a:t>本次检测从这些项目的代码层面总计发现高危漏洞 </a:t>
            </a:r>
            <a:r>
              <a:rPr lang="en-US" altLang="zh-CN" sz="2400" b="1" dirty="0">
                <a:solidFill>
                  <a:srgbClr val="2B497D"/>
                </a:solidFill>
              </a:rPr>
              <a:t>746 </a:t>
            </a:r>
            <a:r>
              <a:rPr lang="zh-CN" altLang="en-US" sz="2400" b="1" dirty="0">
                <a:solidFill>
                  <a:srgbClr val="2B497D"/>
                </a:solidFill>
              </a:rPr>
              <a:t>个，中危漏洞 </a:t>
            </a:r>
            <a:r>
              <a:rPr lang="en-US" altLang="zh-CN" sz="2400" b="1" dirty="0">
                <a:solidFill>
                  <a:srgbClr val="2B497D"/>
                </a:solidFill>
              </a:rPr>
              <a:t>3497 </a:t>
            </a:r>
            <a:r>
              <a:rPr lang="zh-CN" altLang="en-US" sz="2400" b="1" dirty="0">
                <a:solidFill>
                  <a:srgbClr val="2B497D"/>
                </a:solidFill>
              </a:rPr>
              <a:t>个。</a:t>
            </a:r>
            <a:endParaRPr lang="en-US" altLang="zh-CN" sz="2400" b="1" dirty="0">
              <a:solidFill>
                <a:srgbClr val="2B497D"/>
              </a:solidFill>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p:txBody>
          <a:bodyPr/>
          <a:lstStyle/>
          <a:p>
            <a:r>
              <a:rPr lang="zh-CN" altLang="en-US" dirty="0"/>
              <a:t>实现漏洞</a:t>
            </a:r>
          </a:p>
        </p:txBody>
      </p:sp>
      <p:sp>
        <p:nvSpPr>
          <p:cNvPr id="5" name="文本框 4"/>
          <p:cNvSpPr txBox="1"/>
          <p:nvPr/>
        </p:nvSpPr>
        <p:spPr>
          <a:xfrm>
            <a:off x="10678160" y="619760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Tree>
    <p:extLst>
      <p:ext uri="{BB962C8B-B14F-4D97-AF65-F5344CB8AC3E}">
        <p14:creationId xmlns:p14="http://schemas.microsoft.com/office/powerpoint/2010/main" val="106658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实现漏洞</a:t>
            </a:r>
          </a:p>
        </p:txBody>
      </p:sp>
      <p:sp>
        <p:nvSpPr>
          <p:cNvPr id="5" name="文本框 4"/>
          <p:cNvSpPr txBox="1"/>
          <p:nvPr/>
        </p:nvSpPr>
        <p:spPr>
          <a:xfrm>
            <a:off x="10678160" y="619760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pic>
        <p:nvPicPr>
          <p:cNvPr id="2" name="图片 1"/>
          <p:cNvPicPr>
            <a:picLocks noChangeAspect="1"/>
          </p:cNvPicPr>
          <p:nvPr/>
        </p:nvPicPr>
        <p:blipFill rotWithShape="1">
          <a:blip r:embed="rId3"/>
          <a:srcRect l="21839" t="34828" r="22450" b="8417"/>
          <a:stretch/>
        </p:blipFill>
        <p:spPr>
          <a:xfrm>
            <a:off x="1632607" y="1536237"/>
            <a:ext cx="8954113" cy="4846029"/>
          </a:xfrm>
          <a:prstGeom prst="rect">
            <a:avLst/>
          </a:prstGeom>
        </p:spPr>
      </p:pic>
      <p:sp>
        <p:nvSpPr>
          <p:cNvPr id="7" name="文本框 6"/>
          <p:cNvSpPr txBox="1"/>
          <p:nvPr/>
        </p:nvSpPr>
        <p:spPr>
          <a:xfrm>
            <a:off x="876300" y="1166905"/>
            <a:ext cx="5751279" cy="369332"/>
          </a:xfrm>
          <a:prstGeom prst="rect">
            <a:avLst/>
          </a:prstGeom>
          <a:noFill/>
        </p:spPr>
        <p:txBody>
          <a:bodyPr wrap="square" rtlCol="0">
            <a:spAutoFit/>
          </a:bodyPr>
          <a:lstStyle/>
          <a:p>
            <a:r>
              <a:rPr lang="zh-CN" altLang="en-US" b="1" dirty="0">
                <a:solidFill>
                  <a:srgbClr val="FF0000"/>
                </a:solidFill>
              </a:rPr>
              <a:t>区块链开源软件项目中高危漏洞情况</a:t>
            </a:r>
          </a:p>
        </p:txBody>
      </p:sp>
    </p:spTree>
    <p:extLst>
      <p:ext uri="{BB962C8B-B14F-4D97-AF65-F5344CB8AC3E}">
        <p14:creationId xmlns:p14="http://schemas.microsoft.com/office/powerpoint/2010/main" val="1103866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实现漏洞</a:t>
            </a:r>
          </a:p>
        </p:txBody>
      </p:sp>
      <p:sp>
        <p:nvSpPr>
          <p:cNvPr id="5" name="文本框 4"/>
          <p:cNvSpPr txBox="1"/>
          <p:nvPr/>
        </p:nvSpPr>
        <p:spPr>
          <a:xfrm>
            <a:off x="10678160" y="619760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
        <p:nvSpPr>
          <p:cNvPr id="2" name="矩形 1"/>
          <p:cNvSpPr/>
          <p:nvPr/>
        </p:nvSpPr>
        <p:spPr>
          <a:xfrm>
            <a:off x="977900" y="1736649"/>
            <a:ext cx="10645140" cy="4308872"/>
          </a:xfrm>
          <a:prstGeom prst="rect">
            <a:avLst/>
          </a:prstGeom>
        </p:spPr>
        <p:txBody>
          <a:bodyPr wrap="square">
            <a:spAutoFit/>
          </a:bodyPr>
          <a:lstStyle/>
          <a:p>
            <a:pPr marL="342900" indent="-342900">
              <a:spcBef>
                <a:spcPts val="600"/>
              </a:spcBef>
              <a:spcAft>
                <a:spcPts val="600"/>
              </a:spcAft>
              <a:buFont typeface="Wingdings" panose="05000000000000000000" pitchFamily="2" charset="2"/>
              <a:buChar char="l"/>
            </a:pPr>
            <a:r>
              <a:rPr lang="zh-CN" altLang="en-US" sz="2400" b="1" dirty="0">
                <a:solidFill>
                  <a:srgbClr val="2B497D"/>
                </a:solidFill>
              </a:rPr>
              <a:t>在所有被测软件中，总体而言安全风险相对较为严重的是区块链支付网络 </a:t>
            </a:r>
            <a:r>
              <a:rPr lang="en-US" altLang="zh-CN" sz="2400" b="1" dirty="0">
                <a:solidFill>
                  <a:srgbClr val="2B497D"/>
                </a:solidFill>
              </a:rPr>
              <a:t>Ripple</a:t>
            </a:r>
            <a:r>
              <a:rPr lang="zh-CN" altLang="en-US" sz="2400" b="1" dirty="0">
                <a:solidFill>
                  <a:srgbClr val="2B497D"/>
                </a:solidFill>
              </a:rPr>
              <a:t>，包含高危漏洞 </a:t>
            </a:r>
            <a:r>
              <a:rPr lang="en-US" altLang="zh-CN" sz="2400" b="1" dirty="0">
                <a:solidFill>
                  <a:srgbClr val="2B497D"/>
                </a:solidFill>
              </a:rPr>
              <a:t>223 </a:t>
            </a:r>
            <a:r>
              <a:rPr lang="zh-CN" altLang="en-US" sz="2400" b="1" dirty="0">
                <a:solidFill>
                  <a:srgbClr val="2B497D"/>
                </a:solidFill>
              </a:rPr>
              <a:t>个。 值得注意的是，该软件很可能是本次检测的区块链相关软件中名气最大、用户最多、使用最广的软件。 据悉，截至发稿，该软件所在公司已获得包括</a:t>
            </a:r>
            <a:r>
              <a:rPr lang="en-US" altLang="zh-CN" sz="2400" b="1" dirty="0">
                <a:solidFill>
                  <a:srgbClr val="2B497D"/>
                </a:solidFill>
              </a:rPr>
              <a:t>Google</a:t>
            </a:r>
            <a:r>
              <a:rPr lang="zh-CN" altLang="en-US" sz="2400" b="1" dirty="0">
                <a:solidFill>
                  <a:srgbClr val="2B497D"/>
                </a:solidFill>
              </a:rPr>
              <a:t>、埃森哲等在内共计 </a:t>
            </a:r>
            <a:r>
              <a:rPr lang="en-US" altLang="zh-CN" sz="2400" b="1" dirty="0">
                <a:solidFill>
                  <a:srgbClr val="2B497D"/>
                </a:solidFill>
              </a:rPr>
              <a:t>1 </a:t>
            </a:r>
            <a:r>
              <a:rPr lang="zh-CN" altLang="en-US" sz="2400" b="1" dirty="0">
                <a:solidFill>
                  <a:srgbClr val="2B497D"/>
                </a:solidFill>
              </a:rPr>
              <a:t>亿美元的投资， 同时一些大型银行已经宣布将加入其支付网络，其中包括渣打、西太银行、澳大利亚国家银行和上海华瑞银行等。 考虑到该软件直接处理金融资产，且拥有如此大规模的用户，一旦这些漏洞被黑客利用，将会造成不可估量的损失。 </a:t>
            </a:r>
          </a:p>
          <a:p>
            <a:pPr marL="342900" indent="-342900">
              <a:spcBef>
                <a:spcPts val="600"/>
              </a:spcBef>
              <a:spcAft>
                <a:spcPts val="600"/>
              </a:spcAft>
              <a:buFont typeface="Wingdings" panose="05000000000000000000" pitchFamily="2" charset="2"/>
              <a:buChar char="l"/>
            </a:pPr>
            <a:r>
              <a:rPr lang="zh-CN" altLang="en-US" sz="2400" b="1" dirty="0">
                <a:solidFill>
                  <a:srgbClr val="2B497D"/>
                </a:solidFill>
              </a:rPr>
              <a:t>总体安全风险排名第二的是 </a:t>
            </a:r>
            <a:r>
              <a:rPr lang="en-US" altLang="zh-CN" sz="2400" b="1" dirty="0" err="1">
                <a:solidFill>
                  <a:srgbClr val="2B497D"/>
                </a:solidFill>
              </a:rPr>
              <a:t>Ethereumj</a:t>
            </a:r>
            <a:r>
              <a:rPr lang="en-US" altLang="zh-CN" sz="2400" b="1" dirty="0">
                <a:solidFill>
                  <a:srgbClr val="2B497D"/>
                </a:solidFill>
              </a:rPr>
              <a:t> </a:t>
            </a:r>
            <a:r>
              <a:rPr lang="zh-CN" altLang="en-US" sz="2400" b="1" dirty="0">
                <a:solidFill>
                  <a:srgbClr val="2B497D"/>
                </a:solidFill>
              </a:rPr>
              <a:t>项目， 该项目是基于区块链的分布式应用平台 </a:t>
            </a:r>
            <a:r>
              <a:rPr lang="en-US" altLang="zh-CN" sz="2400" b="1" dirty="0" err="1">
                <a:solidFill>
                  <a:srgbClr val="2B497D"/>
                </a:solidFill>
              </a:rPr>
              <a:t>Ethereum</a:t>
            </a:r>
            <a:r>
              <a:rPr lang="en-US" altLang="zh-CN" sz="2400" b="1" dirty="0">
                <a:solidFill>
                  <a:srgbClr val="2B497D"/>
                </a:solidFill>
              </a:rPr>
              <a:t> </a:t>
            </a:r>
            <a:r>
              <a:rPr lang="zh-CN" altLang="en-US" sz="2400" b="1" dirty="0">
                <a:solidFill>
                  <a:srgbClr val="2B497D"/>
                </a:solidFill>
              </a:rPr>
              <a:t>的 </a:t>
            </a:r>
            <a:r>
              <a:rPr lang="en-US" altLang="zh-CN" sz="2400" b="1" dirty="0">
                <a:solidFill>
                  <a:srgbClr val="2B497D"/>
                </a:solidFill>
              </a:rPr>
              <a:t>Java </a:t>
            </a:r>
            <a:r>
              <a:rPr lang="zh-CN" altLang="en-US" sz="2400" b="1" dirty="0">
                <a:solidFill>
                  <a:srgbClr val="2B497D"/>
                </a:solidFill>
              </a:rPr>
              <a:t>实现。 检测表明，该项目包含高危漏洞 </a:t>
            </a:r>
            <a:r>
              <a:rPr lang="en-US" altLang="zh-CN" sz="2400" b="1" dirty="0">
                <a:solidFill>
                  <a:srgbClr val="2B497D"/>
                </a:solidFill>
              </a:rPr>
              <a:t>110 </a:t>
            </a:r>
            <a:r>
              <a:rPr lang="zh-CN" altLang="en-US" sz="2400" b="1" dirty="0">
                <a:solidFill>
                  <a:srgbClr val="2B497D"/>
                </a:solidFill>
              </a:rPr>
              <a:t>个，具有较高的安全风险。 </a:t>
            </a:r>
          </a:p>
        </p:txBody>
      </p:sp>
    </p:spTree>
    <p:extLst>
      <p:ext uri="{BB962C8B-B14F-4D97-AF65-F5344CB8AC3E}">
        <p14:creationId xmlns:p14="http://schemas.microsoft.com/office/powerpoint/2010/main" val="28903718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实现漏洞</a:t>
            </a:r>
          </a:p>
        </p:txBody>
      </p:sp>
      <p:sp>
        <p:nvSpPr>
          <p:cNvPr id="5" name="文本框 4"/>
          <p:cNvSpPr txBox="1"/>
          <p:nvPr/>
        </p:nvSpPr>
        <p:spPr>
          <a:xfrm>
            <a:off x="10678160" y="619760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
        <p:nvSpPr>
          <p:cNvPr id="2" name="矩形 1"/>
          <p:cNvSpPr/>
          <p:nvPr/>
        </p:nvSpPr>
        <p:spPr>
          <a:xfrm>
            <a:off x="947420" y="1858569"/>
            <a:ext cx="10645140" cy="3939540"/>
          </a:xfrm>
          <a:prstGeom prst="rect">
            <a:avLst/>
          </a:prstGeom>
        </p:spPr>
        <p:txBody>
          <a:bodyPr wrap="square">
            <a:spAutoFit/>
          </a:bodyPr>
          <a:lstStyle/>
          <a:p>
            <a:pPr marL="342900" indent="-342900">
              <a:spcBef>
                <a:spcPts val="600"/>
              </a:spcBef>
              <a:spcAft>
                <a:spcPts val="600"/>
              </a:spcAft>
              <a:buFont typeface="Wingdings" panose="05000000000000000000" pitchFamily="2" charset="2"/>
              <a:buChar char="l"/>
            </a:pPr>
            <a:r>
              <a:rPr lang="zh-CN" altLang="en-US" sz="2400" b="1" dirty="0">
                <a:solidFill>
                  <a:srgbClr val="2B497D"/>
                </a:solidFill>
              </a:rPr>
              <a:t>在所有被测软件中，漏洞总数最多的是基于区块链的金融服务软件 </a:t>
            </a:r>
            <a:r>
              <a:rPr lang="en-US" altLang="zh-CN" sz="2400" b="1" dirty="0" err="1">
                <a:solidFill>
                  <a:srgbClr val="2B497D"/>
                </a:solidFill>
              </a:rPr>
              <a:t>BitShares</a:t>
            </a:r>
            <a:r>
              <a:rPr lang="zh-CN" altLang="en-US" sz="2400" b="1" dirty="0">
                <a:solidFill>
                  <a:srgbClr val="2B497D"/>
                </a:solidFill>
              </a:rPr>
              <a:t>， 其最新版本包含中高危漏洞高达 </a:t>
            </a:r>
            <a:r>
              <a:rPr lang="en-US" altLang="zh-CN" sz="2400" b="1" dirty="0">
                <a:solidFill>
                  <a:srgbClr val="2B497D"/>
                </a:solidFill>
              </a:rPr>
              <a:t>669 </a:t>
            </a:r>
            <a:r>
              <a:rPr lang="zh-CN" altLang="en-US" sz="2400" b="1" dirty="0">
                <a:solidFill>
                  <a:srgbClr val="2B497D"/>
                </a:solidFill>
              </a:rPr>
              <a:t>个，其中高危漏洞 </a:t>
            </a:r>
            <a:r>
              <a:rPr lang="en-US" altLang="zh-CN" sz="2400" b="1" dirty="0">
                <a:solidFill>
                  <a:srgbClr val="2B497D"/>
                </a:solidFill>
              </a:rPr>
              <a:t>4 </a:t>
            </a:r>
            <a:r>
              <a:rPr lang="zh-CN" altLang="en-US" sz="2400" b="1" dirty="0">
                <a:solidFill>
                  <a:srgbClr val="2B497D"/>
                </a:solidFill>
              </a:rPr>
              <a:t>个，中危漏洞 </a:t>
            </a:r>
            <a:r>
              <a:rPr lang="en-US" altLang="zh-CN" sz="2400" b="1" dirty="0">
                <a:solidFill>
                  <a:srgbClr val="2B497D"/>
                </a:solidFill>
              </a:rPr>
              <a:t>665 </a:t>
            </a:r>
            <a:r>
              <a:rPr lang="zh-CN" altLang="en-US" sz="2400" b="1" dirty="0">
                <a:solidFill>
                  <a:srgbClr val="2B497D"/>
                </a:solidFill>
              </a:rPr>
              <a:t>个； 虽然已经比早期版本（</a:t>
            </a:r>
            <a:r>
              <a:rPr lang="en-US" altLang="zh-CN" sz="2400" b="1" dirty="0">
                <a:solidFill>
                  <a:srgbClr val="2B497D"/>
                </a:solidFill>
              </a:rPr>
              <a:t>BitShares-0.x </a:t>
            </a:r>
            <a:r>
              <a:rPr lang="zh-CN" altLang="en-US" sz="2400" b="1" dirty="0">
                <a:solidFill>
                  <a:srgbClr val="2B497D"/>
                </a:solidFill>
              </a:rPr>
              <a:t>包含高危漏洞 </a:t>
            </a:r>
            <a:r>
              <a:rPr lang="en-US" altLang="zh-CN" sz="2400" b="1" dirty="0">
                <a:solidFill>
                  <a:srgbClr val="2B497D"/>
                </a:solidFill>
              </a:rPr>
              <a:t>25 </a:t>
            </a:r>
            <a:r>
              <a:rPr lang="zh-CN" altLang="en-US" sz="2400" b="1" dirty="0">
                <a:solidFill>
                  <a:srgbClr val="2B497D"/>
                </a:solidFill>
              </a:rPr>
              <a:t>个，中危漏洞 </a:t>
            </a:r>
            <a:r>
              <a:rPr lang="en-US" altLang="zh-CN" sz="2400" b="1" dirty="0">
                <a:solidFill>
                  <a:srgbClr val="2B497D"/>
                </a:solidFill>
              </a:rPr>
              <a:t>1236 </a:t>
            </a:r>
            <a:r>
              <a:rPr lang="zh-CN" altLang="en-US" sz="2400" b="1" dirty="0">
                <a:solidFill>
                  <a:srgbClr val="2B497D"/>
                </a:solidFill>
              </a:rPr>
              <a:t>个）有了明显改善， 但仍然存在较大的安全风险。 </a:t>
            </a:r>
          </a:p>
          <a:p>
            <a:pPr marL="342900" indent="-342900">
              <a:spcBef>
                <a:spcPts val="600"/>
              </a:spcBef>
              <a:spcAft>
                <a:spcPts val="600"/>
              </a:spcAft>
              <a:buFont typeface="Wingdings" panose="05000000000000000000" pitchFamily="2" charset="2"/>
              <a:buChar char="l"/>
            </a:pPr>
            <a:r>
              <a:rPr lang="zh-CN" altLang="en-US" sz="2400" b="1" dirty="0">
                <a:solidFill>
                  <a:srgbClr val="2B497D"/>
                </a:solidFill>
              </a:rPr>
              <a:t>从漏洞分布密度来看，区块链浏览器 </a:t>
            </a:r>
            <a:r>
              <a:rPr lang="en-US" altLang="zh-CN" sz="2400" b="1" dirty="0">
                <a:solidFill>
                  <a:srgbClr val="2B497D"/>
                </a:solidFill>
              </a:rPr>
              <a:t>Bitcoin Block Explorer </a:t>
            </a:r>
            <a:r>
              <a:rPr lang="zh-CN" altLang="en-US" sz="2400" b="1" dirty="0">
                <a:solidFill>
                  <a:srgbClr val="2B497D"/>
                </a:solidFill>
              </a:rPr>
              <a:t>的漏洞密度最高。  其软件规模较小，仅有 </a:t>
            </a:r>
            <a:r>
              <a:rPr lang="en-US" altLang="zh-CN" sz="2400" b="1" dirty="0">
                <a:solidFill>
                  <a:srgbClr val="2B497D"/>
                </a:solidFill>
              </a:rPr>
              <a:t>984 </a:t>
            </a:r>
            <a:r>
              <a:rPr lang="zh-CN" altLang="en-US" sz="2400" b="1" dirty="0">
                <a:solidFill>
                  <a:srgbClr val="2B497D"/>
                </a:solidFill>
              </a:rPr>
              <a:t>行代码，但是平均每 </a:t>
            </a:r>
            <a:r>
              <a:rPr lang="en-US" altLang="zh-CN" sz="2400" b="1" dirty="0">
                <a:solidFill>
                  <a:srgbClr val="2B497D"/>
                </a:solidFill>
              </a:rPr>
              <a:t>11 </a:t>
            </a:r>
            <a:r>
              <a:rPr lang="zh-CN" altLang="en-US" sz="2400" b="1" dirty="0">
                <a:solidFill>
                  <a:srgbClr val="2B497D"/>
                </a:solidFill>
              </a:rPr>
              <a:t>行代码就存在一个高危漏洞。  需要说明的是，该软件 </a:t>
            </a:r>
            <a:r>
              <a:rPr lang="en-US" altLang="zh-CN" sz="2400" b="1" dirty="0">
                <a:solidFill>
                  <a:srgbClr val="2B497D"/>
                </a:solidFill>
              </a:rPr>
              <a:t>2015 </a:t>
            </a:r>
            <a:r>
              <a:rPr lang="zh-CN" altLang="en-US" sz="2400" b="1" dirty="0">
                <a:solidFill>
                  <a:srgbClr val="2B497D"/>
                </a:solidFill>
              </a:rPr>
              <a:t>年 </a:t>
            </a:r>
            <a:r>
              <a:rPr lang="en-US" altLang="zh-CN" sz="2400" b="1" dirty="0">
                <a:solidFill>
                  <a:srgbClr val="2B497D"/>
                </a:solidFill>
              </a:rPr>
              <a:t>9 </a:t>
            </a:r>
            <a:r>
              <a:rPr lang="zh-CN" altLang="en-US" sz="2400" b="1" dirty="0">
                <a:solidFill>
                  <a:srgbClr val="2B497D"/>
                </a:solidFill>
              </a:rPr>
              <a:t>月后就停止更新和运行了，目前其源代码主要被用作学习和参考。  为避免引入不必要的安全风险，关注该项目（</a:t>
            </a:r>
            <a:r>
              <a:rPr lang="en-US" altLang="zh-CN" sz="2400" b="1" dirty="0" err="1">
                <a:solidFill>
                  <a:srgbClr val="2B497D"/>
                </a:solidFill>
              </a:rPr>
              <a:t>Github</a:t>
            </a:r>
            <a:r>
              <a:rPr lang="en-US" altLang="zh-CN" sz="2400" b="1" dirty="0">
                <a:solidFill>
                  <a:srgbClr val="2B497D"/>
                </a:solidFill>
              </a:rPr>
              <a:t> star</a:t>
            </a:r>
            <a:r>
              <a:rPr lang="zh-CN" altLang="en-US" sz="2400" b="1" dirty="0">
                <a:solidFill>
                  <a:srgbClr val="2B497D"/>
                </a:solidFill>
              </a:rPr>
              <a:t>数量为 </a:t>
            </a:r>
            <a:r>
              <a:rPr lang="en-US" altLang="zh-CN" sz="2400" b="1" dirty="0">
                <a:solidFill>
                  <a:srgbClr val="2B497D"/>
                </a:solidFill>
              </a:rPr>
              <a:t>141</a:t>
            </a:r>
            <a:r>
              <a:rPr lang="zh-CN" altLang="en-US" sz="2400" b="1" dirty="0">
                <a:solidFill>
                  <a:srgbClr val="2B497D"/>
                </a:solidFill>
              </a:rPr>
              <a:t>）的开发者应知悉其代码中的可能存在的安全隐患。 </a:t>
            </a:r>
            <a:endParaRPr lang="zh-CN" altLang="en-US" sz="2400" b="1" dirty="0">
              <a:solidFill>
                <a:srgbClr val="2B497D"/>
              </a:solidFill>
              <a:effectLst/>
            </a:endParaRPr>
          </a:p>
        </p:txBody>
      </p:sp>
    </p:spTree>
    <p:extLst>
      <p:ext uri="{BB962C8B-B14F-4D97-AF65-F5344CB8AC3E}">
        <p14:creationId xmlns:p14="http://schemas.microsoft.com/office/powerpoint/2010/main" val="1077581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实现漏洞</a:t>
            </a:r>
          </a:p>
        </p:txBody>
      </p:sp>
      <p:sp>
        <p:nvSpPr>
          <p:cNvPr id="5" name="文本框 4"/>
          <p:cNvSpPr txBox="1"/>
          <p:nvPr/>
        </p:nvSpPr>
        <p:spPr>
          <a:xfrm>
            <a:off x="10678160" y="619760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
        <p:nvSpPr>
          <p:cNvPr id="2" name="矩形 1"/>
          <p:cNvSpPr/>
          <p:nvPr/>
        </p:nvSpPr>
        <p:spPr>
          <a:xfrm>
            <a:off x="1087120" y="1879094"/>
            <a:ext cx="10078720" cy="3785652"/>
          </a:xfrm>
          <a:prstGeom prst="rect">
            <a:avLst/>
          </a:prstGeom>
        </p:spPr>
        <p:txBody>
          <a:bodyPr wrap="square">
            <a:spAutoFit/>
          </a:bodyPr>
          <a:lstStyle/>
          <a:p>
            <a:r>
              <a:rPr lang="zh-CN" altLang="en-US" sz="2400" b="1" dirty="0">
                <a:solidFill>
                  <a:srgbClr val="2B497D"/>
                </a:solidFill>
              </a:rPr>
              <a:t>         数据表明，大多数漏洞为“输入验证与表示”类漏洞，该类漏洞主要是由于对用户输入未做充分验证导致的，  一旦攻击者构造恶意输入，可能造成任意命令执行、任意文件读取等严重安全问题。  “代码质量问题”类漏洞也出现较多，产生的主要原因是开发人员安全意识不足，代码编写不够规范，  此类漏洞会导致内存溢出、资源耗尽等安全隐患，严重情况下会导致系统运行异常、甚至系统崩溃。  由于区块链软件往往直接运行于金融领域等重要系统中，一旦系统崩溃将带来不能容忍的巨大损失。  “安全特性”类漏洞也占据了一定份额，这类漏洞主要涵盖身份认证、权限管理、密码管理等方面的问题，  攻击者可利用该类漏洞实现越权访问，窃取隐私信息等。 </a:t>
            </a:r>
            <a:endParaRPr lang="zh-CN" altLang="en-US" sz="2400" b="1" dirty="0">
              <a:solidFill>
                <a:srgbClr val="2B497D"/>
              </a:solidFill>
              <a:effectLst/>
            </a:endParaRPr>
          </a:p>
        </p:txBody>
      </p:sp>
    </p:spTree>
    <p:extLst>
      <p:ext uri="{BB962C8B-B14F-4D97-AF65-F5344CB8AC3E}">
        <p14:creationId xmlns:p14="http://schemas.microsoft.com/office/powerpoint/2010/main" val="24935462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实现漏洞</a:t>
            </a:r>
          </a:p>
        </p:txBody>
      </p:sp>
      <p:sp>
        <p:nvSpPr>
          <p:cNvPr id="5" name="文本框 4"/>
          <p:cNvSpPr txBox="1"/>
          <p:nvPr/>
        </p:nvSpPr>
        <p:spPr>
          <a:xfrm>
            <a:off x="10678160" y="619760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pic>
        <p:nvPicPr>
          <p:cNvPr id="6" name="图片 5"/>
          <p:cNvPicPr>
            <a:picLocks noChangeAspect="1"/>
          </p:cNvPicPr>
          <p:nvPr/>
        </p:nvPicPr>
        <p:blipFill rotWithShape="1">
          <a:blip r:embed="rId3"/>
          <a:srcRect l="23701" t="27401" r="22813" b="2777"/>
          <a:stretch/>
        </p:blipFill>
        <p:spPr>
          <a:xfrm>
            <a:off x="2811247" y="1773401"/>
            <a:ext cx="6911873" cy="4793531"/>
          </a:xfrm>
          <a:prstGeom prst="rect">
            <a:avLst/>
          </a:prstGeom>
        </p:spPr>
      </p:pic>
      <p:sp>
        <p:nvSpPr>
          <p:cNvPr id="2" name="矩形 1"/>
          <p:cNvSpPr/>
          <p:nvPr/>
        </p:nvSpPr>
        <p:spPr>
          <a:xfrm>
            <a:off x="876300" y="1260479"/>
            <a:ext cx="2723823" cy="369332"/>
          </a:xfrm>
          <a:prstGeom prst="rect">
            <a:avLst/>
          </a:prstGeom>
        </p:spPr>
        <p:txBody>
          <a:bodyPr wrap="none">
            <a:spAutoFit/>
          </a:bodyPr>
          <a:lstStyle/>
          <a:p>
            <a:r>
              <a:rPr lang="zh-CN" altLang="en-US" b="1" dirty="0">
                <a:solidFill>
                  <a:srgbClr val="FF0000"/>
                </a:solidFill>
              </a:rPr>
              <a:t>高危漏洞大类的分布情况</a:t>
            </a:r>
            <a:endParaRPr lang="zh-CN" altLang="en-US" dirty="0">
              <a:solidFill>
                <a:srgbClr val="FF0000"/>
              </a:solidFill>
            </a:endParaRPr>
          </a:p>
        </p:txBody>
      </p:sp>
    </p:spTree>
    <p:extLst>
      <p:ext uri="{BB962C8B-B14F-4D97-AF65-F5344CB8AC3E}">
        <p14:creationId xmlns:p14="http://schemas.microsoft.com/office/powerpoint/2010/main" val="62618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实现漏洞</a:t>
            </a:r>
          </a:p>
        </p:txBody>
      </p:sp>
      <p:sp>
        <p:nvSpPr>
          <p:cNvPr id="5" name="文本框 4"/>
          <p:cNvSpPr txBox="1"/>
          <p:nvPr/>
        </p:nvSpPr>
        <p:spPr>
          <a:xfrm>
            <a:off x="10678160" y="619760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
        <p:nvSpPr>
          <p:cNvPr id="2" name="矩形 1"/>
          <p:cNvSpPr/>
          <p:nvPr/>
        </p:nvSpPr>
        <p:spPr>
          <a:xfrm>
            <a:off x="1229360" y="2884934"/>
            <a:ext cx="9448800" cy="830997"/>
          </a:xfrm>
          <a:prstGeom prst="rect">
            <a:avLst/>
          </a:prstGeom>
        </p:spPr>
        <p:txBody>
          <a:bodyPr wrap="square">
            <a:spAutoFit/>
          </a:bodyPr>
          <a:lstStyle/>
          <a:p>
            <a:r>
              <a:rPr lang="zh-CN" altLang="en-US" sz="2400" b="1" dirty="0">
                <a:solidFill>
                  <a:srgbClr val="2B497D"/>
                </a:solidFill>
              </a:rPr>
              <a:t>        在被测的 </a:t>
            </a:r>
            <a:r>
              <a:rPr lang="en-US" altLang="zh-CN" sz="2400" b="1" dirty="0">
                <a:solidFill>
                  <a:srgbClr val="2B497D"/>
                </a:solidFill>
              </a:rPr>
              <a:t>25 </a:t>
            </a:r>
            <a:r>
              <a:rPr lang="zh-CN" altLang="en-US" sz="2400" b="1" dirty="0">
                <a:solidFill>
                  <a:srgbClr val="2B497D"/>
                </a:solidFill>
              </a:rPr>
              <a:t>个项目中， 最多的两类漏洞是不安全的 </a:t>
            </a:r>
            <a:r>
              <a:rPr lang="en-US" altLang="zh-CN" sz="2400" b="1" dirty="0">
                <a:solidFill>
                  <a:srgbClr val="2B497D"/>
                </a:solidFill>
              </a:rPr>
              <a:t>JNI</a:t>
            </a:r>
            <a:r>
              <a:rPr lang="zh-CN" altLang="en-US" sz="2400" b="1" dirty="0">
                <a:solidFill>
                  <a:srgbClr val="2B497D"/>
                </a:solidFill>
              </a:rPr>
              <a:t>（</a:t>
            </a:r>
            <a:r>
              <a:rPr lang="en-US" altLang="zh-CN" sz="2400" b="1" dirty="0">
                <a:solidFill>
                  <a:srgbClr val="2B497D"/>
                </a:solidFill>
              </a:rPr>
              <a:t>16.22%</a:t>
            </a:r>
            <a:r>
              <a:rPr lang="zh-CN" altLang="en-US" sz="2400" b="1" dirty="0">
                <a:solidFill>
                  <a:srgbClr val="2B497D"/>
                </a:solidFill>
              </a:rPr>
              <a:t>，</a:t>
            </a:r>
            <a:r>
              <a:rPr lang="en-US" altLang="zh-CN" sz="2400" b="1" dirty="0">
                <a:solidFill>
                  <a:srgbClr val="2B497D"/>
                </a:solidFill>
              </a:rPr>
              <a:t>121 </a:t>
            </a:r>
            <a:r>
              <a:rPr lang="zh-CN" altLang="en-US" sz="2400" b="1" dirty="0">
                <a:solidFill>
                  <a:srgbClr val="2B497D"/>
                </a:solidFill>
              </a:rPr>
              <a:t>个）和不安全的随机数（</a:t>
            </a:r>
            <a:r>
              <a:rPr lang="en-US" altLang="zh-CN" sz="2400" b="1" dirty="0">
                <a:solidFill>
                  <a:srgbClr val="2B497D"/>
                </a:solidFill>
              </a:rPr>
              <a:t>21.72%</a:t>
            </a:r>
            <a:r>
              <a:rPr lang="zh-CN" altLang="en-US" sz="2400" b="1" dirty="0">
                <a:solidFill>
                  <a:srgbClr val="2B497D"/>
                </a:solidFill>
              </a:rPr>
              <a:t>，</a:t>
            </a:r>
            <a:r>
              <a:rPr lang="en-US" altLang="zh-CN" sz="2400" b="1" dirty="0">
                <a:solidFill>
                  <a:srgbClr val="2B497D"/>
                </a:solidFill>
              </a:rPr>
              <a:t>162 </a:t>
            </a:r>
            <a:r>
              <a:rPr lang="zh-CN" altLang="en-US" sz="2400" b="1" dirty="0">
                <a:solidFill>
                  <a:srgbClr val="2B497D"/>
                </a:solidFill>
              </a:rPr>
              <a:t>个）。</a:t>
            </a:r>
            <a:endParaRPr lang="zh-CN" altLang="en-US" sz="2400" b="1" dirty="0">
              <a:solidFill>
                <a:srgbClr val="2B497D"/>
              </a:solidFill>
              <a:effectLst/>
            </a:endParaRPr>
          </a:p>
        </p:txBody>
      </p:sp>
    </p:spTree>
    <p:extLst>
      <p:ext uri="{BB962C8B-B14F-4D97-AF65-F5344CB8AC3E}">
        <p14:creationId xmlns:p14="http://schemas.microsoft.com/office/powerpoint/2010/main" val="39886188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实现漏洞</a:t>
            </a:r>
          </a:p>
        </p:txBody>
      </p:sp>
      <p:sp>
        <p:nvSpPr>
          <p:cNvPr id="5" name="文本框 4"/>
          <p:cNvSpPr txBox="1"/>
          <p:nvPr/>
        </p:nvSpPr>
        <p:spPr>
          <a:xfrm>
            <a:off x="10678160" y="619760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pic>
        <p:nvPicPr>
          <p:cNvPr id="2" name="图片 1"/>
          <p:cNvPicPr>
            <a:picLocks noChangeAspect="1"/>
          </p:cNvPicPr>
          <p:nvPr/>
        </p:nvPicPr>
        <p:blipFill rotWithShape="1">
          <a:blip r:embed="rId3"/>
          <a:srcRect l="22132" t="32372" r="22694" b="24665"/>
          <a:stretch/>
        </p:blipFill>
        <p:spPr>
          <a:xfrm>
            <a:off x="1262776" y="2023561"/>
            <a:ext cx="10090298" cy="4174039"/>
          </a:xfrm>
          <a:prstGeom prst="rect">
            <a:avLst/>
          </a:prstGeom>
        </p:spPr>
      </p:pic>
      <p:sp>
        <p:nvSpPr>
          <p:cNvPr id="3" name="矩形 2"/>
          <p:cNvSpPr/>
          <p:nvPr/>
        </p:nvSpPr>
        <p:spPr>
          <a:xfrm>
            <a:off x="692447" y="1385559"/>
            <a:ext cx="3877985" cy="369332"/>
          </a:xfrm>
          <a:prstGeom prst="rect">
            <a:avLst/>
          </a:prstGeom>
        </p:spPr>
        <p:txBody>
          <a:bodyPr wrap="none">
            <a:spAutoFit/>
          </a:bodyPr>
          <a:lstStyle/>
          <a:p>
            <a:r>
              <a:rPr lang="zh-CN" altLang="en-US" b="1" dirty="0">
                <a:solidFill>
                  <a:srgbClr val="FF0000"/>
                </a:solidFill>
              </a:rPr>
              <a:t>具体的高危级别安全漏洞的分布情况</a:t>
            </a:r>
            <a:endParaRPr lang="zh-CN" altLang="en-US" dirty="0">
              <a:solidFill>
                <a:srgbClr val="FF0000"/>
              </a:solidFill>
            </a:endParaRPr>
          </a:p>
        </p:txBody>
      </p:sp>
    </p:spTree>
    <p:extLst>
      <p:ext uri="{BB962C8B-B14F-4D97-AF65-F5344CB8AC3E}">
        <p14:creationId xmlns:p14="http://schemas.microsoft.com/office/powerpoint/2010/main" val="39236697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实现漏洞</a:t>
            </a:r>
          </a:p>
        </p:txBody>
      </p:sp>
      <p:sp>
        <p:nvSpPr>
          <p:cNvPr id="5" name="文本框 4"/>
          <p:cNvSpPr txBox="1"/>
          <p:nvPr/>
        </p:nvSpPr>
        <p:spPr>
          <a:xfrm>
            <a:off x="10678160" y="619760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
        <p:nvSpPr>
          <p:cNvPr id="2" name="矩形 1"/>
          <p:cNvSpPr/>
          <p:nvPr/>
        </p:nvSpPr>
        <p:spPr>
          <a:xfrm>
            <a:off x="1249680" y="2610614"/>
            <a:ext cx="10078720" cy="1200329"/>
          </a:xfrm>
          <a:prstGeom prst="rect">
            <a:avLst/>
          </a:prstGeom>
        </p:spPr>
        <p:txBody>
          <a:bodyPr wrap="square">
            <a:spAutoFit/>
          </a:bodyPr>
          <a:lstStyle/>
          <a:p>
            <a:r>
              <a:rPr lang="zh-CN" altLang="en-US" sz="2400" b="1" dirty="0">
                <a:solidFill>
                  <a:srgbClr val="2B497D"/>
                </a:solidFill>
              </a:rPr>
              <a:t>         与高危漏洞相比，中低危漏洞在实际运行环境中的危害相对较小， 但仍能在一定程度上反映出项目的代码质量、开发人员对代码安全问题的重视程度等。</a:t>
            </a:r>
            <a:endParaRPr lang="zh-CN" altLang="en-US" sz="2400" b="1" dirty="0">
              <a:solidFill>
                <a:srgbClr val="2B497D"/>
              </a:solidFill>
              <a:effectLst/>
            </a:endParaRPr>
          </a:p>
        </p:txBody>
      </p:sp>
    </p:spTree>
    <p:extLst>
      <p:ext uri="{BB962C8B-B14F-4D97-AF65-F5344CB8AC3E}">
        <p14:creationId xmlns:p14="http://schemas.microsoft.com/office/powerpoint/2010/main" val="13466026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实现漏洞</a:t>
            </a:r>
          </a:p>
        </p:txBody>
      </p:sp>
      <p:sp>
        <p:nvSpPr>
          <p:cNvPr id="5" name="文本框 4"/>
          <p:cNvSpPr txBox="1"/>
          <p:nvPr/>
        </p:nvSpPr>
        <p:spPr>
          <a:xfrm>
            <a:off x="10678160" y="619760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pic>
        <p:nvPicPr>
          <p:cNvPr id="6" name="图片 5"/>
          <p:cNvPicPr>
            <a:picLocks noChangeAspect="1"/>
          </p:cNvPicPr>
          <p:nvPr/>
        </p:nvPicPr>
        <p:blipFill rotWithShape="1">
          <a:blip r:embed="rId3"/>
          <a:srcRect l="22248" t="23824" r="23101" b="12408"/>
          <a:stretch/>
        </p:blipFill>
        <p:spPr>
          <a:xfrm>
            <a:off x="2097686" y="1707894"/>
            <a:ext cx="7838794" cy="4859038"/>
          </a:xfrm>
          <a:prstGeom prst="rect">
            <a:avLst/>
          </a:prstGeom>
        </p:spPr>
      </p:pic>
      <p:sp>
        <p:nvSpPr>
          <p:cNvPr id="2" name="矩形 1"/>
          <p:cNvSpPr/>
          <p:nvPr/>
        </p:nvSpPr>
        <p:spPr>
          <a:xfrm>
            <a:off x="746904" y="1227725"/>
            <a:ext cx="3647152" cy="369332"/>
          </a:xfrm>
          <a:prstGeom prst="rect">
            <a:avLst/>
          </a:prstGeom>
        </p:spPr>
        <p:txBody>
          <a:bodyPr wrap="none">
            <a:spAutoFit/>
          </a:bodyPr>
          <a:lstStyle/>
          <a:p>
            <a:r>
              <a:rPr lang="zh-CN" altLang="en-US" b="1" dirty="0">
                <a:solidFill>
                  <a:srgbClr val="FF0000"/>
                </a:solidFill>
              </a:rPr>
              <a:t>所有级别安全漏洞大类的分布情况</a:t>
            </a:r>
            <a:endParaRPr lang="zh-CN" altLang="en-US" dirty="0">
              <a:solidFill>
                <a:srgbClr val="FF0000"/>
              </a:solidFill>
            </a:endParaRPr>
          </a:p>
        </p:txBody>
      </p:sp>
    </p:spTree>
    <p:extLst>
      <p:ext uri="{BB962C8B-B14F-4D97-AF65-F5344CB8AC3E}">
        <p14:creationId xmlns:p14="http://schemas.microsoft.com/office/powerpoint/2010/main" val="3727585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5071929" y="920447"/>
            <a:ext cx="190136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p:txBody>
          <a:bodyPr/>
          <a:lstStyle/>
          <a:p>
            <a:r>
              <a:rPr lang="zh-CN" altLang="en-US" dirty="0"/>
              <a:t>安全威胁重要性</a:t>
            </a:r>
          </a:p>
        </p:txBody>
      </p:sp>
      <p:sp>
        <p:nvSpPr>
          <p:cNvPr id="2" name="文本框 1"/>
          <p:cNvSpPr txBox="1"/>
          <p:nvPr/>
        </p:nvSpPr>
        <p:spPr>
          <a:xfrm>
            <a:off x="1808480" y="2172786"/>
            <a:ext cx="8575040" cy="2923877"/>
          </a:xfrm>
          <a:prstGeom prst="rect">
            <a:avLst/>
          </a:prstGeom>
          <a:noFill/>
        </p:spPr>
        <p:txBody>
          <a:bodyPr wrap="square" rtlCol="0">
            <a:spAutoFit/>
          </a:bodyPr>
          <a:lstStyle/>
          <a:p>
            <a:pPr marL="342900" indent="-342900">
              <a:spcAft>
                <a:spcPts val="1200"/>
              </a:spcAft>
              <a:buFont typeface="Wingdings" panose="05000000000000000000" pitchFamily="2" charset="2"/>
              <a:buChar char="l"/>
            </a:pPr>
            <a:r>
              <a:rPr lang="zh-CN" altLang="zh-CN" sz="2400" b="1" dirty="0">
                <a:solidFill>
                  <a:schemeClr val="accent5">
                    <a:lumMod val="75000"/>
                  </a:schemeClr>
                </a:solidFill>
                <a:latin typeface="+mn-ea"/>
              </a:rPr>
              <a:t>安全性威胁是区块链迄今为止所面临的最重要的问题</a:t>
            </a:r>
            <a:r>
              <a:rPr lang="zh-CN" altLang="en-US" sz="2400" b="1" dirty="0">
                <a:solidFill>
                  <a:schemeClr val="accent5">
                    <a:lumMod val="75000"/>
                  </a:schemeClr>
                </a:solidFill>
                <a:latin typeface="+mn-ea"/>
              </a:rPr>
              <a:t>之一</a:t>
            </a:r>
            <a:r>
              <a:rPr lang="zh-CN" altLang="zh-CN" sz="2400" b="1" dirty="0">
                <a:solidFill>
                  <a:schemeClr val="accent5">
                    <a:lumMod val="75000"/>
                  </a:schemeClr>
                </a:solidFill>
                <a:latin typeface="+mn-ea"/>
              </a:rPr>
              <a:t>。</a:t>
            </a:r>
            <a:endParaRPr lang="en-US" altLang="zh-CN" sz="2400" b="1" dirty="0">
              <a:solidFill>
                <a:schemeClr val="accent5">
                  <a:lumMod val="75000"/>
                </a:schemeClr>
              </a:solidFill>
              <a:latin typeface="+mn-ea"/>
            </a:endParaRPr>
          </a:p>
          <a:p>
            <a:pPr marL="342900" indent="-342900">
              <a:spcAft>
                <a:spcPts val="1200"/>
              </a:spcAft>
              <a:buFont typeface="Wingdings" panose="05000000000000000000" pitchFamily="2" charset="2"/>
              <a:buChar char="l"/>
            </a:pPr>
            <a:r>
              <a:rPr lang="zh-CN" altLang="en-US" sz="2400" b="1" dirty="0">
                <a:solidFill>
                  <a:schemeClr val="accent5">
                    <a:lumMod val="75000"/>
                  </a:schemeClr>
                </a:solidFill>
                <a:latin typeface="+mn-ea"/>
              </a:rPr>
              <a:t>采取</a:t>
            </a:r>
            <a:r>
              <a:rPr lang="en-US" altLang="zh-CN" sz="2400" b="1" dirty="0" err="1">
                <a:solidFill>
                  <a:schemeClr val="accent5">
                    <a:lumMod val="75000"/>
                  </a:schemeClr>
                </a:solidFill>
                <a:latin typeface="+mn-ea"/>
              </a:rPr>
              <a:t>PoW</a:t>
            </a:r>
            <a:r>
              <a:rPr lang="zh-CN" altLang="zh-CN" sz="2400" b="1" dirty="0">
                <a:solidFill>
                  <a:schemeClr val="accent5">
                    <a:lumMod val="75000"/>
                  </a:schemeClr>
                </a:solidFill>
                <a:latin typeface="+mn-ea"/>
              </a:rPr>
              <a:t>共识过程的区块链</a:t>
            </a:r>
            <a:r>
              <a:rPr lang="zh-CN" altLang="en-US" sz="2400" b="1" dirty="0">
                <a:solidFill>
                  <a:schemeClr val="accent5">
                    <a:lumMod val="75000"/>
                  </a:schemeClr>
                </a:solidFill>
                <a:latin typeface="+mn-ea"/>
              </a:rPr>
              <a:t>系统</a:t>
            </a:r>
            <a:r>
              <a:rPr lang="zh-CN" altLang="zh-CN" sz="2400" b="1" dirty="0">
                <a:solidFill>
                  <a:schemeClr val="accent5">
                    <a:lumMod val="75000"/>
                  </a:schemeClr>
                </a:solidFill>
                <a:latin typeface="+mn-ea"/>
              </a:rPr>
              <a:t>面临</a:t>
            </a:r>
            <a:r>
              <a:rPr lang="en-US" altLang="zh-CN" sz="2400" b="1" dirty="0">
                <a:solidFill>
                  <a:schemeClr val="accent5">
                    <a:lumMod val="75000"/>
                  </a:schemeClr>
                </a:solidFill>
                <a:latin typeface="+mn-ea"/>
              </a:rPr>
              <a:t>51%</a:t>
            </a:r>
            <a:r>
              <a:rPr lang="zh-CN" altLang="zh-CN" sz="2400" b="1" dirty="0">
                <a:solidFill>
                  <a:schemeClr val="accent5">
                    <a:lumMod val="75000"/>
                  </a:schemeClr>
                </a:solidFill>
                <a:latin typeface="+mn-ea"/>
              </a:rPr>
              <a:t>攻击问题</a:t>
            </a:r>
            <a:r>
              <a:rPr lang="zh-CN" altLang="en-US" sz="2400" b="1" dirty="0">
                <a:solidFill>
                  <a:schemeClr val="accent5">
                    <a:lumMod val="75000"/>
                  </a:schemeClr>
                </a:solidFill>
                <a:latin typeface="+mn-ea"/>
              </a:rPr>
              <a:t>。</a:t>
            </a:r>
            <a:endParaRPr lang="en-US" altLang="zh-CN" sz="2400" b="1" dirty="0">
              <a:solidFill>
                <a:schemeClr val="accent5">
                  <a:lumMod val="75000"/>
                </a:schemeClr>
              </a:solidFill>
              <a:latin typeface="+mn-ea"/>
            </a:endParaRPr>
          </a:p>
          <a:p>
            <a:pPr marL="342900" indent="-342900">
              <a:spcAft>
                <a:spcPts val="1200"/>
              </a:spcAft>
              <a:buFont typeface="Wingdings" panose="05000000000000000000" pitchFamily="2" charset="2"/>
              <a:buChar char="l"/>
            </a:pPr>
            <a:r>
              <a:rPr lang="zh-CN" altLang="zh-CN" sz="2400" b="1" dirty="0">
                <a:solidFill>
                  <a:schemeClr val="accent5">
                    <a:lumMod val="75000"/>
                  </a:schemeClr>
                </a:solidFill>
                <a:latin typeface="+mn-ea"/>
              </a:rPr>
              <a:t>区块链的非对称加密机制将随着数学、密码学和计算技术的发展而变</a:t>
            </a:r>
            <a:r>
              <a:rPr lang="zh-CN" altLang="en-US" sz="2400" b="1" dirty="0">
                <a:solidFill>
                  <a:schemeClr val="accent5">
                    <a:lumMod val="75000"/>
                  </a:schemeClr>
                </a:solidFill>
                <a:latin typeface="+mn-ea"/>
              </a:rPr>
              <a:t>得</a:t>
            </a:r>
            <a:r>
              <a:rPr lang="zh-CN" altLang="zh-CN" sz="2400" b="1" dirty="0">
                <a:solidFill>
                  <a:schemeClr val="accent5">
                    <a:lumMod val="75000"/>
                  </a:schemeClr>
                </a:solidFill>
                <a:latin typeface="+mn-ea"/>
              </a:rPr>
              <a:t>越来越</a:t>
            </a:r>
            <a:r>
              <a:rPr lang="zh-CN" altLang="en-US" sz="2400" b="1" dirty="0">
                <a:solidFill>
                  <a:schemeClr val="accent5">
                    <a:lumMod val="75000"/>
                  </a:schemeClr>
                </a:solidFill>
                <a:latin typeface="+mn-ea"/>
              </a:rPr>
              <a:t>容易受到攻击</a:t>
            </a:r>
            <a:r>
              <a:rPr lang="zh-CN" altLang="zh-CN" sz="2400" b="1" dirty="0">
                <a:solidFill>
                  <a:schemeClr val="accent5">
                    <a:lumMod val="75000"/>
                  </a:schemeClr>
                </a:solidFill>
                <a:latin typeface="+mn-ea"/>
              </a:rPr>
              <a:t>。</a:t>
            </a:r>
            <a:endParaRPr lang="en-US" altLang="zh-CN" sz="2400" b="1" dirty="0">
              <a:solidFill>
                <a:schemeClr val="accent5">
                  <a:lumMod val="75000"/>
                </a:schemeClr>
              </a:solidFill>
              <a:latin typeface="+mn-ea"/>
            </a:endParaRPr>
          </a:p>
          <a:p>
            <a:pPr marL="342900" indent="-342900">
              <a:spcAft>
                <a:spcPts val="1200"/>
              </a:spcAft>
              <a:buFont typeface="Wingdings" panose="05000000000000000000" pitchFamily="2" charset="2"/>
              <a:buChar char="l"/>
            </a:pPr>
            <a:r>
              <a:rPr lang="zh-CN" altLang="zh-CN" sz="2400" b="1" dirty="0">
                <a:solidFill>
                  <a:schemeClr val="accent5">
                    <a:lumMod val="75000"/>
                  </a:schemeClr>
                </a:solidFill>
                <a:latin typeface="+mn-ea"/>
              </a:rPr>
              <a:t>区块链的隐私保护也存在安全性风险。</a:t>
            </a:r>
            <a:endParaRPr lang="zh-CN" altLang="en-US" sz="2400" b="1" dirty="0">
              <a:solidFill>
                <a:schemeClr val="accent5">
                  <a:lumMod val="75000"/>
                </a:schemeClr>
              </a:solidFill>
              <a:latin typeface="+mn-ea"/>
            </a:endParaRPr>
          </a:p>
          <a:p>
            <a:pPr marL="342900" indent="-342900">
              <a:buFont typeface="Wingdings" panose="05000000000000000000" pitchFamily="2" charset="2"/>
              <a:buChar char="l"/>
            </a:pPr>
            <a:endParaRPr lang="zh-CN" altLang="en-US" sz="2400" dirty="0"/>
          </a:p>
        </p:txBody>
      </p:sp>
      <p:sp>
        <p:nvSpPr>
          <p:cNvPr id="6" name="文本框 5"/>
          <p:cNvSpPr txBox="1"/>
          <p:nvPr/>
        </p:nvSpPr>
        <p:spPr>
          <a:xfrm>
            <a:off x="10546080" y="617728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Tree>
    <p:extLst>
      <p:ext uri="{BB962C8B-B14F-4D97-AF65-F5344CB8AC3E}">
        <p14:creationId xmlns:p14="http://schemas.microsoft.com/office/powerpoint/2010/main" val="330950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实现漏洞</a:t>
            </a:r>
          </a:p>
        </p:txBody>
      </p:sp>
      <p:sp>
        <p:nvSpPr>
          <p:cNvPr id="5" name="文本框 4"/>
          <p:cNvSpPr txBox="1"/>
          <p:nvPr/>
        </p:nvSpPr>
        <p:spPr>
          <a:xfrm>
            <a:off x="10678160" y="619760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
        <p:nvSpPr>
          <p:cNvPr id="2" name="矩形 1"/>
          <p:cNvSpPr/>
          <p:nvPr/>
        </p:nvSpPr>
        <p:spPr>
          <a:xfrm>
            <a:off x="1158240" y="2397254"/>
            <a:ext cx="10078720" cy="2308324"/>
          </a:xfrm>
          <a:prstGeom prst="rect">
            <a:avLst/>
          </a:prstGeom>
        </p:spPr>
        <p:txBody>
          <a:bodyPr wrap="square">
            <a:spAutoFit/>
          </a:bodyPr>
          <a:lstStyle/>
          <a:p>
            <a:r>
              <a:rPr lang="zh-CN" altLang="en-US" sz="2400" b="1" dirty="0">
                <a:solidFill>
                  <a:srgbClr val="2B497D"/>
                </a:solidFill>
              </a:rPr>
              <a:t>         与高危级别的漏洞分布情况相比，代码质量类问题所占比例大幅提升。 这类问题虽然不会导致直接的严重安全漏洞，但仍然存在着明显的安全隐患，一旦被利用， 也可能导致程序崩溃等严重风险。此外，项目还存在相当数量的 </a:t>
            </a:r>
            <a:r>
              <a:rPr lang="en-US" altLang="zh-CN" sz="2400" b="1" dirty="0">
                <a:solidFill>
                  <a:srgbClr val="2B497D"/>
                </a:solidFill>
              </a:rPr>
              <a:t>API </a:t>
            </a:r>
            <a:r>
              <a:rPr lang="zh-CN" altLang="en-US" sz="2400" b="1" dirty="0">
                <a:solidFill>
                  <a:srgbClr val="2B497D"/>
                </a:solidFill>
              </a:rPr>
              <a:t>使用不当问题， 例如不安全的使用字符串处理函数、忽略特定 </a:t>
            </a:r>
            <a:r>
              <a:rPr lang="en-US" altLang="zh-CN" sz="2400" b="1" dirty="0">
                <a:solidFill>
                  <a:srgbClr val="2B497D"/>
                </a:solidFill>
              </a:rPr>
              <a:t>API </a:t>
            </a:r>
            <a:r>
              <a:rPr lang="zh-CN" altLang="en-US" sz="2400" b="1" dirty="0">
                <a:solidFill>
                  <a:srgbClr val="2B497D"/>
                </a:solidFill>
              </a:rPr>
              <a:t>的返回值等。未按照约定使用 </a:t>
            </a:r>
            <a:r>
              <a:rPr lang="en-US" altLang="zh-CN" sz="2400" b="1" dirty="0">
                <a:solidFill>
                  <a:srgbClr val="2B497D"/>
                </a:solidFill>
              </a:rPr>
              <a:t>API</a:t>
            </a:r>
            <a:r>
              <a:rPr lang="zh-CN" altLang="en-US" sz="2400" b="1" dirty="0">
                <a:solidFill>
                  <a:srgbClr val="2B497D"/>
                </a:solidFill>
              </a:rPr>
              <a:t>， 可能导致程序运行发生意想不到的异常问题，从而影响程序逻辑正确性或者系统稳定性。 </a:t>
            </a:r>
            <a:endParaRPr lang="zh-CN" altLang="en-US" sz="2400" b="1" dirty="0">
              <a:solidFill>
                <a:srgbClr val="2B497D"/>
              </a:solidFill>
              <a:effectLst/>
            </a:endParaRPr>
          </a:p>
        </p:txBody>
      </p:sp>
    </p:spTree>
    <p:extLst>
      <p:ext uri="{BB962C8B-B14F-4D97-AF65-F5344CB8AC3E}">
        <p14:creationId xmlns:p14="http://schemas.microsoft.com/office/powerpoint/2010/main" val="1450311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实现漏洞</a:t>
            </a:r>
          </a:p>
        </p:txBody>
      </p:sp>
      <p:sp>
        <p:nvSpPr>
          <p:cNvPr id="5" name="文本框 4"/>
          <p:cNvSpPr txBox="1"/>
          <p:nvPr/>
        </p:nvSpPr>
        <p:spPr>
          <a:xfrm>
            <a:off x="10678160" y="619760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pic>
        <p:nvPicPr>
          <p:cNvPr id="2" name="图片 1"/>
          <p:cNvPicPr>
            <a:picLocks noChangeAspect="1"/>
          </p:cNvPicPr>
          <p:nvPr/>
        </p:nvPicPr>
        <p:blipFill rotWithShape="1">
          <a:blip r:embed="rId3"/>
          <a:srcRect l="22714" t="24774" r="23101" b="17701"/>
          <a:stretch/>
        </p:blipFill>
        <p:spPr>
          <a:xfrm>
            <a:off x="2111626" y="1191555"/>
            <a:ext cx="8454774" cy="4768284"/>
          </a:xfrm>
          <a:prstGeom prst="rect">
            <a:avLst/>
          </a:prstGeom>
        </p:spPr>
      </p:pic>
    </p:spTree>
    <p:extLst>
      <p:ext uri="{BB962C8B-B14F-4D97-AF65-F5344CB8AC3E}">
        <p14:creationId xmlns:p14="http://schemas.microsoft.com/office/powerpoint/2010/main" val="20438488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149600" y="4233294"/>
            <a:ext cx="6136640" cy="4712168"/>
          </a:xfrm>
        </p:spPr>
        <p:txBody>
          <a:bodyPr/>
          <a:lstStyle/>
          <a:p>
            <a:pPr marL="342900" indent="-342900">
              <a:lnSpc>
                <a:spcPct val="150000"/>
              </a:lnSpc>
              <a:buFont typeface="Wingdings" panose="05000000000000000000" pitchFamily="2" charset="2"/>
              <a:buChar char="l"/>
            </a:pPr>
            <a:r>
              <a:rPr lang="zh-CN" altLang="en-US" sz="2400" b="1" dirty="0">
                <a:solidFill>
                  <a:srgbClr val="2B497D"/>
                </a:solidFill>
                <a:latin typeface="微软雅黑" panose="020B0503020204020204" pitchFamily="34" charset="-122"/>
                <a:ea typeface="微软雅黑" panose="020B0503020204020204" pitchFamily="34" charset="-122"/>
              </a:rPr>
              <a:t>攻击者综合运用网络攻击手段，对算法漏洞、协议漏洞、使用漏洞、实现漏洞、系统漏洞等各个方面综合利用，从而达成攻击目的</a:t>
            </a:r>
          </a:p>
          <a:p>
            <a:pPr marL="0" indent="0">
              <a:lnSpc>
                <a:spcPct val="150000"/>
              </a:lnSpc>
              <a:buNone/>
            </a:pPr>
            <a:r>
              <a:rPr lang="en-US" altLang="zh-CN" sz="2000" b="1" dirty="0">
                <a:solidFill>
                  <a:schemeClr val="accent5">
                    <a:lumMod val="75000"/>
                  </a:schemeClr>
                </a:solidFill>
                <a:latin typeface="微软雅黑" panose="020B0503020204020204" pitchFamily="34" charset="-122"/>
                <a:ea typeface="微软雅黑" panose="020B0503020204020204" pitchFamily="34" charset="-122"/>
              </a:rPr>
              <a:t>            </a:t>
            </a:r>
          </a:p>
        </p:txBody>
      </p:sp>
      <p:sp>
        <p:nvSpPr>
          <p:cNvPr id="4" name="标题 3"/>
          <p:cNvSpPr>
            <a:spLocks noGrp="1"/>
          </p:cNvSpPr>
          <p:nvPr>
            <p:ph type="title"/>
          </p:nvPr>
        </p:nvSpPr>
        <p:spPr/>
        <p:txBody>
          <a:bodyPr/>
          <a:lstStyle/>
          <a:p>
            <a:r>
              <a:rPr lang="zh-CN" altLang="en-US" dirty="0"/>
              <a:t>系统安全性分析</a:t>
            </a:r>
          </a:p>
        </p:txBody>
      </p:sp>
      <p:pic>
        <p:nvPicPr>
          <p:cNvPr id="5" name="图片 4" descr="http://img.mp.itc.cn/upload/20160902/9e2a4500432446788a355858f8de8f63.jpeg"/>
          <p:cNvPicPr/>
          <p:nvPr/>
        </p:nvPicPr>
        <p:blipFill>
          <a:blip r:embed="rId3">
            <a:extLst>
              <a:ext uri="{28A0092B-C50C-407E-A947-70E740481C1C}">
                <a14:useLocalDpi xmlns:a14="http://schemas.microsoft.com/office/drawing/2010/main" val="0"/>
              </a:ext>
            </a:extLst>
          </a:blip>
          <a:srcRect/>
          <a:stretch>
            <a:fillRect/>
          </a:stretch>
        </p:blipFill>
        <p:spPr bwMode="auto">
          <a:xfrm>
            <a:off x="4441984" y="1934322"/>
            <a:ext cx="3269456" cy="2276580"/>
          </a:xfrm>
          <a:prstGeom prst="rect">
            <a:avLst/>
          </a:prstGeom>
          <a:noFill/>
          <a:ln>
            <a:noFill/>
          </a:ln>
        </p:spPr>
      </p:pic>
      <p:sp>
        <p:nvSpPr>
          <p:cNvPr id="6" name="文本框 5"/>
          <p:cNvSpPr txBox="1"/>
          <p:nvPr/>
        </p:nvSpPr>
        <p:spPr>
          <a:xfrm>
            <a:off x="9286240" y="610616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
        <p:nvSpPr>
          <p:cNvPr id="2" name="矩形 1"/>
          <p:cNvSpPr/>
          <p:nvPr/>
        </p:nvSpPr>
        <p:spPr>
          <a:xfrm>
            <a:off x="2892445" y="1312687"/>
            <a:ext cx="6955750" cy="461665"/>
          </a:xfrm>
          <a:prstGeom prst="rect">
            <a:avLst/>
          </a:prstGeom>
        </p:spPr>
        <p:txBody>
          <a:bodyPr wrap="none">
            <a:spAutoFit/>
          </a:bodyPr>
          <a:lstStyle/>
          <a:p>
            <a:r>
              <a:rPr lang="zh-CN" altLang="en-US" sz="2400" b="1" dirty="0">
                <a:solidFill>
                  <a:srgbClr val="2B497D"/>
                </a:solidFill>
                <a:latin typeface="微软雅黑" panose="020B0503020204020204" pitchFamily="34" charset="-122"/>
                <a:ea typeface="微软雅黑" panose="020B0503020204020204" pitchFamily="34" charset="-122"/>
              </a:rPr>
              <a:t>目前，黑客攻击对区块链系统安全性造成很大影响</a:t>
            </a:r>
            <a:endParaRPr lang="zh-CN" altLang="en-US" sz="2400" b="1" dirty="0">
              <a:solidFill>
                <a:srgbClr val="2B497D"/>
              </a:solidFill>
            </a:endParaRPr>
          </a:p>
        </p:txBody>
      </p:sp>
    </p:spTree>
    <p:extLst>
      <p:ext uri="{BB962C8B-B14F-4D97-AF65-F5344CB8AC3E}">
        <p14:creationId xmlns:p14="http://schemas.microsoft.com/office/powerpoint/2010/main" val="5640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系统安全性分析</a:t>
            </a:r>
          </a:p>
        </p:txBody>
      </p:sp>
      <p:sp>
        <p:nvSpPr>
          <p:cNvPr id="6" name="文本框 5"/>
          <p:cNvSpPr txBox="1"/>
          <p:nvPr/>
        </p:nvSpPr>
        <p:spPr>
          <a:xfrm>
            <a:off x="9286240" y="610616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
        <p:nvSpPr>
          <p:cNvPr id="7" name="矩形 6"/>
          <p:cNvSpPr/>
          <p:nvPr/>
        </p:nvSpPr>
        <p:spPr>
          <a:xfrm>
            <a:off x="1330960" y="1221962"/>
            <a:ext cx="9946640" cy="4893647"/>
          </a:xfrm>
          <a:prstGeom prst="rect">
            <a:avLst/>
          </a:prstGeom>
        </p:spPr>
        <p:txBody>
          <a:bodyPr wrap="square">
            <a:spAutoFit/>
          </a:bodyPr>
          <a:lstStyle/>
          <a:p>
            <a:r>
              <a:rPr lang="zh-CN" altLang="en-US" sz="2400" b="1" dirty="0">
                <a:solidFill>
                  <a:srgbClr val="2B497D"/>
                </a:solidFill>
                <a:latin typeface="+mn-ea"/>
              </a:rPr>
              <a:t>据</a:t>
            </a:r>
            <a:r>
              <a:rPr lang="en-US" altLang="zh-CN" sz="2400" b="1" dirty="0">
                <a:solidFill>
                  <a:srgbClr val="2B497D"/>
                </a:solidFill>
                <a:latin typeface="+mn-ea"/>
              </a:rPr>
              <a:t>《</a:t>
            </a:r>
            <a:r>
              <a:rPr lang="zh-CN" altLang="en-US" sz="2400" b="1" dirty="0">
                <a:solidFill>
                  <a:srgbClr val="2B497D"/>
                </a:solidFill>
                <a:latin typeface="+mn-ea"/>
              </a:rPr>
              <a:t>福布斯杂志</a:t>
            </a:r>
            <a:r>
              <a:rPr lang="en-US" altLang="zh-CN" sz="2400" b="1" dirty="0">
                <a:solidFill>
                  <a:srgbClr val="2B497D"/>
                </a:solidFill>
                <a:latin typeface="+mn-ea"/>
              </a:rPr>
              <a:t>》</a:t>
            </a:r>
            <a:r>
              <a:rPr lang="zh-CN" altLang="en-US" sz="2400" b="1" dirty="0">
                <a:solidFill>
                  <a:srgbClr val="2B497D"/>
                </a:solidFill>
                <a:latin typeface="+mn-ea"/>
              </a:rPr>
              <a:t>报道，黑客在伪装受害者杰里德</a:t>
            </a:r>
            <a:r>
              <a:rPr lang="en-US" altLang="zh-CN" sz="2400" b="1" dirty="0">
                <a:solidFill>
                  <a:srgbClr val="2B497D"/>
                </a:solidFill>
                <a:latin typeface="+mn-ea"/>
              </a:rPr>
              <a:t>•</a:t>
            </a:r>
            <a:r>
              <a:rPr lang="zh-CN" altLang="en-US" sz="2400" b="1" dirty="0">
                <a:solidFill>
                  <a:srgbClr val="2B497D"/>
                </a:solidFill>
                <a:latin typeface="+mn-ea"/>
              </a:rPr>
              <a:t>肯纳（</a:t>
            </a:r>
            <a:r>
              <a:rPr lang="en-US" altLang="zh-CN" sz="2400" b="1" dirty="0">
                <a:solidFill>
                  <a:srgbClr val="2B497D"/>
                </a:solidFill>
                <a:latin typeface="+mn-ea"/>
              </a:rPr>
              <a:t>Jered Kenna</a:t>
            </a:r>
            <a:r>
              <a:rPr lang="zh-CN" altLang="en-US" sz="2400" b="1" dirty="0">
                <a:solidFill>
                  <a:srgbClr val="2B497D"/>
                </a:solidFill>
                <a:latin typeface="+mn-ea"/>
              </a:rPr>
              <a:t>）的身份之后，获取了其电话号码，然后将这一号码所属的运营商从</a:t>
            </a:r>
            <a:r>
              <a:rPr lang="en-US" altLang="zh-CN" sz="2400" b="1" dirty="0">
                <a:solidFill>
                  <a:srgbClr val="2B497D"/>
                </a:solidFill>
                <a:latin typeface="+mn-ea"/>
              </a:rPr>
              <a:t>T-Mobile</a:t>
            </a:r>
            <a:r>
              <a:rPr lang="zh-CN" altLang="en-US" sz="2400" b="1" dirty="0">
                <a:solidFill>
                  <a:srgbClr val="2B497D"/>
                </a:solidFill>
                <a:latin typeface="+mn-ea"/>
              </a:rPr>
              <a:t>切换到</a:t>
            </a:r>
            <a:r>
              <a:rPr lang="en-US" altLang="zh-CN" sz="2400" b="1" dirty="0">
                <a:solidFill>
                  <a:srgbClr val="2B497D"/>
                </a:solidFill>
                <a:latin typeface="+mn-ea"/>
              </a:rPr>
              <a:t>Bandwidth</a:t>
            </a:r>
            <a:r>
              <a:rPr lang="zh-CN" altLang="en-US" sz="2400" b="1" dirty="0">
                <a:solidFill>
                  <a:srgbClr val="2B497D"/>
                </a:solidFill>
                <a:latin typeface="+mn-ea"/>
              </a:rPr>
              <a:t>，直接与黑客的谷歌语音账户建立连接。</a:t>
            </a:r>
          </a:p>
          <a:p>
            <a:r>
              <a:rPr lang="zh-CN" altLang="en-US" sz="2400" b="1" dirty="0">
                <a:solidFill>
                  <a:srgbClr val="2B497D"/>
                </a:solidFill>
                <a:latin typeface="+mn-ea"/>
              </a:rPr>
              <a:t>接着，黑客成功通过重置</a:t>
            </a:r>
            <a:r>
              <a:rPr lang="en-US" altLang="zh-CN" sz="2400" b="1" dirty="0">
                <a:solidFill>
                  <a:srgbClr val="2B497D"/>
                </a:solidFill>
                <a:latin typeface="+mn-ea"/>
              </a:rPr>
              <a:t>Kenna</a:t>
            </a:r>
            <a:r>
              <a:rPr lang="zh-CN" altLang="en-US" sz="2400" b="1" dirty="0">
                <a:solidFill>
                  <a:srgbClr val="2B497D"/>
                </a:solidFill>
                <a:latin typeface="+mn-ea"/>
              </a:rPr>
              <a:t>的邮箱密码锁定了</a:t>
            </a:r>
            <a:r>
              <a:rPr lang="en-US" altLang="zh-CN" sz="2400" b="1" dirty="0">
                <a:solidFill>
                  <a:srgbClr val="2B497D"/>
                </a:solidFill>
                <a:latin typeface="+mn-ea"/>
              </a:rPr>
              <a:t>30</a:t>
            </a:r>
            <a:r>
              <a:rPr lang="zh-CN" altLang="en-US" sz="2400" b="1" dirty="0">
                <a:solidFill>
                  <a:srgbClr val="2B497D"/>
                </a:solidFill>
                <a:latin typeface="+mn-ea"/>
              </a:rPr>
              <a:t>多个账户，其中包括两个银行账户，两个比特币账户以及他的</a:t>
            </a:r>
            <a:r>
              <a:rPr lang="en-US" altLang="zh-CN" sz="2400" b="1" dirty="0">
                <a:solidFill>
                  <a:srgbClr val="2B497D"/>
                </a:solidFill>
                <a:latin typeface="+mn-ea"/>
              </a:rPr>
              <a:t>Windows</a:t>
            </a:r>
            <a:r>
              <a:rPr lang="zh-CN" altLang="en-US" sz="2400" b="1" dirty="0">
                <a:solidFill>
                  <a:srgbClr val="2B497D"/>
                </a:solidFill>
                <a:latin typeface="+mn-ea"/>
              </a:rPr>
              <a:t>账户。</a:t>
            </a:r>
          </a:p>
          <a:p>
            <a:r>
              <a:rPr lang="zh-CN" altLang="en-US" sz="2400" b="1" dirty="0">
                <a:solidFill>
                  <a:srgbClr val="2B497D"/>
                </a:solidFill>
                <a:latin typeface="+mn-ea"/>
              </a:rPr>
              <a:t>黑客攻陷了他的银行账户问题并不大，毕竟银行可以协助追回这笔资金，但他被盗的比特币已经无法挽回。据悉，</a:t>
            </a:r>
            <a:r>
              <a:rPr lang="en-US" altLang="zh-CN" sz="2400" b="1" dirty="0">
                <a:solidFill>
                  <a:srgbClr val="2B497D"/>
                </a:solidFill>
                <a:latin typeface="+mn-ea"/>
              </a:rPr>
              <a:t>Kenna</a:t>
            </a:r>
            <a:r>
              <a:rPr lang="zh-CN" altLang="en-US" sz="2400" b="1" dirty="0">
                <a:solidFill>
                  <a:srgbClr val="2B497D"/>
                </a:solidFill>
                <a:latin typeface="+mn-ea"/>
              </a:rPr>
              <a:t>损失的比特币价值“数百万美金”。</a:t>
            </a:r>
          </a:p>
          <a:p>
            <a:r>
              <a:rPr lang="zh-CN" altLang="en-US" sz="2400" b="1" dirty="0">
                <a:solidFill>
                  <a:srgbClr val="2B497D"/>
                </a:solidFill>
                <a:latin typeface="+mn-ea"/>
              </a:rPr>
              <a:t>他说：</a:t>
            </a:r>
          </a:p>
          <a:p>
            <a:r>
              <a:rPr lang="zh-CN" altLang="en-US" sz="2400" b="1" dirty="0">
                <a:solidFill>
                  <a:srgbClr val="2B497D"/>
                </a:solidFill>
                <a:latin typeface="+mn-ea"/>
              </a:rPr>
              <a:t>我是比特币领域的早期参与者之一，而现在我的币都没了，再谈起比特币也没了底气。</a:t>
            </a:r>
          </a:p>
          <a:p>
            <a:r>
              <a:rPr lang="zh-CN" altLang="en-US" sz="2400" b="1" dirty="0">
                <a:solidFill>
                  <a:srgbClr val="2B497D"/>
                </a:solidFill>
                <a:latin typeface="+mn-ea"/>
              </a:rPr>
              <a:t>不幸的是，</a:t>
            </a:r>
            <a:r>
              <a:rPr lang="en-US" altLang="zh-CN" sz="2400" b="1" dirty="0">
                <a:solidFill>
                  <a:srgbClr val="2B497D"/>
                </a:solidFill>
                <a:latin typeface="+mn-ea"/>
              </a:rPr>
              <a:t>《</a:t>
            </a:r>
            <a:r>
              <a:rPr lang="zh-CN" altLang="en-US" sz="2400" b="1" dirty="0">
                <a:solidFill>
                  <a:srgbClr val="2B497D"/>
                </a:solidFill>
                <a:latin typeface="+mn-ea"/>
              </a:rPr>
              <a:t>福布斯</a:t>
            </a:r>
            <a:r>
              <a:rPr lang="en-US" altLang="zh-CN" sz="2400" b="1" dirty="0">
                <a:solidFill>
                  <a:srgbClr val="2B497D"/>
                </a:solidFill>
                <a:latin typeface="+mn-ea"/>
              </a:rPr>
              <a:t>》</a:t>
            </a:r>
            <a:r>
              <a:rPr lang="zh-CN" altLang="en-US" sz="2400" b="1" dirty="0">
                <a:solidFill>
                  <a:srgbClr val="2B497D"/>
                </a:solidFill>
                <a:latin typeface="+mn-ea"/>
              </a:rPr>
              <a:t>指出，这并不是个例。今时今日，为了得到比特币，黑客无所不用其极，一切都可能成为资金泄露的隐患。</a:t>
            </a:r>
          </a:p>
        </p:txBody>
      </p:sp>
    </p:spTree>
    <p:extLst>
      <p:ext uri="{BB962C8B-B14F-4D97-AF65-F5344CB8AC3E}">
        <p14:creationId xmlns:p14="http://schemas.microsoft.com/office/powerpoint/2010/main" val="42742973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系统安全性分析</a:t>
            </a:r>
          </a:p>
        </p:txBody>
      </p:sp>
      <p:sp>
        <p:nvSpPr>
          <p:cNvPr id="6" name="文本框 5"/>
          <p:cNvSpPr txBox="1"/>
          <p:nvPr/>
        </p:nvSpPr>
        <p:spPr>
          <a:xfrm>
            <a:off x="9286240" y="610616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
        <p:nvSpPr>
          <p:cNvPr id="7" name="矩形 6"/>
          <p:cNvSpPr/>
          <p:nvPr/>
        </p:nvSpPr>
        <p:spPr>
          <a:xfrm>
            <a:off x="1503680" y="1689040"/>
            <a:ext cx="9072880" cy="3785652"/>
          </a:xfrm>
          <a:prstGeom prst="rect">
            <a:avLst/>
          </a:prstGeom>
        </p:spPr>
        <p:txBody>
          <a:bodyPr wrap="square">
            <a:spAutoFit/>
          </a:bodyPr>
          <a:lstStyle/>
          <a:p>
            <a:r>
              <a:rPr lang="zh-CN" altLang="en-US" sz="2400" b="1" dirty="0">
                <a:solidFill>
                  <a:srgbClr val="2B497D"/>
                </a:solidFill>
                <a:latin typeface="+mn-ea"/>
              </a:rPr>
              <a:t>手机成为攻击工具</a:t>
            </a:r>
          </a:p>
          <a:p>
            <a:r>
              <a:rPr lang="zh-CN" altLang="en-US" sz="2400" b="1" dirty="0">
                <a:solidFill>
                  <a:srgbClr val="2B497D"/>
                </a:solidFill>
                <a:latin typeface="+mn-ea"/>
              </a:rPr>
              <a:t>我们的日常生活离不开手机，但黑客反而利用手机来对付我们。</a:t>
            </a:r>
          </a:p>
          <a:p>
            <a:r>
              <a:rPr lang="zh-CN" altLang="en-US" sz="2400" b="1" dirty="0">
                <a:solidFill>
                  <a:srgbClr val="2B497D"/>
                </a:solidFill>
                <a:latin typeface="+mn-ea"/>
              </a:rPr>
              <a:t>据美国联邦贸易委员会（</a:t>
            </a:r>
            <a:r>
              <a:rPr lang="en-US" altLang="zh-CN" sz="2400" b="1" dirty="0">
                <a:solidFill>
                  <a:srgbClr val="2B497D"/>
                </a:solidFill>
                <a:latin typeface="+mn-ea"/>
              </a:rPr>
              <a:t>FTC</a:t>
            </a:r>
            <a:r>
              <a:rPr lang="zh-CN" altLang="en-US" sz="2400" b="1" dirty="0">
                <a:solidFill>
                  <a:srgbClr val="2B497D"/>
                </a:solidFill>
                <a:latin typeface="+mn-ea"/>
              </a:rPr>
              <a:t>）所述，攻击者最喜欢用手机瞄准那些防备心较弱的人。</a:t>
            </a:r>
          </a:p>
          <a:p>
            <a:r>
              <a:rPr lang="en-US" altLang="zh-CN" sz="2400" b="1" dirty="0">
                <a:solidFill>
                  <a:srgbClr val="2B497D"/>
                </a:solidFill>
                <a:latin typeface="+mn-ea"/>
              </a:rPr>
              <a:t>FTC</a:t>
            </a:r>
            <a:r>
              <a:rPr lang="zh-CN" altLang="en-US" sz="2400" b="1" dirty="0">
                <a:solidFill>
                  <a:srgbClr val="2B497D"/>
                </a:solidFill>
                <a:latin typeface="+mn-ea"/>
              </a:rPr>
              <a:t>表示，</a:t>
            </a:r>
            <a:r>
              <a:rPr lang="en-US" altLang="zh-CN" sz="2400" b="1" dirty="0">
                <a:solidFill>
                  <a:srgbClr val="2B497D"/>
                </a:solidFill>
                <a:latin typeface="+mn-ea"/>
              </a:rPr>
              <a:t>2013</a:t>
            </a:r>
            <a:r>
              <a:rPr lang="zh-CN" altLang="en-US" sz="2400" b="1" dirty="0">
                <a:solidFill>
                  <a:srgbClr val="2B497D"/>
                </a:solidFill>
                <a:latin typeface="+mn-ea"/>
              </a:rPr>
              <a:t>年</a:t>
            </a:r>
            <a:r>
              <a:rPr lang="en-US" altLang="zh-CN" sz="2400" b="1" dirty="0">
                <a:solidFill>
                  <a:srgbClr val="2B497D"/>
                </a:solidFill>
                <a:latin typeface="+mn-ea"/>
              </a:rPr>
              <a:t>1</a:t>
            </a:r>
            <a:r>
              <a:rPr lang="zh-CN" altLang="en-US" sz="2400" b="1" dirty="0">
                <a:solidFill>
                  <a:srgbClr val="2B497D"/>
                </a:solidFill>
                <a:latin typeface="+mn-ea"/>
              </a:rPr>
              <a:t>月，手机诈骗案多达</a:t>
            </a:r>
            <a:r>
              <a:rPr lang="en-US" altLang="zh-CN" sz="2400" b="1" dirty="0">
                <a:solidFill>
                  <a:srgbClr val="2B497D"/>
                </a:solidFill>
                <a:latin typeface="+mn-ea"/>
              </a:rPr>
              <a:t>1038</a:t>
            </a:r>
            <a:r>
              <a:rPr lang="zh-CN" altLang="en-US" sz="2400" b="1" dirty="0">
                <a:solidFill>
                  <a:srgbClr val="2B497D"/>
                </a:solidFill>
                <a:latin typeface="+mn-ea"/>
              </a:rPr>
              <a:t>起（每月），是所有身份盗窃案的</a:t>
            </a:r>
            <a:r>
              <a:rPr lang="en-US" altLang="zh-CN" sz="2400" b="1" dirty="0">
                <a:solidFill>
                  <a:srgbClr val="2B497D"/>
                </a:solidFill>
                <a:latin typeface="+mn-ea"/>
              </a:rPr>
              <a:t>3.2%</a:t>
            </a:r>
            <a:r>
              <a:rPr lang="zh-CN" altLang="en-US" sz="2400" b="1" dirty="0">
                <a:solidFill>
                  <a:srgbClr val="2B497D"/>
                </a:solidFill>
                <a:latin typeface="+mn-ea"/>
              </a:rPr>
              <a:t>。而如今，到了</a:t>
            </a:r>
            <a:r>
              <a:rPr lang="en-US" altLang="zh-CN" sz="2400" b="1" dirty="0">
                <a:solidFill>
                  <a:srgbClr val="2B497D"/>
                </a:solidFill>
                <a:latin typeface="+mn-ea"/>
              </a:rPr>
              <a:t>2016</a:t>
            </a:r>
            <a:r>
              <a:rPr lang="zh-CN" altLang="en-US" sz="2400" b="1" dirty="0">
                <a:solidFill>
                  <a:srgbClr val="2B497D"/>
                </a:solidFill>
                <a:latin typeface="+mn-ea"/>
              </a:rPr>
              <a:t>年</a:t>
            </a:r>
            <a:r>
              <a:rPr lang="en-US" altLang="zh-CN" sz="2400" b="1" dirty="0">
                <a:solidFill>
                  <a:srgbClr val="2B497D"/>
                </a:solidFill>
                <a:latin typeface="+mn-ea"/>
              </a:rPr>
              <a:t>1</a:t>
            </a:r>
            <a:r>
              <a:rPr lang="zh-CN" altLang="en-US" sz="2400" b="1" dirty="0">
                <a:solidFill>
                  <a:srgbClr val="2B497D"/>
                </a:solidFill>
                <a:latin typeface="+mn-ea"/>
              </a:rPr>
              <a:t>月，手机诈骗案数量已经达到</a:t>
            </a:r>
            <a:r>
              <a:rPr lang="en-US" altLang="zh-CN" sz="2400" b="1" dirty="0">
                <a:solidFill>
                  <a:srgbClr val="2B497D"/>
                </a:solidFill>
                <a:latin typeface="+mn-ea"/>
              </a:rPr>
              <a:t>2658</a:t>
            </a:r>
            <a:r>
              <a:rPr lang="zh-CN" altLang="en-US" sz="2400" b="1" dirty="0">
                <a:solidFill>
                  <a:srgbClr val="2B497D"/>
                </a:solidFill>
                <a:latin typeface="+mn-ea"/>
              </a:rPr>
              <a:t>起，占身份盗窃案的</a:t>
            </a:r>
            <a:r>
              <a:rPr lang="en-US" altLang="zh-CN" sz="2400" b="1" dirty="0">
                <a:solidFill>
                  <a:srgbClr val="2B497D"/>
                </a:solidFill>
                <a:latin typeface="+mn-ea"/>
              </a:rPr>
              <a:t>6.3%</a:t>
            </a:r>
            <a:r>
              <a:rPr lang="zh-CN" altLang="en-US" sz="2400" b="1" dirty="0">
                <a:solidFill>
                  <a:srgbClr val="2B497D"/>
                </a:solidFill>
                <a:latin typeface="+mn-ea"/>
              </a:rPr>
              <a:t>。</a:t>
            </a:r>
          </a:p>
          <a:p>
            <a:r>
              <a:rPr lang="zh-CN" altLang="en-US" sz="2400" b="1" dirty="0">
                <a:solidFill>
                  <a:srgbClr val="2B497D"/>
                </a:solidFill>
                <a:latin typeface="+mn-ea"/>
              </a:rPr>
              <a:t>普通民众经历的数字货币盗窃案的具体数量难以统计，但据旧金山初创公司</a:t>
            </a:r>
            <a:r>
              <a:rPr lang="en-US" altLang="zh-CN" sz="2400" b="1" dirty="0" err="1">
                <a:solidFill>
                  <a:srgbClr val="2B497D"/>
                </a:solidFill>
                <a:latin typeface="+mn-ea"/>
              </a:rPr>
              <a:t>Coinbase</a:t>
            </a:r>
            <a:r>
              <a:rPr lang="zh-CN" altLang="en-US" sz="2400" b="1" dirty="0">
                <a:solidFill>
                  <a:srgbClr val="2B497D"/>
                </a:solidFill>
                <a:latin typeface="+mn-ea"/>
              </a:rPr>
              <a:t>所说，从今年</a:t>
            </a:r>
            <a:r>
              <a:rPr lang="en-US" altLang="zh-CN" sz="2400" b="1" dirty="0">
                <a:solidFill>
                  <a:srgbClr val="2B497D"/>
                </a:solidFill>
                <a:latin typeface="+mn-ea"/>
              </a:rPr>
              <a:t>11</a:t>
            </a:r>
            <a:r>
              <a:rPr lang="zh-CN" altLang="en-US" sz="2400" b="1" dirty="0">
                <a:solidFill>
                  <a:srgbClr val="2B497D"/>
                </a:solidFill>
                <a:latin typeface="+mn-ea"/>
              </a:rPr>
              <a:t>月到</a:t>
            </a:r>
            <a:r>
              <a:rPr lang="en-US" altLang="zh-CN" sz="2400" b="1" dirty="0">
                <a:solidFill>
                  <a:srgbClr val="2B497D"/>
                </a:solidFill>
                <a:latin typeface="+mn-ea"/>
              </a:rPr>
              <a:t>12</a:t>
            </a:r>
            <a:r>
              <a:rPr lang="zh-CN" altLang="en-US" sz="2400" b="1" dirty="0">
                <a:solidFill>
                  <a:srgbClr val="2B497D"/>
                </a:solidFill>
                <a:latin typeface="+mn-ea"/>
              </a:rPr>
              <a:t>月这两个月期间，他们客户的资金失窃次数起码翻了一番。</a:t>
            </a:r>
          </a:p>
        </p:txBody>
      </p:sp>
    </p:spTree>
    <p:extLst>
      <p:ext uri="{BB962C8B-B14F-4D97-AF65-F5344CB8AC3E}">
        <p14:creationId xmlns:p14="http://schemas.microsoft.com/office/powerpoint/2010/main" val="33284874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系统安全性分析</a:t>
            </a:r>
          </a:p>
        </p:txBody>
      </p:sp>
      <p:sp>
        <p:nvSpPr>
          <p:cNvPr id="6" name="文本框 5"/>
          <p:cNvSpPr txBox="1"/>
          <p:nvPr/>
        </p:nvSpPr>
        <p:spPr>
          <a:xfrm>
            <a:off x="9286240" y="610616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
        <p:nvSpPr>
          <p:cNvPr id="7" name="矩形 6"/>
          <p:cNvSpPr/>
          <p:nvPr/>
        </p:nvSpPr>
        <p:spPr>
          <a:xfrm>
            <a:off x="1493520" y="1546800"/>
            <a:ext cx="8534400" cy="4524315"/>
          </a:xfrm>
          <a:prstGeom prst="rect">
            <a:avLst/>
          </a:prstGeom>
        </p:spPr>
        <p:txBody>
          <a:bodyPr wrap="square">
            <a:spAutoFit/>
          </a:bodyPr>
          <a:lstStyle/>
          <a:p>
            <a:r>
              <a:rPr lang="zh-CN" altLang="en-US" sz="2400" b="1" dirty="0">
                <a:solidFill>
                  <a:srgbClr val="2B497D"/>
                </a:solidFill>
                <a:latin typeface="+mn-ea"/>
              </a:rPr>
              <a:t>攻击目标？</a:t>
            </a:r>
          </a:p>
          <a:p>
            <a:r>
              <a:rPr lang="zh-CN" altLang="en-US" sz="2400" b="1" dirty="0">
                <a:solidFill>
                  <a:srgbClr val="2B497D"/>
                </a:solidFill>
                <a:latin typeface="+mn-ea"/>
              </a:rPr>
              <a:t>任何持有大量比特币的用户都可能是黑客的目标。因为他们知道，比特币交易是很难跟踪的，并且是不可逆的。</a:t>
            </a:r>
          </a:p>
          <a:p>
            <a:r>
              <a:rPr lang="zh-CN" altLang="en-US" sz="2400" b="1" dirty="0">
                <a:solidFill>
                  <a:srgbClr val="2B497D"/>
                </a:solidFill>
                <a:latin typeface="+mn-ea"/>
              </a:rPr>
              <a:t>那么都有谁曾成为黑客的目标呢？</a:t>
            </a:r>
          </a:p>
          <a:p>
            <a:r>
              <a:rPr lang="zh-CN" altLang="en-US" sz="2400" b="1" dirty="0">
                <a:solidFill>
                  <a:srgbClr val="2B497D"/>
                </a:solidFill>
                <a:latin typeface="+mn-ea"/>
              </a:rPr>
              <a:t>天使投资人亚当</a:t>
            </a:r>
            <a:r>
              <a:rPr lang="en-US" altLang="zh-CN" sz="2400" b="1" dirty="0">
                <a:solidFill>
                  <a:srgbClr val="2B497D"/>
                </a:solidFill>
                <a:latin typeface="+mn-ea"/>
              </a:rPr>
              <a:t>•</a:t>
            </a:r>
            <a:r>
              <a:rPr lang="zh-CN" altLang="en-US" sz="2400" b="1" dirty="0">
                <a:solidFill>
                  <a:srgbClr val="2B497D"/>
                </a:solidFill>
                <a:latin typeface="+mn-ea"/>
              </a:rPr>
              <a:t>德雷珀（</a:t>
            </a:r>
            <a:r>
              <a:rPr lang="en-US" altLang="zh-CN" sz="2400" b="1" dirty="0">
                <a:solidFill>
                  <a:srgbClr val="2B497D"/>
                </a:solidFill>
                <a:latin typeface="+mn-ea"/>
              </a:rPr>
              <a:t>Adam Draper</a:t>
            </a:r>
            <a:r>
              <a:rPr lang="zh-CN" altLang="en-US" sz="2400" b="1" dirty="0">
                <a:solidFill>
                  <a:srgbClr val="2B497D"/>
                </a:solidFill>
                <a:latin typeface="+mn-ea"/>
              </a:rPr>
              <a:t>）是比特币孵化器</a:t>
            </a:r>
            <a:r>
              <a:rPr lang="en-US" altLang="zh-CN" sz="2400" b="1" dirty="0">
                <a:solidFill>
                  <a:srgbClr val="2B497D"/>
                </a:solidFill>
                <a:latin typeface="+mn-ea"/>
              </a:rPr>
              <a:t>Boost VC</a:t>
            </a:r>
            <a:r>
              <a:rPr lang="zh-CN" altLang="en-US" sz="2400" b="1" dirty="0">
                <a:solidFill>
                  <a:srgbClr val="2B497D"/>
                </a:solidFill>
                <a:latin typeface="+mn-ea"/>
              </a:rPr>
              <a:t>的老板，两年之前，黑客曾从他手中盗走</a:t>
            </a:r>
            <a:r>
              <a:rPr lang="en-US" altLang="zh-CN" sz="2400" b="1" dirty="0">
                <a:solidFill>
                  <a:srgbClr val="2B497D"/>
                </a:solidFill>
                <a:latin typeface="+mn-ea"/>
              </a:rPr>
              <a:t>5</a:t>
            </a:r>
            <a:r>
              <a:rPr lang="zh-CN" altLang="en-US" sz="2400" b="1" dirty="0">
                <a:solidFill>
                  <a:srgbClr val="2B497D"/>
                </a:solidFill>
                <a:latin typeface="+mn-ea"/>
              </a:rPr>
              <a:t>万美元。当时他无法锁定黑客的身份，因此也只能不了了之。</a:t>
            </a:r>
          </a:p>
          <a:p>
            <a:r>
              <a:rPr lang="zh-CN" altLang="en-US" sz="2400" b="1" dirty="0">
                <a:solidFill>
                  <a:srgbClr val="2B497D"/>
                </a:solidFill>
                <a:latin typeface="+mn-ea"/>
              </a:rPr>
              <a:t>著名的区块链行业投资人</a:t>
            </a:r>
            <a:r>
              <a:rPr lang="zh-CN" altLang="en-US" sz="2400" b="1" dirty="0">
                <a:solidFill>
                  <a:srgbClr val="2B497D"/>
                </a:solidFill>
                <a:latin typeface="+mn-ea"/>
                <a:hlinkClick r:id="rId3"/>
              </a:rPr>
              <a:t>沈波（</a:t>
            </a:r>
            <a:r>
              <a:rPr lang="en-US" altLang="zh-CN" sz="2400" b="1" dirty="0">
                <a:solidFill>
                  <a:srgbClr val="2B497D"/>
                </a:solidFill>
                <a:latin typeface="+mn-ea"/>
                <a:hlinkClick r:id="rId3"/>
              </a:rPr>
              <a:t>Bo Shen</a:t>
            </a:r>
            <a:r>
              <a:rPr lang="zh-CN" altLang="en-US" sz="2400" b="1" dirty="0">
                <a:solidFill>
                  <a:srgbClr val="2B497D"/>
                </a:solidFill>
                <a:latin typeface="+mn-ea"/>
                <a:hlinkClick r:id="rId3"/>
              </a:rPr>
              <a:t>）近期也因攻击事件损失价值</a:t>
            </a:r>
            <a:r>
              <a:rPr lang="en-US" altLang="zh-CN" sz="2400" b="1" dirty="0">
                <a:solidFill>
                  <a:srgbClr val="2B497D"/>
                </a:solidFill>
                <a:latin typeface="+mn-ea"/>
                <a:hlinkClick r:id="rId3"/>
              </a:rPr>
              <a:t>30</a:t>
            </a:r>
            <a:r>
              <a:rPr lang="zh-CN" altLang="en-US" sz="2400" b="1" dirty="0">
                <a:solidFill>
                  <a:srgbClr val="2B497D"/>
                </a:solidFill>
                <a:latin typeface="+mn-ea"/>
                <a:hlinkClick r:id="rId3"/>
              </a:rPr>
              <a:t>万美元的</a:t>
            </a:r>
            <a:r>
              <a:rPr lang="en-US" altLang="zh-CN" sz="2400" b="1" dirty="0">
                <a:solidFill>
                  <a:srgbClr val="2B497D"/>
                </a:solidFill>
                <a:latin typeface="+mn-ea"/>
                <a:hlinkClick r:id="rId3"/>
              </a:rPr>
              <a:t>Augur REP</a:t>
            </a:r>
            <a:r>
              <a:rPr lang="zh-CN" altLang="en-US" sz="2400" b="1" dirty="0">
                <a:solidFill>
                  <a:srgbClr val="2B497D"/>
                </a:solidFill>
                <a:latin typeface="+mn-ea"/>
                <a:hlinkClick r:id="rId3"/>
              </a:rPr>
              <a:t>代币。</a:t>
            </a:r>
            <a:endParaRPr lang="zh-CN" altLang="en-US" sz="2400" b="1" dirty="0">
              <a:solidFill>
                <a:srgbClr val="2B497D"/>
              </a:solidFill>
              <a:latin typeface="+mn-ea"/>
            </a:endParaRPr>
          </a:p>
          <a:p>
            <a:r>
              <a:rPr lang="zh-CN" altLang="en-US" sz="2400" b="1" dirty="0">
                <a:solidFill>
                  <a:srgbClr val="2B497D"/>
                </a:solidFill>
                <a:latin typeface="+mn-ea"/>
              </a:rPr>
              <a:t>矿工乔比</a:t>
            </a:r>
            <a:r>
              <a:rPr lang="en-US" altLang="zh-CN" sz="2400" b="1" dirty="0">
                <a:solidFill>
                  <a:srgbClr val="2B497D"/>
                </a:solidFill>
                <a:latin typeface="+mn-ea"/>
              </a:rPr>
              <a:t>•</a:t>
            </a:r>
            <a:r>
              <a:rPr lang="zh-CN" altLang="en-US" sz="2400" b="1" dirty="0">
                <a:solidFill>
                  <a:srgbClr val="2B497D"/>
                </a:solidFill>
                <a:latin typeface="+mn-ea"/>
              </a:rPr>
              <a:t>威克斯（</a:t>
            </a:r>
            <a:r>
              <a:rPr lang="en-US" altLang="zh-CN" sz="2400" b="1" dirty="0" err="1">
                <a:solidFill>
                  <a:srgbClr val="2B497D"/>
                </a:solidFill>
                <a:latin typeface="+mn-ea"/>
              </a:rPr>
              <a:t>Joby</a:t>
            </a:r>
            <a:r>
              <a:rPr lang="en-US" altLang="zh-CN" sz="2400" b="1" dirty="0">
                <a:solidFill>
                  <a:srgbClr val="2B497D"/>
                </a:solidFill>
                <a:latin typeface="+mn-ea"/>
              </a:rPr>
              <a:t> Weeks</a:t>
            </a:r>
            <a:r>
              <a:rPr lang="zh-CN" altLang="en-US" sz="2400" b="1" dirty="0">
                <a:solidFill>
                  <a:srgbClr val="2B497D"/>
                </a:solidFill>
                <a:latin typeface="+mn-ea"/>
              </a:rPr>
              <a:t>）被盗价值</a:t>
            </a:r>
            <a:r>
              <a:rPr lang="en-US" altLang="zh-CN" sz="2400" b="1" dirty="0">
                <a:solidFill>
                  <a:srgbClr val="2B497D"/>
                </a:solidFill>
                <a:latin typeface="+mn-ea"/>
              </a:rPr>
              <a:t>10</a:t>
            </a:r>
            <a:r>
              <a:rPr lang="zh-CN" altLang="en-US" sz="2400" b="1" dirty="0">
                <a:solidFill>
                  <a:srgbClr val="2B497D"/>
                </a:solidFill>
                <a:latin typeface="+mn-ea"/>
              </a:rPr>
              <a:t>万美元的比特币，另外，他的以太币（</a:t>
            </a:r>
            <a:r>
              <a:rPr lang="en-US" altLang="zh-CN" sz="2400" b="1" dirty="0">
                <a:solidFill>
                  <a:srgbClr val="2B497D"/>
                </a:solidFill>
                <a:latin typeface="+mn-ea"/>
              </a:rPr>
              <a:t>Ether</a:t>
            </a:r>
            <a:r>
              <a:rPr lang="zh-CN" altLang="en-US" sz="2400" b="1" dirty="0">
                <a:solidFill>
                  <a:srgbClr val="2B497D"/>
                </a:solidFill>
                <a:latin typeface="+mn-ea"/>
              </a:rPr>
              <a:t>）、瑞波币（</a:t>
            </a:r>
            <a:r>
              <a:rPr lang="en-US" altLang="zh-CN" sz="2400" b="1" dirty="0">
                <a:solidFill>
                  <a:srgbClr val="2B497D"/>
                </a:solidFill>
                <a:latin typeface="+mn-ea"/>
              </a:rPr>
              <a:t>Ripple</a:t>
            </a:r>
            <a:r>
              <a:rPr lang="zh-CN" altLang="en-US" sz="2400" b="1" dirty="0">
                <a:solidFill>
                  <a:srgbClr val="2B497D"/>
                </a:solidFill>
                <a:latin typeface="+mn-ea"/>
              </a:rPr>
              <a:t>）和门罗币（</a:t>
            </a:r>
            <a:r>
              <a:rPr lang="en-US" altLang="zh-CN" sz="2400" b="1" dirty="0" err="1">
                <a:solidFill>
                  <a:srgbClr val="2B497D"/>
                </a:solidFill>
                <a:latin typeface="+mn-ea"/>
              </a:rPr>
              <a:t>Monero</a:t>
            </a:r>
            <a:r>
              <a:rPr lang="zh-CN" altLang="en-US" sz="2400" b="1" dirty="0">
                <a:solidFill>
                  <a:srgbClr val="2B497D"/>
                </a:solidFill>
                <a:latin typeface="+mn-ea"/>
              </a:rPr>
              <a:t>）储备也有不少损失。</a:t>
            </a:r>
            <a:endParaRPr lang="zh-CN" altLang="en-US" sz="2400" b="1" i="0" dirty="0">
              <a:solidFill>
                <a:srgbClr val="2B497D"/>
              </a:solidFill>
              <a:effectLst/>
              <a:latin typeface="+mn-ea"/>
            </a:endParaRPr>
          </a:p>
        </p:txBody>
      </p:sp>
    </p:spTree>
    <p:extLst>
      <p:ext uri="{BB962C8B-B14F-4D97-AF65-F5344CB8AC3E}">
        <p14:creationId xmlns:p14="http://schemas.microsoft.com/office/powerpoint/2010/main" val="30439921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4"/>
          <p:cNvSpPr txBox="1"/>
          <p:nvPr/>
        </p:nvSpPr>
        <p:spPr>
          <a:xfrm>
            <a:off x="235131" y="2573382"/>
            <a:ext cx="11704320" cy="11103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zh-CN" altLang="en-US" sz="4400" b="1" dirty="0">
                <a:solidFill>
                  <a:schemeClr val="accent5">
                    <a:lumMod val="75000"/>
                  </a:schemeClr>
                </a:solidFill>
                <a:latin typeface="+mj-ea"/>
                <a:ea typeface="+mj-ea"/>
              </a:rPr>
              <a:t>构建更加安全的区块链系统</a:t>
            </a:r>
            <a:endParaRPr lang="en-US" altLang="zh-CN" sz="4000" dirty="0">
              <a:solidFill>
                <a:schemeClr val="accent5">
                  <a:lumMod val="75000"/>
                </a:schemeClr>
              </a:solidFill>
              <a:latin typeface="+mj-ea"/>
              <a:ea typeface="+mj-ea"/>
            </a:endParaRPr>
          </a:p>
        </p:txBody>
      </p:sp>
      <p:sp>
        <p:nvSpPr>
          <p:cNvPr id="3" name="文本框 2"/>
          <p:cNvSpPr txBox="1"/>
          <p:nvPr/>
        </p:nvSpPr>
        <p:spPr>
          <a:xfrm>
            <a:off x="10627360" y="620776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Tree>
    <p:extLst>
      <p:ext uri="{BB962C8B-B14F-4D97-AF65-F5344CB8AC3E}">
        <p14:creationId xmlns:p14="http://schemas.microsoft.com/office/powerpoint/2010/main" val="3464915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7d195523061f1c0"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hidden="1"/>
          <p:cNvSpPr txBox="1"/>
          <p:nvPr/>
        </p:nvSpPr>
        <p:spPr>
          <a:xfrm>
            <a:off x="-474133" y="2404533"/>
            <a:ext cx="330090" cy="1354667"/>
          </a:xfrm>
          <a:prstGeom prst="rect">
            <a:avLst/>
          </a:prstGeom>
          <a:noFill/>
        </p:spPr>
        <p:txBody>
          <a:bodyPr vert="wordArtVert" rtlCol="0">
            <a:spAutoFit/>
          </a:bodyPr>
          <a:lstStyle/>
          <a:p>
            <a:r>
              <a:rPr lang="en-US" altLang="zh-CN" sz="133"/>
              <a:t>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a:t>
            </a:r>
            <a:endParaRPr lang="zh-CN" altLang="en-US" sz="133"/>
          </a:p>
        </p:txBody>
      </p:sp>
      <p:sp>
        <p:nvSpPr>
          <p:cNvPr id="5" name="标题 4"/>
          <p:cNvSpPr>
            <a:spLocks noGrp="1"/>
          </p:cNvSpPr>
          <p:nvPr>
            <p:ph type="title"/>
          </p:nvPr>
        </p:nvSpPr>
        <p:spPr/>
        <p:txBody>
          <a:bodyPr/>
          <a:lstStyle/>
          <a:p>
            <a:r>
              <a:rPr lang="zh-CN" altLang="en-US" dirty="0"/>
              <a:t>改进措施</a:t>
            </a:r>
          </a:p>
        </p:txBody>
      </p:sp>
      <p:sp>
        <p:nvSpPr>
          <p:cNvPr id="7" name="文本框 6"/>
          <p:cNvSpPr txBox="1"/>
          <p:nvPr/>
        </p:nvSpPr>
        <p:spPr>
          <a:xfrm>
            <a:off x="10586720" y="6152492"/>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
        <p:nvSpPr>
          <p:cNvPr id="4" name="文本框 3"/>
          <p:cNvSpPr txBox="1"/>
          <p:nvPr/>
        </p:nvSpPr>
        <p:spPr>
          <a:xfrm>
            <a:off x="5059680" y="2386278"/>
            <a:ext cx="5811520" cy="1938992"/>
          </a:xfrm>
          <a:prstGeom prst="rect">
            <a:avLst/>
          </a:prstGeom>
          <a:noFill/>
        </p:spPr>
        <p:txBody>
          <a:bodyPr wrap="square" rtlCol="0">
            <a:spAutoFit/>
          </a:bodyPr>
          <a:lstStyle/>
          <a:p>
            <a:pPr marL="342900" indent="-342900">
              <a:spcAft>
                <a:spcPts val="1200"/>
              </a:spcAft>
              <a:buFont typeface="Wingdings" panose="05000000000000000000" pitchFamily="2" charset="2"/>
              <a:buChar char="l"/>
            </a:pPr>
            <a:r>
              <a:rPr lang="zh-CN" altLang="en-US" sz="2400" b="1" dirty="0">
                <a:solidFill>
                  <a:srgbClr val="2B497D"/>
                </a:solidFill>
                <a:latin typeface="微软雅黑" panose="020B0503020204020204" pitchFamily="34" charset="-122"/>
                <a:ea typeface="微软雅黑" panose="020B0503020204020204" pitchFamily="34" charset="-122"/>
              </a:rPr>
              <a:t>面对区块链系统的各种安全性挑战，考虑综合运用密码学、拟态防御等网络安全技术，从算法、协议、使用、实现和系统等方面提高系统的安全性，应对现在存在的安全性挑战。</a:t>
            </a:r>
            <a:endParaRPr lang="zh-CN" altLang="en-US" sz="2400" b="1" dirty="0">
              <a:solidFill>
                <a:srgbClr val="2B497D"/>
              </a:solidFill>
              <a:latin typeface="+mn-ea"/>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436" y="1718620"/>
            <a:ext cx="3346324" cy="3737012"/>
          </a:xfrm>
          <a:prstGeom prst="rect">
            <a:avLst/>
          </a:prstGeom>
        </p:spPr>
      </p:pic>
    </p:spTree>
    <p:extLst>
      <p:ext uri="{BB962C8B-B14F-4D97-AF65-F5344CB8AC3E}">
        <p14:creationId xmlns:p14="http://schemas.microsoft.com/office/powerpoint/2010/main" val="3021654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新的类</a:t>
            </a:r>
            <a:r>
              <a:rPr lang="en-US" altLang="zh-CN" dirty="0"/>
              <a:t>RC4</a:t>
            </a:r>
            <a:r>
              <a:rPr lang="zh-CN" altLang="en-US" dirty="0"/>
              <a:t>算法</a:t>
            </a:r>
          </a:p>
        </p:txBody>
      </p:sp>
      <p:sp>
        <p:nvSpPr>
          <p:cNvPr id="45" name="文本框 44"/>
          <p:cNvSpPr txBox="1"/>
          <p:nvPr/>
        </p:nvSpPr>
        <p:spPr>
          <a:xfrm>
            <a:off x="10688320" y="624840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
        <p:nvSpPr>
          <p:cNvPr id="6" name="矩形 5"/>
          <p:cNvSpPr/>
          <p:nvPr/>
        </p:nvSpPr>
        <p:spPr>
          <a:xfrm>
            <a:off x="3521968" y="1595524"/>
            <a:ext cx="2016224" cy="516161"/>
          </a:xfrm>
          <a:prstGeom prst="rect">
            <a:avLst/>
          </a:prstGeom>
          <a:solidFill>
            <a:srgbClr val="4F81BD"/>
          </a:solidFill>
          <a:ln w="25400" cap="flat" cmpd="sng" algn="ctr">
            <a:solidFill>
              <a:srgbClr val="4F81BD">
                <a:shade val="50000"/>
              </a:srgbClr>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ysClr val="window" lastClr="FFFFFF"/>
                </a:solidFill>
                <a:effectLst/>
                <a:uLnTx/>
                <a:uFillTx/>
                <a:latin typeface="Calibri"/>
                <a:ea typeface="宋体" panose="02010600030101010101" pitchFamily="2" charset="-122"/>
                <a:cs typeface="+mn-cs"/>
              </a:rPr>
              <a:t>算法安全性威胁</a:t>
            </a:r>
          </a:p>
        </p:txBody>
      </p:sp>
      <p:sp>
        <p:nvSpPr>
          <p:cNvPr id="7" name="矩形 6"/>
          <p:cNvSpPr/>
          <p:nvPr/>
        </p:nvSpPr>
        <p:spPr>
          <a:xfrm>
            <a:off x="3521968" y="2379198"/>
            <a:ext cx="2016224" cy="516161"/>
          </a:xfrm>
          <a:prstGeom prst="rect">
            <a:avLst/>
          </a:prstGeom>
          <a:solidFill>
            <a:srgbClr val="4F81BD"/>
          </a:solidFill>
          <a:ln w="25400" cap="flat" cmpd="sng" algn="ctr">
            <a:solidFill>
              <a:srgbClr val="4F81BD">
                <a:shade val="50000"/>
              </a:srgbClr>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ysClr val="window" lastClr="FFFFFF"/>
                </a:solidFill>
                <a:effectLst/>
                <a:uLnTx/>
                <a:uFillTx/>
                <a:latin typeface="Calibri"/>
                <a:ea typeface="宋体" panose="02010600030101010101" pitchFamily="2" charset="-122"/>
                <a:cs typeface="+mn-cs"/>
              </a:rPr>
              <a:t>协议安全性威胁</a:t>
            </a:r>
          </a:p>
        </p:txBody>
      </p:sp>
      <p:sp>
        <p:nvSpPr>
          <p:cNvPr id="9" name="矩形 8"/>
          <p:cNvSpPr/>
          <p:nvPr/>
        </p:nvSpPr>
        <p:spPr>
          <a:xfrm>
            <a:off x="3521968" y="3194034"/>
            <a:ext cx="2016224" cy="516161"/>
          </a:xfrm>
          <a:prstGeom prst="rect">
            <a:avLst/>
          </a:prstGeom>
          <a:solidFill>
            <a:srgbClr val="4F81BD"/>
          </a:solidFill>
          <a:ln w="25400" cap="flat" cmpd="sng" algn="ctr">
            <a:solidFill>
              <a:srgbClr val="4F81BD">
                <a:shade val="50000"/>
              </a:srgbClr>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ysClr val="window" lastClr="FFFFFF"/>
                </a:solidFill>
                <a:effectLst/>
                <a:uLnTx/>
                <a:uFillTx/>
                <a:latin typeface="Calibri"/>
                <a:ea typeface="宋体" panose="02010600030101010101" pitchFamily="2" charset="-122"/>
                <a:cs typeface="+mn-cs"/>
              </a:rPr>
              <a:t>实现安全性威胁</a:t>
            </a:r>
          </a:p>
        </p:txBody>
      </p:sp>
      <p:sp>
        <p:nvSpPr>
          <p:cNvPr id="10" name="矩形 9"/>
          <p:cNvSpPr/>
          <p:nvPr/>
        </p:nvSpPr>
        <p:spPr>
          <a:xfrm>
            <a:off x="3521968" y="3982411"/>
            <a:ext cx="2016224" cy="516161"/>
          </a:xfrm>
          <a:prstGeom prst="rect">
            <a:avLst/>
          </a:prstGeom>
          <a:solidFill>
            <a:srgbClr val="4F81BD"/>
          </a:solidFill>
          <a:ln w="25400" cap="flat" cmpd="sng" algn="ctr">
            <a:solidFill>
              <a:srgbClr val="4F81BD">
                <a:shade val="50000"/>
              </a:srgbClr>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ysClr val="window" lastClr="FFFFFF"/>
                </a:solidFill>
                <a:effectLst/>
                <a:uLnTx/>
                <a:uFillTx/>
                <a:latin typeface="Calibri"/>
                <a:ea typeface="宋体" panose="02010600030101010101" pitchFamily="2" charset="-122"/>
                <a:cs typeface="+mn-cs"/>
              </a:rPr>
              <a:t>使用安全性威胁</a:t>
            </a:r>
          </a:p>
        </p:txBody>
      </p:sp>
      <p:sp>
        <p:nvSpPr>
          <p:cNvPr id="11" name="矩形 10"/>
          <p:cNvSpPr/>
          <p:nvPr/>
        </p:nvSpPr>
        <p:spPr>
          <a:xfrm>
            <a:off x="3521968" y="4770788"/>
            <a:ext cx="2016224" cy="516161"/>
          </a:xfrm>
          <a:prstGeom prst="rect">
            <a:avLst/>
          </a:prstGeom>
          <a:solidFill>
            <a:srgbClr val="4F81BD"/>
          </a:solidFill>
          <a:ln w="25400" cap="flat" cmpd="sng" algn="ctr">
            <a:solidFill>
              <a:srgbClr val="4F81BD">
                <a:shade val="50000"/>
              </a:srgbClr>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ysClr val="window" lastClr="FFFFFF"/>
                </a:solidFill>
                <a:effectLst/>
                <a:uLnTx/>
                <a:uFillTx/>
                <a:latin typeface="Calibri"/>
                <a:ea typeface="宋体" panose="02010600030101010101" pitchFamily="2" charset="-122"/>
                <a:cs typeface="+mn-cs"/>
              </a:rPr>
              <a:t>系统安全性威胁</a:t>
            </a:r>
          </a:p>
        </p:txBody>
      </p:sp>
      <p:sp>
        <p:nvSpPr>
          <p:cNvPr id="12" name="矩形 11"/>
          <p:cNvSpPr/>
          <p:nvPr/>
        </p:nvSpPr>
        <p:spPr>
          <a:xfrm>
            <a:off x="6653808" y="1571051"/>
            <a:ext cx="2016224" cy="516161"/>
          </a:xfrm>
          <a:prstGeom prst="rect">
            <a:avLst/>
          </a:prstGeom>
          <a:solidFill>
            <a:srgbClr val="4F81BD"/>
          </a:solidFill>
          <a:ln w="25400" cap="flat" cmpd="sng" algn="ctr">
            <a:solidFill>
              <a:srgbClr val="4F81BD">
                <a:shade val="50000"/>
              </a:srgbClr>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ysClr val="window" lastClr="FFFFFF"/>
                </a:solidFill>
                <a:effectLst/>
                <a:uLnTx/>
                <a:uFillTx/>
                <a:latin typeface="Calibri"/>
                <a:ea typeface="宋体" panose="02010600030101010101" pitchFamily="2" charset="-122"/>
                <a:cs typeface="+mn-cs"/>
              </a:rPr>
              <a:t>设计抗量子攻击</a:t>
            </a:r>
            <a:endParaRPr kumimoji="0" lang="en-US" altLang="zh-CN" sz="1800" b="0" i="0" u="none" strike="noStrike" kern="1200" cap="none" spc="0" normalizeH="0" baseline="0" noProof="0" dirty="0">
              <a:ln>
                <a:noFill/>
              </a:ln>
              <a:solidFill>
                <a:sysClr val="window" lastClr="FFFFFF"/>
              </a:solidFill>
              <a:effectLst/>
              <a:uLnTx/>
              <a:uFillTx/>
              <a:latin typeface="Calibri"/>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ysClr val="window" lastClr="FFFFFF"/>
                </a:solidFill>
                <a:effectLst/>
                <a:uLnTx/>
                <a:uFillTx/>
                <a:latin typeface="Calibri"/>
                <a:ea typeface="宋体" panose="02010600030101010101" pitchFamily="2" charset="-122"/>
                <a:cs typeface="+mn-cs"/>
              </a:rPr>
              <a:t>算法</a:t>
            </a:r>
          </a:p>
        </p:txBody>
      </p:sp>
      <p:sp>
        <p:nvSpPr>
          <p:cNvPr id="13" name="矩形 12"/>
          <p:cNvSpPr/>
          <p:nvPr/>
        </p:nvSpPr>
        <p:spPr>
          <a:xfrm>
            <a:off x="6653808" y="2391303"/>
            <a:ext cx="2016224" cy="516161"/>
          </a:xfrm>
          <a:prstGeom prst="rect">
            <a:avLst/>
          </a:prstGeom>
          <a:solidFill>
            <a:srgbClr val="4F81BD"/>
          </a:solidFill>
          <a:ln w="25400" cap="flat" cmpd="sng" algn="ctr">
            <a:solidFill>
              <a:srgbClr val="4F81BD">
                <a:shade val="50000"/>
              </a:srgbClr>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ysClr val="window" lastClr="FFFFFF"/>
                </a:solidFill>
                <a:effectLst/>
                <a:uLnTx/>
                <a:uFillTx/>
                <a:latin typeface="Calibri"/>
                <a:ea typeface="宋体" panose="02010600030101010101" pitchFamily="2" charset="-122"/>
                <a:cs typeface="+mn-cs"/>
              </a:rPr>
              <a:t>采用理论证明安全的协议</a:t>
            </a:r>
          </a:p>
        </p:txBody>
      </p:sp>
      <p:sp>
        <p:nvSpPr>
          <p:cNvPr id="14" name="矩形 13"/>
          <p:cNvSpPr/>
          <p:nvPr/>
        </p:nvSpPr>
        <p:spPr>
          <a:xfrm>
            <a:off x="6653808" y="3210567"/>
            <a:ext cx="2016224" cy="516161"/>
          </a:xfrm>
          <a:prstGeom prst="rect">
            <a:avLst/>
          </a:prstGeom>
          <a:solidFill>
            <a:srgbClr val="4F81BD"/>
          </a:solidFill>
          <a:ln w="25400" cap="flat" cmpd="sng" algn="ctr">
            <a:solidFill>
              <a:srgbClr val="4F81BD">
                <a:shade val="50000"/>
              </a:srgbClr>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ysClr val="window" lastClr="FFFFFF"/>
                </a:solidFill>
                <a:effectLst/>
                <a:uLnTx/>
                <a:uFillTx/>
                <a:latin typeface="Calibri"/>
                <a:ea typeface="宋体" panose="02010600030101010101" pitchFamily="2" charset="-122"/>
                <a:cs typeface="+mn-cs"/>
              </a:rPr>
              <a:t>严格测试代码</a:t>
            </a:r>
          </a:p>
        </p:txBody>
      </p:sp>
      <p:sp>
        <p:nvSpPr>
          <p:cNvPr id="15" name="矩形 14"/>
          <p:cNvSpPr/>
          <p:nvPr/>
        </p:nvSpPr>
        <p:spPr>
          <a:xfrm>
            <a:off x="6653808" y="3975479"/>
            <a:ext cx="2016224" cy="516161"/>
          </a:xfrm>
          <a:prstGeom prst="rect">
            <a:avLst/>
          </a:prstGeom>
          <a:solidFill>
            <a:srgbClr val="4F81BD"/>
          </a:solidFill>
          <a:ln w="25400" cap="flat" cmpd="sng" algn="ctr">
            <a:solidFill>
              <a:srgbClr val="4F81BD">
                <a:shade val="50000"/>
              </a:srgbClr>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ysClr val="window" lastClr="FFFFFF"/>
                </a:solidFill>
                <a:effectLst/>
                <a:uLnTx/>
                <a:uFillTx/>
                <a:latin typeface="Calibri"/>
                <a:ea typeface="宋体" panose="02010600030101010101" pitchFamily="2" charset="-122"/>
                <a:cs typeface="+mn-cs"/>
              </a:rPr>
              <a:t>采用安全的随机数发生器</a:t>
            </a:r>
          </a:p>
        </p:txBody>
      </p:sp>
      <p:sp>
        <p:nvSpPr>
          <p:cNvPr id="16" name="矩形 15"/>
          <p:cNvSpPr/>
          <p:nvPr/>
        </p:nvSpPr>
        <p:spPr>
          <a:xfrm>
            <a:off x="6653808" y="4767567"/>
            <a:ext cx="2016224" cy="516161"/>
          </a:xfrm>
          <a:prstGeom prst="rect">
            <a:avLst/>
          </a:prstGeom>
          <a:solidFill>
            <a:srgbClr val="4F81BD"/>
          </a:solidFill>
          <a:ln w="25400" cap="flat" cmpd="sng" algn="ctr">
            <a:solidFill>
              <a:srgbClr val="4F81BD">
                <a:shade val="50000"/>
              </a:srgbClr>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ysClr val="window" lastClr="FFFFFF"/>
                </a:solidFill>
                <a:effectLst/>
                <a:uLnTx/>
                <a:uFillTx/>
                <a:latin typeface="Calibri"/>
                <a:ea typeface="宋体" panose="02010600030101010101" pitchFamily="2" charset="-122"/>
                <a:cs typeface="+mn-cs"/>
              </a:rPr>
              <a:t>拟态防御技术</a:t>
            </a:r>
          </a:p>
        </p:txBody>
      </p:sp>
      <p:sp>
        <p:nvSpPr>
          <p:cNvPr id="17" name="右箭头 16"/>
          <p:cNvSpPr/>
          <p:nvPr/>
        </p:nvSpPr>
        <p:spPr>
          <a:xfrm rot="10800000">
            <a:off x="5538192" y="1743231"/>
            <a:ext cx="1115616" cy="216024"/>
          </a:xfrm>
          <a:prstGeom prst="rightArrow">
            <a:avLst/>
          </a:prstGeom>
          <a:solidFill>
            <a:srgbClr val="FF0000"/>
          </a:solidFill>
          <a:ln w="25400" cap="flat" cmpd="sng" algn="ctr">
            <a:solidFill>
              <a:srgbClr val="4F81BD">
                <a:shade val="50000"/>
              </a:srgbClr>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 lastClr="FFFFFF"/>
              </a:solidFill>
              <a:effectLst/>
              <a:uLnTx/>
              <a:uFillTx/>
              <a:latin typeface="Calibri"/>
              <a:ea typeface="宋体" panose="02010600030101010101" pitchFamily="2" charset="-122"/>
              <a:cs typeface="+mn-cs"/>
            </a:endParaRPr>
          </a:p>
        </p:txBody>
      </p:sp>
      <p:sp>
        <p:nvSpPr>
          <p:cNvPr id="18" name="右箭头 17"/>
          <p:cNvSpPr/>
          <p:nvPr/>
        </p:nvSpPr>
        <p:spPr>
          <a:xfrm rot="10800000">
            <a:off x="5538192" y="2535318"/>
            <a:ext cx="1115616" cy="216024"/>
          </a:xfrm>
          <a:prstGeom prst="rightArrow">
            <a:avLst/>
          </a:prstGeom>
          <a:solidFill>
            <a:srgbClr val="FF0000"/>
          </a:solidFill>
          <a:ln w="25400" cap="flat" cmpd="sng" algn="ctr">
            <a:solidFill>
              <a:srgbClr val="4F81BD">
                <a:shade val="50000"/>
              </a:srgbClr>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 lastClr="FFFFFF"/>
              </a:solidFill>
              <a:effectLst/>
              <a:uLnTx/>
              <a:uFillTx/>
              <a:latin typeface="Calibri"/>
              <a:ea typeface="宋体" panose="02010600030101010101" pitchFamily="2" charset="-122"/>
              <a:cs typeface="+mn-cs"/>
            </a:endParaRPr>
          </a:p>
        </p:txBody>
      </p:sp>
      <p:sp>
        <p:nvSpPr>
          <p:cNvPr id="19" name="右箭头 18"/>
          <p:cNvSpPr/>
          <p:nvPr/>
        </p:nvSpPr>
        <p:spPr>
          <a:xfrm rot="10800000">
            <a:off x="5538192" y="3327407"/>
            <a:ext cx="1115616" cy="216024"/>
          </a:xfrm>
          <a:prstGeom prst="rightArrow">
            <a:avLst/>
          </a:prstGeom>
          <a:solidFill>
            <a:srgbClr val="FF0000"/>
          </a:solidFill>
          <a:ln w="25400" cap="flat" cmpd="sng" algn="ctr">
            <a:solidFill>
              <a:srgbClr val="4F81BD">
                <a:shade val="50000"/>
              </a:srgbClr>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 lastClr="FFFFFF"/>
              </a:solidFill>
              <a:effectLst/>
              <a:uLnTx/>
              <a:uFillTx/>
              <a:latin typeface="Calibri"/>
              <a:ea typeface="宋体" panose="02010600030101010101" pitchFamily="2" charset="-122"/>
              <a:cs typeface="+mn-cs"/>
            </a:endParaRPr>
          </a:p>
        </p:txBody>
      </p:sp>
      <p:sp>
        <p:nvSpPr>
          <p:cNvPr id="20" name="右箭头 19"/>
          <p:cNvSpPr/>
          <p:nvPr/>
        </p:nvSpPr>
        <p:spPr>
          <a:xfrm rot="10800000">
            <a:off x="5538193" y="4119495"/>
            <a:ext cx="1115616" cy="216024"/>
          </a:xfrm>
          <a:prstGeom prst="rightArrow">
            <a:avLst/>
          </a:prstGeom>
          <a:solidFill>
            <a:srgbClr val="FF0000"/>
          </a:solidFill>
          <a:ln w="25400" cap="flat" cmpd="sng" algn="ctr">
            <a:solidFill>
              <a:srgbClr val="4F81BD">
                <a:shade val="50000"/>
              </a:srgbClr>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 lastClr="FFFFFF"/>
              </a:solidFill>
              <a:effectLst/>
              <a:uLnTx/>
              <a:uFillTx/>
              <a:latin typeface="Calibri"/>
              <a:ea typeface="宋体" panose="02010600030101010101" pitchFamily="2" charset="-122"/>
              <a:cs typeface="+mn-cs"/>
            </a:endParaRPr>
          </a:p>
        </p:txBody>
      </p:sp>
      <p:sp>
        <p:nvSpPr>
          <p:cNvPr id="21" name="右箭头 20"/>
          <p:cNvSpPr/>
          <p:nvPr/>
        </p:nvSpPr>
        <p:spPr>
          <a:xfrm rot="10800000">
            <a:off x="5538193" y="4911582"/>
            <a:ext cx="1115616" cy="216024"/>
          </a:xfrm>
          <a:prstGeom prst="rightArrow">
            <a:avLst/>
          </a:prstGeom>
          <a:solidFill>
            <a:srgbClr val="FF0000"/>
          </a:solidFill>
          <a:ln w="25400" cap="flat" cmpd="sng" algn="ctr">
            <a:solidFill>
              <a:srgbClr val="4F81BD">
                <a:shade val="50000"/>
              </a:srgbClr>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 lastClr="FFFFFF"/>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33990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sz="2000" dirty="0"/>
              <a:t>设计抗量子算法</a:t>
            </a:r>
          </a:p>
        </p:txBody>
      </p:sp>
      <p:sp>
        <p:nvSpPr>
          <p:cNvPr id="45" name="文本框 44"/>
          <p:cNvSpPr txBox="1"/>
          <p:nvPr/>
        </p:nvSpPr>
        <p:spPr>
          <a:xfrm>
            <a:off x="10688320" y="624840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
        <p:nvSpPr>
          <p:cNvPr id="19" name="文本框 18"/>
          <p:cNvSpPr txBox="1"/>
          <p:nvPr/>
        </p:nvSpPr>
        <p:spPr>
          <a:xfrm>
            <a:off x="2458016" y="2258844"/>
            <a:ext cx="6209186" cy="2985433"/>
          </a:xfrm>
          <a:prstGeom prst="rect">
            <a:avLst/>
          </a:prstGeom>
          <a:noFill/>
        </p:spPr>
        <p:txBody>
          <a:bodyPr wrap="square" rtlCol="0">
            <a:spAutoFit/>
          </a:bodyPr>
          <a:lstStyle/>
          <a:p>
            <a:pPr marL="342900" indent="-342900" algn="just" latinLnBrk="1">
              <a:spcAft>
                <a:spcPts val="1200"/>
              </a:spcAft>
              <a:buFont typeface="Wingdings" panose="05000000000000000000" pitchFamily="2" charset="2"/>
              <a:buChar char="l"/>
            </a:pPr>
            <a:r>
              <a:rPr lang="zh-CN" altLang="en-US" sz="2400" b="1" dirty="0">
                <a:solidFill>
                  <a:srgbClr val="2B497D"/>
                </a:solidFill>
                <a:latin typeface="微软雅黑" panose="020B0503020204020204" pitchFamily="34" charset="-122"/>
                <a:ea typeface="微软雅黑" panose="020B0503020204020204" pitchFamily="34" charset="-122"/>
              </a:rPr>
              <a:t>在电子计算机环境下是安全的算法，在量子计算机模型下可能是可破解的。</a:t>
            </a:r>
            <a:endParaRPr lang="en-US" altLang="zh-CN" sz="2400" b="1" dirty="0">
              <a:solidFill>
                <a:srgbClr val="2B497D"/>
              </a:solidFill>
              <a:latin typeface="微软雅黑" panose="020B0503020204020204" pitchFamily="34" charset="-122"/>
              <a:ea typeface="微软雅黑" panose="020B0503020204020204" pitchFamily="34" charset="-122"/>
            </a:endParaRPr>
          </a:p>
          <a:p>
            <a:pPr marL="342900" indent="-342900" algn="just" latinLnBrk="1">
              <a:spcAft>
                <a:spcPts val="1200"/>
              </a:spcAft>
              <a:buFont typeface="Wingdings" panose="05000000000000000000" pitchFamily="2" charset="2"/>
              <a:buChar char="l"/>
            </a:pPr>
            <a:r>
              <a:rPr lang="zh-CN" altLang="en-US" sz="2400" b="1" dirty="0">
                <a:solidFill>
                  <a:srgbClr val="2B497D"/>
                </a:solidFill>
                <a:latin typeface="微软雅黑" panose="020B0503020204020204" pitchFamily="34" charset="-122"/>
                <a:ea typeface="微软雅黑" panose="020B0503020204020204" pitchFamily="34" charset="-122"/>
              </a:rPr>
              <a:t>一旦量子计算机实用化，目前区块链系统中运用的安全算法就会受到巨大挑战，整个区块链系统也会受到致命性的威胁。</a:t>
            </a:r>
            <a:endParaRPr lang="en-US" altLang="zh-CN" sz="2400" b="1" dirty="0">
              <a:solidFill>
                <a:srgbClr val="2B497D"/>
              </a:solidFill>
              <a:latin typeface="微软雅黑" panose="020B0503020204020204" pitchFamily="34" charset="-122"/>
              <a:ea typeface="微软雅黑" panose="020B0503020204020204" pitchFamily="34" charset="-122"/>
            </a:endParaRPr>
          </a:p>
          <a:p>
            <a:pPr marL="342900" indent="-342900" algn="just" latinLnBrk="1">
              <a:spcAft>
                <a:spcPts val="1200"/>
              </a:spcAft>
              <a:buFont typeface="Wingdings" panose="05000000000000000000" pitchFamily="2" charset="2"/>
              <a:buChar char="l"/>
            </a:pPr>
            <a:r>
              <a:rPr lang="zh-CN" altLang="en-US" sz="2400" b="1" dirty="0">
                <a:solidFill>
                  <a:srgbClr val="2B497D"/>
                </a:solidFill>
                <a:latin typeface="微软雅黑" panose="020B0503020204020204" pitchFamily="34" charset="-122"/>
                <a:ea typeface="微软雅黑" panose="020B0503020204020204" pitchFamily="34" charset="-122"/>
              </a:rPr>
              <a:t>因此，需要尽早设计适合区块链系统的抗量子攻击算法。</a:t>
            </a:r>
          </a:p>
        </p:txBody>
      </p:sp>
    </p:spTree>
    <p:extLst>
      <p:ext uri="{BB962C8B-B14F-4D97-AF65-F5344CB8AC3E}">
        <p14:creationId xmlns:p14="http://schemas.microsoft.com/office/powerpoint/2010/main" val="351862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fade">
                                      <p:cBhvr>
                                        <p:cTn id="17"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5071929" y="920447"/>
            <a:ext cx="190136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p:txBody>
          <a:bodyPr/>
          <a:lstStyle/>
          <a:p>
            <a:r>
              <a:rPr lang="zh-CN" altLang="en-US" dirty="0">
                <a:latin typeface="+mn-ea"/>
                <a:ea typeface="+mn-ea"/>
              </a:rPr>
              <a:t>安全威胁实例</a:t>
            </a:r>
            <a:endParaRPr lang="zh-CN" altLang="en-US" dirty="0"/>
          </a:p>
        </p:txBody>
      </p:sp>
      <p:sp>
        <p:nvSpPr>
          <p:cNvPr id="2" name="文本框 1"/>
          <p:cNvSpPr txBox="1"/>
          <p:nvPr/>
        </p:nvSpPr>
        <p:spPr>
          <a:xfrm>
            <a:off x="2210710" y="1852023"/>
            <a:ext cx="7918810" cy="4031873"/>
          </a:xfrm>
          <a:prstGeom prst="rect">
            <a:avLst/>
          </a:prstGeom>
          <a:noFill/>
        </p:spPr>
        <p:txBody>
          <a:bodyPr wrap="square" rtlCol="0">
            <a:spAutoFit/>
          </a:bodyPr>
          <a:lstStyle/>
          <a:p>
            <a:pPr marL="342900" indent="-342900">
              <a:spcAft>
                <a:spcPts val="1200"/>
              </a:spcAft>
              <a:buFont typeface="Wingdings" panose="05000000000000000000" pitchFamily="2" charset="2"/>
              <a:buChar char="l"/>
            </a:pPr>
            <a:r>
              <a:rPr lang="en-US" altLang="zh-CN" sz="2400" b="1" dirty="0">
                <a:solidFill>
                  <a:schemeClr val="accent5">
                    <a:lumMod val="75000"/>
                  </a:schemeClr>
                </a:solidFill>
                <a:latin typeface="+mn-ea"/>
              </a:rPr>
              <a:t>2014</a:t>
            </a:r>
            <a:r>
              <a:rPr lang="zh-CN" altLang="en-US" sz="2400" b="1" dirty="0">
                <a:solidFill>
                  <a:schemeClr val="accent5">
                    <a:lumMod val="75000"/>
                  </a:schemeClr>
                </a:solidFill>
                <a:latin typeface="+mn-ea"/>
              </a:rPr>
              <a:t>年</a:t>
            </a:r>
            <a:r>
              <a:rPr lang="en-US" altLang="zh-CN" sz="2400" b="1" dirty="0">
                <a:solidFill>
                  <a:schemeClr val="accent5">
                    <a:lumMod val="75000"/>
                  </a:schemeClr>
                </a:solidFill>
                <a:latin typeface="+mn-ea"/>
              </a:rPr>
              <a:t>12</a:t>
            </a:r>
            <a:r>
              <a:rPr lang="zh-CN" altLang="en-US" sz="2400" b="1" dirty="0">
                <a:solidFill>
                  <a:schemeClr val="accent5">
                    <a:lumMod val="75000"/>
                  </a:schemeClr>
                </a:solidFill>
                <a:latin typeface="+mn-ea"/>
              </a:rPr>
              <a:t>月</a:t>
            </a:r>
            <a:r>
              <a:rPr lang="en-US" altLang="zh-CN" sz="2400" b="1" dirty="0">
                <a:solidFill>
                  <a:schemeClr val="accent5">
                    <a:lumMod val="75000"/>
                  </a:schemeClr>
                </a:solidFill>
                <a:latin typeface="+mn-ea"/>
              </a:rPr>
              <a:t>8</a:t>
            </a:r>
            <a:r>
              <a:rPr lang="zh-CN" altLang="en-US" sz="2400" b="1" dirty="0">
                <a:solidFill>
                  <a:schemeClr val="accent5">
                    <a:lumMod val="75000"/>
                  </a:schemeClr>
                </a:solidFill>
                <a:latin typeface="+mn-ea"/>
              </a:rPr>
              <a:t>日，</a:t>
            </a:r>
            <a:r>
              <a:rPr lang="en-US" altLang="zh-CN" sz="2400" b="1" dirty="0">
                <a:solidFill>
                  <a:schemeClr val="accent5">
                    <a:lumMod val="75000"/>
                  </a:schemeClr>
                </a:solidFill>
                <a:latin typeface="+mn-ea"/>
              </a:rPr>
              <a:t>blockchain.info</a:t>
            </a:r>
            <a:r>
              <a:rPr lang="zh-CN" altLang="en-US" sz="2400" b="1" dirty="0">
                <a:solidFill>
                  <a:schemeClr val="accent5">
                    <a:lumMod val="75000"/>
                  </a:schemeClr>
                </a:solidFill>
                <a:latin typeface="+mn-ea"/>
              </a:rPr>
              <a:t>爆出随机数问题。</a:t>
            </a:r>
            <a:endParaRPr lang="en-US" altLang="zh-CN" sz="2400" b="1" dirty="0">
              <a:solidFill>
                <a:schemeClr val="accent5">
                  <a:lumMod val="75000"/>
                </a:schemeClr>
              </a:solidFill>
              <a:latin typeface="+mn-ea"/>
            </a:endParaRPr>
          </a:p>
          <a:p>
            <a:pPr marL="342900" indent="-342900">
              <a:spcAft>
                <a:spcPts val="1200"/>
              </a:spcAft>
              <a:buFont typeface="Wingdings" panose="05000000000000000000" pitchFamily="2" charset="2"/>
              <a:buChar char="l"/>
            </a:pPr>
            <a:r>
              <a:rPr lang="zh-CN" altLang="en-US" sz="2400" b="1" dirty="0">
                <a:solidFill>
                  <a:schemeClr val="accent5">
                    <a:lumMod val="75000"/>
                  </a:schemeClr>
                </a:solidFill>
                <a:latin typeface="+mn-ea"/>
              </a:rPr>
              <a:t>世界知名交易所</a:t>
            </a:r>
            <a:r>
              <a:rPr lang="en-US" altLang="zh-CN" sz="2400" b="1" dirty="0" err="1">
                <a:solidFill>
                  <a:schemeClr val="accent5">
                    <a:lumMod val="75000"/>
                  </a:schemeClr>
                </a:solidFill>
                <a:latin typeface="+mn-ea"/>
              </a:rPr>
              <a:t>Bitfinex</a:t>
            </a:r>
            <a:r>
              <a:rPr lang="zh-CN" altLang="en-US" sz="2400" b="1" dirty="0">
                <a:solidFill>
                  <a:schemeClr val="accent5">
                    <a:lumMod val="75000"/>
                  </a:schemeClr>
                </a:solidFill>
                <a:latin typeface="+mn-ea"/>
              </a:rPr>
              <a:t>因为多重签名缺陷导致</a:t>
            </a:r>
            <a:r>
              <a:rPr lang="en-US" altLang="zh-CN" sz="2400" b="1" dirty="0">
                <a:solidFill>
                  <a:schemeClr val="accent5">
                    <a:lumMod val="75000"/>
                  </a:schemeClr>
                </a:solidFill>
                <a:latin typeface="+mn-ea"/>
              </a:rPr>
              <a:t>12</a:t>
            </a:r>
            <a:r>
              <a:rPr lang="zh-CN" altLang="en-US" sz="2400" b="1" dirty="0">
                <a:solidFill>
                  <a:schemeClr val="accent5">
                    <a:lumMod val="75000"/>
                  </a:schemeClr>
                </a:solidFill>
                <a:latin typeface="+mn-ea"/>
              </a:rPr>
              <a:t>万个比特币（</a:t>
            </a:r>
            <a:r>
              <a:rPr lang="en-US" altLang="zh-CN" sz="2400" b="1" dirty="0">
                <a:solidFill>
                  <a:schemeClr val="accent5">
                    <a:lumMod val="75000"/>
                  </a:schemeClr>
                </a:solidFill>
                <a:latin typeface="+mn-ea"/>
              </a:rPr>
              <a:t>6800</a:t>
            </a:r>
            <a:r>
              <a:rPr lang="zh-CN" altLang="en-US" sz="2400" b="1" dirty="0">
                <a:solidFill>
                  <a:schemeClr val="accent5">
                    <a:lumMod val="75000"/>
                  </a:schemeClr>
                </a:solidFill>
                <a:latin typeface="+mn-ea"/>
              </a:rPr>
              <a:t>万美元）的损失。</a:t>
            </a:r>
            <a:endParaRPr lang="en-US" altLang="zh-CN" sz="2400" b="1" dirty="0">
              <a:solidFill>
                <a:schemeClr val="accent5">
                  <a:lumMod val="75000"/>
                </a:schemeClr>
              </a:solidFill>
              <a:latin typeface="+mn-ea"/>
            </a:endParaRPr>
          </a:p>
          <a:p>
            <a:pPr marL="342900" indent="-342900">
              <a:spcAft>
                <a:spcPts val="1200"/>
              </a:spcAft>
              <a:buFont typeface="Wingdings" panose="05000000000000000000" pitchFamily="2" charset="2"/>
              <a:buChar char="l"/>
            </a:pPr>
            <a:r>
              <a:rPr lang="en-US" altLang="zh-CN" sz="2400" b="1" dirty="0">
                <a:solidFill>
                  <a:schemeClr val="accent5">
                    <a:lumMod val="75000"/>
                  </a:schemeClr>
                </a:solidFill>
                <a:latin typeface="+mn-ea"/>
              </a:rPr>
              <a:t>2016</a:t>
            </a:r>
            <a:r>
              <a:rPr lang="zh-CN" altLang="en-US" sz="2400" b="1" dirty="0">
                <a:solidFill>
                  <a:schemeClr val="accent5">
                    <a:lumMod val="75000"/>
                  </a:schemeClr>
                </a:solidFill>
                <a:latin typeface="+mn-ea"/>
              </a:rPr>
              <a:t>年</a:t>
            </a:r>
            <a:r>
              <a:rPr lang="en-US" altLang="zh-CN" sz="2400" b="1" dirty="0">
                <a:solidFill>
                  <a:schemeClr val="accent5">
                    <a:lumMod val="75000"/>
                  </a:schemeClr>
                </a:solidFill>
                <a:latin typeface="+mn-ea"/>
              </a:rPr>
              <a:t>6</a:t>
            </a:r>
            <a:r>
              <a:rPr lang="zh-CN" altLang="en-US" sz="2400" b="1" dirty="0">
                <a:solidFill>
                  <a:schemeClr val="accent5">
                    <a:lumMod val="75000"/>
                  </a:schemeClr>
                </a:solidFill>
                <a:latin typeface="+mn-ea"/>
              </a:rPr>
              <a:t>月</a:t>
            </a:r>
            <a:r>
              <a:rPr lang="en-US" altLang="zh-CN" sz="2400" b="1" dirty="0">
                <a:solidFill>
                  <a:schemeClr val="accent5">
                    <a:lumMod val="75000"/>
                  </a:schemeClr>
                </a:solidFill>
                <a:latin typeface="+mn-ea"/>
              </a:rPr>
              <a:t>17</a:t>
            </a:r>
            <a:r>
              <a:rPr lang="zh-CN" altLang="en-US" sz="2400" b="1" dirty="0">
                <a:solidFill>
                  <a:schemeClr val="accent5">
                    <a:lumMod val="75000"/>
                  </a:schemeClr>
                </a:solidFill>
                <a:latin typeface="+mn-ea"/>
              </a:rPr>
              <a:t>日，最大众筹项目</a:t>
            </a:r>
            <a:r>
              <a:rPr lang="en-US" altLang="zh-CN" sz="2400" b="1" dirty="0" err="1">
                <a:solidFill>
                  <a:schemeClr val="accent5">
                    <a:lumMod val="75000"/>
                  </a:schemeClr>
                </a:solidFill>
                <a:latin typeface="+mn-ea"/>
              </a:rPr>
              <a:t>TheDAO</a:t>
            </a:r>
            <a:r>
              <a:rPr lang="zh-CN" altLang="en-US" sz="2400" b="1" dirty="0">
                <a:solidFill>
                  <a:schemeClr val="accent5">
                    <a:lumMod val="75000"/>
                  </a:schemeClr>
                </a:solidFill>
                <a:latin typeface="+mn-ea"/>
              </a:rPr>
              <a:t>被攻击，损失超过</a:t>
            </a:r>
            <a:r>
              <a:rPr lang="en-US" altLang="zh-CN" sz="2400" b="1" dirty="0">
                <a:solidFill>
                  <a:schemeClr val="accent5">
                    <a:lumMod val="75000"/>
                  </a:schemeClr>
                </a:solidFill>
                <a:latin typeface="+mn-ea"/>
              </a:rPr>
              <a:t>6000</a:t>
            </a:r>
            <a:r>
              <a:rPr lang="zh-CN" altLang="en-US" sz="2400" b="1" dirty="0">
                <a:solidFill>
                  <a:schemeClr val="accent5">
                    <a:lumMod val="75000"/>
                  </a:schemeClr>
                </a:solidFill>
                <a:latin typeface="+mn-ea"/>
              </a:rPr>
              <a:t>万美元以太币 。</a:t>
            </a:r>
            <a:endParaRPr lang="en-US" altLang="zh-CN" sz="2400" b="1" dirty="0">
              <a:solidFill>
                <a:schemeClr val="accent5">
                  <a:lumMod val="75000"/>
                </a:schemeClr>
              </a:solidFill>
              <a:latin typeface="+mn-ea"/>
            </a:endParaRPr>
          </a:p>
          <a:p>
            <a:pPr marL="342900" indent="-342900">
              <a:spcAft>
                <a:spcPts val="1200"/>
              </a:spcAft>
              <a:buFont typeface="Wingdings" panose="05000000000000000000" pitchFamily="2" charset="2"/>
              <a:buChar char="l"/>
            </a:pPr>
            <a:r>
              <a:rPr lang="en-US" altLang="zh-CN" sz="2400" b="1" dirty="0">
                <a:solidFill>
                  <a:schemeClr val="accent5">
                    <a:lumMod val="75000"/>
                  </a:schemeClr>
                </a:solidFill>
                <a:latin typeface="+mn-ea"/>
              </a:rPr>
              <a:t>2016</a:t>
            </a:r>
            <a:r>
              <a:rPr lang="zh-CN" altLang="en-US" sz="2400" b="1" dirty="0">
                <a:solidFill>
                  <a:schemeClr val="accent5">
                    <a:lumMod val="75000"/>
                  </a:schemeClr>
                </a:solidFill>
                <a:latin typeface="+mn-ea"/>
              </a:rPr>
              <a:t>年</a:t>
            </a:r>
            <a:r>
              <a:rPr lang="en-US" altLang="zh-CN" sz="2400" b="1" dirty="0">
                <a:solidFill>
                  <a:schemeClr val="accent5">
                    <a:lumMod val="75000"/>
                  </a:schemeClr>
                </a:solidFill>
                <a:latin typeface="+mn-ea"/>
              </a:rPr>
              <a:t>8</a:t>
            </a:r>
            <a:r>
              <a:rPr lang="zh-CN" altLang="en-US" sz="2400" b="1" dirty="0">
                <a:solidFill>
                  <a:schemeClr val="accent5">
                    <a:lumMod val="75000"/>
                  </a:schemeClr>
                </a:solidFill>
                <a:latin typeface="+mn-ea"/>
              </a:rPr>
              <a:t>月份，以太坊的复制品</a:t>
            </a:r>
            <a:r>
              <a:rPr lang="en-US" altLang="zh-CN" sz="2400" b="1" dirty="0">
                <a:solidFill>
                  <a:schemeClr val="accent5">
                    <a:lumMod val="75000"/>
                  </a:schemeClr>
                </a:solidFill>
                <a:latin typeface="+mn-ea"/>
              </a:rPr>
              <a:t>Krypton</a:t>
            </a:r>
            <a:r>
              <a:rPr lang="zh-CN" altLang="en-US" sz="2400" b="1" dirty="0">
                <a:solidFill>
                  <a:schemeClr val="accent5">
                    <a:lumMod val="75000"/>
                  </a:schemeClr>
                </a:solidFill>
                <a:latin typeface="+mn-ea"/>
              </a:rPr>
              <a:t>受到了</a:t>
            </a:r>
            <a:r>
              <a:rPr lang="en-US" altLang="zh-CN" sz="2400" b="1" dirty="0">
                <a:solidFill>
                  <a:schemeClr val="accent5">
                    <a:lumMod val="75000"/>
                  </a:schemeClr>
                </a:solidFill>
                <a:latin typeface="+mn-ea"/>
              </a:rPr>
              <a:t>51%</a:t>
            </a:r>
            <a:r>
              <a:rPr lang="zh-CN" altLang="en-US" sz="2400" b="1" dirty="0">
                <a:solidFill>
                  <a:schemeClr val="accent5">
                    <a:lumMod val="75000"/>
                  </a:schemeClr>
                </a:solidFill>
                <a:latin typeface="+mn-ea"/>
              </a:rPr>
              <a:t>算力的攻击，导致</a:t>
            </a:r>
            <a:r>
              <a:rPr lang="en-US" altLang="zh-CN" sz="2400" b="1" dirty="0" err="1">
                <a:solidFill>
                  <a:schemeClr val="accent5">
                    <a:lumMod val="75000"/>
                  </a:schemeClr>
                </a:solidFill>
                <a:latin typeface="+mn-ea"/>
              </a:rPr>
              <a:t>Bittrex</a:t>
            </a:r>
            <a:r>
              <a:rPr lang="zh-CN" altLang="en-US" sz="2400" b="1" dirty="0">
                <a:solidFill>
                  <a:schemeClr val="accent5">
                    <a:lumMod val="75000"/>
                  </a:schemeClr>
                </a:solidFill>
                <a:latin typeface="+mn-ea"/>
              </a:rPr>
              <a:t>的钱包中共</a:t>
            </a:r>
            <a:r>
              <a:rPr lang="en-US" altLang="zh-CN" sz="2400" b="1" dirty="0">
                <a:solidFill>
                  <a:schemeClr val="accent5">
                    <a:lumMod val="75000"/>
                  </a:schemeClr>
                </a:solidFill>
                <a:latin typeface="+mn-ea"/>
              </a:rPr>
              <a:t>21465</a:t>
            </a:r>
            <a:r>
              <a:rPr lang="zh-CN" altLang="en-US" sz="2400" b="1" dirty="0">
                <a:solidFill>
                  <a:schemeClr val="accent5">
                    <a:lumMod val="75000"/>
                  </a:schemeClr>
                </a:solidFill>
                <a:latin typeface="+mn-ea"/>
              </a:rPr>
              <a:t>个</a:t>
            </a:r>
            <a:r>
              <a:rPr lang="en-US" altLang="zh-CN" sz="2400" b="1" dirty="0">
                <a:solidFill>
                  <a:schemeClr val="accent5">
                    <a:lumMod val="75000"/>
                  </a:schemeClr>
                </a:solidFill>
                <a:latin typeface="+mn-ea"/>
              </a:rPr>
              <a:t>KR</a:t>
            </a:r>
            <a:r>
              <a:rPr lang="zh-CN" altLang="en-US" sz="2400" b="1" dirty="0">
                <a:solidFill>
                  <a:schemeClr val="accent5">
                    <a:lumMod val="75000"/>
                  </a:schemeClr>
                </a:solidFill>
                <a:latin typeface="+mn-ea"/>
              </a:rPr>
              <a:t>被盗，价值约</a:t>
            </a:r>
            <a:r>
              <a:rPr lang="en-US" altLang="zh-CN" sz="2400" b="1" dirty="0">
                <a:solidFill>
                  <a:schemeClr val="accent5">
                    <a:lumMod val="75000"/>
                  </a:schemeClr>
                </a:solidFill>
                <a:latin typeface="+mn-ea"/>
              </a:rPr>
              <a:t>3000</a:t>
            </a:r>
            <a:r>
              <a:rPr lang="zh-CN" altLang="en-US" sz="2400" b="1" dirty="0">
                <a:solidFill>
                  <a:schemeClr val="accent5">
                    <a:lumMod val="75000"/>
                  </a:schemeClr>
                </a:solidFill>
                <a:latin typeface="+mn-ea"/>
              </a:rPr>
              <a:t>美金</a:t>
            </a:r>
          </a:p>
          <a:p>
            <a:pPr marL="342900" indent="-342900">
              <a:spcAft>
                <a:spcPts val="1200"/>
              </a:spcAft>
              <a:buFont typeface="Wingdings" panose="05000000000000000000" pitchFamily="2" charset="2"/>
              <a:buChar char="l"/>
            </a:pPr>
            <a:endParaRPr lang="en-US" altLang="zh-CN" sz="2400" b="1" dirty="0">
              <a:solidFill>
                <a:schemeClr val="accent5">
                  <a:lumMod val="75000"/>
                </a:schemeClr>
              </a:solidFill>
              <a:latin typeface="+mn-ea"/>
            </a:endParaRPr>
          </a:p>
        </p:txBody>
      </p:sp>
      <p:sp>
        <p:nvSpPr>
          <p:cNvPr id="6" name="文本框 5"/>
          <p:cNvSpPr txBox="1"/>
          <p:nvPr/>
        </p:nvSpPr>
        <p:spPr>
          <a:xfrm>
            <a:off x="10525760" y="6127199"/>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Tree>
    <p:extLst>
      <p:ext uri="{BB962C8B-B14F-4D97-AF65-F5344CB8AC3E}">
        <p14:creationId xmlns:p14="http://schemas.microsoft.com/office/powerpoint/2010/main" val="116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sz="2000" dirty="0"/>
              <a:t>修改网络协议</a:t>
            </a:r>
          </a:p>
        </p:txBody>
      </p:sp>
      <p:sp>
        <p:nvSpPr>
          <p:cNvPr id="45" name="文本框 44"/>
          <p:cNvSpPr txBox="1"/>
          <p:nvPr/>
        </p:nvSpPr>
        <p:spPr>
          <a:xfrm>
            <a:off x="10688320" y="624840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056" y="2562836"/>
            <a:ext cx="4184130" cy="2789420"/>
          </a:xfrm>
          <a:prstGeom prst="rect">
            <a:avLst/>
          </a:prstGeom>
        </p:spPr>
      </p:pic>
      <p:sp>
        <p:nvSpPr>
          <p:cNvPr id="7" name="文本框 6"/>
          <p:cNvSpPr txBox="1"/>
          <p:nvPr/>
        </p:nvSpPr>
        <p:spPr>
          <a:xfrm>
            <a:off x="6604455" y="2064720"/>
            <a:ext cx="4536504" cy="3785652"/>
          </a:xfrm>
          <a:prstGeom prst="rect">
            <a:avLst/>
          </a:prstGeom>
          <a:noFill/>
        </p:spPr>
        <p:txBody>
          <a:bodyPr wrap="square" rtlCol="0">
            <a:spAutoFit/>
          </a:bodyPr>
          <a:lstStyle/>
          <a:p>
            <a:pPr algn="just" latinLnBrk="1"/>
            <a:r>
              <a:rPr lang="zh-CN" altLang="en-US" sz="2400" b="1" dirty="0">
                <a:solidFill>
                  <a:srgbClr val="2B497D"/>
                </a:solidFill>
              </a:rPr>
              <a:t>         </a:t>
            </a:r>
            <a:r>
              <a:rPr lang="zh-CN" altLang="en-US" sz="2400" b="1" dirty="0">
                <a:solidFill>
                  <a:srgbClr val="2B497D"/>
                </a:solidFill>
                <a:latin typeface="微软雅黑" panose="020B0503020204020204" pitchFamily="34" charset="-122"/>
                <a:ea typeface="微软雅黑" panose="020B0503020204020204" pitchFamily="34" charset="-122"/>
              </a:rPr>
              <a:t>既然算力太大可以造成安全问题，那么我们就从算力入手。修改核心的比特币网络协议，在协议里面加入一个判断值，拒绝算力超过</a:t>
            </a:r>
            <a:r>
              <a:rPr lang="en-US" altLang="zh-CN" sz="2400" b="1" dirty="0">
                <a:solidFill>
                  <a:srgbClr val="2B497D"/>
                </a:solidFill>
                <a:latin typeface="微软雅黑" panose="020B0503020204020204" pitchFamily="34" charset="-122"/>
                <a:ea typeface="微软雅黑" panose="020B0503020204020204" pitchFamily="34" charset="-122"/>
              </a:rPr>
              <a:t>40%</a:t>
            </a:r>
            <a:r>
              <a:rPr lang="zh-CN" altLang="en-US" sz="2400" b="1" dirty="0">
                <a:solidFill>
                  <a:srgbClr val="2B497D"/>
                </a:solidFill>
                <a:latin typeface="微软雅黑" panose="020B0503020204020204" pitchFamily="34" charset="-122"/>
                <a:ea typeface="微软雅黑" panose="020B0503020204020204" pitchFamily="34" charset="-122"/>
              </a:rPr>
              <a:t>（或更低）的节点加入整个网络，所有的矿池服务端也要增加一个判断，达到</a:t>
            </a:r>
            <a:r>
              <a:rPr lang="en-US" altLang="zh-CN" sz="2400" b="1" dirty="0">
                <a:solidFill>
                  <a:srgbClr val="2B497D"/>
                </a:solidFill>
                <a:latin typeface="微软雅黑" panose="020B0503020204020204" pitchFamily="34" charset="-122"/>
                <a:ea typeface="微软雅黑" panose="020B0503020204020204" pitchFamily="34" charset="-122"/>
              </a:rPr>
              <a:t>40%</a:t>
            </a:r>
            <a:r>
              <a:rPr lang="zh-CN" altLang="en-US" sz="2400" b="1" dirty="0">
                <a:solidFill>
                  <a:srgbClr val="2B497D"/>
                </a:solidFill>
                <a:latin typeface="微软雅黑" panose="020B0503020204020204" pitchFamily="34" charset="-122"/>
                <a:ea typeface="微软雅黑" panose="020B0503020204020204" pitchFamily="34" charset="-122"/>
              </a:rPr>
              <a:t>（或更低）的时候自动拒绝新算力加入，避免矿池本身被网络拒绝。</a:t>
            </a:r>
          </a:p>
        </p:txBody>
      </p:sp>
    </p:spTree>
    <p:extLst>
      <p:ext uri="{BB962C8B-B14F-4D97-AF65-F5344CB8AC3E}">
        <p14:creationId xmlns:p14="http://schemas.microsoft.com/office/powerpoint/2010/main" val="313566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7d195523061f1c0"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hidden="1"/>
          <p:cNvSpPr txBox="1"/>
          <p:nvPr/>
        </p:nvSpPr>
        <p:spPr>
          <a:xfrm>
            <a:off x="-474133" y="2404533"/>
            <a:ext cx="330090" cy="1354667"/>
          </a:xfrm>
          <a:prstGeom prst="rect">
            <a:avLst/>
          </a:prstGeom>
          <a:noFill/>
        </p:spPr>
        <p:txBody>
          <a:bodyPr vert="wordArtVert" rtlCol="0">
            <a:spAutoFit/>
          </a:bodyPr>
          <a:lstStyle/>
          <a:p>
            <a:r>
              <a:rPr lang="en-US" altLang="zh-CN" sz="133"/>
              <a:t>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a:t>
            </a:r>
            <a:endParaRPr lang="zh-CN" altLang="en-US" sz="133"/>
          </a:p>
        </p:txBody>
      </p:sp>
      <p:sp>
        <p:nvSpPr>
          <p:cNvPr id="5" name="标题 4"/>
          <p:cNvSpPr>
            <a:spLocks noGrp="1"/>
          </p:cNvSpPr>
          <p:nvPr>
            <p:ph type="title"/>
          </p:nvPr>
        </p:nvSpPr>
        <p:spPr/>
        <p:txBody>
          <a:bodyPr/>
          <a:lstStyle/>
          <a:p>
            <a:r>
              <a:rPr lang="zh-CN" altLang="en-US" sz="1800" dirty="0"/>
              <a:t>随机生成数选择</a:t>
            </a:r>
          </a:p>
        </p:txBody>
      </p:sp>
      <p:sp>
        <p:nvSpPr>
          <p:cNvPr id="7" name="文本框 6"/>
          <p:cNvSpPr txBox="1"/>
          <p:nvPr/>
        </p:nvSpPr>
        <p:spPr>
          <a:xfrm>
            <a:off x="10586720" y="6152492"/>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
        <p:nvSpPr>
          <p:cNvPr id="6" name="文本框 2"/>
          <p:cNvSpPr txBox="1"/>
          <p:nvPr/>
        </p:nvSpPr>
        <p:spPr>
          <a:xfrm>
            <a:off x="3827748" y="1351508"/>
            <a:ext cx="4536504" cy="41549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latinLnBrk="1"/>
            <a:r>
              <a:rPr lang="en-US" altLang="zh-CN" dirty="0"/>
              <a:t>        </a:t>
            </a:r>
            <a:r>
              <a:rPr lang="zh-CN" altLang="zh-CN" sz="2400" b="1" dirty="0">
                <a:solidFill>
                  <a:srgbClr val="2B497D"/>
                </a:solidFill>
                <a:latin typeface="微软雅黑" panose="020B0503020204020204" pitchFamily="34" charset="-122"/>
                <a:ea typeface="微软雅黑" panose="020B0503020204020204" pitchFamily="34" charset="-122"/>
              </a:rPr>
              <a:t>永远只用</a:t>
            </a:r>
            <a:r>
              <a:rPr lang="en-US" altLang="zh-CN" sz="2400" b="1" dirty="0" err="1">
                <a:solidFill>
                  <a:srgbClr val="2B497D"/>
                </a:solidFill>
                <a:latin typeface="微软雅黑" panose="020B0503020204020204" pitchFamily="34" charset="-122"/>
                <a:ea typeface="微软雅黑" panose="020B0503020204020204" pitchFamily="34" charset="-122"/>
              </a:rPr>
              <a:t>urandom</a:t>
            </a:r>
            <a:r>
              <a:rPr lang="zh-CN" altLang="en-US" sz="2400" b="1" dirty="0">
                <a:solidFill>
                  <a:srgbClr val="2B497D"/>
                </a:solidFill>
                <a:latin typeface="微软雅黑" panose="020B0503020204020204" pitchFamily="34" charset="-122"/>
                <a:ea typeface="微软雅黑" panose="020B0503020204020204" pitchFamily="34" charset="-122"/>
              </a:rPr>
              <a:t>来生成私钥，</a:t>
            </a:r>
            <a:r>
              <a:rPr lang="zh-CN" altLang="zh-CN" sz="2400" b="1" dirty="0">
                <a:solidFill>
                  <a:srgbClr val="2B497D"/>
                </a:solidFill>
                <a:latin typeface="微软雅黑" panose="020B0503020204020204" pitchFamily="34" charset="-122"/>
                <a:ea typeface="微软雅黑" panose="020B0503020204020204" pitchFamily="34" charset="-122"/>
              </a:rPr>
              <a:t>不要使用任何第三方的随机数解决方案，哪怕是一些高级的安全库，所提供的声称“非常安全”的随机函数。因为它们都是用户态的密码学随机数生成器，而</a:t>
            </a:r>
            <a:r>
              <a:rPr lang="en-US" altLang="zh-CN" sz="2400" b="1" dirty="0" err="1">
                <a:solidFill>
                  <a:srgbClr val="2B497D"/>
                </a:solidFill>
                <a:latin typeface="微软雅黑" panose="020B0503020204020204" pitchFamily="34" charset="-122"/>
                <a:ea typeface="微软雅黑" panose="020B0503020204020204" pitchFamily="34" charset="-122"/>
              </a:rPr>
              <a:t>urandom</a:t>
            </a:r>
            <a:r>
              <a:rPr lang="zh-CN" altLang="zh-CN" sz="2400" b="1" dirty="0">
                <a:solidFill>
                  <a:srgbClr val="2B497D"/>
                </a:solidFill>
                <a:latin typeface="微软雅黑" panose="020B0503020204020204" pitchFamily="34" charset="-122"/>
                <a:ea typeface="微软雅黑" panose="020B0503020204020204" pitchFamily="34" charset="-122"/>
              </a:rPr>
              <a:t>是内核态的随机数生成器，内核有权访问裸设备的熵，内核可以确保，不在应用程序间，共享相同的状态。</a:t>
            </a:r>
          </a:p>
          <a:p>
            <a:pPr algn="just"/>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365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7d195523061f1c0"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hidden="1"/>
          <p:cNvSpPr txBox="1"/>
          <p:nvPr/>
        </p:nvSpPr>
        <p:spPr>
          <a:xfrm>
            <a:off x="-474133" y="2404533"/>
            <a:ext cx="330090" cy="1354667"/>
          </a:xfrm>
          <a:prstGeom prst="rect">
            <a:avLst/>
          </a:prstGeom>
          <a:noFill/>
        </p:spPr>
        <p:txBody>
          <a:bodyPr vert="wordArtVert" rtlCol="0">
            <a:spAutoFit/>
          </a:bodyPr>
          <a:lstStyle/>
          <a:p>
            <a:r>
              <a:rPr lang="en-US" altLang="zh-CN" sz="133"/>
              <a:t>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a:t>
            </a:r>
            <a:endParaRPr lang="zh-CN" altLang="en-US" sz="133"/>
          </a:p>
        </p:txBody>
      </p:sp>
      <p:sp>
        <p:nvSpPr>
          <p:cNvPr id="5" name="标题 4"/>
          <p:cNvSpPr>
            <a:spLocks noGrp="1"/>
          </p:cNvSpPr>
          <p:nvPr>
            <p:ph type="title"/>
          </p:nvPr>
        </p:nvSpPr>
        <p:spPr/>
        <p:txBody>
          <a:bodyPr/>
          <a:lstStyle/>
          <a:p>
            <a:r>
              <a:rPr lang="zh-CN" altLang="en-US" sz="1800" dirty="0"/>
              <a:t>采用拟态防御技术</a:t>
            </a:r>
          </a:p>
        </p:txBody>
      </p:sp>
      <p:sp>
        <p:nvSpPr>
          <p:cNvPr id="7" name="文本框 6"/>
          <p:cNvSpPr txBox="1"/>
          <p:nvPr/>
        </p:nvSpPr>
        <p:spPr>
          <a:xfrm>
            <a:off x="10586720" y="6152492"/>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
        <p:nvSpPr>
          <p:cNvPr id="8" name="文本框 7"/>
          <p:cNvSpPr txBox="1"/>
          <p:nvPr/>
        </p:nvSpPr>
        <p:spPr>
          <a:xfrm>
            <a:off x="2987224" y="1624021"/>
            <a:ext cx="6480720" cy="4431983"/>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       </a:t>
            </a:r>
            <a:r>
              <a:rPr lang="zh-CN" altLang="zh-CN" sz="2400" b="1" dirty="0">
                <a:solidFill>
                  <a:srgbClr val="2B497D"/>
                </a:solidFill>
                <a:latin typeface="微软雅黑" panose="020B0503020204020204" pitchFamily="34" charset="-122"/>
                <a:ea typeface="微软雅黑" panose="020B0503020204020204" pitchFamily="34" charset="-122"/>
              </a:rPr>
              <a:t>拟态防御的基本内涵为凡是利用动态异构冗余构造、输入输出代理和策略调度、分片化、碎片化、随机化动态化、多维动态重构、迭代与叠加等拟态防御机增强系统的动态性、随机性和多样性，隐匿或伪装目标对象功能（包括漏洞和后门之类的暗功能）与其实现结构（载体）映射关系，屏蔽或掩饰外部注入（侦察或攻击）以及内部错误导致的运行异常，破坏攻击链的稳定性或有效利用度，实现在“有毒带菌”构件上搭建安全可控信息系统的方法和技术，都称其具有“拟态防御”的基本内涵。</a:t>
            </a:r>
          </a:p>
          <a:p>
            <a:endParaRPr lang="zh-CN" altLang="en-US" dirty="0"/>
          </a:p>
        </p:txBody>
      </p:sp>
    </p:spTree>
    <p:extLst>
      <p:ext uri="{BB962C8B-B14F-4D97-AF65-F5344CB8AC3E}">
        <p14:creationId xmlns:p14="http://schemas.microsoft.com/office/powerpoint/2010/main" val="747357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标题 3"/>
          <p:cNvSpPr txBox="1">
            <a:spLocks/>
          </p:cNvSpPr>
          <p:nvPr/>
        </p:nvSpPr>
        <p:spPr>
          <a:xfrm>
            <a:off x="4496777" y="305891"/>
            <a:ext cx="6157430" cy="1193006"/>
          </a:xfrm>
          <a:prstGeom prst="rect">
            <a:avLst/>
          </a:prstGeom>
        </p:spPr>
        <p:txBody>
          <a:bodyPr vert="horz" lIns="82296" tIns="41148" rIns="82296" bIns="4114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823069" rtl="0" eaLnBrk="1" fontAlgn="auto" latinLnBrk="0" hangingPunct="1">
              <a:lnSpc>
                <a:spcPct val="90000"/>
              </a:lnSpc>
              <a:spcBef>
                <a:spcPct val="0"/>
              </a:spcBef>
              <a:spcAft>
                <a:spcPts val="0"/>
              </a:spcAft>
              <a:buClrTx/>
              <a:buSzTx/>
              <a:buFontTx/>
              <a:buNone/>
              <a:tabLst/>
              <a:defRPr/>
            </a:pPr>
            <a:r>
              <a:rPr kumimoji="0" lang="en-US" altLang="zh-CN" sz="3240" b="1" i="0" u="none" strike="noStrike" kern="1200" cap="none" spc="0" normalizeH="0" baseline="0" noProof="0" dirty="0">
                <a:ln>
                  <a:noFill/>
                </a:ln>
                <a:solidFill>
                  <a:srgbClr val="FFFFFF"/>
                </a:solidFill>
                <a:effectLst/>
                <a:uLnTx/>
                <a:uFillTx/>
                <a:latin typeface="微软雅黑" panose="020B0503020204020204" pitchFamily="34" charset="-122"/>
                <a:ea typeface="+mj-ea"/>
                <a:cs typeface="+mj-cs"/>
              </a:rPr>
              <a:t>DHR</a:t>
            </a:r>
            <a:r>
              <a:rPr kumimoji="0" lang="zh-CN" altLang="en-US" sz="3240" b="1" i="0" u="none" strike="noStrike" kern="1200" cap="none" spc="0" normalizeH="0" baseline="0" noProof="0" dirty="0">
                <a:ln>
                  <a:noFill/>
                </a:ln>
                <a:solidFill>
                  <a:srgbClr val="FFFF00"/>
                </a:solidFill>
                <a:effectLst/>
                <a:uLnTx/>
                <a:uFillTx/>
                <a:latin typeface="微软雅黑" panose="020B0503020204020204" pitchFamily="34" charset="-122"/>
                <a:ea typeface="+mj-ea"/>
                <a:cs typeface="+mj-cs"/>
              </a:rPr>
              <a:t>架构模型</a:t>
            </a:r>
          </a:p>
        </p:txBody>
      </p:sp>
      <p:sp>
        <p:nvSpPr>
          <p:cNvPr id="3" name="圆角矩形 2"/>
          <p:cNvSpPr/>
          <p:nvPr/>
        </p:nvSpPr>
        <p:spPr>
          <a:xfrm>
            <a:off x="2924827" y="1439157"/>
            <a:ext cx="1492301" cy="537667"/>
          </a:xfrm>
          <a:prstGeom prst="roundRect">
            <a:avLst/>
          </a:prstGeom>
          <a:noFill/>
          <a:ln w="38100">
            <a:solidFill>
              <a:srgbClr val="EE1C3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823069" eaLnBrk="1" fontAlgn="auto" latinLnBrk="0" hangingPunct="1">
              <a:lnSpc>
                <a:spcPct val="100000"/>
              </a:lnSpc>
              <a:spcBef>
                <a:spcPts val="0"/>
              </a:spcBef>
              <a:spcAft>
                <a:spcPts val="0"/>
              </a:spcAft>
              <a:buClrTx/>
              <a:buSzTx/>
              <a:buFontTx/>
              <a:buNone/>
              <a:tabLst/>
              <a:defRPr/>
            </a:pPr>
            <a:r>
              <a:rPr kumimoji="0" lang="zh-CN" altLang="en-US" sz="2520" b="1" i="0" u="none" strike="noStrike" kern="0" cap="none" spc="0" normalizeH="0" baseline="0" noProof="0" dirty="0">
                <a:ln>
                  <a:noFill/>
                </a:ln>
                <a:solidFill>
                  <a:srgbClr val="FFFFFF"/>
                </a:solidFill>
                <a:effectLst/>
                <a:uLnTx/>
                <a:uFillTx/>
                <a:latin typeface="微软雅黑"/>
                <a:ea typeface="微软雅黑"/>
              </a:rPr>
              <a:t>输入</a:t>
            </a:r>
          </a:p>
        </p:txBody>
      </p:sp>
      <p:sp>
        <p:nvSpPr>
          <p:cNvPr id="4" name="矩形 3"/>
          <p:cNvSpPr/>
          <p:nvPr/>
        </p:nvSpPr>
        <p:spPr>
          <a:xfrm>
            <a:off x="2922227" y="2353703"/>
            <a:ext cx="1531962" cy="592531"/>
          </a:xfrm>
          <a:prstGeom prst="rect">
            <a:avLst/>
          </a:prstGeom>
          <a:noFill/>
          <a:ln w="38100">
            <a:noFill/>
          </a:ln>
        </p:spPr>
        <p:style>
          <a:lnRef idx="1">
            <a:schemeClr val="accent4"/>
          </a:lnRef>
          <a:fillRef idx="3">
            <a:schemeClr val="accent4"/>
          </a:fillRef>
          <a:effectRef idx="2">
            <a:schemeClr val="accent4"/>
          </a:effectRef>
          <a:fontRef idx="minor">
            <a:schemeClr val="lt1"/>
          </a:fontRef>
        </p:style>
        <p:txBody>
          <a:bodyPr rtlCol="0" anchor="ctr"/>
          <a:lstStyle/>
          <a:p>
            <a:pPr marL="0" marR="0" lvl="0" indent="0" algn="ctr" defTabSz="823069" eaLnBrk="1" fontAlgn="auto" latinLnBrk="0" hangingPunct="1">
              <a:lnSpc>
                <a:spcPct val="100000"/>
              </a:lnSpc>
              <a:spcBef>
                <a:spcPts val="0"/>
              </a:spcBef>
              <a:spcAft>
                <a:spcPts val="0"/>
              </a:spcAft>
              <a:buClrTx/>
              <a:buSzTx/>
              <a:buFontTx/>
              <a:buNone/>
              <a:tabLst/>
              <a:defRPr/>
            </a:pPr>
            <a:r>
              <a:rPr kumimoji="0" lang="zh-CN" altLang="en-US" sz="2520" b="1" i="0" u="none" strike="noStrike" kern="0" cap="none" spc="0" normalizeH="0" baseline="0" noProof="0" dirty="0">
                <a:ln>
                  <a:noFill/>
                </a:ln>
                <a:solidFill>
                  <a:srgbClr val="FFFFFF"/>
                </a:solidFill>
                <a:effectLst/>
                <a:uLnTx/>
                <a:uFillTx/>
                <a:latin typeface="微软雅黑"/>
                <a:ea typeface="微软雅黑"/>
              </a:rPr>
              <a:t>输入代理</a:t>
            </a:r>
          </a:p>
        </p:txBody>
      </p:sp>
      <p:sp>
        <p:nvSpPr>
          <p:cNvPr id="5" name="圆角矩形 4"/>
          <p:cNvSpPr/>
          <p:nvPr/>
        </p:nvSpPr>
        <p:spPr>
          <a:xfrm>
            <a:off x="1170012" y="3325237"/>
            <a:ext cx="4609135" cy="987552"/>
          </a:xfrm>
          <a:prstGeom prst="roundRect">
            <a:avLst/>
          </a:prstGeom>
          <a:noFill/>
          <a:ln w="38100">
            <a:solidFill>
              <a:srgbClr val="219DC9"/>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823069" eaLnBrk="1" fontAlgn="auto" latinLnBrk="0" hangingPunct="1">
              <a:lnSpc>
                <a:spcPct val="100000"/>
              </a:lnSpc>
              <a:spcBef>
                <a:spcPts val="0"/>
              </a:spcBef>
              <a:spcAft>
                <a:spcPts val="0"/>
              </a:spcAft>
              <a:buClrTx/>
              <a:buSzTx/>
              <a:buFontTx/>
              <a:buNone/>
              <a:tabLst/>
              <a:defRPr/>
            </a:pPr>
            <a:endParaRPr kumimoji="0" lang="zh-CN" altLang="en-US" sz="2160" b="0" i="0" u="none" strike="noStrike" kern="0" cap="none" spc="0" normalizeH="0" baseline="0" noProof="0">
              <a:ln>
                <a:noFill/>
              </a:ln>
              <a:solidFill>
                <a:srgbClr val="000000"/>
              </a:solidFill>
              <a:effectLst/>
              <a:uLnTx/>
              <a:uFillTx/>
              <a:latin typeface="微软雅黑"/>
              <a:ea typeface="微软雅黑"/>
            </a:endParaRPr>
          </a:p>
        </p:txBody>
      </p:sp>
      <mc:AlternateContent xmlns:mc="http://schemas.openxmlformats.org/markup-compatibility/2006" xmlns:a14="http://schemas.microsoft.com/office/drawing/2010/main">
        <mc:Choice Requires="a14">
          <p:sp>
            <p:nvSpPr>
              <p:cNvPr id="6" name="矩形 5"/>
              <p:cNvSpPr/>
              <p:nvPr/>
            </p:nvSpPr>
            <p:spPr>
              <a:xfrm>
                <a:off x="1485297" y="3510110"/>
                <a:ext cx="501719" cy="611460"/>
              </a:xfrm>
              <a:prstGeom prst="rect">
                <a:avLst/>
              </a:prstGeom>
              <a:noFill/>
              <a:ln w="381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823069"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160" b="0" i="1" u="none" strike="noStrike" kern="0" cap="none" spc="0" normalizeH="0" baseline="0" noProof="0" dirty="0">
                              <a:ln>
                                <a:noFill/>
                              </a:ln>
                              <a:solidFill>
                                <a:srgbClr val="FFFFFF"/>
                              </a:solidFill>
                              <a:effectLst/>
                              <a:uLnTx/>
                              <a:uFillTx/>
                              <a:latin typeface="Cambria Math" panose="02040503050406030204" pitchFamily="18" charset="0"/>
                              <a:ea typeface="+mj-ea"/>
                            </a:rPr>
                          </m:ctrlPr>
                        </m:sSubPr>
                        <m:e>
                          <m:r>
                            <a:rPr kumimoji="0" lang="en-US" altLang="zh-CN" sz="2160" b="0" i="1" u="none" strike="noStrike" kern="0" cap="none" spc="0" normalizeH="0" baseline="0" noProof="0" dirty="0">
                              <a:ln>
                                <a:noFill/>
                              </a:ln>
                              <a:solidFill>
                                <a:srgbClr val="FFFFFF"/>
                              </a:solidFill>
                              <a:effectLst/>
                              <a:uLnTx/>
                              <a:uFillTx/>
                              <a:latin typeface="Cambria Math" panose="02040503050406030204" pitchFamily="18" charset="0"/>
                              <a:ea typeface="+mj-ea"/>
                            </a:rPr>
                            <m:t>   </m:t>
                          </m:r>
                          <m:r>
                            <a:rPr kumimoji="0" lang="en-US" altLang="zh-CN" sz="2160" b="0" i="1" u="none" strike="noStrike" kern="0" cap="none" spc="0" normalizeH="0" baseline="0" noProof="0" dirty="0">
                              <a:ln>
                                <a:noFill/>
                              </a:ln>
                              <a:solidFill>
                                <a:srgbClr val="FFFFFF"/>
                              </a:solidFill>
                              <a:effectLst/>
                              <a:uLnTx/>
                              <a:uFillTx/>
                              <a:latin typeface="Cambria Math" panose="02040503050406030204" pitchFamily="18" charset="0"/>
                              <a:ea typeface="+mj-ea"/>
                            </a:rPr>
                            <m:t>𝐴</m:t>
                          </m:r>
                        </m:e>
                        <m:sub>
                          <m:r>
                            <a:rPr kumimoji="0" lang="en-US" altLang="zh-CN" sz="2160" b="0" i="1" u="none" strike="noStrike" kern="0" cap="none" spc="0" normalizeH="0" baseline="0" noProof="0" dirty="0">
                              <a:ln>
                                <a:noFill/>
                              </a:ln>
                              <a:solidFill>
                                <a:srgbClr val="FFFFFF"/>
                              </a:solidFill>
                              <a:effectLst/>
                              <a:uLnTx/>
                              <a:uFillTx/>
                              <a:latin typeface="Cambria Math" panose="02040503050406030204" pitchFamily="18" charset="0"/>
                              <a:ea typeface="+mj-ea"/>
                            </a:rPr>
                            <m:t>1</m:t>
                          </m:r>
                        </m:sub>
                      </m:sSub>
                    </m:oMath>
                  </m:oMathPara>
                </a14:m>
                <a:endParaRPr kumimoji="0" lang="zh-CN" altLang="en-US" sz="2160" b="0" i="0" u="none" strike="noStrike" kern="0" cap="none" spc="0" normalizeH="0" baseline="0" noProof="0" dirty="0">
                  <a:ln>
                    <a:noFill/>
                  </a:ln>
                  <a:solidFill>
                    <a:srgbClr val="FFFFFF"/>
                  </a:solidFill>
                  <a:effectLst/>
                  <a:uLnTx/>
                  <a:uFillTx/>
                  <a:latin typeface="微软雅黑"/>
                  <a:ea typeface="微软雅黑"/>
                </a:endParaRPr>
              </a:p>
            </p:txBody>
          </p:sp>
        </mc:Choice>
        <mc:Fallback xmlns="">
          <p:sp>
            <p:nvSpPr>
              <p:cNvPr id="6" name="矩形 5"/>
              <p:cNvSpPr>
                <a:spLocks noRot="1" noChangeAspect="1" noMove="1" noResize="1" noEditPoints="1" noAdjustHandles="1" noChangeArrowheads="1" noChangeShapeType="1" noTextEdit="1"/>
              </p:cNvSpPr>
              <p:nvPr/>
            </p:nvSpPr>
            <p:spPr>
              <a:xfrm>
                <a:off x="1485297" y="3510110"/>
                <a:ext cx="501719" cy="611460"/>
              </a:xfrm>
              <a:prstGeom prst="rect">
                <a:avLst/>
              </a:prstGeom>
              <a:blipFill>
                <a:blip r:embed="rId3"/>
                <a:stretch>
                  <a:fillRect l="-3409"/>
                </a:stretch>
              </a:blipFill>
              <a:ln w="38100" cap="flat" cmpd="sng" algn="ctr">
                <a:solidFill>
                  <a:schemeClr val="bg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2134208" y="3510110"/>
                <a:ext cx="501719" cy="611460"/>
              </a:xfrm>
              <a:prstGeom prst="rect">
                <a:avLst/>
              </a:prstGeom>
              <a:noFill/>
              <a:ln w="381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823069"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160" b="0" i="1" u="none" strike="noStrike" kern="0" cap="none" spc="0" normalizeH="0" baseline="0" noProof="0" dirty="0">
                              <a:ln>
                                <a:noFill/>
                              </a:ln>
                              <a:solidFill>
                                <a:srgbClr val="FFFFFF"/>
                              </a:solidFill>
                              <a:effectLst/>
                              <a:uLnTx/>
                              <a:uFillTx/>
                              <a:latin typeface="Cambria Math" panose="02040503050406030204" pitchFamily="18" charset="0"/>
                              <a:ea typeface="+mj-ea"/>
                            </a:rPr>
                          </m:ctrlPr>
                        </m:sSubPr>
                        <m:e>
                          <m:r>
                            <a:rPr kumimoji="0" lang="en-US" altLang="zh-CN" sz="2160" b="0" i="1" u="none" strike="noStrike" kern="0" cap="none" spc="0" normalizeH="0" baseline="0" noProof="0" dirty="0">
                              <a:ln>
                                <a:noFill/>
                              </a:ln>
                              <a:solidFill>
                                <a:srgbClr val="FFFFFF"/>
                              </a:solidFill>
                              <a:effectLst/>
                              <a:uLnTx/>
                              <a:uFillTx/>
                              <a:latin typeface="Cambria Math" panose="02040503050406030204" pitchFamily="18" charset="0"/>
                              <a:ea typeface="+mj-ea"/>
                            </a:rPr>
                            <m:t>   </m:t>
                          </m:r>
                          <m:r>
                            <a:rPr kumimoji="0" lang="en-US" altLang="zh-CN" sz="2160" b="0" i="1" u="none" strike="noStrike" kern="0" cap="none" spc="0" normalizeH="0" baseline="0" noProof="0" dirty="0">
                              <a:ln>
                                <a:noFill/>
                              </a:ln>
                              <a:solidFill>
                                <a:srgbClr val="FFFFFF"/>
                              </a:solidFill>
                              <a:effectLst/>
                              <a:uLnTx/>
                              <a:uFillTx/>
                              <a:latin typeface="Cambria Math" panose="02040503050406030204" pitchFamily="18" charset="0"/>
                              <a:ea typeface="+mj-ea"/>
                            </a:rPr>
                            <m:t>𝐴</m:t>
                          </m:r>
                        </m:e>
                        <m:sub>
                          <m:r>
                            <a:rPr kumimoji="0" lang="en-US" altLang="zh-CN" sz="2160" b="0" i="1" u="none" strike="noStrike" kern="0" cap="none" spc="0" normalizeH="0" baseline="0" noProof="0" dirty="0">
                              <a:ln>
                                <a:noFill/>
                              </a:ln>
                              <a:solidFill>
                                <a:srgbClr val="FFFFFF"/>
                              </a:solidFill>
                              <a:effectLst/>
                              <a:uLnTx/>
                              <a:uFillTx/>
                              <a:latin typeface="Cambria Math" panose="02040503050406030204" pitchFamily="18" charset="0"/>
                              <a:ea typeface="+mj-ea"/>
                            </a:rPr>
                            <m:t>2</m:t>
                          </m:r>
                        </m:sub>
                      </m:sSub>
                    </m:oMath>
                  </m:oMathPara>
                </a14:m>
                <a:endParaRPr kumimoji="0" lang="zh-CN" altLang="en-US" sz="2160" b="0" i="0" u="none" strike="noStrike" kern="0" cap="none" spc="0" normalizeH="0" baseline="0" noProof="0" dirty="0">
                  <a:ln>
                    <a:noFill/>
                  </a:ln>
                  <a:solidFill>
                    <a:srgbClr val="FFFFFF"/>
                  </a:solidFill>
                  <a:effectLst/>
                  <a:uLnTx/>
                  <a:uFillTx/>
                  <a:latin typeface="微软雅黑"/>
                  <a:ea typeface="微软雅黑"/>
                </a:endParaRPr>
              </a:p>
            </p:txBody>
          </p:sp>
        </mc:Choice>
        <mc:Fallback xmlns="">
          <p:sp>
            <p:nvSpPr>
              <p:cNvPr id="18" name="矩形 17"/>
              <p:cNvSpPr>
                <a:spLocks noRot="1" noChangeAspect="1" noMove="1" noResize="1" noEditPoints="1" noAdjustHandles="1" noChangeArrowheads="1" noChangeShapeType="1" noTextEdit="1"/>
              </p:cNvSpPr>
              <p:nvPr/>
            </p:nvSpPr>
            <p:spPr>
              <a:xfrm>
                <a:off x="2134208" y="3510110"/>
                <a:ext cx="501719" cy="611460"/>
              </a:xfrm>
              <a:prstGeom prst="rect">
                <a:avLst/>
              </a:prstGeom>
              <a:blipFill>
                <a:blip r:embed="rId4"/>
                <a:stretch>
                  <a:fillRect l="-3409"/>
                </a:stretch>
              </a:blipFill>
              <a:ln w="38100" cap="flat" cmpd="sng" algn="ctr">
                <a:solidFill>
                  <a:schemeClr val="bg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2823837" y="3510110"/>
                <a:ext cx="501719" cy="611460"/>
              </a:xfrm>
              <a:prstGeom prst="rect">
                <a:avLst/>
              </a:prstGeom>
              <a:noFill/>
              <a:ln w="381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823069"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160" b="0" i="1" u="none" strike="noStrike" kern="0" cap="none" spc="0" normalizeH="0" baseline="0" noProof="0" dirty="0">
                              <a:ln>
                                <a:noFill/>
                              </a:ln>
                              <a:solidFill>
                                <a:srgbClr val="FFFFFF"/>
                              </a:solidFill>
                              <a:effectLst/>
                              <a:uLnTx/>
                              <a:uFillTx/>
                              <a:latin typeface="Cambria Math" panose="02040503050406030204" pitchFamily="18" charset="0"/>
                              <a:ea typeface="+mj-ea"/>
                            </a:rPr>
                          </m:ctrlPr>
                        </m:sSubPr>
                        <m:e>
                          <m:r>
                            <a:rPr kumimoji="0" lang="en-US" altLang="zh-CN" sz="2160" b="0" i="1" u="none" strike="noStrike" kern="0" cap="none" spc="0" normalizeH="0" baseline="0" noProof="0" dirty="0">
                              <a:ln>
                                <a:noFill/>
                              </a:ln>
                              <a:solidFill>
                                <a:srgbClr val="FFFFFF"/>
                              </a:solidFill>
                              <a:effectLst/>
                              <a:uLnTx/>
                              <a:uFillTx/>
                              <a:latin typeface="Cambria Math" panose="02040503050406030204" pitchFamily="18" charset="0"/>
                              <a:ea typeface="+mj-ea"/>
                            </a:rPr>
                            <m:t>   </m:t>
                          </m:r>
                          <m:r>
                            <a:rPr kumimoji="0" lang="en-US" altLang="zh-CN" sz="2160" b="0" i="1" u="none" strike="noStrike" kern="0" cap="none" spc="0" normalizeH="0" baseline="0" noProof="0" dirty="0">
                              <a:ln>
                                <a:noFill/>
                              </a:ln>
                              <a:solidFill>
                                <a:srgbClr val="FFFFFF"/>
                              </a:solidFill>
                              <a:effectLst/>
                              <a:uLnTx/>
                              <a:uFillTx/>
                              <a:latin typeface="Cambria Math" panose="02040503050406030204" pitchFamily="18" charset="0"/>
                              <a:ea typeface="+mj-ea"/>
                            </a:rPr>
                            <m:t>𝐴</m:t>
                          </m:r>
                        </m:e>
                        <m:sub>
                          <m:r>
                            <a:rPr kumimoji="0" lang="en-US" altLang="zh-CN" sz="2160" b="0" i="1" u="none" strike="noStrike" kern="0" cap="none" spc="0" normalizeH="0" baseline="0" noProof="0" dirty="0">
                              <a:ln>
                                <a:noFill/>
                              </a:ln>
                              <a:solidFill>
                                <a:srgbClr val="FFFFFF"/>
                              </a:solidFill>
                              <a:effectLst/>
                              <a:uLnTx/>
                              <a:uFillTx/>
                              <a:latin typeface="Cambria Math" panose="02040503050406030204" pitchFamily="18" charset="0"/>
                              <a:ea typeface="+mj-ea"/>
                            </a:rPr>
                            <m:t>3</m:t>
                          </m:r>
                        </m:sub>
                      </m:sSub>
                    </m:oMath>
                  </m:oMathPara>
                </a14:m>
                <a:endParaRPr kumimoji="0" lang="zh-CN" altLang="en-US" sz="2160" b="0" i="0" u="none" strike="noStrike" kern="0" cap="none" spc="0" normalizeH="0" baseline="0" noProof="0" dirty="0">
                  <a:ln>
                    <a:noFill/>
                  </a:ln>
                  <a:solidFill>
                    <a:srgbClr val="FFFFFF"/>
                  </a:solidFill>
                  <a:effectLst/>
                  <a:uLnTx/>
                  <a:uFillTx/>
                  <a:latin typeface="微软雅黑"/>
                  <a:ea typeface="微软雅黑"/>
                </a:endParaRPr>
              </a:p>
            </p:txBody>
          </p:sp>
        </mc:Choice>
        <mc:Fallback xmlns="">
          <p:sp>
            <p:nvSpPr>
              <p:cNvPr id="19" name="矩形 18"/>
              <p:cNvSpPr>
                <a:spLocks noRot="1" noChangeAspect="1" noMove="1" noResize="1" noEditPoints="1" noAdjustHandles="1" noChangeArrowheads="1" noChangeShapeType="1" noTextEdit="1"/>
              </p:cNvSpPr>
              <p:nvPr/>
            </p:nvSpPr>
            <p:spPr>
              <a:xfrm>
                <a:off x="2823837" y="3510110"/>
                <a:ext cx="501719" cy="611460"/>
              </a:xfrm>
              <a:prstGeom prst="rect">
                <a:avLst/>
              </a:prstGeom>
              <a:blipFill>
                <a:blip r:embed="rId5"/>
                <a:stretch>
                  <a:fillRect l="-3371"/>
                </a:stretch>
              </a:blipFill>
              <a:ln w="38100" cap="flat" cmpd="sng" algn="ctr">
                <a:solidFill>
                  <a:schemeClr val="bg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4940215" y="3510110"/>
                <a:ext cx="501719" cy="611460"/>
              </a:xfrm>
              <a:prstGeom prst="rect">
                <a:avLst/>
              </a:prstGeom>
              <a:noFill/>
              <a:ln w="381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823069"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160" b="0" i="1" u="none" strike="noStrike" kern="0" cap="none" spc="0" normalizeH="0" baseline="0" noProof="0" dirty="0">
                              <a:ln>
                                <a:noFill/>
                              </a:ln>
                              <a:solidFill>
                                <a:srgbClr val="FFFFFF"/>
                              </a:solidFill>
                              <a:effectLst/>
                              <a:uLnTx/>
                              <a:uFillTx/>
                              <a:latin typeface="Cambria Math" panose="02040503050406030204" pitchFamily="18" charset="0"/>
                              <a:ea typeface="+mj-ea"/>
                            </a:rPr>
                          </m:ctrlPr>
                        </m:sSubPr>
                        <m:e>
                          <m:r>
                            <a:rPr kumimoji="0" lang="en-US" altLang="zh-CN" sz="2160" b="0" i="1" u="none" strike="noStrike" kern="0" cap="none" spc="0" normalizeH="0" baseline="0" noProof="0" dirty="0">
                              <a:ln>
                                <a:noFill/>
                              </a:ln>
                              <a:solidFill>
                                <a:srgbClr val="FFFFFF"/>
                              </a:solidFill>
                              <a:effectLst/>
                              <a:uLnTx/>
                              <a:uFillTx/>
                              <a:latin typeface="Cambria Math" panose="02040503050406030204" pitchFamily="18" charset="0"/>
                              <a:ea typeface="+mj-ea"/>
                            </a:rPr>
                            <m:t>   </m:t>
                          </m:r>
                          <m:r>
                            <a:rPr kumimoji="0" lang="en-US" altLang="zh-CN" sz="2160" b="0" i="1" u="none" strike="noStrike" kern="0" cap="none" spc="0" normalizeH="0" baseline="0" noProof="0" dirty="0">
                              <a:ln>
                                <a:noFill/>
                              </a:ln>
                              <a:solidFill>
                                <a:srgbClr val="FFFFFF"/>
                              </a:solidFill>
                              <a:effectLst/>
                              <a:uLnTx/>
                              <a:uFillTx/>
                              <a:latin typeface="Cambria Math" panose="02040503050406030204" pitchFamily="18" charset="0"/>
                              <a:ea typeface="+mj-ea"/>
                            </a:rPr>
                            <m:t>𝐴</m:t>
                          </m:r>
                        </m:e>
                        <m:sub>
                          <m:r>
                            <a:rPr kumimoji="0" lang="en-US" altLang="zh-CN" sz="2160" b="0" i="1" u="none" strike="noStrike" kern="0" cap="none" spc="0" normalizeH="0" baseline="0" noProof="0" dirty="0">
                              <a:ln>
                                <a:noFill/>
                              </a:ln>
                              <a:solidFill>
                                <a:srgbClr val="FFFFFF"/>
                              </a:solidFill>
                              <a:effectLst/>
                              <a:uLnTx/>
                              <a:uFillTx/>
                              <a:latin typeface="Cambria Math" panose="02040503050406030204" pitchFamily="18" charset="0"/>
                              <a:ea typeface="+mj-ea"/>
                            </a:rPr>
                            <m:t>𝑛</m:t>
                          </m:r>
                        </m:sub>
                      </m:sSub>
                    </m:oMath>
                  </m:oMathPara>
                </a14:m>
                <a:endParaRPr kumimoji="0" lang="zh-CN" altLang="en-US" sz="2160" b="0" i="0" u="none" strike="noStrike" kern="0" cap="none" spc="0" normalizeH="0" baseline="0" noProof="0" dirty="0">
                  <a:ln>
                    <a:noFill/>
                  </a:ln>
                  <a:solidFill>
                    <a:srgbClr val="FFFFFF"/>
                  </a:solidFill>
                  <a:effectLst/>
                  <a:uLnTx/>
                  <a:uFillTx/>
                  <a:latin typeface="微软雅黑"/>
                  <a:ea typeface="微软雅黑"/>
                </a:endParaRPr>
              </a:p>
            </p:txBody>
          </p:sp>
        </mc:Choice>
        <mc:Fallback xmlns="">
          <p:sp>
            <p:nvSpPr>
              <p:cNvPr id="20" name="矩形 19"/>
              <p:cNvSpPr>
                <a:spLocks noRot="1" noChangeAspect="1" noMove="1" noResize="1" noEditPoints="1" noAdjustHandles="1" noChangeArrowheads="1" noChangeShapeType="1" noTextEdit="1"/>
              </p:cNvSpPr>
              <p:nvPr/>
            </p:nvSpPr>
            <p:spPr>
              <a:xfrm>
                <a:off x="4940215" y="3510110"/>
                <a:ext cx="501719" cy="611460"/>
              </a:xfrm>
              <a:prstGeom prst="rect">
                <a:avLst/>
              </a:prstGeom>
              <a:blipFill>
                <a:blip r:embed="rId6"/>
                <a:stretch>
                  <a:fillRect l="-4494"/>
                </a:stretch>
              </a:blipFill>
              <a:ln w="38100" cap="flat" cmpd="sng" algn="ctr">
                <a:solidFill>
                  <a:schemeClr val="bg1"/>
                </a:solidFill>
                <a:prstDash val="solid"/>
                <a:round/>
                <a:headEnd type="none" w="med" len="med"/>
                <a:tailEnd type="none" w="med" len="med"/>
              </a:ln>
            </p:spPr>
            <p:txBody>
              <a:bodyPr/>
              <a:lstStyle/>
              <a:p>
                <a:r>
                  <a:rPr lang="zh-CN" altLang="en-US">
                    <a:noFill/>
                  </a:rPr>
                  <a:t> </a:t>
                </a:r>
              </a:p>
            </p:txBody>
          </p:sp>
        </mc:Fallback>
      </mc:AlternateContent>
      <p:sp>
        <p:nvSpPr>
          <p:cNvPr id="8" name="文本框 7"/>
          <p:cNvSpPr txBox="1"/>
          <p:nvPr/>
        </p:nvSpPr>
        <p:spPr>
          <a:xfrm>
            <a:off x="3862537" y="3524991"/>
            <a:ext cx="945318" cy="424732"/>
          </a:xfrm>
          <a:prstGeom prst="rect">
            <a:avLst/>
          </a:prstGeom>
          <a:noFill/>
          <a:ln w="3810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defTabSz="823069" eaLnBrk="1" fontAlgn="auto" latinLnBrk="0" hangingPunct="1">
              <a:lnSpc>
                <a:spcPct val="100000"/>
              </a:lnSpc>
              <a:spcBef>
                <a:spcPts val="0"/>
              </a:spcBef>
              <a:spcAft>
                <a:spcPts val="0"/>
              </a:spcAft>
              <a:buClrTx/>
              <a:buSzTx/>
              <a:buFontTx/>
              <a:buNone/>
              <a:tabLst/>
              <a:defRPr/>
            </a:pPr>
            <a:r>
              <a:rPr kumimoji="0" lang="en-US" altLang="zh-CN" sz="2160" b="0" i="0" u="none" strike="noStrike" kern="0" cap="none" spc="0" normalizeH="0" baseline="0" noProof="0" dirty="0">
                <a:ln>
                  <a:noFill/>
                </a:ln>
                <a:solidFill>
                  <a:srgbClr val="FFFFFF"/>
                </a:solidFill>
                <a:effectLst/>
                <a:uLnTx/>
                <a:uFillTx/>
                <a:latin typeface="微软雅黑"/>
                <a:ea typeface="微软雅黑"/>
              </a:rPr>
              <a:t>…</a:t>
            </a:r>
            <a:endParaRPr kumimoji="0" lang="zh-CN" altLang="en-US" sz="2160" b="0" i="0" u="none" strike="noStrike" kern="0" cap="none" spc="0" normalizeH="0" baseline="0" noProof="0" dirty="0">
              <a:ln>
                <a:noFill/>
              </a:ln>
              <a:solidFill>
                <a:srgbClr val="FFFFFF"/>
              </a:solidFill>
              <a:effectLst/>
              <a:uLnTx/>
              <a:uFillTx/>
              <a:latin typeface="微软雅黑"/>
              <a:ea typeface="微软雅黑"/>
            </a:endParaRPr>
          </a:p>
        </p:txBody>
      </p:sp>
      <p:cxnSp>
        <p:nvCxnSpPr>
          <p:cNvPr id="21" name="直接箭头连接符 20"/>
          <p:cNvCxnSpPr>
            <a:stCxn id="4" idx="2"/>
            <a:endCxn id="6" idx="0"/>
          </p:cNvCxnSpPr>
          <p:nvPr/>
        </p:nvCxnSpPr>
        <p:spPr>
          <a:xfrm flipH="1">
            <a:off x="1736156" y="2946235"/>
            <a:ext cx="1952052" cy="563876"/>
          </a:xfrm>
          <a:prstGeom prst="straightConnector1">
            <a:avLst/>
          </a:prstGeom>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4" idx="2"/>
          </p:cNvCxnSpPr>
          <p:nvPr/>
        </p:nvCxnSpPr>
        <p:spPr>
          <a:xfrm flipH="1">
            <a:off x="2385066" y="2946235"/>
            <a:ext cx="1303142" cy="563876"/>
          </a:xfrm>
          <a:prstGeom prst="straightConnector1">
            <a:avLst/>
          </a:prstGeom>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4" idx="2"/>
            <a:endCxn id="19" idx="0"/>
          </p:cNvCxnSpPr>
          <p:nvPr/>
        </p:nvCxnSpPr>
        <p:spPr>
          <a:xfrm flipH="1">
            <a:off x="3074696" y="2946235"/>
            <a:ext cx="613513" cy="563876"/>
          </a:xfrm>
          <a:prstGeom prst="straightConnector1">
            <a:avLst/>
          </a:prstGeom>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4" idx="2"/>
            <a:endCxn id="20" idx="0"/>
          </p:cNvCxnSpPr>
          <p:nvPr/>
        </p:nvCxnSpPr>
        <p:spPr>
          <a:xfrm>
            <a:off x="3688208" y="2946235"/>
            <a:ext cx="1502866" cy="563876"/>
          </a:xfrm>
          <a:prstGeom prst="straightConnector1">
            <a:avLst/>
          </a:prstGeom>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梯形 34"/>
          <p:cNvSpPr/>
          <p:nvPr/>
        </p:nvSpPr>
        <p:spPr>
          <a:xfrm flipV="1">
            <a:off x="2599128" y="4746306"/>
            <a:ext cx="1979834" cy="547390"/>
          </a:xfrm>
          <a:prstGeom prst="trapezoid">
            <a:avLst/>
          </a:prstGeom>
          <a:noFill/>
          <a:ln w="38100">
            <a:solidFill>
              <a:srgbClr val="219DC9"/>
            </a:solidFill>
          </a:ln>
        </p:spPr>
        <p:style>
          <a:lnRef idx="1">
            <a:schemeClr val="accent4"/>
          </a:lnRef>
          <a:fillRef idx="3">
            <a:schemeClr val="accent4"/>
          </a:fillRef>
          <a:effectRef idx="2">
            <a:schemeClr val="accent4"/>
          </a:effectRef>
          <a:fontRef idx="minor">
            <a:schemeClr val="lt1"/>
          </a:fontRef>
        </p:style>
        <p:txBody>
          <a:bodyPr rtlCol="0" anchor="ctr"/>
          <a:lstStyle/>
          <a:p>
            <a:pPr marL="0" marR="0" lvl="0" indent="0" algn="ctr" defTabSz="823069" eaLnBrk="1" fontAlgn="auto" latinLnBrk="0" hangingPunct="1">
              <a:lnSpc>
                <a:spcPct val="100000"/>
              </a:lnSpc>
              <a:spcBef>
                <a:spcPts val="0"/>
              </a:spcBef>
              <a:spcAft>
                <a:spcPts val="0"/>
              </a:spcAft>
              <a:buClrTx/>
              <a:buSzTx/>
              <a:buFontTx/>
              <a:buNone/>
              <a:tabLst/>
              <a:defRPr/>
            </a:pPr>
            <a:endParaRPr kumimoji="0" lang="zh-CN" altLang="en-US" sz="2160" b="0" i="0" u="none" strike="noStrike" kern="0" cap="none" spc="0" normalizeH="0" baseline="0" noProof="0" dirty="0">
              <a:ln>
                <a:noFill/>
              </a:ln>
              <a:solidFill>
                <a:srgbClr val="FFFFFF"/>
              </a:solidFill>
              <a:effectLst/>
              <a:uLnTx/>
              <a:uFillTx/>
              <a:latin typeface="微软雅黑"/>
              <a:ea typeface="微软雅黑"/>
            </a:endParaRPr>
          </a:p>
        </p:txBody>
      </p:sp>
      <p:sp>
        <p:nvSpPr>
          <p:cNvPr id="36" name="文本框 35"/>
          <p:cNvSpPr txBox="1"/>
          <p:nvPr/>
        </p:nvSpPr>
        <p:spPr>
          <a:xfrm>
            <a:off x="2923583" y="4828619"/>
            <a:ext cx="1620434" cy="480131"/>
          </a:xfrm>
          <a:prstGeom prst="rect">
            <a:avLst/>
          </a:prstGeom>
          <a:noFill/>
          <a:ln w="38100">
            <a:noFill/>
          </a:ln>
        </p:spPr>
        <p:style>
          <a:lnRef idx="1">
            <a:schemeClr val="accent4"/>
          </a:lnRef>
          <a:fillRef idx="3">
            <a:schemeClr val="accent4"/>
          </a:fillRef>
          <a:effectRef idx="2">
            <a:schemeClr val="accent4"/>
          </a:effectRef>
          <a:fontRef idx="minor">
            <a:schemeClr val="lt1"/>
          </a:fontRef>
        </p:style>
        <p:txBody>
          <a:bodyPr wrap="square" rtlCol="0">
            <a:spAutoFit/>
          </a:bodyPr>
          <a:lstStyle/>
          <a:p>
            <a:pPr marL="0" marR="0" lvl="0" indent="0" algn="ctr" defTabSz="823069" eaLnBrk="1" fontAlgn="auto" latinLnBrk="0" hangingPunct="1">
              <a:lnSpc>
                <a:spcPct val="100000"/>
              </a:lnSpc>
              <a:spcBef>
                <a:spcPts val="0"/>
              </a:spcBef>
              <a:spcAft>
                <a:spcPts val="0"/>
              </a:spcAft>
              <a:buClrTx/>
              <a:buSzTx/>
              <a:buFontTx/>
              <a:buNone/>
              <a:tabLst/>
              <a:defRPr/>
            </a:pPr>
            <a:r>
              <a:rPr kumimoji="0" lang="zh-CN" altLang="en-US" sz="2520" b="1" i="0" u="none" strike="noStrike" kern="0" cap="none" spc="0" normalizeH="0" baseline="0" noProof="0" dirty="0">
                <a:ln>
                  <a:noFill/>
                </a:ln>
                <a:solidFill>
                  <a:srgbClr val="FFFFFF"/>
                </a:solidFill>
                <a:effectLst/>
                <a:uLnTx/>
                <a:uFillTx/>
                <a:latin typeface="微软雅黑"/>
                <a:ea typeface="微软雅黑"/>
              </a:rPr>
              <a:t>多模表决</a:t>
            </a:r>
          </a:p>
        </p:txBody>
      </p:sp>
      <p:sp>
        <p:nvSpPr>
          <p:cNvPr id="38" name="圆角矩形 37"/>
          <p:cNvSpPr/>
          <p:nvPr/>
        </p:nvSpPr>
        <p:spPr>
          <a:xfrm>
            <a:off x="2852509" y="5756206"/>
            <a:ext cx="1492301" cy="537667"/>
          </a:xfrm>
          <a:prstGeom prst="roundRect">
            <a:avLst/>
          </a:prstGeom>
          <a:noFill/>
          <a:ln w="38100">
            <a:solidFill>
              <a:srgbClr val="EE1C3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823069" eaLnBrk="1" fontAlgn="auto" latinLnBrk="0" hangingPunct="1">
              <a:lnSpc>
                <a:spcPct val="100000"/>
              </a:lnSpc>
              <a:spcBef>
                <a:spcPts val="0"/>
              </a:spcBef>
              <a:spcAft>
                <a:spcPts val="0"/>
              </a:spcAft>
              <a:buClrTx/>
              <a:buSzTx/>
              <a:buFontTx/>
              <a:buNone/>
              <a:tabLst/>
              <a:defRPr/>
            </a:pPr>
            <a:r>
              <a:rPr kumimoji="0" lang="zh-CN" altLang="en-US" sz="2520" b="1" i="0" u="none" strike="noStrike" kern="0" cap="none" spc="0" normalizeH="0" baseline="0" noProof="0" dirty="0">
                <a:ln>
                  <a:noFill/>
                </a:ln>
                <a:solidFill>
                  <a:srgbClr val="FFFFFF"/>
                </a:solidFill>
                <a:effectLst/>
                <a:uLnTx/>
                <a:uFillTx/>
                <a:latin typeface="微软雅黑"/>
                <a:ea typeface="微软雅黑"/>
              </a:rPr>
              <a:t>输出</a:t>
            </a:r>
          </a:p>
        </p:txBody>
      </p:sp>
      <p:cxnSp>
        <p:nvCxnSpPr>
          <p:cNvPr id="39" name="直接箭头连接符 38"/>
          <p:cNvCxnSpPr>
            <a:stCxn id="3" idx="2"/>
            <a:endCxn id="4" idx="0"/>
          </p:cNvCxnSpPr>
          <p:nvPr/>
        </p:nvCxnSpPr>
        <p:spPr>
          <a:xfrm>
            <a:off x="3670978" y="1976824"/>
            <a:ext cx="17231" cy="376880"/>
          </a:xfrm>
          <a:prstGeom prst="straightConnector1">
            <a:avLst/>
          </a:prstGeom>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5" idx="0"/>
          </p:cNvCxnSpPr>
          <p:nvPr/>
        </p:nvCxnSpPr>
        <p:spPr>
          <a:xfrm>
            <a:off x="3589045" y="5293695"/>
            <a:ext cx="9614" cy="462511"/>
          </a:xfrm>
          <a:prstGeom prst="straightConnector1">
            <a:avLst/>
          </a:prstGeom>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 idx="2"/>
            <a:endCxn id="35" idx="2"/>
          </p:cNvCxnSpPr>
          <p:nvPr/>
        </p:nvCxnSpPr>
        <p:spPr>
          <a:xfrm>
            <a:off x="1736156" y="4121569"/>
            <a:ext cx="1852889" cy="624737"/>
          </a:xfrm>
          <a:prstGeom prst="line">
            <a:avLst/>
          </a:prstGeom>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8" idx="2"/>
            <a:endCxn id="35" idx="2"/>
          </p:cNvCxnSpPr>
          <p:nvPr/>
        </p:nvCxnSpPr>
        <p:spPr>
          <a:xfrm>
            <a:off x="2385066" y="4121569"/>
            <a:ext cx="1203979" cy="624737"/>
          </a:xfrm>
          <a:prstGeom prst="line">
            <a:avLst/>
          </a:prstGeom>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9" idx="2"/>
            <a:endCxn id="35" idx="2"/>
          </p:cNvCxnSpPr>
          <p:nvPr/>
        </p:nvCxnSpPr>
        <p:spPr>
          <a:xfrm>
            <a:off x="3074696" y="4121569"/>
            <a:ext cx="514350" cy="624737"/>
          </a:xfrm>
          <a:prstGeom prst="line">
            <a:avLst/>
          </a:prstGeom>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35" idx="2"/>
            <a:endCxn id="20" idx="2"/>
          </p:cNvCxnSpPr>
          <p:nvPr/>
        </p:nvCxnSpPr>
        <p:spPr>
          <a:xfrm flipV="1">
            <a:off x="3589045" y="4121569"/>
            <a:ext cx="1602029" cy="624737"/>
          </a:xfrm>
          <a:prstGeom prst="line">
            <a:avLst/>
          </a:prstGeom>
          <a:ln w="38100">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右箭头 56"/>
          <p:cNvSpPr/>
          <p:nvPr/>
        </p:nvSpPr>
        <p:spPr>
          <a:xfrm flipH="1">
            <a:off x="5787039" y="3662330"/>
            <a:ext cx="503408" cy="285293"/>
          </a:xfrm>
          <a:prstGeom prst="rightArrow">
            <a:avLst/>
          </a:prstGeom>
          <a:solidFill>
            <a:srgbClr val="EE1C3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23069" eaLnBrk="1" fontAlgn="auto" latinLnBrk="0" hangingPunct="1">
              <a:lnSpc>
                <a:spcPct val="100000"/>
              </a:lnSpc>
              <a:spcBef>
                <a:spcPts val="0"/>
              </a:spcBef>
              <a:spcAft>
                <a:spcPts val="0"/>
              </a:spcAft>
              <a:buClrTx/>
              <a:buSzTx/>
              <a:buFontTx/>
              <a:buNone/>
              <a:tabLst/>
              <a:defRPr/>
            </a:pPr>
            <a:endParaRPr kumimoji="0" lang="zh-CN" altLang="en-US" sz="2160" b="0" i="0" u="none" strike="noStrike" kern="0" cap="none" spc="0" normalizeH="0" baseline="0" noProof="0">
              <a:ln>
                <a:noFill/>
              </a:ln>
              <a:solidFill>
                <a:srgbClr val="FFFFFF"/>
              </a:solidFill>
              <a:effectLst/>
              <a:uLnTx/>
              <a:uFillTx/>
              <a:latin typeface="微软雅黑"/>
              <a:ea typeface="微软雅黑"/>
            </a:endParaRPr>
          </a:p>
        </p:txBody>
      </p:sp>
      <p:sp>
        <p:nvSpPr>
          <p:cNvPr id="58" name="流程图: 存储数据 57"/>
          <p:cNvSpPr/>
          <p:nvPr/>
        </p:nvSpPr>
        <p:spPr>
          <a:xfrm>
            <a:off x="6268024" y="3259248"/>
            <a:ext cx="765638" cy="1596511"/>
          </a:xfrm>
          <a:prstGeom prst="flowChartOnlineStorage">
            <a:avLst/>
          </a:prstGeom>
          <a:noFill/>
          <a:ln w="38100"/>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823069" eaLnBrk="1" fontAlgn="auto" latinLnBrk="0" hangingPunct="1">
              <a:lnSpc>
                <a:spcPct val="100000"/>
              </a:lnSpc>
              <a:spcBef>
                <a:spcPts val="0"/>
              </a:spcBef>
              <a:spcAft>
                <a:spcPts val="0"/>
              </a:spcAft>
              <a:buClrTx/>
              <a:buSzTx/>
              <a:buFontTx/>
              <a:buNone/>
              <a:tabLst/>
              <a:defRPr/>
            </a:pPr>
            <a:endParaRPr kumimoji="0" lang="zh-CN" altLang="en-US" sz="2160" b="0" i="0" u="none" strike="noStrike" kern="0" cap="none" spc="0" normalizeH="0" baseline="0" noProof="0" dirty="0">
              <a:ln>
                <a:noFill/>
              </a:ln>
              <a:solidFill>
                <a:srgbClr val="FFFFFF"/>
              </a:solidFill>
              <a:effectLst/>
              <a:uLnTx/>
              <a:uFillTx/>
              <a:latin typeface="微软雅黑"/>
              <a:ea typeface="微软雅黑"/>
            </a:endParaRPr>
          </a:p>
        </p:txBody>
      </p:sp>
      <p:sp>
        <p:nvSpPr>
          <p:cNvPr id="59" name="文本框 58"/>
          <p:cNvSpPr txBox="1"/>
          <p:nvPr/>
        </p:nvSpPr>
        <p:spPr>
          <a:xfrm>
            <a:off x="6474355" y="3213223"/>
            <a:ext cx="465756" cy="1643527"/>
          </a:xfrm>
          <a:prstGeom prst="rect">
            <a:avLst/>
          </a:prstGeom>
          <a:noFill/>
          <a:ln w="38100">
            <a:noFill/>
          </a:ln>
        </p:spPr>
        <p:txBody>
          <a:bodyPr wrap="square" rtlCol="0">
            <a:spAutoFit/>
          </a:bodyPr>
          <a:lstStyle/>
          <a:p>
            <a:pPr marL="0" marR="0" lvl="0" indent="0" defTabSz="823069" eaLnBrk="1" fontAlgn="auto" latinLnBrk="0" hangingPunct="1">
              <a:lnSpc>
                <a:spcPct val="100000"/>
              </a:lnSpc>
              <a:spcBef>
                <a:spcPts val="0"/>
              </a:spcBef>
              <a:spcAft>
                <a:spcPts val="0"/>
              </a:spcAft>
              <a:buClrTx/>
              <a:buSzTx/>
              <a:buFontTx/>
              <a:buNone/>
              <a:tabLst/>
              <a:defRPr/>
            </a:pPr>
            <a:r>
              <a:rPr kumimoji="0" lang="zh-CN" altLang="en-US" sz="2520" b="1" i="0" u="none" strike="noStrike" kern="0" cap="none" spc="0" normalizeH="0" baseline="0" noProof="0" dirty="0">
                <a:ln>
                  <a:noFill/>
                </a:ln>
                <a:solidFill>
                  <a:srgbClr val="FFFFFF"/>
                </a:solidFill>
                <a:effectLst/>
                <a:uLnTx/>
                <a:uFillTx/>
                <a:latin typeface="微软雅黑"/>
                <a:ea typeface="微软雅黑"/>
              </a:rPr>
              <a:t>调度算法</a:t>
            </a:r>
          </a:p>
        </p:txBody>
      </p:sp>
      <p:sp>
        <p:nvSpPr>
          <p:cNvPr id="60" name="圆角矩形 59"/>
          <p:cNvSpPr/>
          <p:nvPr/>
        </p:nvSpPr>
        <p:spPr>
          <a:xfrm>
            <a:off x="6196426" y="1804750"/>
            <a:ext cx="1066255" cy="537667"/>
          </a:xfrm>
          <a:prstGeom prst="roundRect">
            <a:avLst/>
          </a:prstGeom>
          <a:noFill/>
          <a:ln w="38100"/>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823069" eaLnBrk="1" fontAlgn="auto" latinLnBrk="0" hangingPunct="1">
              <a:lnSpc>
                <a:spcPct val="100000"/>
              </a:lnSpc>
              <a:spcBef>
                <a:spcPts val="0"/>
              </a:spcBef>
              <a:spcAft>
                <a:spcPts val="0"/>
              </a:spcAft>
              <a:buClrTx/>
              <a:buSzTx/>
              <a:buFontTx/>
              <a:buNone/>
              <a:tabLst/>
              <a:defRPr/>
            </a:pPr>
            <a:r>
              <a:rPr kumimoji="0" lang="zh-CN" altLang="en-US" sz="2520" b="1" i="0" u="none" strike="noStrike" kern="0" cap="none" spc="0" normalizeH="0" baseline="0" noProof="0" dirty="0">
                <a:ln>
                  <a:noFill/>
                </a:ln>
                <a:solidFill>
                  <a:srgbClr val="FFFFFF"/>
                </a:solidFill>
                <a:effectLst/>
                <a:uLnTx/>
                <a:uFillTx/>
                <a:latin typeface="微软雅黑"/>
                <a:ea typeface="微软雅黑"/>
              </a:rPr>
              <a:t>策略</a:t>
            </a:r>
          </a:p>
        </p:txBody>
      </p:sp>
      <p:cxnSp>
        <p:nvCxnSpPr>
          <p:cNvPr id="61" name="直接箭头连接符 60"/>
          <p:cNvCxnSpPr>
            <a:stCxn id="60" idx="2"/>
            <a:endCxn id="58" idx="0"/>
          </p:cNvCxnSpPr>
          <p:nvPr/>
        </p:nvCxnSpPr>
        <p:spPr>
          <a:xfrm flipH="1">
            <a:off x="6650844" y="2342417"/>
            <a:ext cx="78710" cy="916831"/>
          </a:xfrm>
          <a:prstGeom prst="straightConnector1">
            <a:avLst/>
          </a:prstGeom>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圆角矩形 63"/>
          <p:cNvSpPr/>
          <p:nvPr/>
        </p:nvSpPr>
        <p:spPr>
          <a:xfrm>
            <a:off x="7586761" y="1257347"/>
            <a:ext cx="1007893" cy="4584534"/>
          </a:xfrm>
          <a:prstGeom prst="roundRect">
            <a:avLst/>
          </a:prstGeom>
          <a:noFill/>
          <a:ln w="38100" cap="flat" cmpd="sng" algn="ctr">
            <a:solidFill>
              <a:srgbClr val="219DC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823069" eaLnBrk="1" fontAlgn="auto" latinLnBrk="0" hangingPunct="1">
              <a:lnSpc>
                <a:spcPct val="100000"/>
              </a:lnSpc>
              <a:spcBef>
                <a:spcPts val="0"/>
              </a:spcBef>
              <a:spcAft>
                <a:spcPts val="0"/>
              </a:spcAft>
              <a:buClrTx/>
              <a:buSzTx/>
              <a:buFontTx/>
              <a:buNone/>
              <a:tabLst/>
              <a:defRPr/>
            </a:pPr>
            <a:endParaRPr kumimoji="0" lang="zh-CN" altLang="en-US" sz="1620" b="0" i="0" u="none" strike="noStrike" kern="0" cap="none" spc="0" normalizeH="0" baseline="0" noProof="0" dirty="0">
              <a:ln>
                <a:noFill/>
              </a:ln>
              <a:solidFill>
                <a:srgbClr val="000000"/>
              </a:solidFill>
              <a:effectLst/>
              <a:uLnTx/>
              <a:uFillTx/>
            </a:endParaRPr>
          </a:p>
        </p:txBody>
      </p:sp>
      <mc:AlternateContent xmlns:mc="http://schemas.openxmlformats.org/markup-compatibility/2006" xmlns:a14="http://schemas.microsoft.com/office/drawing/2010/main">
        <mc:Choice Requires="a14">
          <p:sp>
            <p:nvSpPr>
              <p:cNvPr id="65" name="圆角矩形 64"/>
              <p:cNvSpPr/>
              <p:nvPr/>
            </p:nvSpPr>
            <p:spPr>
              <a:xfrm>
                <a:off x="7737514" y="1670609"/>
                <a:ext cx="691286" cy="40297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23069"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160" b="0" i="1" u="none" strike="noStrike" kern="0" cap="none" spc="0" normalizeH="0" baseline="0" noProof="0">
                              <a:ln>
                                <a:noFill/>
                              </a:ln>
                              <a:solidFill>
                                <a:srgbClr val="FFFFFF"/>
                              </a:solidFill>
                              <a:effectLst/>
                              <a:uLnTx/>
                              <a:uFillTx/>
                              <a:latin typeface="Cambria Math" panose="02040503050406030204" pitchFamily="18" charset="0"/>
                              <a:ea typeface="+mj-ea"/>
                            </a:rPr>
                          </m:ctrlPr>
                        </m:sSubPr>
                        <m:e>
                          <m:r>
                            <a:rPr kumimoji="0" lang="en-US" altLang="zh-CN" sz="2160" b="0" i="1" u="none" strike="noStrike" kern="0" cap="none" spc="0" normalizeH="0" baseline="0" noProof="0">
                              <a:ln>
                                <a:noFill/>
                              </a:ln>
                              <a:solidFill>
                                <a:srgbClr val="FFFFFF"/>
                              </a:solidFill>
                              <a:effectLst/>
                              <a:uLnTx/>
                              <a:uFillTx/>
                              <a:latin typeface="Cambria Math" panose="02040503050406030204" pitchFamily="18" charset="0"/>
                              <a:ea typeface="+mj-ea"/>
                            </a:rPr>
                            <m:t>𝐸</m:t>
                          </m:r>
                        </m:e>
                        <m:sub>
                          <m:r>
                            <a:rPr kumimoji="0" lang="en-US" altLang="zh-CN" sz="2160" b="0" i="1" u="none" strike="noStrike" kern="0" cap="none" spc="0" normalizeH="0" baseline="0" noProof="0">
                              <a:ln>
                                <a:noFill/>
                              </a:ln>
                              <a:solidFill>
                                <a:srgbClr val="FFFFFF"/>
                              </a:solidFill>
                              <a:effectLst/>
                              <a:uLnTx/>
                              <a:uFillTx/>
                              <a:latin typeface="Cambria Math" panose="02040503050406030204" pitchFamily="18" charset="0"/>
                              <a:ea typeface="+mj-ea"/>
                            </a:rPr>
                            <m:t>1</m:t>
                          </m:r>
                        </m:sub>
                      </m:sSub>
                    </m:oMath>
                  </m:oMathPara>
                </a14:m>
                <a:endParaRPr kumimoji="0" lang="zh-CN" altLang="en-US" sz="2160" b="0" i="0" u="none" strike="noStrike" kern="0" cap="none" spc="0" normalizeH="0" baseline="0" noProof="0" dirty="0">
                  <a:ln>
                    <a:noFill/>
                  </a:ln>
                  <a:solidFill>
                    <a:srgbClr val="FFFFFF"/>
                  </a:solidFill>
                  <a:effectLst/>
                  <a:uLnTx/>
                  <a:uFillTx/>
                  <a:latin typeface="微软雅黑"/>
                  <a:ea typeface="微软雅黑"/>
                </a:endParaRPr>
              </a:p>
            </p:txBody>
          </p:sp>
        </mc:Choice>
        <mc:Fallback xmlns="">
          <p:sp>
            <p:nvSpPr>
              <p:cNvPr id="65" name="圆角矩形 64"/>
              <p:cNvSpPr>
                <a:spLocks noRot="1" noChangeAspect="1" noMove="1" noResize="1" noEditPoints="1" noAdjustHandles="1" noChangeArrowheads="1" noChangeShapeType="1" noTextEdit="1"/>
              </p:cNvSpPr>
              <p:nvPr/>
            </p:nvSpPr>
            <p:spPr>
              <a:xfrm>
                <a:off x="7737514" y="1670609"/>
                <a:ext cx="691286" cy="402976"/>
              </a:xfrm>
              <a:prstGeom prst="roundRect">
                <a:avLst/>
              </a:prstGeom>
              <a:blipFill>
                <a:blip r:embed="rId7"/>
                <a:stretch>
                  <a:fillRect/>
                </a:stretch>
              </a:blipFill>
              <a:ln w="38100">
                <a:solidFill>
                  <a:schemeClr val="bg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圆角矩形 65"/>
              <p:cNvSpPr/>
              <p:nvPr/>
            </p:nvSpPr>
            <p:spPr>
              <a:xfrm>
                <a:off x="7715163" y="2344271"/>
                <a:ext cx="691286" cy="40297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23069"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160" b="0" i="1" u="none" strike="noStrike" kern="0" cap="none" spc="0" normalizeH="0" baseline="0" noProof="0">
                              <a:ln>
                                <a:noFill/>
                              </a:ln>
                              <a:solidFill>
                                <a:srgbClr val="FFFFFF"/>
                              </a:solidFill>
                              <a:effectLst/>
                              <a:uLnTx/>
                              <a:uFillTx/>
                              <a:latin typeface="Cambria Math" panose="02040503050406030204" pitchFamily="18" charset="0"/>
                              <a:ea typeface="+mj-ea"/>
                            </a:rPr>
                          </m:ctrlPr>
                        </m:sSubPr>
                        <m:e>
                          <m:r>
                            <a:rPr kumimoji="0" lang="en-US" altLang="zh-CN" sz="2160" b="0" i="1" u="none" strike="noStrike" kern="0" cap="none" spc="0" normalizeH="0" baseline="0" noProof="0">
                              <a:ln>
                                <a:noFill/>
                              </a:ln>
                              <a:solidFill>
                                <a:srgbClr val="FFFFFF"/>
                              </a:solidFill>
                              <a:effectLst/>
                              <a:uLnTx/>
                              <a:uFillTx/>
                              <a:latin typeface="Cambria Math" panose="02040503050406030204" pitchFamily="18" charset="0"/>
                              <a:ea typeface="+mj-ea"/>
                            </a:rPr>
                            <m:t>𝐸</m:t>
                          </m:r>
                        </m:e>
                        <m:sub>
                          <m:r>
                            <a:rPr kumimoji="0" lang="en-US" altLang="zh-CN" sz="2160" b="0" i="1" u="none" strike="noStrike" kern="0" cap="none" spc="0" normalizeH="0" baseline="0" noProof="0">
                              <a:ln>
                                <a:noFill/>
                              </a:ln>
                              <a:solidFill>
                                <a:srgbClr val="FFFFFF"/>
                              </a:solidFill>
                              <a:effectLst/>
                              <a:uLnTx/>
                              <a:uFillTx/>
                              <a:latin typeface="Cambria Math" panose="02040503050406030204" pitchFamily="18" charset="0"/>
                              <a:ea typeface="+mj-ea"/>
                            </a:rPr>
                            <m:t>2</m:t>
                          </m:r>
                        </m:sub>
                      </m:sSub>
                    </m:oMath>
                  </m:oMathPara>
                </a14:m>
                <a:endParaRPr kumimoji="0" lang="zh-CN" altLang="en-US" sz="2160" b="0" i="0" u="none" strike="noStrike" kern="0" cap="none" spc="0" normalizeH="0" baseline="0" noProof="0" dirty="0">
                  <a:ln>
                    <a:noFill/>
                  </a:ln>
                  <a:solidFill>
                    <a:srgbClr val="FFFFFF"/>
                  </a:solidFill>
                  <a:effectLst/>
                  <a:uLnTx/>
                  <a:uFillTx/>
                  <a:latin typeface="微软雅黑"/>
                  <a:ea typeface="微软雅黑"/>
                </a:endParaRPr>
              </a:p>
            </p:txBody>
          </p:sp>
        </mc:Choice>
        <mc:Fallback xmlns="">
          <p:sp>
            <p:nvSpPr>
              <p:cNvPr id="66" name="圆角矩形 65"/>
              <p:cNvSpPr>
                <a:spLocks noRot="1" noChangeAspect="1" noMove="1" noResize="1" noEditPoints="1" noAdjustHandles="1" noChangeArrowheads="1" noChangeShapeType="1" noTextEdit="1"/>
              </p:cNvSpPr>
              <p:nvPr/>
            </p:nvSpPr>
            <p:spPr>
              <a:xfrm>
                <a:off x="7715163" y="2344271"/>
                <a:ext cx="691286" cy="402976"/>
              </a:xfrm>
              <a:prstGeom prst="roundRect">
                <a:avLst/>
              </a:prstGeom>
              <a:blipFill>
                <a:blip r:embed="rId8"/>
                <a:stretch>
                  <a:fillRect/>
                </a:stretch>
              </a:blipFill>
              <a:ln w="38100">
                <a:solidFill>
                  <a:schemeClr val="bg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圆角矩形 66"/>
              <p:cNvSpPr/>
              <p:nvPr/>
            </p:nvSpPr>
            <p:spPr>
              <a:xfrm>
                <a:off x="7737514" y="3039790"/>
                <a:ext cx="691286" cy="40297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23069"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160" b="0" i="1" u="none" strike="noStrike" kern="0" cap="none" spc="0" normalizeH="0" baseline="0" noProof="0">
                              <a:ln>
                                <a:noFill/>
                              </a:ln>
                              <a:solidFill>
                                <a:srgbClr val="FFFFFF"/>
                              </a:solidFill>
                              <a:effectLst/>
                              <a:uLnTx/>
                              <a:uFillTx/>
                              <a:latin typeface="Cambria Math" panose="02040503050406030204" pitchFamily="18" charset="0"/>
                              <a:ea typeface="+mj-ea"/>
                            </a:rPr>
                          </m:ctrlPr>
                        </m:sSubPr>
                        <m:e>
                          <m:r>
                            <a:rPr kumimoji="0" lang="en-US" altLang="zh-CN" sz="2160" b="0" i="1" u="none" strike="noStrike" kern="0" cap="none" spc="0" normalizeH="0" baseline="0" noProof="0">
                              <a:ln>
                                <a:noFill/>
                              </a:ln>
                              <a:solidFill>
                                <a:srgbClr val="FFFFFF"/>
                              </a:solidFill>
                              <a:effectLst/>
                              <a:uLnTx/>
                              <a:uFillTx/>
                              <a:latin typeface="Cambria Math" panose="02040503050406030204" pitchFamily="18" charset="0"/>
                              <a:ea typeface="+mj-ea"/>
                            </a:rPr>
                            <m:t>𝐸</m:t>
                          </m:r>
                        </m:e>
                        <m:sub>
                          <m:r>
                            <a:rPr kumimoji="0" lang="en-US" altLang="zh-CN" sz="2160" b="0" i="1" u="none" strike="noStrike" kern="0" cap="none" spc="0" normalizeH="0" baseline="0" noProof="0">
                              <a:ln>
                                <a:noFill/>
                              </a:ln>
                              <a:solidFill>
                                <a:srgbClr val="FFFFFF"/>
                              </a:solidFill>
                              <a:effectLst/>
                              <a:uLnTx/>
                              <a:uFillTx/>
                              <a:latin typeface="Cambria Math" panose="02040503050406030204" pitchFamily="18" charset="0"/>
                              <a:ea typeface="+mj-ea"/>
                            </a:rPr>
                            <m:t>3</m:t>
                          </m:r>
                        </m:sub>
                      </m:sSub>
                    </m:oMath>
                  </m:oMathPara>
                </a14:m>
                <a:endParaRPr kumimoji="0" lang="zh-CN" altLang="en-US" sz="2160" b="0" i="0" u="none" strike="noStrike" kern="0" cap="none" spc="0" normalizeH="0" baseline="0" noProof="0" dirty="0">
                  <a:ln>
                    <a:noFill/>
                  </a:ln>
                  <a:solidFill>
                    <a:srgbClr val="FFFFFF"/>
                  </a:solidFill>
                  <a:effectLst/>
                  <a:uLnTx/>
                  <a:uFillTx/>
                  <a:latin typeface="微软雅黑"/>
                  <a:ea typeface="微软雅黑"/>
                </a:endParaRPr>
              </a:p>
            </p:txBody>
          </p:sp>
        </mc:Choice>
        <mc:Fallback xmlns="">
          <p:sp>
            <p:nvSpPr>
              <p:cNvPr id="67" name="圆角矩形 66"/>
              <p:cNvSpPr>
                <a:spLocks noRot="1" noChangeAspect="1" noMove="1" noResize="1" noEditPoints="1" noAdjustHandles="1" noChangeArrowheads="1" noChangeShapeType="1" noTextEdit="1"/>
              </p:cNvSpPr>
              <p:nvPr/>
            </p:nvSpPr>
            <p:spPr>
              <a:xfrm>
                <a:off x="7737514" y="3039790"/>
                <a:ext cx="691286" cy="402976"/>
              </a:xfrm>
              <a:prstGeom prst="roundRect">
                <a:avLst/>
              </a:prstGeom>
              <a:blipFill>
                <a:blip r:embed="rId9"/>
                <a:stretch>
                  <a:fillRect/>
                </a:stretch>
              </a:blipFill>
              <a:ln w="38100">
                <a:solidFill>
                  <a:schemeClr val="bg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圆角矩形 67"/>
              <p:cNvSpPr/>
              <p:nvPr/>
            </p:nvSpPr>
            <p:spPr>
              <a:xfrm>
                <a:off x="7756391" y="5121474"/>
                <a:ext cx="691286" cy="40297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823069"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160" b="0" i="1" u="none" strike="noStrike" kern="0" cap="none" spc="0" normalizeH="0" baseline="0" noProof="0">
                              <a:ln>
                                <a:noFill/>
                              </a:ln>
                              <a:solidFill>
                                <a:srgbClr val="FFFFFF"/>
                              </a:solidFill>
                              <a:effectLst/>
                              <a:uLnTx/>
                              <a:uFillTx/>
                              <a:latin typeface="Cambria Math" panose="02040503050406030204" pitchFamily="18" charset="0"/>
                              <a:ea typeface="+mj-ea"/>
                            </a:rPr>
                          </m:ctrlPr>
                        </m:sSubPr>
                        <m:e>
                          <m:r>
                            <a:rPr kumimoji="0" lang="en-US" altLang="zh-CN" sz="2160" b="0" i="1" u="none" strike="noStrike" kern="0" cap="none" spc="0" normalizeH="0" baseline="0" noProof="0">
                              <a:ln>
                                <a:noFill/>
                              </a:ln>
                              <a:solidFill>
                                <a:srgbClr val="FFFFFF"/>
                              </a:solidFill>
                              <a:effectLst/>
                              <a:uLnTx/>
                              <a:uFillTx/>
                              <a:latin typeface="Cambria Math" panose="02040503050406030204" pitchFamily="18" charset="0"/>
                              <a:ea typeface="+mj-ea"/>
                            </a:rPr>
                            <m:t>𝐸</m:t>
                          </m:r>
                        </m:e>
                        <m:sub>
                          <m:r>
                            <a:rPr kumimoji="0" lang="en-US" altLang="zh-CN" sz="2160" b="0" i="1" u="none" strike="noStrike" kern="0" cap="none" spc="0" normalizeH="0" baseline="0" noProof="0">
                              <a:ln>
                                <a:noFill/>
                              </a:ln>
                              <a:solidFill>
                                <a:srgbClr val="FFFFFF"/>
                              </a:solidFill>
                              <a:effectLst/>
                              <a:uLnTx/>
                              <a:uFillTx/>
                              <a:latin typeface="Cambria Math" panose="02040503050406030204" pitchFamily="18" charset="0"/>
                              <a:ea typeface="+mj-ea"/>
                            </a:rPr>
                            <m:t>𝑚</m:t>
                          </m:r>
                        </m:sub>
                      </m:sSub>
                    </m:oMath>
                  </m:oMathPara>
                </a14:m>
                <a:endParaRPr kumimoji="0" lang="zh-CN" altLang="en-US" sz="2160" b="0" i="0" u="none" strike="noStrike" kern="0" cap="none" spc="0" normalizeH="0" baseline="0" noProof="0" dirty="0">
                  <a:ln>
                    <a:noFill/>
                  </a:ln>
                  <a:solidFill>
                    <a:srgbClr val="FFFFFF"/>
                  </a:solidFill>
                  <a:effectLst/>
                  <a:uLnTx/>
                  <a:uFillTx/>
                  <a:latin typeface="微软雅黑"/>
                  <a:ea typeface="微软雅黑"/>
                </a:endParaRPr>
              </a:p>
            </p:txBody>
          </p:sp>
        </mc:Choice>
        <mc:Fallback xmlns="">
          <p:sp>
            <p:nvSpPr>
              <p:cNvPr id="68" name="圆角矩形 67"/>
              <p:cNvSpPr>
                <a:spLocks noRot="1" noChangeAspect="1" noMove="1" noResize="1" noEditPoints="1" noAdjustHandles="1" noChangeArrowheads="1" noChangeShapeType="1" noTextEdit="1"/>
              </p:cNvSpPr>
              <p:nvPr/>
            </p:nvSpPr>
            <p:spPr>
              <a:xfrm>
                <a:off x="7756391" y="5121474"/>
                <a:ext cx="691286" cy="402976"/>
              </a:xfrm>
              <a:prstGeom prst="roundRect">
                <a:avLst/>
              </a:prstGeom>
              <a:blipFill>
                <a:blip r:embed="rId10"/>
                <a:stretch>
                  <a:fillRect/>
                </a:stretch>
              </a:blipFill>
              <a:ln w="38100">
                <a:solidFill>
                  <a:schemeClr val="bg1"/>
                </a:solidFill>
              </a:ln>
            </p:spPr>
            <p:txBody>
              <a:bodyPr/>
              <a:lstStyle/>
              <a:p>
                <a:r>
                  <a:rPr lang="zh-CN" altLang="en-US">
                    <a:noFill/>
                  </a:rPr>
                  <a:t> </a:t>
                </a:r>
              </a:p>
            </p:txBody>
          </p:sp>
        </mc:Fallback>
      </mc:AlternateContent>
      <p:sp>
        <p:nvSpPr>
          <p:cNvPr id="69" name="文本框 68"/>
          <p:cNvSpPr txBox="1"/>
          <p:nvPr/>
        </p:nvSpPr>
        <p:spPr>
          <a:xfrm>
            <a:off x="7806395" y="3972784"/>
            <a:ext cx="517065" cy="673663"/>
          </a:xfrm>
          <a:prstGeom prst="rect">
            <a:avLst/>
          </a:prstGeom>
          <a:noFill/>
          <a:ln w="38100">
            <a:noFill/>
          </a:ln>
        </p:spPr>
        <p:txBody>
          <a:bodyPr vert="eaVert" wrap="square" rtlCol="0">
            <a:spAutoFit/>
          </a:bodyPr>
          <a:lstStyle/>
          <a:p>
            <a:pPr marL="0" marR="0" lvl="0" indent="0" algn="ctr" defTabSz="823069" eaLnBrk="1" fontAlgn="auto" latinLnBrk="0" hangingPunct="1">
              <a:lnSpc>
                <a:spcPct val="100000"/>
              </a:lnSpc>
              <a:spcBef>
                <a:spcPts val="0"/>
              </a:spcBef>
              <a:spcAft>
                <a:spcPts val="0"/>
              </a:spcAft>
              <a:buClrTx/>
              <a:buSzTx/>
              <a:buFontTx/>
              <a:buNone/>
              <a:tabLst/>
              <a:defRPr/>
            </a:pPr>
            <a:r>
              <a:rPr kumimoji="0" lang="en-US" altLang="zh-CN" sz="2160" b="0" i="0" u="none" strike="noStrike" kern="0" cap="none" spc="0" normalizeH="0" baseline="0" noProof="0" dirty="0">
                <a:ln>
                  <a:noFill/>
                </a:ln>
                <a:solidFill>
                  <a:srgbClr val="FFFFFF"/>
                </a:solidFill>
                <a:effectLst/>
                <a:uLnTx/>
                <a:uFillTx/>
                <a:latin typeface="微软雅黑"/>
                <a:ea typeface="微软雅黑"/>
              </a:rPr>
              <a:t>…</a:t>
            </a:r>
            <a:endParaRPr kumimoji="0" lang="zh-CN" altLang="en-US" sz="2160" b="0" i="0" u="none" strike="noStrike" kern="0" cap="none" spc="0" normalizeH="0" baseline="0" noProof="0" dirty="0">
              <a:ln>
                <a:noFill/>
              </a:ln>
              <a:solidFill>
                <a:srgbClr val="FFFFFF"/>
              </a:solidFill>
              <a:effectLst/>
              <a:uLnTx/>
              <a:uFillTx/>
              <a:latin typeface="微软雅黑"/>
              <a:ea typeface="微软雅黑"/>
            </a:endParaRPr>
          </a:p>
        </p:txBody>
      </p:sp>
      <p:cxnSp>
        <p:nvCxnSpPr>
          <p:cNvPr id="71" name="直接箭头连接符 70"/>
          <p:cNvCxnSpPr>
            <a:stCxn id="65" idx="1"/>
            <a:endCxn id="59" idx="3"/>
          </p:cNvCxnSpPr>
          <p:nvPr/>
        </p:nvCxnSpPr>
        <p:spPr>
          <a:xfrm flipH="1">
            <a:off x="6940111" y="1872097"/>
            <a:ext cx="797403" cy="216289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66" idx="1"/>
            <a:endCxn id="59" idx="3"/>
          </p:cNvCxnSpPr>
          <p:nvPr/>
        </p:nvCxnSpPr>
        <p:spPr>
          <a:xfrm flipH="1">
            <a:off x="6940111" y="2545759"/>
            <a:ext cx="775052" cy="1489228"/>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7" idx="1"/>
            <a:endCxn id="59" idx="3"/>
          </p:cNvCxnSpPr>
          <p:nvPr/>
        </p:nvCxnSpPr>
        <p:spPr>
          <a:xfrm flipH="1">
            <a:off x="6940111" y="3241278"/>
            <a:ext cx="797403" cy="79370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endCxn id="59" idx="3"/>
          </p:cNvCxnSpPr>
          <p:nvPr/>
        </p:nvCxnSpPr>
        <p:spPr>
          <a:xfrm flipH="1" flipV="1">
            <a:off x="6940111" y="4034987"/>
            <a:ext cx="935160" cy="17180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68" idx="1"/>
            <a:endCxn id="59" idx="3"/>
          </p:cNvCxnSpPr>
          <p:nvPr/>
        </p:nvCxnSpPr>
        <p:spPr>
          <a:xfrm flipH="1" flipV="1">
            <a:off x="6940111" y="4034987"/>
            <a:ext cx="816280" cy="128797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5" name="圆角矩形 84"/>
          <p:cNvSpPr/>
          <p:nvPr/>
        </p:nvSpPr>
        <p:spPr>
          <a:xfrm>
            <a:off x="9401599" y="1257347"/>
            <a:ext cx="2191952" cy="4584534"/>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23069" eaLnBrk="1" fontAlgn="auto" latinLnBrk="0" hangingPunct="1">
              <a:lnSpc>
                <a:spcPct val="100000"/>
              </a:lnSpc>
              <a:spcBef>
                <a:spcPts val="0"/>
              </a:spcBef>
              <a:spcAft>
                <a:spcPts val="0"/>
              </a:spcAft>
              <a:buClrTx/>
              <a:buSzTx/>
              <a:buFontTx/>
              <a:buNone/>
              <a:tabLst/>
              <a:defRPr/>
            </a:pPr>
            <a:endParaRPr kumimoji="0" lang="zh-CN" altLang="en-US" sz="1620" b="0" i="0" u="none" strike="noStrike" kern="0" cap="none" spc="0" normalizeH="0" baseline="0" noProof="0" dirty="0">
              <a:ln>
                <a:noFill/>
              </a:ln>
              <a:solidFill>
                <a:srgbClr val="FFFFFF"/>
              </a:solidFill>
              <a:effectLst/>
              <a:uLnTx/>
              <a:uFillTx/>
            </a:endParaRPr>
          </a:p>
        </p:txBody>
      </p:sp>
      <p:sp>
        <p:nvSpPr>
          <p:cNvPr id="86" name="椭圆 85"/>
          <p:cNvSpPr/>
          <p:nvPr/>
        </p:nvSpPr>
        <p:spPr>
          <a:xfrm>
            <a:off x="9412568" y="1579345"/>
            <a:ext cx="540089" cy="246600"/>
          </a:xfrm>
          <a:prstGeom prst="ellipse">
            <a:avLst/>
          </a:prstGeom>
          <a:noFill/>
          <a:ln w="38100"/>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823069" eaLnBrk="1" fontAlgn="auto" latinLnBrk="0" hangingPunct="1">
              <a:lnSpc>
                <a:spcPct val="100000"/>
              </a:lnSpc>
              <a:spcBef>
                <a:spcPts val="0"/>
              </a:spcBef>
              <a:spcAft>
                <a:spcPts val="0"/>
              </a:spcAft>
              <a:buClrTx/>
              <a:buSzTx/>
              <a:buFontTx/>
              <a:buNone/>
              <a:tabLst/>
              <a:defRPr/>
            </a:pPr>
            <a:endParaRPr kumimoji="0" lang="zh-CN" altLang="en-US" sz="2160" b="0" i="0" u="none" strike="noStrike" kern="0" cap="none" spc="0" normalizeH="0" baseline="0" noProof="0">
              <a:ln>
                <a:noFill/>
              </a:ln>
              <a:solidFill>
                <a:srgbClr val="000000"/>
              </a:solidFill>
              <a:effectLst/>
              <a:uLnTx/>
              <a:uFillTx/>
              <a:latin typeface="微软雅黑"/>
              <a:ea typeface="微软雅黑"/>
            </a:endParaRPr>
          </a:p>
        </p:txBody>
      </p:sp>
      <p:sp>
        <p:nvSpPr>
          <p:cNvPr id="90" name="文本框 89"/>
          <p:cNvSpPr txBox="1"/>
          <p:nvPr/>
        </p:nvSpPr>
        <p:spPr>
          <a:xfrm>
            <a:off x="9478673" y="4080082"/>
            <a:ext cx="517065" cy="673663"/>
          </a:xfrm>
          <a:prstGeom prst="rect">
            <a:avLst/>
          </a:prstGeom>
          <a:noFill/>
          <a:ln w="38100">
            <a:noFill/>
          </a:ln>
        </p:spPr>
        <p:style>
          <a:lnRef idx="1">
            <a:schemeClr val="accent4"/>
          </a:lnRef>
          <a:fillRef idx="2">
            <a:schemeClr val="accent4"/>
          </a:fillRef>
          <a:effectRef idx="1">
            <a:schemeClr val="accent4"/>
          </a:effectRef>
          <a:fontRef idx="minor">
            <a:schemeClr val="dk1"/>
          </a:fontRef>
        </p:style>
        <p:txBody>
          <a:bodyPr vert="eaVert" wrap="square" rtlCol="0">
            <a:spAutoFit/>
          </a:bodyPr>
          <a:lstStyle/>
          <a:p>
            <a:pPr marL="0" marR="0" lvl="0" indent="0" algn="ctr" defTabSz="823069" eaLnBrk="1" fontAlgn="auto" latinLnBrk="0" hangingPunct="1">
              <a:lnSpc>
                <a:spcPct val="100000"/>
              </a:lnSpc>
              <a:spcBef>
                <a:spcPts val="0"/>
              </a:spcBef>
              <a:spcAft>
                <a:spcPts val="0"/>
              </a:spcAft>
              <a:buClrTx/>
              <a:buSzTx/>
              <a:buFontTx/>
              <a:buNone/>
              <a:tabLst/>
              <a:defRPr/>
            </a:pPr>
            <a:r>
              <a:rPr kumimoji="0" lang="en-US" altLang="zh-CN" sz="2160" b="0" i="0" u="none" strike="noStrike" kern="0" cap="none" spc="0" normalizeH="0" baseline="0" noProof="0" dirty="0">
                <a:ln>
                  <a:noFill/>
                </a:ln>
                <a:solidFill>
                  <a:srgbClr val="FFFFFF"/>
                </a:solidFill>
                <a:effectLst/>
                <a:uLnTx/>
                <a:uFillTx/>
                <a:latin typeface="微软雅黑"/>
                <a:ea typeface="微软雅黑"/>
              </a:rPr>
              <a:t>…</a:t>
            </a:r>
            <a:endParaRPr kumimoji="0" lang="zh-CN" altLang="en-US" sz="2160" b="0" i="0" u="none" strike="noStrike" kern="0" cap="none" spc="0" normalizeH="0" baseline="0" noProof="0" dirty="0">
              <a:ln>
                <a:noFill/>
              </a:ln>
              <a:solidFill>
                <a:srgbClr val="FFFFFF"/>
              </a:solidFill>
              <a:effectLst/>
              <a:uLnTx/>
              <a:uFillTx/>
              <a:latin typeface="微软雅黑"/>
              <a:ea typeface="微软雅黑"/>
            </a:endParaRPr>
          </a:p>
        </p:txBody>
      </p:sp>
      <p:sp>
        <p:nvSpPr>
          <p:cNvPr id="92" name="文本框 91"/>
          <p:cNvSpPr txBox="1"/>
          <p:nvPr/>
        </p:nvSpPr>
        <p:spPr>
          <a:xfrm>
            <a:off x="7835304" y="5906467"/>
            <a:ext cx="1803699" cy="480131"/>
          </a:xfrm>
          <a:prstGeom prst="rect">
            <a:avLst/>
          </a:prstGeom>
          <a:noFill/>
          <a:ln w="38100">
            <a:noFill/>
          </a:ln>
        </p:spPr>
        <p:txBody>
          <a:bodyPr wrap="none" rtlCol="0">
            <a:spAutoFit/>
          </a:bodyPr>
          <a:lstStyle/>
          <a:p>
            <a:pPr marL="0" marR="0" lvl="0" indent="0" algn="ctr" defTabSz="823069" eaLnBrk="1" fontAlgn="auto" latinLnBrk="0" hangingPunct="1">
              <a:lnSpc>
                <a:spcPct val="100000"/>
              </a:lnSpc>
              <a:spcBef>
                <a:spcPts val="0"/>
              </a:spcBef>
              <a:spcAft>
                <a:spcPts val="0"/>
              </a:spcAft>
              <a:buClrTx/>
              <a:buSzTx/>
              <a:buFontTx/>
              <a:buNone/>
              <a:tabLst/>
              <a:defRPr/>
            </a:pPr>
            <a:r>
              <a:rPr kumimoji="0" lang="zh-CN" altLang="en-US" sz="2520" b="1" i="0" u="none" strike="noStrike" kern="0" cap="none" spc="0" normalizeH="0" baseline="0" noProof="0" dirty="0">
                <a:ln>
                  <a:noFill/>
                </a:ln>
                <a:solidFill>
                  <a:srgbClr val="FFFFFF"/>
                </a:solidFill>
                <a:effectLst/>
                <a:uLnTx/>
                <a:uFillTx/>
                <a:latin typeface="微软雅黑"/>
                <a:ea typeface="微软雅黑"/>
              </a:rPr>
              <a:t>异构体集合</a:t>
            </a:r>
          </a:p>
        </p:txBody>
      </p:sp>
      <p:sp>
        <p:nvSpPr>
          <p:cNvPr id="93" name="文本框 92"/>
          <p:cNvSpPr txBox="1"/>
          <p:nvPr/>
        </p:nvSpPr>
        <p:spPr>
          <a:xfrm>
            <a:off x="10039633" y="5914956"/>
            <a:ext cx="1156086" cy="480131"/>
          </a:xfrm>
          <a:prstGeom prst="rect">
            <a:avLst/>
          </a:prstGeom>
          <a:noFill/>
          <a:ln w="38100">
            <a:noFill/>
          </a:ln>
        </p:spPr>
        <p:txBody>
          <a:bodyPr wrap="none" rtlCol="0">
            <a:spAutoFit/>
          </a:bodyPr>
          <a:lstStyle/>
          <a:p>
            <a:pPr marL="0" marR="0" lvl="0" indent="0" algn="ctr" defTabSz="823069" eaLnBrk="1" fontAlgn="auto" latinLnBrk="0" hangingPunct="1">
              <a:lnSpc>
                <a:spcPct val="100000"/>
              </a:lnSpc>
              <a:spcBef>
                <a:spcPts val="0"/>
              </a:spcBef>
              <a:spcAft>
                <a:spcPts val="0"/>
              </a:spcAft>
              <a:buClrTx/>
              <a:buSzTx/>
              <a:buFontTx/>
              <a:buNone/>
              <a:tabLst/>
              <a:defRPr/>
            </a:pPr>
            <a:r>
              <a:rPr kumimoji="0" lang="zh-CN" altLang="en-US" sz="2520" b="1" i="0" u="none" strike="noStrike" kern="0" cap="none" spc="0" normalizeH="0" baseline="0" noProof="0" dirty="0">
                <a:ln>
                  <a:noFill/>
                </a:ln>
                <a:solidFill>
                  <a:srgbClr val="FFFFFF"/>
                </a:solidFill>
                <a:effectLst/>
                <a:uLnTx/>
                <a:uFillTx/>
                <a:latin typeface="微软雅黑"/>
                <a:ea typeface="微软雅黑"/>
              </a:rPr>
              <a:t>构件池</a:t>
            </a:r>
          </a:p>
        </p:txBody>
      </p:sp>
      <p:sp>
        <p:nvSpPr>
          <p:cNvPr id="117" name="右箭头 116"/>
          <p:cNvSpPr/>
          <p:nvPr/>
        </p:nvSpPr>
        <p:spPr>
          <a:xfrm flipH="1">
            <a:off x="8611565" y="3670041"/>
            <a:ext cx="701808" cy="302743"/>
          </a:xfrm>
          <a:prstGeom prst="rightArrow">
            <a:avLst/>
          </a:prstGeom>
          <a:solidFill>
            <a:srgbClr val="EE1C3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23069" eaLnBrk="1" fontAlgn="auto" latinLnBrk="0" hangingPunct="1">
              <a:lnSpc>
                <a:spcPct val="100000"/>
              </a:lnSpc>
              <a:spcBef>
                <a:spcPts val="0"/>
              </a:spcBef>
              <a:spcAft>
                <a:spcPts val="0"/>
              </a:spcAft>
              <a:buClrTx/>
              <a:buSzTx/>
              <a:buFontTx/>
              <a:buNone/>
              <a:tabLst/>
              <a:defRPr/>
            </a:pPr>
            <a:endParaRPr kumimoji="0" lang="zh-CN" altLang="en-US" sz="2160" b="0" i="0" u="none" strike="noStrike" kern="0" cap="none" spc="0" normalizeH="0" baseline="0" noProof="0">
              <a:ln>
                <a:noFill/>
              </a:ln>
              <a:solidFill>
                <a:srgbClr val="FFFFFF"/>
              </a:solidFill>
              <a:effectLst/>
              <a:uLnTx/>
              <a:uFillTx/>
              <a:latin typeface="微软雅黑"/>
              <a:ea typeface="微软雅黑"/>
            </a:endParaRPr>
          </a:p>
        </p:txBody>
      </p:sp>
      <p:sp>
        <p:nvSpPr>
          <p:cNvPr id="118" name="梯形 117"/>
          <p:cNvSpPr/>
          <p:nvPr/>
        </p:nvSpPr>
        <p:spPr>
          <a:xfrm rot="10800000" flipV="1">
            <a:off x="2599128" y="2353334"/>
            <a:ext cx="1979834" cy="547390"/>
          </a:xfrm>
          <a:prstGeom prst="trapezoid">
            <a:avLst/>
          </a:prstGeom>
          <a:noFill/>
          <a:ln w="38100">
            <a:solidFill>
              <a:srgbClr val="219DC9"/>
            </a:solidFill>
          </a:ln>
        </p:spPr>
        <p:style>
          <a:lnRef idx="1">
            <a:schemeClr val="accent4"/>
          </a:lnRef>
          <a:fillRef idx="3">
            <a:schemeClr val="accent4"/>
          </a:fillRef>
          <a:effectRef idx="2">
            <a:schemeClr val="accent4"/>
          </a:effectRef>
          <a:fontRef idx="minor">
            <a:schemeClr val="lt1"/>
          </a:fontRef>
        </p:style>
        <p:txBody>
          <a:bodyPr rtlCol="0" anchor="ctr"/>
          <a:lstStyle/>
          <a:p>
            <a:pPr marL="0" marR="0" lvl="0" indent="0" algn="ctr" defTabSz="823069" eaLnBrk="1" fontAlgn="auto" latinLnBrk="0" hangingPunct="1">
              <a:lnSpc>
                <a:spcPct val="100000"/>
              </a:lnSpc>
              <a:spcBef>
                <a:spcPts val="0"/>
              </a:spcBef>
              <a:spcAft>
                <a:spcPts val="0"/>
              </a:spcAft>
              <a:buClrTx/>
              <a:buSzTx/>
              <a:buFontTx/>
              <a:buNone/>
              <a:tabLst/>
              <a:defRPr/>
            </a:pPr>
            <a:endParaRPr kumimoji="0" lang="zh-CN" altLang="en-US" sz="2160" b="0" i="0" u="none" strike="noStrike" kern="0" cap="none" spc="0" normalizeH="0" baseline="0" noProof="0" dirty="0">
              <a:ln>
                <a:noFill/>
              </a:ln>
              <a:solidFill>
                <a:srgbClr val="FFFFFF"/>
              </a:solidFill>
              <a:effectLst/>
              <a:uLnTx/>
              <a:uFillTx/>
              <a:latin typeface="微软雅黑"/>
              <a:ea typeface="微软雅黑"/>
            </a:endParaRPr>
          </a:p>
        </p:txBody>
      </p:sp>
      <p:sp>
        <p:nvSpPr>
          <p:cNvPr id="2" name="文本框 1"/>
          <p:cNvSpPr txBox="1"/>
          <p:nvPr/>
        </p:nvSpPr>
        <p:spPr>
          <a:xfrm>
            <a:off x="585961" y="2012024"/>
            <a:ext cx="1156086" cy="480131"/>
          </a:xfrm>
          <a:prstGeom prst="rect">
            <a:avLst/>
          </a:prstGeom>
          <a:noFill/>
        </p:spPr>
        <p:txBody>
          <a:bodyPr wrap="none" rtlCol="0">
            <a:spAutoFit/>
          </a:bodyPr>
          <a:lstStyle/>
          <a:p>
            <a:pPr marL="0" marR="0" lvl="0" indent="0" defTabSz="823069" eaLnBrk="1" fontAlgn="auto" latinLnBrk="0" hangingPunct="1">
              <a:lnSpc>
                <a:spcPct val="100000"/>
              </a:lnSpc>
              <a:spcBef>
                <a:spcPts val="0"/>
              </a:spcBef>
              <a:spcAft>
                <a:spcPts val="0"/>
              </a:spcAft>
              <a:buClrTx/>
              <a:buSzTx/>
              <a:buFontTx/>
              <a:buNone/>
              <a:tabLst/>
              <a:defRPr/>
            </a:pPr>
            <a:r>
              <a:rPr kumimoji="0" lang="zh-CN" altLang="en-US" sz="2520" b="1" i="0" u="none" strike="noStrike" kern="0" cap="none" spc="0" normalizeH="0" baseline="0" noProof="0" dirty="0">
                <a:ln>
                  <a:noFill/>
                </a:ln>
                <a:solidFill>
                  <a:schemeClr val="bg1"/>
                </a:solidFill>
                <a:effectLst/>
                <a:uLnTx/>
                <a:uFillTx/>
              </a:rPr>
              <a:t>防护界</a:t>
            </a:r>
          </a:p>
        </p:txBody>
      </p:sp>
      <p:sp>
        <p:nvSpPr>
          <p:cNvPr id="62" name="文本框 61"/>
          <p:cNvSpPr txBox="1"/>
          <p:nvPr/>
        </p:nvSpPr>
        <p:spPr>
          <a:xfrm>
            <a:off x="720777" y="5121474"/>
            <a:ext cx="1156086" cy="480131"/>
          </a:xfrm>
          <a:prstGeom prst="rect">
            <a:avLst/>
          </a:prstGeom>
          <a:noFill/>
        </p:spPr>
        <p:txBody>
          <a:bodyPr wrap="none" rtlCol="0">
            <a:spAutoFit/>
          </a:bodyPr>
          <a:lstStyle/>
          <a:p>
            <a:pPr marL="0" marR="0" lvl="0" indent="0" defTabSz="823069" eaLnBrk="1" fontAlgn="auto" latinLnBrk="0" hangingPunct="1">
              <a:lnSpc>
                <a:spcPct val="100000"/>
              </a:lnSpc>
              <a:spcBef>
                <a:spcPts val="0"/>
              </a:spcBef>
              <a:spcAft>
                <a:spcPts val="0"/>
              </a:spcAft>
              <a:buClrTx/>
              <a:buSzTx/>
              <a:buFontTx/>
              <a:buNone/>
              <a:tabLst/>
              <a:defRPr/>
            </a:pPr>
            <a:r>
              <a:rPr kumimoji="0" lang="zh-CN" altLang="en-US" sz="2520" b="1" i="0" u="none" strike="noStrike" kern="0" cap="none" spc="0" normalizeH="0" baseline="0" noProof="0" dirty="0">
                <a:ln>
                  <a:noFill/>
                </a:ln>
                <a:solidFill>
                  <a:schemeClr val="bg1"/>
                </a:solidFill>
                <a:effectLst/>
                <a:uLnTx/>
                <a:uFillTx/>
              </a:rPr>
              <a:t>防护界</a:t>
            </a:r>
          </a:p>
        </p:txBody>
      </p:sp>
      <p:cxnSp>
        <p:nvCxnSpPr>
          <p:cNvPr id="9" name="直接箭头连接符 8"/>
          <p:cNvCxnSpPr/>
          <p:nvPr/>
        </p:nvCxnSpPr>
        <p:spPr>
          <a:xfrm>
            <a:off x="1112504" y="2545757"/>
            <a:ext cx="3384" cy="2575716"/>
          </a:xfrm>
          <a:prstGeom prst="straightConnector1">
            <a:avLst/>
          </a:prstGeom>
          <a:ln w="38100">
            <a:solidFill>
              <a:srgbClr val="FFFF00"/>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441933" y="5161743"/>
            <a:ext cx="1311578" cy="480131"/>
          </a:xfrm>
          <a:prstGeom prst="rect">
            <a:avLst/>
          </a:prstGeom>
          <a:noFill/>
        </p:spPr>
        <p:txBody>
          <a:bodyPr wrap="none" rtlCol="0">
            <a:spAutoFit/>
          </a:bodyPr>
          <a:lstStyle/>
          <a:p>
            <a:pPr marL="0" marR="0" lvl="0" indent="0" defTabSz="823069" eaLnBrk="1" fontAlgn="auto" latinLnBrk="0" hangingPunct="1">
              <a:lnSpc>
                <a:spcPct val="100000"/>
              </a:lnSpc>
              <a:spcBef>
                <a:spcPts val="0"/>
              </a:spcBef>
              <a:spcAft>
                <a:spcPts val="0"/>
              </a:spcAft>
              <a:buClrTx/>
              <a:buSzTx/>
              <a:buFontTx/>
              <a:buNone/>
              <a:tabLst/>
              <a:defRPr/>
            </a:pPr>
            <a:r>
              <a:rPr kumimoji="0" lang="zh-CN" altLang="en-US" sz="2520" b="1" i="0" u="none" strike="noStrike" kern="0" cap="none" spc="0" normalizeH="0" baseline="0" noProof="0" dirty="0">
                <a:ln>
                  <a:noFill/>
                </a:ln>
                <a:solidFill>
                  <a:schemeClr val="bg1"/>
                </a:solidFill>
                <a:effectLst/>
                <a:uLnTx/>
                <a:uFillTx/>
              </a:rPr>
              <a:t>服务集</a:t>
            </a:r>
            <a:r>
              <a:rPr kumimoji="0" lang="en-US" altLang="zh-CN" sz="2520" b="1" i="0" u="none" strike="noStrike" kern="0" cap="none" spc="0" normalizeH="0" baseline="0" noProof="0" dirty="0">
                <a:ln>
                  <a:noFill/>
                </a:ln>
                <a:solidFill>
                  <a:schemeClr val="bg1"/>
                </a:solidFill>
                <a:effectLst/>
                <a:uLnTx/>
                <a:uFillTx/>
              </a:rPr>
              <a:t>k</a:t>
            </a:r>
            <a:endParaRPr kumimoji="0" lang="zh-CN" altLang="en-US" sz="2520" b="1" i="0" u="none" strike="noStrike" kern="0" cap="none" spc="0" normalizeH="0" baseline="0" noProof="0" dirty="0">
              <a:ln>
                <a:noFill/>
              </a:ln>
              <a:solidFill>
                <a:schemeClr val="bg1"/>
              </a:solidFill>
              <a:effectLst/>
              <a:uLnTx/>
              <a:uFillTx/>
            </a:endParaRPr>
          </a:p>
        </p:txBody>
      </p:sp>
      <p:cxnSp>
        <p:nvCxnSpPr>
          <p:cNvPr id="14" name="直接箭头连接符 13"/>
          <p:cNvCxnSpPr/>
          <p:nvPr/>
        </p:nvCxnSpPr>
        <p:spPr>
          <a:xfrm rot="16200000" flipV="1">
            <a:off x="5306374" y="4420015"/>
            <a:ext cx="823067" cy="82306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558169" y="2975292"/>
            <a:ext cx="6795713" cy="1684165"/>
          </a:xfrm>
          <a:prstGeom prst="roundRect">
            <a:avLst/>
          </a:pr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23069" eaLnBrk="1" fontAlgn="auto" latinLnBrk="0" hangingPunct="1">
              <a:lnSpc>
                <a:spcPct val="100000"/>
              </a:lnSpc>
              <a:spcBef>
                <a:spcPts val="0"/>
              </a:spcBef>
              <a:spcAft>
                <a:spcPts val="0"/>
              </a:spcAft>
              <a:buClrTx/>
              <a:buSzTx/>
              <a:buFontTx/>
              <a:buNone/>
              <a:tabLst/>
              <a:defRPr/>
            </a:pPr>
            <a:endParaRPr kumimoji="0" lang="zh-CN" altLang="en-US" sz="1620" b="0" i="0" u="none" strike="noStrike" kern="0" cap="none" spc="0" normalizeH="0" baseline="0" noProof="0">
              <a:ln>
                <a:noFill/>
              </a:ln>
              <a:solidFill>
                <a:sysClr val="windowText" lastClr="000000"/>
              </a:solidFill>
              <a:effectLst/>
              <a:uLnTx/>
              <a:uFillTx/>
            </a:endParaRPr>
          </a:p>
        </p:txBody>
      </p:sp>
      <p:sp>
        <p:nvSpPr>
          <p:cNvPr id="10" name="文本框 9"/>
          <p:cNvSpPr txBox="1"/>
          <p:nvPr/>
        </p:nvSpPr>
        <p:spPr>
          <a:xfrm>
            <a:off x="910748" y="3558631"/>
            <a:ext cx="6323417" cy="480131"/>
          </a:xfrm>
          <a:prstGeom prst="rect">
            <a:avLst/>
          </a:prstGeom>
          <a:noFill/>
        </p:spPr>
        <p:txBody>
          <a:bodyPr wrap="square" rtlCol="0">
            <a:spAutoFit/>
          </a:bodyPr>
          <a:lstStyle/>
          <a:p>
            <a:pPr marL="0" marR="0" lvl="0" indent="0" defTabSz="823069" eaLnBrk="1" fontAlgn="auto" latinLnBrk="0" hangingPunct="1">
              <a:lnSpc>
                <a:spcPct val="100000"/>
              </a:lnSpc>
              <a:spcBef>
                <a:spcPts val="0"/>
              </a:spcBef>
              <a:spcAft>
                <a:spcPts val="0"/>
              </a:spcAft>
              <a:buClrTx/>
              <a:buSzTx/>
              <a:buFontTx/>
              <a:buNone/>
              <a:tabLst/>
              <a:defRPr/>
            </a:pPr>
            <a:r>
              <a:rPr kumimoji="0" lang="zh-CN" altLang="en-US" sz="2520" b="1" i="0" u="none" strike="noStrike" kern="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rPr>
              <a:t>在时空两个维度上作相异性和冗余性的变化</a:t>
            </a:r>
          </a:p>
        </p:txBody>
      </p:sp>
      <p:sp>
        <p:nvSpPr>
          <p:cNvPr id="84" name="椭圆 83"/>
          <p:cNvSpPr/>
          <p:nvPr/>
        </p:nvSpPr>
        <p:spPr>
          <a:xfrm>
            <a:off x="10048471" y="1585523"/>
            <a:ext cx="540089" cy="246600"/>
          </a:xfrm>
          <a:prstGeom prst="ellipse">
            <a:avLst/>
          </a:prstGeom>
          <a:noFill/>
          <a:ln w="38100"/>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823069" eaLnBrk="1" fontAlgn="auto" latinLnBrk="0" hangingPunct="1">
              <a:lnSpc>
                <a:spcPct val="100000"/>
              </a:lnSpc>
              <a:spcBef>
                <a:spcPts val="0"/>
              </a:spcBef>
              <a:spcAft>
                <a:spcPts val="0"/>
              </a:spcAft>
              <a:buClrTx/>
              <a:buSzTx/>
              <a:buFontTx/>
              <a:buNone/>
              <a:tabLst/>
              <a:defRPr/>
            </a:pPr>
            <a:endParaRPr kumimoji="0" lang="zh-CN" altLang="en-US" sz="2160" b="0" i="0" u="none" strike="noStrike" kern="0" cap="none" spc="0" normalizeH="0" baseline="0" noProof="0">
              <a:ln>
                <a:noFill/>
              </a:ln>
              <a:solidFill>
                <a:srgbClr val="000000"/>
              </a:solidFill>
              <a:effectLst/>
              <a:uLnTx/>
              <a:uFillTx/>
              <a:latin typeface="微软雅黑"/>
              <a:ea typeface="微软雅黑"/>
            </a:endParaRPr>
          </a:p>
        </p:txBody>
      </p:sp>
      <p:sp>
        <p:nvSpPr>
          <p:cNvPr id="94" name="椭圆 93"/>
          <p:cNvSpPr/>
          <p:nvPr/>
        </p:nvSpPr>
        <p:spPr>
          <a:xfrm>
            <a:off x="10997567" y="1625495"/>
            <a:ext cx="540089" cy="246600"/>
          </a:xfrm>
          <a:prstGeom prst="ellipse">
            <a:avLst/>
          </a:prstGeom>
          <a:noFill/>
          <a:ln w="38100"/>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823069" eaLnBrk="1" fontAlgn="auto" latinLnBrk="0" hangingPunct="1">
              <a:lnSpc>
                <a:spcPct val="100000"/>
              </a:lnSpc>
              <a:spcBef>
                <a:spcPts val="0"/>
              </a:spcBef>
              <a:spcAft>
                <a:spcPts val="0"/>
              </a:spcAft>
              <a:buClrTx/>
              <a:buSzTx/>
              <a:buFontTx/>
              <a:buNone/>
              <a:tabLst/>
              <a:defRPr/>
            </a:pPr>
            <a:endParaRPr kumimoji="0" lang="zh-CN" altLang="en-US" sz="2160" b="0" i="0" u="none" strike="noStrike" kern="0" cap="none" spc="0" normalizeH="0" baseline="0" noProof="0">
              <a:ln>
                <a:noFill/>
              </a:ln>
              <a:solidFill>
                <a:srgbClr val="000000"/>
              </a:solidFill>
              <a:effectLst/>
              <a:uLnTx/>
              <a:uFillTx/>
              <a:latin typeface="微软雅黑"/>
              <a:ea typeface="微软雅黑"/>
            </a:endParaRPr>
          </a:p>
        </p:txBody>
      </p:sp>
      <p:sp>
        <p:nvSpPr>
          <p:cNvPr id="95" name="椭圆 94"/>
          <p:cNvSpPr/>
          <p:nvPr/>
        </p:nvSpPr>
        <p:spPr>
          <a:xfrm>
            <a:off x="10048471" y="2219117"/>
            <a:ext cx="540089" cy="246600"/>
          </a:xfrm>
          <a:prstGeom prst="ellipse">
            <a:avLst/>
          </a:prstGeom>
          <a:noFill/>
          <a:ln w="38100"/>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823069" eaLnBrk="1" fontAlgn="auto" latinLnBrk="0" hangingPunct="1">
              <a:lnSpc>
                <a:spcPct val="100000"/>
              </a:lnSpc>
              <a:spcBef>
                <a:spcPts val="0"/>
              </a:spcBef>
              <a:spcAft>
                <a:spcPts val="0"/>
              </a:spcAft>
              <a:buClrTx/>
              <a:buSzTx/>
              <a:buFontTx/>
              <a:buNone/>
              <a:tabLst/>
              <a:defRPr/>
            </a:pPr>
            <a:endParaRPr kumimoji="0" lang="zh-CN" altLang="en-US" sz="2160" b="0" i="0" u="none" strike="noStrike" kern="0" cap="none" spc="0" normalizeH="0" baseline="0" noProof="0">
              <a:ln>
                <a:noFill/>
              </a:ln>
              <a:solidFill>
                <a:srgbClr val="000000"/>
              </a:solidFill>
              <a:effectLst/>
              <a:uLnTx/>
              <a:uFillTx/>
              <a:latin typeface="微软雅黑"/>
              <a:ea typeface="微软雅黑"/>
            </a:endParaRPr>
          </a:p>
        </p:txBody>
      </p:sp>
      <p:sp>
        <p:nvSpPr>
          <p:cNvPr id="96" name="椭圆 95"/>
          <p:cNvSpPr/>
          <p:nvPr/>
        </p:nvSpPr>
        <p:spPr>
          <a:xfrm>
            <a:off x="10997567" y="2219117"/>
            <a:ext cx="540089" cy="246600"/>
          </a:xfrm>
          <a:prstGeom prst="ellipse">
            <a:avLst/>
          </a:prstGeom>
          <a:noFill/>
          <a:ln w="38100"/>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823069" eaLnBrk="1" fontAlgn="auto" latinLnBrk="0" hangingPunct="1">
              <a:lnSpc>
                <a:spcPct val="100000"/>
              </a:lnSpc>
              <a:spcBef>
                <a:spcPts val="0"/>
              </a:spcBef>
              <a:spcAft>
                <a:spcPts val="0"/>
              </a:spcAft>
              <a:buClrTx/>
              <a:buSzTx/>
              <a:buFontTx/>
              <a:buNone/>
              <a:tabLst/>
              <a:defRPr/>
            </a:pPr>
            <a:endParaRPr kumimoji="0" lang="zh-CN" altLang="en-US" sz="2160" b="0" i="0" u="none" strike="noStrike" kern="0" cap="none" spc="0" normalizeH="0" baseline="0" noProof="0">
              <a:ln>
                <a:noFill/>
              </a:ln>
              <a:solidFill>
                <a:srgbClr val="000000"/>
              </a:solidFill>
              <a:effectLst/>
              <a:uLnTx/>
              <a:uFillTx/>
              <a:latin typeface="微软雅黑"/>
              <a:ea typeface="微软雅黑"/>
            </a:endParaRPr>
          </a:p>
        </p:txBody>
      </p:sp>
      <p:sp>
        <p:nvSpPr>
          <p:cNvPr id="98" name="椭圆 97"/>
          <p:cNvSpPr/>
          <p:nvPr/>
        </p:nvSpPr>
        <p:spPr>
          <a:xfrm>
            <a:off x="9412568" y="2240394"/>
            <a:ext cx="540089" cy="246600"/>
          </a:xfrm>
          <a:prstGeom prst="ellipse">
            <a:avLst/>
          </a:prstGeom>
          <a:noFill/>
          <a:ln w="38100"/>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823069" eaLnBrk="1" fontAlgn="auto" latinLnBrk="0" hangingPunct="1">
              <a:lnSpc>
                <a:spcPct val="100000"/>
              </a:lnSpc>
              <a:spcBef>
                <a:spcPts val="0"/>
              </a:spcBef>
              <a:spcAft>
                <a:spcPts val="0"/>
              </a:spcAft>
              <a:buClrTx/>
              <a:buSzTx/>
              <a:buFontTx/>
              <a:buNone/>
              <a:tabLst/>
              <a:defRPr/>
            </a:pPr>
            <a:endParaRPr kumimoji="0" lang="zh-CN" altLang="en-US" sz="2160" b="0" i="0" u="none" strike="noStrike" kern="0" cap="none" spc="0" normalizeH="0" baseline="0" noProof="0">
              <a:ln>
                <a:noFill/>
              </a:ln>
              <a:solidFill>
                <a:srgbClr val="000000"/>
              </a:solidFill>
              <a:effectLst/>
              <a:uLnTx/>
              <a:uFillTx/>
              <a:latin typeface="微软雅黑"/>
              <a:ea typeface="微软雅黑"/>
            </a:endParaRPr>
          </a:p>
        </p:txBody>
      </p:sp>
      <p:sp>
        <p:nvSpPr>
          <p:cNvPr id="101" name="椭圆 100"/>
          <p:cNvSpPr/>
          <p:nvPr/>
        </p:nvSpPr>
        <p:spPr>
          <a:xfrm>
            <a:off x="10037500" y="2883845"/>
            <a:ext cx="540089" cy="246600"/>
          </a:xfrm>
          <a:prstGeom prst="ellipse">
            <a:avLst/>
          </a:prstGeom>
          <a:noFill/>
          <a:ln w="38100"/>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823069" eaLnBrk="1" fontAlgn="auto" latinLnBrk="0" hangingPunct="1">
              <a:lnSpc>
                <a:spcPct val="100000"/>
              </a:lnSpc>
              <a:spcBef>
                <a:spcPts val="0"/>
              </a:spcBef>
              <a:spcAft>
                <a:spcPts val="0"/>
              </a:spcAft>
              <a:buClrTx/>
              <a:buSzTx/>
              <a:buFontTx/>
              <a:buNone/>
              <a:tabLst/>
              <a:defRPr/>
            </a:pPr>
            <a:endParaRPr kumimoji="0" lang="zh-CN" altLang="en-US" sz="2160" b="0" i="0" u="none" strike="noStrike" kern="0" cap="none" spc="0" normalizeH="0" baseline="0" noProof="0">
              <a:ln>
                <a:noFill/>
              </a:ln>
              <a:solidFill>
                <a:srgbClr val="000000"/>
              </a:solidFill>
              <a:effectLst/>
              <a:uLnTx/>
              <a:uFillTx/>
              <a:latin typeface="微软雅黑"/>
              <a:ea typeface="微软雅黑"/>
            </a:endParaRPr>
          </a:p>
        </p:txBody>
      </p:sp>
      <p:sp>
        <p:nvSpPr>
          <p:cNvPr id="102" name="椭圆 101"/>
          <p:cNvSpPr/>
          <p:nvPr/>
        </p:nvSpPr>
        <p:spPr>
          <a:xfrm>
            <a:off x="10997567" y="2883845"/>
            <a:ext cx="540089" cy="246600"/>
          </a:xfrm>
          <a:prstGeom prst="ellipse">
            <a:avLst/>
          </a:prstGeom>
          <a:noFill/>
          <a:ln w="38100"/>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823069" eaLnBrk="1" fontAlgn="auto" latinLnBrk="0" hangingPunct="1">
              <a:lnSpc>
                <a:spcPct val="100000"/>
              </a:lnSpc>
              <a:spcBef>
                <a:spcPts val="0"/>
              </a:spcBef>
              <a:spcAft>
                <a:spcPts val="0"/>
              </a:spcAft>
              <a:buClrTx/>
              <a:buSzTx/>
              <a:buFontTx/>
              <a:buNone/>
              <a:tabLst/>
              <a:defRPr/>
            </a:pPr>
            <a:endParaRPr kumimoji="0" lang="zh-CN" altLang="en-US" sz="2160" b="0" i="0" u="none" strike="noStrike" kern="0" cap="none" spc="0" normalizeH="0" baseline="0" noProof="0">
              <a:ln>
                <a:noFill/>
              </a:ln>
              <a:solidFill>
                <a:srgbClr val="000000"/>
              </a:solidFill>
              <a:effectLst/>
              <a:uLnTx/>
              <a:uFillTx/>
              <a:latin typeface="微软雅黑"/>
              <a:ea typeface="微软雅黑"/>
            </a:endParaRPr>
          </a:p>
        </p:txBody>
      </p:sp>
      <p:sp>
        <p:nvSpPr>
          <p:cNvPr id="103" name="椭圆 102"/>
          <p:cNvSpPr/>
          <p:nvPr/>
        </p:nvSpPr>
        <p:spPr>
          <a:xfrm>
            <a:off x="9401597" y="2866937"/>
            <a:ext cx="540089" cy="246600"/>
          </a:xfrm>
          <a:prstGeom prst="ellipse">
            <a:avLst/>
          </a:prstGeom>
          <a:noFill/>
          <a:ln w="38100"/>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823069" eaLnBrk="1" fontAlgn="auto" latinLnBrk="0" hangingPunct="1">
              <a:lnSpc>
                <a:spcPct val="100000"/>
              </a:lnSpc>
              <a:spcBef>
                <a:spcPts val="0"/>
              </a:spcBef>
              <a:spcAft>
                <a:spcPts val="0"/>
              </a:spcAft>
              <a:buClrTx/>
              <a:buSzTx/>
              <a:buFontTx/>
              <a:buNone/>
              <a:tabLst/>
              <a:defRPr/>
            </a:pPr>
            <a:endParaRPr kumimoji="0" lang="zh-CN" altLang="en-US" sz="2160" b="0" i="0" u="none" strike="noStrike" kern="0" cap="none" spc="0" normalizeH="0" baseline="0" noProof="0">
              <a:ln>
                <a:noFill/>
              </a:ln>
              <a:solidFill>
                <a:srgbClr val="000000"/>
              </a:solidFill>
              <a:effectLst/>
              <a:uLnTx/>
              <a:uFillTx/>
              <a:latin typeface="微软雅黑"/>
              <a:ea typeface="微软雅黑"/>
            </a:endParaRPr>
          </a:p>
        </p:txBody>
      </p:sp>
      <p:sp>
        <p:nvSpPr>
          <p:cNvPr id="104" name="椭圆 103"/>
          <p:cNvSpPr/>
          <p:nvPr/>
        </p:nvSpPr>
        <p:spPr>
          <a:xfrm>
            <a:off x="10085755" y="5076361"/>
            <a:ext cx="540089" cy="246600"/>
          </a:xfrm>
          <a:prstGeom prst="ellipse">
            <a:avLst/>
          </a:prstGeom>
          <a:noFill/>
          <a:ln w="38100"/>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823069" eaLnBrk="1" fontAlgn="auto" latinLnBrk="0" hangingPunct="1">
              <a:lnSpc>
                <a:spcPct val="100000"/>
              </a:lnSpc>
              <a:spcBef>
                <a:spcPts val="0"/>
              </a:spcBef>
              <a:spcAft>
                <a:spcPts val="0"/>
              </a:spcAft>
              <a:buClrTx/>
              <a:buSzTx/>
              <a:buFontTx/>
              <a:buNone/>
              <a:tabLst/>
              <a:defRPr/>
            </a:pPr>
            <a:endParaRPr kumimoji="0" lang="zh-CN" altLang="en-US" sz="2160" b="0" i="0" u="none" strike="noStrike" kern="0" cap="none" spc="0" normalizeH="0" baseline="0" noProof="0">
              <a:ln>
                <a:noFill/>
              </a:ln>
              <a:solidFill>
                <a:srgbClr val="000000"/>
              </a:solidFill>
              <a:effectLst/>
              <a:uLnTx/>
              <a:uFillTx/>
              <a:latin typeface="微软雅黑"/>
              <a:ea typeface="微软雅黑"/>
            </a:endParaRPr>
          </a:p>
        </p:txBody>
      </p:sp>
      <p:sp>
        <p:nvSpPr>
          <p:cNvPr id="105" name="椭圆 104"/>
          <p:cNvSpPr/>
          <p:nvPr/>
        </p:nvSpPr>
        <p:spPr>
          <a:xfrm>
            <a:off x="11000419" y="5076361"/>
            <a:ext cx="540089" cy="246600"/>
          </a:xfrm>
          <a:prstGeom prst="ellipse">
            <a:avLst/>
          </a:prstGeom>
          <a:noFill/>
          <a:ln w="38100"/>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823069" eaLnBrk="1" fontAlgn="auto" latinLnBrk="0" hangingPunct="1">
              <a:lnSpc>
                <a:spcPct val="100000"/>
              </a:lnSpc>
              <a:spcBef>
                <a:spcPts val="0"/>
              </a:spcBef>
              <a:spcAft>
                <a:spcPts val="0"/>
              </a:spcAft>
              <a:buClrTx/>
              <a:buSzTx/>
              <a:buFontTx/>
              <a:buNone/>
              <a:tabLst/>
              <a:defRPr/>
            </a:pPr>
            <a:endParaRPr kumimoji="0" lang="zh-CN" altLang="en-US" sz="2160" b="0" i="0" u="none" strike="noStrike" kern="0" cap="none" spc="0" normalizeH="0" baseline="0" noProof="0">
              <a:ln>
                <a:noFill/>
              </a:ln>
              <a:solidFill>
                <a:srgbClr val="000000"/>
              </a:solidFill>
              <a:effectLst/>
              <a:uLnTx/>
              <a:uFillTx/>
              <a:latin typeface="微软雅黑"/>
              <a:ea typeface="微软雅黑"/>
            </a:endParaRPr>
          </a:p>
        </p:txBody>
      </p:sp>
      <p:sp>
        <p:nvSpPr>
          <p:cNvPr id="106" name="椭圆 105"/>
          <p:cNvSpPr/>
          <p:nvPr/>
        </p:nvSpPr>
        <p:spPr>
          <a:xfrm>
            <a:off x="9406703" y="5062054"/>
            <a:ext cx="540089" cy="246600"/>
          </a:xfrm>
          <a:prstGeom prst="ellipse">
            <a:avLst/>
          </a:prstGeom>
          <a:noFill/>
          <a:ln w="38100"/>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823069" eaLnBrk="1" fontAlgn="auto" latinLnBrk="0" hangingPunct="1">
              <a:lnSpc>
                <a:spcPct val="100000"/>
              </a:lnSpc>
              <a:spcBef>
                <a:spcPts val="0"/>
              </a:spcBef>
              <a:spcAft>
                <a:spcPts val="0"/>
              </a:spcAft>
              <a:buClrTx/>
              <a:buSzTx/>
              <a:buFontTx/>
              <a:buNone/>
              <a:tabLst/>
              <a:defRPr/>
            </a:pPr>
            <a:endParaRPr kumimoji="0" lang="zh-CN" altLang="en-US" sz="2160" b="0" i="0" u="none" strike="noStrike" kern="0" cap="none" spc="0" normalizeH="0" baseline="0" noProof="0">
              <a:ln>
                <a:noFill/>
              </a:ln>
              <a:solidFill>
                <a:srgbClr val="000000"/>
              </a:solidFill>
              <a:effectLst/>
              <a:uLnTx/>
              <a:uFillTx/>
              <a:latin typeface="微软雅黑"/>
              <a:ea typeface="微软雅黑"/>
            </a:endParaRPr>
          </a:p>
        </p:txBody>
      </p:sp>
      <p:sp>
        <p:nvSpPr>
          <p:cNvPr id="110" name="文本框 109"/>
          <p:cNvSpPr txBox="1"/>
          <p:nvPr/>
        </p:nvSpPr>
        <p:spPr>
          <a:xfrm>
            <a:off x="10212803" y="4083181"/>
            <a:ext cx="517065" cy="673663"/>
          </a:xfrm>
          <a:prstGeom prst="rect">
            <a:avLst/>
          </a:prstGeom>
          <a:noFill/>
          <a:ln w="38100">
            <a:noFill/>
          </a:ln>
        </p:spPr>
        <p:style>
          <a:lnRef idx="1">
            <a:schemeClr val="accent4"/>
          </a:lnRef>
          <a:fillRef idx="2">
            <a:schemeClr val="accent4"/>
          </a:fillRef>
          <a:effectRef idx="1">
            <a:schemeClr val="accent4"/>
          </a:effectRef>
          <a:fontRef idx="minor">
            <a:schemeClr val="dk1"/>
          </a:fontRef>
        </p:style>
        <p:txBody>
          <a:bodyPr vert="eaVert" wrap="square" rtlCol="0">
            <a:spAutoFit/>
          </a:bodyPr>
          <a:lstStyle/>
          <a:p>
            <a:pPr marL="0" marR="0" lvl="0" indent="0" algn="ctr" defTabSz="823069" eaLnBrk="1" fontAlgn="auto" latinLnBrk="0" hangingPunct="1">
              <a:lnSpc>
                <a:spcPct val="100000"/>
              </a:lnSpc>
              <a:spcBef>
                <a:spcPts val="0"/>
              </a:spcBef>
              <a:spcAft>
                <a:spcPts val="0"/>
              </a:spcAft>
              <a:buClrTx/>
              <a:buSzTx/>
              <a:buFontTx/>
              <a:buNone/>
              <a:tabLst/>
              <a:defRPr/>
            </a:pPr>
            <a:r>
              <a:rPr kumimoji="0" lang="en-US" altLang="zh-CN" sz="2160" b="0" i="0" u="none" strike="noStrike" kern="0" cap="none" spc="0" normalizeH="0" baseline="0" noProof="0" dirty="0">
                <a:ln>
                  <a:noFill/>
                </a:ln>
                <a:solidFill>
                  <a:srgbClr val="FFFFFF"/>
                </a:solidFill>
                <a:effectLst/>
                <a:uLnTx/>
                <a:uFillTx/>
                <a:latin typeface="微软雅黑"/>
                <a:ea typeface="微软雅黑"/>
              </a:rPr>
              <a:t>…</a:t>
            </a:r>
            <a:endParaRPr kumimoji="0" lang="zh-CN" altLang="en-US" sz="2160" b="0" i="0" u="none" strike="noStrike" kern="0" cap="none" spc="0" normalizeH="0" baseline="0" noProof="0" dirty="0">
              <a:ln>
                <a:noFill/>
              </a:ln>
              <a:solidFill>
                <a:srgbClr val="FFFFFF"/>
              </a:solidFill>
              <a:effectLst/>
              <a:uLnTx/>
              <a:uFillTx/>
              <a:latin typeface="微软雅黑"/>
              <a:ea typeface="微软雅黑"/>
            </a:endParaRPr>
          </a:p>
        </p:txBody>
      </p:sp>
      <p:sp>
        <p:nvSpPr>
          <p:cNvPr id="111" name="文本框 110"/>
          <p:cNvSpPr txBox="1"/>
          <p:nvPr/>
        </p:nvSpPr>
        <p:spPr>
          <a:xfrm>
            <a:off x="11347528" y="4052187"/>
            <a:ext cx="517065" cy="673663"/>
          </a:xfrm>
          <a:prstGeom prst="rect">
            <a:avLst/>
          </a:prstGeom>
          <a:noFill/>
          <a:ln w="38100">
            <a:noFill/>
          </a:ln>
        </p:spPr>
        <p:style>
          <a:lnRef idx="1">
            <a:schemeClr val="accent4"/>
          </a:lnRef>
          <a:fillRef idx="2">
            <a:schemeClr val="accent4"/>
          </a:fillRef>
          <a:effectRef idx="1">
            <a:schemeClr val="accent4"/>
          </a:effectRef>
          <a:fontRef idx="minor">
            <a:schemeClr val="dk1"/>
          </a:fontRef>
        </p:style>
        <p:txBody>
          <a:bodyPr vert="eaVert" wrap="square" rtlCol="0">
            <a:spAutoFit/>
          </a:bodyPr>
          <a:lstStyle/>
          <a:p>
            <a:pPr marL="0" marR="0" lvl="0" indent="0" algn="ctr" defTabSz="823069" eaLnBrk="1" fontAlgn="auto" latinLnBrk="0" hangingPunct="1">
              <a:lnSpc>
                <a:spcPct val="100000"/>
              </a:lnSpc>
              <a:spcBef>
                <a:spcPts val="0"/>
              </a:spcBef>
              <a:spcAft>
                <a:spcPts val="0"/>
              </a:spcAft>
              <a:buClrTx/>
              <a:buSzTx/>
              <a:buFontTx/>
              <a:buNone/>
              <a:tabLst/>
              <a:defRPr/>
            </a:pPr>
            <a:r>
              <a:rPr kumimoji="0" lang="en-US" altLang="zh-CN" sz="2160" b="0" i="0" u="none" strike="noStrike" kern="0" cap="none" spc="0" normalizeH="0" baseline="0" noProof="0" dirty="0">
                <a:ln>
                  <a:noFill/>
                </a:ln>
                <a:solidFill>
                  <a:srgbClr val="FFFFFF"/>
                </a:solidFill>
                <a:effectLst/>
                <a:uLnTx/>
                <a:uFillTx/>
                <a:latin typeface="微软雅黑"/>
                <a:ea typeface="微软雅黑"/>
              </a:rPr>
              <a:t>…</a:t>
            </a:r>
            <a:endParaRPr kumimoji="0" lang="zh-CN" altLang="en-US" sz="2160" b="0" i="0" u="none" strike="noStrike" kern="0" cap="none" spc="0" normalizeH="0" baseline="0" noProof="0" dirty="0">
              <a:ln>
                <a:noFill/>
              </a:ln>
              <a:solidFill>
                <a:srgbClr val="FFFFFF"/>
              </a:solidFill>
              <a:effectLst/>
              <a:uLnTx/>
              <a:uFillTx/>
              <a:latin typeface="微软雅黑"/>
              <a:ea typeface="微软雅黑"/>
            </a:endParaRPr>
          </a:p>
        </p:txBody>
      </p:sp>
      <p:sp>
        <p:nvSpPr>
          <p:cNvPr id="112" name="文本框 111"/>
          <p:cNvSpPr txBox="1"/>
          <p:nvPr/>
        </p:nvSpPr>
        <p:spPr>
          <a:xfrm rot="16200000">
            <a:off x="10552869" y="1392136"/>
            <a:ext cx="517065" cy="535936"/>
          </a:xfrm>
          <a:prstGeom prst="rect">
            <a:avLst/>
          </a:prstGeom>
          <a:noFill/>
          <a:ln w="38100">
            <a:noFill/>
          </a:ln>
        </p:spPr>
        <p:style>
          <a:lnRef idx="1">
            <a:schemeClr val="accent4"/>
          </a:lnRef>
          <a:fillRef idx="2">
            <a:schemeClr val="accent4"/>
          </a:fillRef>
          <a:effectRef idx="1">
            <a:schemeClr val="accent4"/>
          </a:effectRef>
          <a:fontRef idx="minor">
            <a:schemeClr val="dk1"/>
          </a:fontRef>
        </p:style>
        <p:txBody>
          <a:bodyPr vert="eaVert" wrap="square" rtlCol="0">
            <a:spAutoFit/>
          </a:bodyPr>
          <a:lstStyle/>
          <a:p>
            <a:pPr marL="0" marR="0" lvl="0" indent="0" algn="ctr" defTabSz="823069" eaLnBrk="1" fontAlgn="auto" latinLnBrk="0" hangingPunct="1">
              <a:lnSpc>
                <a:spcPct val="100000"/>
              </a:lnSpc>
              <a:spcBef>
                <a:spcPts val="0"/>
              </a:spcBef>
              <a:spcAft>
                <a:spcPts val="0"/>
              </a:spcAft>
              <a:buClrTx/>
              <a:buSzTx/>
              <a:buFontTx/>
              <a:buNone/>
              <a:tabLst/>
              <a:defRPr/>
            </a:pPr>
            <a:r>
              <a:rPr kumimoji="0" lang="en-US" altLang="zh-CN" sz="2160" b="0" i="0" u="none" strike="noStrike" kern="0" cap="none" spc="0" normalizeH="0" baseline="0" noProof="0" dirty="0">
                <a:ln>
                  <a:noFill/>
                </a:ln>
                <a:solidFill>
                  <a:srgbClr val="FFFFFF"/>
                </a:solidFill>
                <a:effectLst/>
                <a:uLnTx/>
                <a:uFillTx/>
                <a:latin typeface="微软雅黑"/>
                <a:ea typeface="微软雅黑"/>
              </a:rPr>
              <a:t>…</a:t>
            </a:r>
            <a:endParaRPr kumimoji="0" lang="zh-CN" altLang="en-US" sz="2160" b="0" i="0" u="none" strike="noStrike" kern="0" cap="none" spc="0" normalizeH="0" baseline="0" noProof="0" dirty="0">
              <a:ln>
                <a:noFill/>
              </a:ln>
              <a:solidFill>
                <a:srgbClr val="FFFFFF"/>
              </a:solidFill>
              <a:effectLst/>
              <a:uLnTx/>
              <a:uFillTx/>
              <a:latin typeface="微软雅黑"/>
              <a:ea typeface="微软雅黑"/>
            </a:endParaRPr>
          </a:p>
        </p:txBody>
      </p:sp>
      <p:sp>
        <p:nvSpPr>
          <p:cNvPr id="113" name="文本框 112"/>
          <p:cNvSpPr txBox="1"/>
          <p:nvPr/>
        </p:nvSpPr>
        <p:spPr>
          <a:xfrm rot="16200000">
            <a:off x="10593378" y="1979535"/>
            <a:ext cx="517065" cy="535936"/>
          </a:xfrm>
          <a:prstGeom prst="rect">
            <a:avLst/>
          </a:prstGeom>
          <a:noFill/>
          <a:ln w="38100">
            <a:noFill/>
          </a:ln>
        </p:spPr>
        <p:style>
          <a:lnRef idx="1">
            <a:schemeClr val="accent4"/>
          </a:lnRef>
          <a:fillRef idx="2">
            <a:schemeClr val="accent4"/>
          </a:fillRef>
          <a:effectRef idx="1">
            <a:schemeClr val="accent4"/>
          </a:effectRef>
          <a:fontRef idx="minor">
            <a:schemeClr val="dk1"/>
          </a:fontRef>
        </p:style>
        <p:txBody>
          <a:bodyPr vert="eaVert" wrap="square" rtlCol="0">
            <a:spAutoFit/>
          </a:bodyPr>
          <a:lstStyle/>
          <a:p>
            <a:pPr marL="0" marR="0" lvl="0" indent="0" algn="ctr" defTabSz="823069" eaLnBrk="1" fontAlgn="auto" latinLnBrk="0" hangingPunct="1">
              <a:lnSpc>
                <a:spcPct val="100000"/>
              </a:lnSpc>
              <a:spcBef>
                <a:spcPts val="0"/>
              </a:spcBef>
              <a:spcAft>
                <a:spcPts val="0"/>
              </a:spcAft>
              <a:buClrTx/>
              <a:buSzTx/>
              <a:buFontTx/>
              <a:buNone/>
              <a:tabLst/>
              <a:defRPr/>
            </a:pPr>
            <a:r>
              <a:rPr kumimoji="0" lang="en-US" altLang="zh-CN" sz="2160" b="0" i="0" u="none" strike="noStrike" kern="0" cap="none" spc="0" normalizeH="0" baseline="0" noProof="0" dirty="0">
                <a:ln>
                  <a:noFill/>
                </a:ln>
                <a:solidFill>
                  <a:srgbClr val="FFFFFF"/>
                </a:solidFill>
                <a:effectLst/>
                <a:uLnTx/>
                <a:uFillTx/>
                <a:latin typeface="微软雅黑"/>
                <a:ea typeface="微软雅黑"/>
              </a:rPr>
              <a:t>…</a:t>
            </a:r>
            <a:endParaRPr kumimoji="0" lang="zh-CN" altLang="en-US" sz="2160" b="0" i="0" u="none" strike="noStrike" kern="0" cap="none" spc="0" normalizeH="0" baseline="0" noProof="0" dirty="0">
              <a:ln>
                <a:noFill/>
              </a:ln>
              <a:solidFill>
                <a:srgbClr val="FFFFFF"/>
              </a:solidFill>
              <a:effectLst/>
              <a:uLnTx/>
              <a:uFillTx/>
              <a:latin typeface="微软雅黑"/>
              <a:ea typeface="微软雅黑"/>
            </a:endParaRPr>
          </a:p>
        </p:txBody>
      </p:sp>
      <p:sp>
        <p:nvSpPr>
          <p:cNvPr id="114" name="文本框 113"/>
          <p:cNvSpPr txBox="1"/>
          <p:nvPr/>
        </p:nvSpPr>
        <p:spPr>
          <a:xfrm rot="16200000">
            <a:off x="10553507" y="2652438"/>
            <a:ext cx="517065" cy="535936"/>
          </a:xfrm>
          <a:prstGeom prst="rect">
            <a:avLst/>
          </a:prstGeom>
          <a:noFill/>
          <a:ln w="38100">
            <a:noFill/>
          </a:ln>
        </p:spPr>
        <p:style>
          <a:lnRef idx="1">
            <a:schemeClr val="accent4"/>
          </a:lnRef>
          <a:fillRef idx="2">
            <a:schemeClr val="accent4"/>
          </a:fillRef>
          <a:effectRef idx="1">
            <a:schemeClr val="accent4"/>
          </a:effectRef>
          <a:fontRef idx="minor">
            <a:schemeClr val="dk1"/>
          </a:fontRef>
        </p:style>
        <p:txBody>
          <a:bodyPr vert="eaVert" wrap="square" rtlCol="0">
            <a:spAutoFit/>
          </a:bodyPr>
          <a:lstStyle/>
          <a:p>
            <a:pPr marL="0" marR="0" lvl="0" indent="0" algn="ctr" defTabSz="823069" eaLnBrk="1" fontAlgn="auto" latinLnBrk="0" hangingPunct="1">
              <a:lnSpc>
                <a:spcPct val="100000"/>
              </a:lnSpc>
              <a:spcBef>
                <a:spcPts val="0"/>
              </a:spcBef>
              <a:spcAft>
                <a:spcPts val="0"/>
              </a:spcAft>
              <a:buClrTx/>
              <a:buSzTx/>
              <a:buFontTx/>
              <a:buNone/>
              <a:tabLst/>
              <a:defRPr/>
            </a:pPr>
            <a:r>
              <a:rPr kumimoji="0" lang="en-US" altLang="zh-CN" sz="2160" b="0" i="0" u="none" strike="noStrike" kern="0" cap="none" spc="0" normalizeH="0" baseline="0" noProof="0" dirty="0">
                <a:ln>
                  <a:noFill/>
                </a:ln>
                <a:solidFill>
                  <a:srgbClr val="FFFFFF"/>
                </a:solidFill>
                <a:effectLst/>
                <a:uLnTx/>
                <a:uFillTx/>
                <a:latin typeface="微软雅黑"/>
                <a:ea typeface="微软雅黑"/>
              </a:rPr>
              <a:t>…</a:t>
            </a:r>
            <a:endParaRPr kumimoji="0" lang="zh-CN" altLang="en-US" sz="2160" b="0" i="0" u="none" strike="noStrike" kern="0" cap="none" spc="0" normalizeH="0" baseline="0" noProof="0" dirty="0">
              <a:ln>
                <a:noFill/>
              </a:ln>
              <a:solidFill>
                <a:srgbClr val="FFFFFF"/>
              </a:solidFill>
              <a:effectLst/>
              <a:uLnTx/>
              <a:uFillTx/>
              <a:latin typeface="微软雅黑"/>
              <a:ea typeface="微软雅黑"/>
            </a:endParaRPr>
          </a:p>
        </p:txBody>
      </p:sp>
      <p:sp>
        <p:nvSpPr>
          <p:cNvPr id="11" name="文本框 10"/>
          <p:cNvSpPr txBox="1"/>
          <p:nvPr/>
        </p:nvSpPr>
        <p:spPr>
          <a:xfrm>
            <a:off x="9457697" y="1476775"/>
            <a:ext cx="484843" cy="341632"/>
          </a:xfrm>
          <a:prstGeom prst="rect">
            <a:avLst/>
          </a:prstGeom>
          <a:noFill/>
        </p:spPr>
        <p:txBody>
          <a:bodyPr wrap="square" rtlCol="0">
            <a:spAutoFit/>
          </a:bodyPr>
          <a:lstStyle/>
          <a:p>
            <a:pPr marL="0" marR="0" lvl="0" indent="0" defTabSz="823069" eaLnBrk="1" fontAlgn="auto" latinLnBrk="0" hangingPunct="1">
              <a:lnSpc>
                <a:spcPct val="100000"/>
              </a:lnSpc>
              <a:spcBef>
                <a:spcPts val="0"/>
              </a:spcBef>
              <a:spcAft>
                <a:spcPts val="0"/>
              </a:spcAft>
              <a:buClrTx/>
              <a:buSzTx/>
              <a:buFontTx/>
              <a:buNone/>
              <a:tabLst/>
              <a:defRPr/>
            </a:pPr>
            <a:r>
              <a:rPr kumimoji="0" lang="en-US" altLang="zh-CN" sz="1620" b="0" i="0" u="none" strike="noStrike" kern="0" cap="none" spc="0" normalizeH="0" baseline="0" noProof="0" dirty="0">
                <a:ln>
                  <a:noFill/>
                </a:ln>
                <a:solidFill>
                  <a:schemeClr val="bg1"/>
                </a:solidFill>
                <a:effectLst/>
                <a:uLnTx/>
                <a:uFillTx/>
              </a:rPr>
              <a:t>g</a:t>
            </a:r>
            <a:r>
              <a:rPr kumimoji="0" lang="en-US" altLang="zh-CN" sz="1620" b="0" i="0" u="none" strike="noStrike" kern="0" cap="none" spc="0" normalizeH="0" baseline="-25000" noProof="0" dirty="0">
                <a:ln>
                  <a:noFill/>
                </a:ln>
                <a:solidFill>
                  <a:schemeClr val="bg1"/>
                </a:solidFill>
                <a:effectLst/>
                <a:uLnTx/>
                <a:uFillTx/>
                <a:latin typeface="Cambria Math" panose="02040503050406030204" pitchFamily="18" charset="0"/>
                <a:ea typeface="Cambria Math" panose="02040503050406030204" pitchFamily="18" charset="0"/>
              </a:rPr>
              <a:t>11</a:t>
            </a:r>
            <a:endParaRPr kumimoji="0" lang="zh-CN" altLang="en-US" sz="1620" b="0" i="0" u="none" strike="noStrike" kern="0" cap="none" spc="0" normalizeH="0" baseline="0" noProof="0" dirty="0">
              <a:ln>
                <a:noFill/>
              </a:ln>
              <a:solidFill>
                <a:schemeClr val="bg1"/>
              </a:solidFill>
              <a:effectLst/>
              <a:uLnTx/>
              <a:uFillTx/>
            </a:endParaRPr>
          </a:p>
        </p:txBody>
      </p:sp>
      <p:sp>
        <p:nvSpPr>
          <p:cNvPr id="115" name="文本框 114"/>
          <p:cNvSpPr txBox="1"/>
          <p:nvPr/>
        </p:nvSpPr>
        <p:spPr>
          <a:xfrm>
            <a:off x="10091425" y="1499682"/>
            <a:ext cx="484843" cy="341632"/>
          </a:xfrm>
          <a:prstGeom prst="rect">
            <a:avLst/>
          </a:prstGeom>
          <a:noFill/>
        </p:spPr>
        <p:txBody>
          <a:bodyPr wrap="square" rtlCol="0">
            <a:spAutoFit/>
          </a:bodyPr>
          <a:lstStyle/>
          <a:p>
            <a:pPr marL="0" marR="0" lvl="0" indent="0" defTabSz="823069" eaLnBrk="1" fontAlgn="auto" latinLnBrk="0" hangingPunct="1">
              <a:lnSpc>
                <a:spcPct val="100000"/>
              </a:lnSpc>
              <a:spcBef>
                <a:spcPts val="0"/>
              </a:spcBef>
              <a:spcAft>
                <a:spcPts val="0"/>
              </a:spcAft>
              <a:buClrTx/>
              <a:buSzTx/>
              <a:buFontTx/>
              <a:buNone/>
              <a:tabLst/>
              <a:defRPr/>
            </a:pPr>
            <a:r>
              <a:rPr kumimoji="0" lang="en-US" altLang="zh-CN" sz="1620" b="0" i="0" u="none" strike="noStrike" kern="0" cap="none" spc="0" normalizeH="0" baseline="0" noProof="0" dirty="0">
                <a:ln>
                  <a:noFill/>
                </a:ln>
                <a:solidFill>
                  <a:schemeClr val="bg1"/>
                </a:solidFill>
                <a:effectLst/>
                <a:uLnTx/>
                <a:uFillTx/>
              </a:rPr>
              <a:t>g</a:t>
            </a:r>
            <a:r>
              <a:rPr kumimoji="0" lang="en-US" altLang="zh-CN" sz="1620" b="0" i="0" u="none" strike="noStrike" kern="0" cap="none" spc="0" normalizeH="0" baseline="-25000" noProof="0" dirty="0">
                <a:ln>
                  <a:noFill/>
                </a:ln>
                <a:solidFill>
                  <a:schemeClr val="bg1"/>
                </a:solidFill>
                <a:effectLst/>
                <a:uLnTx/>
                <a:uFillTx/>
                <a:latin typeface="Cambria Math" panose="02040503050406030204" pitchFamily="18" charset="0"/>
                <a:ea typeface="Cambria Math" panose="02040503050406030204" pitchFamily="18" charset="0"/>
              </a:rPr>
              <a:t>12</a:t>
            </a:r>
            <a:endParaRPr kumimoji="0" lang="zh-CN" altLang="en-US" sz="1620" b="0" i="0" u="none" strike="noStrike" kern="0" cap="none" spc="0" normalizeH="0" baseline="0" noProof="0" dirty="0">
              <a:ln>
                <a:noFill/>
              </a:ln>
              <a:solidFill>
                <a:schemeClr val="bg1"/>
              </a:solidFill>
              <a:effectLst/>
              <a:uLnTx/>
              <a:uFillTx/>
            </a:endParaRPr>
          </a:p>
        </p:txBody>
      </p:sp>
      <p:sp>
        <p:nvSpPr>
          <p:cNvPr id="116" name="文本框 115"/>
          <p:cNvSpPr txBox="1"/>
          <p:nvPr/>
        </p:nvSpPr>
        <p:spPr>
          <a:xfrm>
            <a:off x="11069252" y="1549346"/>
            <a:ext cx="600894" cy="590931"/>
          </a:xfrm>
          <a:prstGeom prst="rect">
            <a:avLst/>
          </a:prstGeom>
          <a:noFill/>
        </p:spPr>
        <p:txBody>
          <a:bodyPr wrap="square" rtlCol="0">
            <a:spAutoFit/>
          </a:bodyPr>
          <a:lstStyle/>
          <a:p>
            <a:pPr marL="0" marR="0" lvl="0" indent="0" defTabSz="823069" eaLnBrk="1" fontAlgn="auto" latinLnBrk="0" hangingPunct="1">
              <a:lnSpc>
                <a:spcPct val="100000"/>
              </a:lnSpc>
              <a:spcBef>
                <a:spcPts val="0"/>
              </a:spcBef>
              <a:spcAft>
                <a:spcPts val="0"/>
              </a:spcAft>
              <a:buClrTx/>
              <a:buSzTx/>
              <a:buFontTx/>
              <a:buNone/>
              <a:tabLst/>
              <a:defRPr/>
            </a:pPr>
            <a:r>
              <a:rPr kumimoji="0" lang="en-US" altLang="zh-CN" sz="1620" b="0" i="0" u="none" strike="noStrike" kern="0" cap="none" spc="0" normalizeH="0" baseline="0" noProof="0" dirty="0">
                <a:ln>
                  <a:noFill/>
                </a:ln>
                <a:solidFill>
                  <a:schemeClr val="bg1"/>
                </a:solidFill>
                <a:effectLst/>
                <a:uLnTx/>
                <a:uFillTx/>
              </a:rPr>
              <a:t>g</a:t>
            </a:r>
            <a:r>
              <a:rPr kumimoji="0" lang="en-US" altLang="zh-CN" sz="1620" b="0" i="0" u="none" strike="noStrike" kern="0" cap="none" spc="0" normalizeH="0" baseline="-25000" noProof="0" dirty="0">
                <a:ln>
                  <a:noFill/>
                </a:ln>
                <a:solidFill>
                  <a:schemeClr val="bg1"/>
                </a:solidFill>
                <a:effectLst/>
                <a:uLnTx/>
                <a:uFillTx/>
                <a:latin typeface="Cambria Math" panose="02040503050406030204" pitchFamily="18" charset="0"/>
                <a:ea typeface="Cambria Math" panose="02040503050406030204" pitchFamily="18" charset="0"/>
              </a:rPr>
              <a:t>1</a:t>
            </a:r>
            <a:r>
              <a:rPr kumimoji="0" lang="en-US" altLang="zh-CN" sz="1620" b="0" i="0" u="none" strike="noStrike" kern="0" cap="none" spc="0" normalizeH="0" baseline="-25000" noProof="0" dirty="0">
                <a:ln>
                  <a:noFill/>
                </a:ln>
                <a:solidFill>
                  <a:srgbClr val="FFFFFF"/>
                </a:solidFill>
                <a:effectLst/>
                <a:uLnTx/>
                <a:uFillTx/>
                <a:latin typeface="微软雅黑"/>
                <a:ea typeface="微软雅黑"/>
              </a:rPr>
              <a:t>h1</a:t>
            </a:r>
            <a:endParaRPr kumimoji="0" lang="zh-CN" altLang="en-US" sz="1620" b="0" i="0" u="none" strike="noStrike" kern="0" cap="none" spc="0" normalizeH="0" baseline="-25000" noProof="0" dirty="0">
              <a:ln>
                <a:noFill/>
              </a:ln>
              <a:solidFill>
                <a:srgbClr val="FFFFFF"/>
              </a:solidFill>
              <a:effectLst/>
              <a:uLnTx/>
              <a:uFillTx/>
              <a:latin typeface="微软雅黑"/>
              <a:ea typeface="微软雅黑"/>
            </a:endParaRPr>
          </a:p>
          <a:p>
            <a:pPr marL="0" marR="0" lvl="0" indent="0" defTabSz="823069" eaLnBrk="1" fontAlgn="auto" latinLnBrk="0" hangingPunct="1">
              <a:lnSpc>
                <a:spcPct val="100000"/>
              </a:lnSpc>
              <a:spcBef>
                <a:spcPts val="0"/>
              </a:spcBef>
              <a:spcAft>
                <a:spcPts val="0"/>
              </a:spcAft>
              <a:buClrTx/>
              <a:buSzTx/>
              <a:buFontTx/>
              <a:buNone/>
              <a:tabLst/>
              <a:defRPr/>
            </a:pPr>
            <a:endParaRPr kumimoji="0" lang="zh-CN" altLang="en-US" sz="1620" b="0" i="0" u="none" strike="noStrike" kern="0" cap="none" spc="0" normalizeH="0" baseline="0" noProof="0" dirty="0">
              <a:ln>
                <a:noFill/>
              </a:ln>
              <a:solidFill>
                <a:schemeClr val="bg1"/>
              </a:solidFill>
              <a:effectLst/>
              <a:uLnTx/>
              <a:uFillTx/>
            </a:endParaRPr>
          </a:p>
        </p:txBody>
      </p:sp>
      <p:sp>
        <p:nvSpPr>
          <p:cNvPr id="119" name="文本框 118"/>
          <p:cNvSpPr txBox="1"/>
          <p:nvPr/>
        </p:nvSpPr>
        <p:spPr>
          <a:xfrm>
            <a:off x="9461151" y="2131854"/>
            <a:ext cx="484843" cy="341632"/>
          </a:xfrm>
          <a:prstGeom prst="rect">
            <a:avLst/>
          </a:prstGeom>
          <a:noFill/>
        </p:spPr>
        <p:txBody>
          <a:bodyPr wrap="square" rtlCol="0">
            <a:spAutoFit/>
          </a:bodyPr>
          <a:lstStyle/>
          <a:p>
            <a:pPr marL="0" marR="0" lvl="0" indent="0" defTabSz="823069" eaLnBrk="1" fontAlgn="auto" latinLnBrk="0" hangingPunct="1">
              <a:lnSpc>
                <a:spcPct val="100000"/>
              </a:lnSpc>
              <a:spcBef>
                <a:spcPts val="0"/>
              </a:spcBef>
              <a:spcAft>
                <a:spcPts val="0"/>
              </a:spcAft>
              <a:buClrTx/>
              <a:buSzTx/>
              <a:buFontTx/>
              <a:buNone/>
              <a:tabLst/>
              <a:defRPr/>
            </a:pPr>
            <a:r>
              <a:rPr kumimoji="0" lang="en-US" altLang="zh-CN" sz="1620" b="0" i="0" u="none" strike="noStrike" kern="0" cap="none" spc="0" normalizeH="0" baseline="0" noProof="0" dirty="0">
                <a:ln>
                  <a:noFill/>
                </a:ln>
                <a:solidFill>
                  <a:schemeClr val="bg1"/>
                </a:solidFill>
                <a:effectLst/>
                <a:uLnTx/>
                <a:uFillTx/>
              </a:rPr>
              <a:t>g</a:t>
            </a:r>
            <a:r>
              <a:rPr kumimoji="0" lang="en-US" altLang="zh-CN" sz="1620" b="0" i="0" u="none" strike="noStrike" kern="0" cap="none" spc="0" normalizeH="0" baseline="-25000" noProof="0" dirty="0">
                <a:ln>
                  <a:noFill/>
                </a:ln>
                <a:solidFill>
                  <a:schemeClr val="bg1"/>
                </a:solidFill>
                <a:effectLst/>
                <a:uLnTx/>
                <a:uFillTx/>
                <a:latin typeface="Cambria Math" panose="02040503050406030204" pitchFamily="18" charset="0"/>
                <a:ea typeface="Cambria Math" panose="02040503050406030204" pitchFamily="18" charset="0"/>
              </a:rPr>
              <a:t>21</a:t>
            </a:r>
            <a:endParaRPr kumimoji="0" lang="zh-CN" altLang="en-US" sz="1620" b="0" i="0" u="none" strike="noStrike" kern="0" cap="none" spc="0" normalizeH="0" baseline="0" noProof="0" dirty="0">
              <a:ln>
                <a:noFill/>
              </a:ln>
              <a:solidFill>
                <a:schemeClr val="bg1"/>
              </a:solidFill>
              <a:effectLst/>
              <a:uLnTx/>
              <a:uFillTx/>
            </a:endParaRPr>
          </a:p>
        </p:txBody>
      </p:sp>
      <p:sp>
        <p:nvSpPr>
          <p:cNvPr id="120" name="文本框 119"/>
          <p:cNvSpPr txBox="1"/>
          <p:nvPr/>
        </p:nvSpPr>
        <p:spPr>
          <a:xfrm>
            <a:off x="10108776" y="2126217"/>
            <a:ext cx="484843" cy="341632"/>
          </a:xfrm>
          <a:prstGeom prst="rect">
            <a:avLst/>
          </a:prstGeom>
          <a:noFill/>
        </p:spPr>
        <p:txBody>
          <a:bodyPr wrap="square" rtlCol="0">
            <a:spAutoFit/>
          </a:bodyPr>
          <a:lstStyle/>
          <a:p>
            <a:pPr marL="0" marR="0" lvl="0" indent="0" defTabSz="823069" eaLnBrk="1" fontAlgn="auto" latinLnBrk="0" hangingPunct="1">
              <a:lnSpc>
                <a:spcPct val="100000"/>
              </a:lnSpc>
              <a:spcBef>
                <a:spcPts val="0"/>
              </a:spcBef>
              <a:spcAft>
                <a:spcPts val="0"/>
              </a:spcAft>
              <a:buClrTx/>
              <a:buSzTx/>
              <a:buFontTx/>
              <a:buNone/>
              <a:tabLst/>
              <a:defRPr/>
            </a:pPr>
            <a:r>
              <a:rPr kumimoji="0" lang="en-US" altLang="zh-CN" sz="1620" b="0" i="0" u="none" strike="noStrike" kern="0" cap="none" spc="0" normalizeH="0" baseline="0" noProof="0" dirty="0">
                <a:ln>
                  <a:noFill/>
                </a:ln>
                <a:solidFill>
                  <a:schemeClr val="bg1"/>
                </a:solidFill>
                <a:effectLst/>
                <a:uLnTx/>
                <a:uFillTx/>
              </a:rPr>
              <a:t>g</a:t>
            </a:r>
            <a:r>
              <a:rPr kumimoji="0" lang="en-US" altLang="zh-CN" sz="1620" b="0" i="0" u="none" strike="noStrike" kern="0" cap="none" spc="0" normalizeH="0" baseline="-25000" noProof="0" dirty="0">
                <a:ln>
                  <a:noFill/>
                </a:ln>
                <a:solidFill>
                  <a:schemeClr val="bg1"/>
                </a:solidFill>
                <a:effectLst/>
                <a:uLnTx/>
                <a:uFillTx/>
                <a:latin typeface="Cambria Math" panose="02040503050406030204" pitchFamily="18" charset="0"/>
                <a:ea typeface="Cambria Math" panose="02040503050406030204" pitchFamily="18" charset="0"/>
              </a:rPr>
              <a:t>22</a:t>
            </a:r>
            <a:endParaRPr kumimoji="0" lang="zh-CN" altLang="en-US" sz="1620" b="0" i="0" u="none" strike="noStrike" kern="0" cap="none" spc="0" normalizeH="0" baseline="0" noProof="0" dirty="0">
              <a:ln>
                <a:noFill/>
              </a:ln>
              <a:solidFill>
                <a:schemeClr val="bg1"/>
              </a:solidFill>
              <a:effectLst/>
              <a:uLnTx/>
              <a:uFillTx/>
            </a:endParaRPr>
          </a:p>
        </p:txBody>
      </p:sp>
      <p:sp>
        <p:nvSpPr>
          <p:cNvPr id="121" name="文本框 120"/>
          <p:cNvSpPr txBox="1"/>
          <p:nvPr/>
        </p:nvSpPr>
        <p:spPr>
          <a:xfrm>
            <a:off x="11042695" y="2133484"/>
            <a:ext cx="562664" cy="341632"/>
          </a:xfrm>
          <a:prstGeom prst="rect">
            <a:avLst/>
          </a:prstGeom>
          <a:noFill/>
        </p:spPr>
        <p:txBody>
          <a:bodyPr wrap="square" rtlCol="0">
            <a:spAutoFit/>
          </a:bodyPr>
          <a:lstStyle/>
          <a:p>
            <a:pPr marL="0" marR="0" lvl="0" indent="0" defTabSz="823069" eaLnBrk="1" fontAlgn="auto" latinLnBrk="0" hangingPunct="1">
              <a:lnSpc>
                <a:spcPct val="100000"/>
              </a:lnSpc>
              <a:spcBef>
                <a:spcPts val="0"/>
              </a:spcBef>
              <a:spcAft>
                <a:spcPts val="0"/>
              </a:spcAft>
              <a:buClrTx/>
              <a:buSzTx/>
              <a:buFontTx/>
              <a:buNone/>
              <a:tabLst/>
              <a:defRPr/>
            </a:pPr>
            <a:r>
              <a:rPr kumimoji="0" lang="en-US" altLang="zh-CN" sz="1620" b="0" i="0" u="none" strike="noStrike" kern="0" cap="none" spc="0" normalizeH="0" baseline="0" noProof="0" dirty="0">
                <a:ln>
                  <a:noFill/>
                </a:ln>
                <a:solidFill>
                  <a:schemeClr val="bg1"/>
                </a:solidFill>
                <a:effectLst/>
                <a:uLnTx/>
                <a:uFillTx/>
              </a:rPr>
              <a:t>g</a:t>
            </a:r>
            <a:r>
              <a:rPr kumimoji="0" lang="en-US" altLang="zh-CN" sz="1620" b="0" i="0" u="none" strike="noStrike" kern="0" cap="none" spc="0" normalizeH="0" baseline="-25000" noProof="0" dirty="0">
                <a:ln>
                  <a:noFill/>
                </a:ln>
                <a:solidFill>
                  <a:schemeClr val="bg1"/>
                </a:solidFill>
                <a:effectLst/>
                <a:uLnTx/>
                <a:uFillTx/>
                <a:latin typeface="Cambria Math" panose="02040503050406030204" pitchFamily="18" charset="0"/>
                <a:ea typeface="Cambria Math" panose="02040503050406030204" pitchFamily="18" charset="0"/>
              </a:rPr>
              <a:t>2h2</a:t>
            </a:r>
            <a:endParaRPr kumimoji="0" lang="zh-CN" altLang="en-US" sz="1620" b="0" i="0" u="none" strike="noStrike" kern="0" cap="none" spc="0" normalizeH="0" baseline="0" noProof="0" dirty="0">
              <a:ln>
                <a:noFill/>
              </a:ln>
              <a:solidFill>
                <a:schemeClr val="bg1"/>
              </a:solidFill>
              <a:effectLst/>
              <a:uLnTx/>
              <a:uFillTx/>
            </a:endParaRPr>
          </a:p>
        </p:txBody>
      </p:sp>
      <p:sp>
        <p:nvSpPr>
          <p:cNvPr id="122" name="文本框 121"/>
          <p:cNvSpPr txBox="1"/>
          <p:nvPr/>
        </p:nvSpPr>
        <p:spPr>
          <a:xfrm>
            <a:off x="9487771" y="2777401"/>
            <a:ext cx="484843" cy="341632"/>
          </a:xfrm>
          <a:prstGeom prst="rect">
            <a:avLst/>
          </a:prstGeom>
          <a:noFill/>
        </p:spPr>
        <p:txBody>
          <a:bodyPr wrap="square" rtlCol="0">
            <a:spAutoFit/>
          </a:bodyPr>
          <a:lstStyle/>
          <a:p>
            <a:pPr marL="0" marR="0" lvl="0" indent="0" defTabSz="823069" eaLnBrk="1" fontAlgn="auto" latinLnBrk="0" hangingPunct="1">
              <a:lnSpc>
                <a:spcPct val="100000"/>
              </a:lnSpc>
              <a:spcBef>
                <a:spcPts val="0"/>
              </a:spcBef>
              <a:spcAft>
                <a:spcPts val="0"/>
              </a:spcAft>
              <a:buClrTx/>
              <a:buSzTx/>
              <a:buFontTx/>
              <a:buNone/>
              <a:tabLst/>
              <a:defRPr/>
            </a:pPr>
            <a:r>
              <a:rPr kumimoji="0" lang="en-US" altLang="zh-CN" sz="1620" b="0" i="0" u="none" strike="noStrike" kern="0" cap="none" spc="0" normalizeH="0" baseline="0" noProof="0" dirty="0">
                <a:ln>
                  <a:noFill/>
                </a:ln>
                <a:solidFill>
                  <a:schemeClr val="bg1"/>
                </a:solidFill>
                <a:effectLst/>
                <a:uLnTx/>
                <a:uFillTx/>
              </a:rPr>
              <a:t>g</a:t>
            </a:r>
            <a:r>
              <a:rPr kumimoji="0" lang="en-US" altLang="zh-CN" sz="1620" b="0" i="0" u="none" strike="noStrike" kern="0" cap="none" spc="0" normalizeH="0" baseline="-25000" noProof="0" dirty="0">
                <a:ln>
                  <a:noFill/>
                </a:ln>
                <a:solidFill>
                  <a:schemeClr val="bg1"/>
                </a:solidFill>
                <a:effectLst/>
                <a:uLnTx/>
                <a:uFillTx/>
                <a:latin typeface="Cambria Math" panose="02040503050406030204" pitchFamily="18" charset="0"/>
                <a:ea typeface="Cambria Math" panose="02040503050406030204" pitchFamily="18" charset="0"/>
              </a:rPr>
              <a:t>31</a:t>
            </a:r>
            <a:endParaRPr kumimoji="0" lang="zh-CN" altLang="en-US" sz="1620" b="0" i="0" u="none" strike="noStrike" kern="0" cap="none" spc="0" normalizeH="0" baseline="0" noProof="0" dirty="0">
              <a:ln>
                <a:noFill/>
              </a:ln>
              <a:solidFill>
                <a:schemeClr val="bg1"/>
              </a:solidFill>
              <a:effectLst/>
              <a:uLnTx/>
              <a:uFillTx/>
            </a:endParaRPr>
          </a:p>
        </p:txBody>
      </p:sp>
      <p:sp>
        <p:nvSpPr>
          <p:cNvPr id="123" name="文本框 122"/>
          <p:cNvSpPr txBox="1"/>
          <p:nvPr/>
        </p:nvSpPr>
        <p:spPr>
          <a:xfrm>
            <a:off x="10095941" y="2785065"/>
            <a:ext cx="484843" cy="341632"/>
          </a:xfrm>
          <a:prstGeom prst="rect">
            <a:avLst/>
          </a:prstGeom>
          <a:noFill/>
        </p:spPr>
        <p:txBody>
          <a:bodyPr wrap="square" rtlCol="0">
            <a:spAutoFit/>
          </a:bodyPr>
          <a:lstStyle/>
          <a:p>
            <a:pPr marL="0" marR="0" lvl="0" indent="0" defTabSz="823069" eaLnBrk="1" fontAlgn="auto" latinLnBrk="0" hangingPunct="1">
              <a:lnSpc>
                <a:spcPct val="100000"/>
              </a:lnSpc>
              <a:spcBef>
                <a:spcPts val="0"/>
              </a:spcBef>
              <a:spcAft>
                <a:spcPts val="0"/>
              </a:spcAft>
              <a:buClrTx/>
              <a:buSzTx/>
              <a:buFontTx/>
              <a:buNone/>
              <a:tabLst/>
              <a:defRPr/>
            </a:pPr>
            <a:r>
              <a:rPr kumimoji="0" lang="en-US" altLang="zh-CN" sz="1620" b="0" i="0" u="none" strike="noStrike" kern="0" cap="none" spc="0" normalizeH="0" baseline="0" noProof="0" dirty="0">
                <a:ln>
                  <a:noFill/>
                </a:ln>
                <a:solidFill>
                  <a:schemeClr val="bg1"/>
                </a:solidFill>
                <a:effectLst/>
                <a:uLnTx/>
                <a:uFillTx/>
              </a:rPr>
              <a:t>g</a:t>
            </a:r>
            <a:r>
              <a:rPr kumimoji="0" lang="en-US" altLang="zh-CN" sz="1620" b="0" i="0" u="none" strike="noStrike" kern="0" cap="none" spc="0" normalizeH="0" baseline="-25000" noProof="0" dirty="0">
                <a:ln>
                  <a:noFill/>
                </a:ln>
                <a:solidFill>
                  <a:schemeClr val="bg1"/>
                </a:solidFill>
                <a:effectLst/>
                <a:uLnTx/>
                <a:uFillTx/>
                <a:latin typeface="Cambria Math" panose="02040503050406030204" pitchFamily="18" charset="0"/>
                <a:ea typeface="Cambria Math" panose="02040503050406030204" pitchFamily="18" charset="0"/>
              </a:rPr>
              <a:t>32</a:t>
            </a:r>
            <a:endParaRPr kumimoji="0" lang="zh-CN" altLang="en-US" sz="1620" b="0" i="0" u="none" strike="noStrike" kern="0" cap="none" spc="0" normalizeH="0" baseline="0" noProof="0" dirty="0">
              <a:ln>
                <a:noFill/>
              </a:ln>
              <a:solidFill>
                <a:schemeClr val="bg1"/>
              </a:solidFill>
              <a:effectLst/>
              <a:uLnTx/>
              <a:uFillTx/>
            </a:endParaRPr>
          </a:p>
        </p:txBody>
      </p:sp>
      <p:sp>
        <p:nvSpPr>
          <p:cNvPr id="124" name="文本框 123"/>
          <p:cNvSpPr txBox="1"/>
          <p:nvPr/>
        </p:nvSpPr>
        <p:spPr>
          <a:xfrm>
            <a:off x="11007028" y="2785981"/>
            <a:ext cx="562664" cy="341632"/>
          </a:xfrm>
          <a:prstGeom prst="rect">
            <a:avLst/>
          </a:prstGeom>
          <a:noFill/>
        </p:spPr>
        <p:txBody>
          <a:bodyPr wrap="square" rtlCol="0">
            <a:spAutoFit/>
          </a:bodyPr>
          <a:lstStyle/>
          <a:p>
            <a:pPr marL="0" marR="0" lvl="0" indent="0" defTabSz="823069" eaLnBrk="1" fontAlgn="auto" latinLnBrk="0" hangingPunct="1">
              <a:lnSpc>
                <a:spcPct val="100000"/>
              </a:lnSpc>
              <a:spcBef>
                <a:spcPts val="0"/>
              </a:spcBef>
              <a:spcAft>
                <a:spcPts val="0"/>
              </a:spcAft>
              <a:buClrTx/>
              <a:buSzTx/>
              <a:buFontTx/>
              <a:buNone/>
              <a:tabLst/>
              <a:defRPr/>
            </a:pPr>
            <a:r>
              <a:rPr kumimoji="0" lang="en-US" altLang="zh-CN" sz="1620" b="0" i="0" u="none" strike="noStrike" kern="0" cap="none" spc="0" normalizeH="0" baseline="0" noProof="0" dirty="0">
                <a:ln>
                  <a:noFill/>
                </a:ln>
                <a:solidFill>
                  <a:schemeClr val="bg1"/>
                </a:solidFill>
                <a:effectLst/>
                <a:uLnTx/>
                <a:uFillTx/>
              </a:rPr>
              <a:t>g</a:t>
            </a:r>
            <a:r>
              <a:rPr kumimoji="0" lang="en-US" altLang="zh-CN" sz="1620" b="0" i="0" u="none" strike="noStrike" kern="0" cap="none" spc="0" normalizeH="0" baseline="-25000" noProof="0" dirty="0">
                <a:ln>
                  <a:noFill/>
                </a:ln>
                <a:solidFill>
                  <a:schemeClr val="bg1"/>
                </a:solidFill>
                <a:effectLst/>
                <a:uLnTx/>
                <a:uFillTx/>
                <a:latin typeface="Cambria Math" panose="02040503050406030204" pitchFamily="18" charset="0"/>
                <a:ea typeface="Cambria Math" panose="02040503050406030204" pitchFamily="18" charset="0"/>
              </a:rPr>
              <a:t>3h3</a:t>
            </a:r>
            <a:endParaRPr kumimoji="0" lang="zh-CN" altLang="en-US" sz="1620" b="0" i="0" u="none" strike="noStrike" kern="0" cap="none" spc="0" normalizeH="0" baseline="0" noProof="0" dirty="0">
              <a:ln>
                <a:noFill/>
              </a:ln>
              <a:solidFill>
                <a:schemeClr val="bg1"/>
              </a:solidFill>
              <a:effectLst/>
              <a:uLnTx/>
              <a:uFillTx/>
            </a:endParaRPr>
          </a:p>
        </p:txBody>
      </p:sp>
      <p:sp>
        <p:nvSpPr>
          <p:cNvPr id="125" name="文本框 124"/>
          <p:cNvSpPr txBox="1"/>
          <p:nvPr/>
        </p:nvSpPr>
        <p:spPr>
          <a:xfrm>
            <a:off x="9500095" y="4961253"/>
            <a:ext cx="484843" cy="341632"/>
          </a:xfrm>
          <a:prstGeom prst="rect">
            <a:avLst/>
          </a:prstGeom>
          <a:noFill/>
        </p:spPr>
        <p:txBody>
          <a:bodyPr wrap="square" rtlCol="0">
            <a:spAutoFit/>
          </a:bodyPr>
          <a:lstStyle/>
          <a:p>
            <a:pPr marL="0" marR="0" lvl="0" indent="0" defTabSz="823069" eaLnBrk="1" fontAlgn="auto" latinLnBrk="0" hangingPunct="1">
              <a:lnSpc>
                <a:spcPct val="100000"/>
              </a:lnSpc>
              <a:spcBef>
                <a:spcPts val="0"/>
              </a:spcBef>
              <a:spcAft>
                <a:spcPts val="0"/>
              </a:spcAft>
              <a:buClrTx/>
              <a:buSzTx/>
              <a:buFontTx/>
              <a:buNone/>
              <a:tabLst/>
              <a:defRPr/>
            </a:pPr>
            <a:r>
              <a:rPr kumimoji="0" lang="en-US" altLang="zh-CN" sz="1620" b="0" i="0" u="none" strike="noStrike" kern="0" cap="none" spc="0" normalizeH="0" baseline="0" noProof="0" dirty="0">
                <a:ln>
                  <a:noFill/>
                </a:ln>
                <a:solidFill>
                  <a:schemeClr val="bg1"/>
                </a:solidFill>
                <a:effectLst/>
                <a:uLnTx/>
                <a:uFillTx/>
              </a:rPr>
              <a:t>g</a:t>
            </a:r>
            <a:r>
              <a:rPr kumimoji="0" lang="en-US" altLang="zh-CN" sz="1620" b="0" i="0" u="none" strike="noStrike" kern="0" cap="none" spc="0" normalizeH="0" baseline="-25000" noProof="0" dirty="0">
                <a:ln>
                  <a:noFill/>
                </a:ln>
                <a:solidFill>
                  <a:schemeClr val="bg1"/>
                </a:solidFill>
                <a:effectLst/>
                <a:uLnTx/>
                <a:uFillTx/>
                <a:latin typeface="Cambria Math" panose="02040503050406030204" pitchFamily="18" charset="0"/>
                <a:ea typeface="Cambria Math" panose="02040503050406030204" pitchFamily="18" charset="0"/>
              </a:rPr>
              <a:t>l1</a:t>
            </a:r>
            <a:endParaRPr kumimoji="0" lang="zh-CN" altLang="en-US" sz="1620" b="0" i="0" u="none" strike="noStrike" kern="0" cap="none" spc="0" normalizeH="0" baseline="0" noProof="0" dirty="0">
              <a:ln>
                <a:noFill/>
              </a:ln>
              <a:solidFill>
                <a:schemeClr val="bg1"/>
              </a:solidFill>
              <a:effectLst/>
              <a:uLnTx/>
              <a:uFillTx/>
            </a:endParaRPr>
          </a:p>
        </p:txBody>
      </p:sp>
      <p:sp>
        <p:nvSpPr>
          <p:cNvPr id="126" name="文本框 125"/>
          <p:cNvSpPr txBox="1"/>
          <p:nvPr/>
        </p:nvSpPr>
        <p:spPr>
          <a:xfrm>
            <a:off x="10146060" y="4976212"/>
            <a:ext cx="484843" cy="341632"/>
          </a:xfrm>
          <a:prstGeom prst="rect">
            <a:avLst/>
          </a:prstGeom>
          <a:noFill/>
        </p:spPr>
        <p:txBody>
          <a:bodyPr wrap="square" rtlCol="0">
            <a:spAutoFit/>
          </a:bodyPr>
          <a:lstStyle/>
          <a:p>
            <a:pPr marL="0" marR="0" lvl="0" indent="0" defTabSz="823069" eaLnBrk="1" fontAlgn="auto" latinLnBrk="0" hangingPunct="1">
              <a:lnSpc>
                <a:spcPct val="100000"/>
              </a:lnSpc>
              <a:spcBef>
                <a:spcPts val="0"/>
              </a:spcBef>
              <a:spcAft>
                <a:spcPts val="0"/>
              </a:spcAft>
              <a:buClrTx/>
              <a:buSzTx/>
              <a:buFontTx/>
              <a:buNone/>
              <a:tabLst/>
              <a:defRPr/>
            </a:pPr>
            <a:r>
              <a:rPr kumimoji="0" lang="en-US" altLang="zh-CN" sz="1620" b="0" i="0" u="none" strike="noStrike" kern="0" cap="none" spc="0" normalizeH="0" baseline="0" noProof="0" dirty="0">
                <a:ln>
                  <a:noFill/>
                </a:ln>
                <a:solidFill>
                  <a:schemeClr val="bg1"/>
                </a:solidFill>
                <a:effectLst/>
                <a:uLnTx/>
                <a:uFillTx/>
              </a:rPr>
              <a:t>g</a:t>
            </a:r>
            <a:r>
              <a:rPr kumimoji="0" lang="en-US" altLang="zh-CN" sz="1620" b="0" i="0" u="none" strike="noStrike" kern="0" cap="none" spc="0" normalizeH="0" baseline="-25000" noProof="0" dirty="0">
                <a:ln>
                  <a:noFill/>
                </a:ln>
                <a:solidFill>
                  <a:schemeClr val="bg1"/>
                </a:solidFill>
                <a:effectLst/>
                <a:uLnTx/>
                <a:uFillTx/>
                <a:latin typeface="Cambria Math" panose="02040503050406030204" pitchFamily="18" charset="0"/>
                <a:ea typeface="Cambria Math" panose="02040503050406030204" pitchFamily="18" charset="0"/>
              </a:rPr>
              <a:t>l2</a:t>
            </a:r>
            <a:endParaRPr kumimoji="0" lang="zh-CN" altLang="en-US" sz="1620" b="0" i="0" u="none" strike="noStrike" kern="0" cap="none" spc="0" normalizeH="0" baseline="0" noProof="0" dirty="0">
              <a:ln>
                <a:noFill/>
              </a:ln>
              <a:solidFill>
                <a:schemeClr val="bg1"/>
              </a:solidFill>
              <a:effectLst/>
              <a:uLnTx/>
              <a:uFillTx/>
            </a:endParaRPr>
          </a:p>
        </p:txBody>
      </p:sp>
      <p:sp>
        <p:nvSpPr>
          <p:cNvPr id="127" name="文本框 126"/>
          <p:cNvSpPr txBox="1"/>
          <p:nvPr/>
        </p:nvSpPr>
        <p:spPr>
          <a:xfrm>
            <a:off x="11050363" y="4995521"/>
            <a:ext cx="619782" cy="341632"/>
          </a:xfrm>
          <a:prstGeom prst="rect">
            <a:avLst/>
          </a:prstGeom>
          <a:noFill/>
        </p:spPr>
        <p:txBody>
          <a:bodyPr wrap="square" rtlCol="0">
            <a:spAutoFit/>
          </a:bodyPr>
          <a:lstStyle/>
          <a:p>
            <a:pPr marL="0" marR="0" lvl="0" indent="0" defTabSz="823069" eaLnBrk="1" fontAlgn="auto" latinLnBrk="0" hangingPunct="1">
              <a:lnSpc>
                <a:spcPct val="100000"/>
              </a:lnSpc>
              <a:spcBef>
                <a:spcPts val="0"/>
              </a:spcBef>
              <a:spcAft>
                <a:spcPts val="0"/>
              </a:spcAft>
              <a:buClrTx/>
              <a:buSzTx/>
              <a:buFontTx/>
              <a:buNone/>
              <a:tabLst/>
              <a:defRPr/>
            </a:pPr>
            <a:r>
              <a:rPr kumimoji="0" lang="en-US" altLang="zh-CN" sz="1620" b="0" i="0" u="none" strike="noStrike" kern="0" cap="none" spc="0" normalizeH="0" baseline="0" noProof="0" dirty="0" err="1">
                <a:ln>
                  <a:noFill/>
                </a:ln>
                <a:solidFill>
                  <a:schemeClr val="bg1"/>
                </a:solidFill>
                <a:effectLst/>
                <a:uLnTx/>
                <a:uFillTx/>
              </a:rPr>
              <a:t>g</a:t>
            </a:r>
            <a:r>
              <a:rPr kumimoji="0" lang="en-US" altLang="zh-CN" sz="1620" b="0" i="0" u="none" strike="noStrike" kern="0" cap="none" spc="0" normalizeH="0" baseline="-25000" noProof="0" dirty="0" err="1">
                <a:ln>
                  <a:noFill/>
                </a:ln>
                <a:solidFill>
                  <a:schemeClr val="bg1"/>
                </a:solidFill>
                <a:effectLst/>
                <a:uLnTx/>
                <a:uFillTx/>
                <a:latin typeface="Cambria Math" panose="02040503050406030204" pitchFamily="18" charset="0"/>
                <a:ea typeface="Cambria Math" panose="02040503050406030204" pitchFamily="18" charset="0"/>
              </a:rPr>
              <a:t>lhr</a:t>
            </a:r>
            <a:endParaRPr kumimoji="0" lang="zh-CN" altLang="en-US" sz="1620" b="0" i="0" u="none" strike="noStrike" kern="0" cap="none" spc="0" normalizeH="0" baseline="0" noProof="0" dirty="0">
              <a:ln>
                <a:noFill/>
              </a:ln>
              <a:solidFill>
                <a:schemeClr val="bg1"/>
              </a:solidFill>
              <a:effectLst/>
              <a:uLnTx/>
              <a:uFillTx/>
            </a:endParaRPr>
          </a:p>
        </p:txBody>
      </p:sp>
      <p:sp>
        <p:nvSpPr>
          <p:cNvPr id="15" name="文本框 14"/>
          <p:cNvSpPr txBox="1"/>
          <p:nvPr/>
        </p:nvSpPr>
        <p:spPr>
          <a:xfrm>
            <a:off x="8556772" y="3340453"/>
            <a:ext cx="975625" cy="286232"/>
          </a:xfrm>
          <a:prstGeom prst="rect">
            <a:avLst/>
          </a:prstGeom>
          <a:noFill/>
        </p:spPr>
        <p:txBody>
          <a:bodyPr wrap="square" rtlCol="0">
            <a:spAutoFit/>
          </a:bodyPr>
          <a:lstStyle/>
          <a:p>
            <a:pPr marL="0" marR="0" lvl="0" indent="0" defTabSz="823069" eaLnBrk="1" fontAlgn="auto" latinLnBrk="0" hangingPunct="1">
              <a:lnSpc>
                <a:spcPct val="100000"/>
              </a:lnSpc>
              <a:spcBef>
                <a:spcPts val="0"/>
              </a:spcBef>
              <a:spcAft>
                <a:spcPts val="0"/>
              </a:spcAft>
              <a:buClrTx/>
              <a:buSzTx/>
              <a:buFontTx/>
              <a:buNone/>
              <a:tabLst/>
              <a:defRPr/>
            </a:pPr>
            <a:r>
              <a:rPr kumimoji="0" lang="en-US" altLang="zh-CN" sz="1260" b="1" i="0" u="none" strike="noStrike" kern="0" cap="none" spc="0" normalizeH="0" baseline="0" noProof="0" dirty="0">
                <a:ln>
                  <a:noFill/>
                </a:ln>
                <a:solidFill>
                  <a:schemeClr val="bg1"/>
                </a:solidFill>
                <a:effectLst/>
                <a:uLnTx/>
                <a:uFillTx/>
              </a:rPr>
              <a:t>m=h</a:t>
            </a:r>
            <a:r>
              <a:rPr kumimoji="0" lang="en-US" altLang="zh-CN" sz="1260" b="1" i="0" u="none" strike="noStrike" kern="0" cap="none" spc="0" normalizeH="0" baseline="-25000" noProof="0" dirty="0">
                <a:ln>
                  <a:noFill/>
                </a:ln>
                <a:solidFill>
                  <a:schemeClr val="bg1"/>
                </a:solidFill>
                <a:effectLst/>
                <a:uLnTx/>
                <a:uFillTx/>
              </a:rPr>
              <a:t>1</a:t>
            </a:r>
            <a:r>
              <a:rPr kumimoji="0" lang="en-US" altLang="zh-CN" sz="1260" b="1" i="0" u="none" strike="noStrike" kern="0" cap="none" spc="0" normalizeH="0" baseline="0" noProof="0" dirty="0">
                <a:ln>
                  <a:noFill/>
                </a:ln>
                <a:solidFill>
                  <a:schemeClr val="bg1"/>
                </a:solidFill>
                <a:effectLst/>
                <a:uLnTx/>
                <a:uFillTx/>
              </a:rPr>
              <a:t>h</a:t>
            </a:r>
            <a:r>
              <a:rPr kumimoji="0" lang="en-US" altLang="zh-CN" sz="1260" b="1" i="0" u="none" strike="noStrike" kern="0" cap="none" spc="0" normalizeH="0" baseline="-25000" noProof="0" dirty="0">
                <a:ln>
                  <a:noFill/>
                </a:ln>
                <a:solidFill>
                  <a:schemeClr val="bg1"/>
                </a:solidFill>
                <a:effectLst/>
                <a:uLnTx/>
                <a:uFillTx/>
              </a:rPr>
              <a:t>2</a:t>
            </a:r>
            <a:r>
              <a:rPr kumimoji="0" lang="en-US" altLang="zh-CN" sz="1260" b="1" i="0" u="none" strike="noStrike" kern="0" cap="none" spc="0" normalizeH="0" baseline="0" noProof="0" dirty="0">
                <a:ln>
                  <a:noFill/>
                </a:ln>
                <a:solidFill>
                  <a:schemeClr val="bg1"/>
                </a:solidFill>
                <a:effectLst/>
                <a:uLnTx/>
                <a:uFillTx/>
              </a:rPr>
              <a:t>…</a:t>
            </a:r>
            <a:r>
              <a:rPr kumimoji="0" lang="en-US" altLang="zh-CN" sz="1260" b="1" i="0" u="none" strike="noStrike" kern="0" cap="none" spc="0" normalizeH="0" baseline="0" noProof="0" dirty="0" err="1">
                <a:ln>
                  <a:noFill/>
                </a:ln>
                <a:solidFill>
                  <a:schemeClr val="bg1"/>
                </a:solidFill>
                <a:effectLst/>
                <a:uLnTx/>
                <a:uFillTx/>
              </a:rPr>
              <a:t>h</a:t>
            </a:r>
            <a:r>
              <a:rPr kumimoji="0" lang="en-US" altLang="zh-CN" sz="1260" b="1" i="0" u="none" strike="noStrike" kern="0" cap="none" spc="0" normalizeH="0" baseline="-25000" noProof="0" dirty="0" err="1">
                <a:ln>
                  <a:noFill/>
                </a:ln>
                <a:solidFill>
                  <a:schemeClr val="bg1"/>
                </a:solidFill>
                <a:effectLst/>
                <a:uLnTx/>
                <a:uFillTx/>
              </a:rPr>
              <a:t>r</a:t>
            </a:r>
            <a:endParaRPr kumimoji="0" lang="zh-CN" altLang="en-US" sz="1260" b="1"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404061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7d195523061f1c0"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hidden="1"/>
          <p:cNvSpPr txBox="1"/>
          <p:nvPr/>
        </p:nvSpPr>
        <p:spPr>
          <a:xfrm>
            <a:off x="-474133" y="2404533"/>
            <a:ext cx="330090" cy="1354667"/>
          </a:xfrm>
          <a:prstGeom prst="rect">
            <a:avLst/>
          </a:prstGeom>
          <a:noFill/>
        </p:spPr>
        <p:txBody>
          <a:bodyPr vert="wordArtVert" rtlCol="0">
            <a:spAutoFit/>
          </a:bodyPr>
          <a:lstStyle/>
          <a:p>
            <a:r>
              <a:rPr lang="en-US" altLang="zh-CN" sz="133"/>
              <a:t>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a:t>
            </a:r>
            <a:endParaRPr lang="zh-CN" altLang="en-US" sz="133"/>
          </a:p>
        </p:txBody>
      </p:sp>
      <p:sp>
        <p:nvSpPr>
          <p:cNvPr id="5" name="标题 4"/>
          <p:cNvSpPr>
            <a:spLocks noGrp="1"/>
          </p:cNvSpPr>
          <p:nvPr>
            <p:ph type="title"/>
          </p:nvPr>
        </p:nvSpPr>
        <p:spPr/>
        <p:txBody>
          <a:bodyPr/>
          <a:lstStyle/>
          <a:p>
            <a:r>
              <a:rPr lang="zh-CN" altLang="en-US" sz="1800" dirty="0"/>
              <a:t>拟态防御系统</a:t>
            </a:r>
          </a:p>
        </p:txBody>
      </p:sp>
      <p:sp>
        <p:nvSpPr>
          <p:cNvPr id="7" name="文本框 6"/>
          <p:cNvSpPr txBox="1"/>
          <p:nvPr/>
        </p:nvSpPr>
        <p:spPr>
          <a:xfrm>
            <a:off x="10586720" y="6152492"/>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
        <p:nvSpPr>
          <p:cNvPr id="4" name="文本框 3"/>
          <p:cNvSpPr txBox="1"/>
          <p:nvPr/>
        </p:nvSpPr>
        <p:spPr>
          <a:xfrm>
            <a:off x="1734320" y="1597399"/>
            <a:ext cx="9120229" cy="4555093"/>
          </a:xfrm>
          <a:prstGeom prst="rect">
            <a:avLst/>
          </a:prstGeom>
          <a:noFill/>
        </p:spPr>
        <p:txBody>
          <a:bodyPr wrap="square" rtlCol="0">
            <a:spAutoFit/>
          </a:bodyPr>
          <a:lstStyle/>
          <a:p>
            <a:pPr marL="342900" indent="-342900" algn="just">
              <a:spcAft>
                <a:spcPts val="600"/>
              </a:spcAft>
              <a:buFont typeface="Wingdings" panose="05000000000000000000" pitchFamily="2" charset="2"/>
              <a:buChar char="l"/>
            </a:pPr>
            <a:r>
              <a:rPr lang="zh-CN" altLang="en-US" sz="2400" b="1" dirty="0">
                <a:solidFill>
                  <a:srgbClr val="2B497D"/>
                </a:solidFill>
                <a:latin typeface="微软雅黑" panose="020B0503020204020204" pitchFamily="34" charset="-122"/>
                <a:ea typeface="微软雅黑" panose="020B0503020204020204" pitchFamily="34" charset="-122"/>
              </a:rPr>
              <a:t>拟态防御系统一般来说由拟态变换、拟态算子、拟态感知函数等构成。</a:t>
            </a:r>
            <a:endParaRPr lang="en-US" altLang="zh-CN" sz="2400" b="1" dirty="0">
              <a:solidFill>
                <a:srgbClr val="2B497D"/>
              </a:solidFill>
              <a:latin typeface="微软雅黑" panose="020B0503020204020204" pitchFamily="34" charset="-122"/>
              <a:ea typeface="微软雅黑" panose="020B0503020204020204" pitchFamily="34" charset="-122"/>
            </a:endParaRPr>
          </a:p>
          <a:p>
            <a:pPr marL="342900" indent="-342900" algn="just">
              <a:spcAft>
                <a:spcPts val="600"/>
              </a:spcAft>
              <a:buFont typeface="Wingdings" panose="05000000000000000000" pitchFamily="2" charset="2"/>
              <a:buChar char="l"/>
            </a:pPr>
            <a:r>
              <a:rPr lang="zh-CN" altLang="en-US" sz="2400" b="1" dirty="0">
                <a:solidFill>
                  <a:srgbClr val="2B497D"/>
                </a:solidFill>
                <a:latin typeface="微软雅黑" panose="020B0503020204020204" pitchFamily="34" charset="-122"/>
                <a:ea typeface="微软雅黑" panose="020B0503020204020204" pitchFamily="34" charset="-122"/>
              </a:rPr>
              <a:t>拟态防御系统通过主动改变信息系统构成要素的状态，实现信   息系统在不同状态间的迁移，用于改变信息系统状态的方法称为 </a:t>
            </a:r>
            <a:r>
              <a:rPr lang="zh-CN" altLang="en-US" sz="2800" b="1" dirty="0">
                <a:solidFill>
                  <a:schemeClr val="accent1"/>
                </a:solidFill>
                <a:latin typeface="微软雅黑" panose="020B0503020204020204" pitchFamily="34" charset="-122"/>
                <a:ea typeface="微软雅黑" panose="020B0503020204020204" pitchFamily="34" charset="-122"/>
              </a:rPr>
              <a:t>拟态变换。</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342900" indent="-342900" algn="just">
              <a:spcAft>
                <a:spcPts val="600"/>
              </a:spcAft>
              <a:buFont typeface="Wingdings" panose="05000000000000000000" pitchFamily="2" charset="2"/>
              <a:buChar char="l"/>
            </a:pPr>
            <a:r>
              <a:rPr lang="zh-CN" altLang="en-US" sz="2800" b="1" dirty="0">
                <a:solidFill>
                  <a:srgbClr val="FF0000"/>
                </a:solidFill>
                <a:latin typeface="微软雅黑" panose="020B0503020204020204" pitchFamily="34" charset="-122"/>
                <a:ea typeface="微软雅黑" panose="020B0503020204020204" pitchFamily="34" charset="-122"/>
              </a:rPr>
              <a:t>拟态算子</a:t>
            </a:r>
            <a:r>
              <a:rPr lang="zh-CN" altLang="en-US" sz="2400" b="1" dirty="0">
                <a:solidFill>
                  <a:srgbClr val="2B497D"/>
                </a:solidFill>
                <a:latin typeface="微软雅黑" panose="020B0503020204020204" pitchFamily="34" charset="-122"/>
                <a:ea typeface="微软雅黑" panose="020B0503020204020204" pitchFamily="34" charset="-122"/>
              </a:rPr>
              <a:t>在目标对象元功能与其等价的多元实现结构或算法间导入不确定性映射关系，从而隐藏系统输入与输出的真实关系。</a:t>
            </a:r>
            <a:endParaRPr lang="en-US" altLang="zh-CN" sz="2400" b="1" dirty="0">
              <a:solidFill>
                <a:srgbClr val="2B497D"/>
              </a:solidFill>
              <a:latin typeface="微软雅黑" panose="020B0503020204020204" pitchFamily="34" charset="-122"/>
              <a:ea typeface="微软雅黑" panose="020B0503020204020204" pitchFamily="34" charset="-122"/>
            </a:endParaRPr>
          </a:p>
          <a:p>
            <a:pPr marL="457200" indent="-457200" algn="just">
              <a:spcAft>
                <a:spcPts val="600"/>
              </a:spcAft>
              <a:buFont typeface="Wingdings" panose="05000000000000000000" pitchFamily="2" charset="2"/>
              <a:buChar char="l"/>
            </a:pPr>
            <a:r>
              <a:rPr lang="zh-CN" altLang="zh-CN" sz="2800" b="1" dirty="0">
                <a:solidFill>
                  <a:srgbClr val="FF0000"/>
                </a:solidFill>
                <a:latin typeface="微软雅黑" panose="020B0503020204020204" pitchFamily="34" charset="-122"/>
                <a:ea typeface="微软雅黑" panose="020B0503020204020204" pitchFamily="34" charset="-122"/>
              </a:rPr>
              <a:t>拟态感知</a:t>
            </a:r>
            <a:r>
              <a:rPr lang="zh-CN" altLang="en-US" sz="2400" b="1" dirty="0">
                <a:solidFill>
                  <a:srgbClr val="2B497D"/>
                </a:solidFill>
                <a:latin typeface="微软雅黑" panose="020B0503020204020204" pitchFamily="34" charset="-122"/>
                <a:ea typeface="微软雅黑" panose="020B0503020204020204" pitchFamily="34" charset="-122"/>
              </a:rPr>
              <a:t>指</a:t>
            </a:r>
            <a:r>
              <a:rPr lang="zh-CN" altLang="zh-CN" sz="2400" b="1" dirty="0">
                <a:solidFill>
                  <a:srgbClr val="2B497D"/>
                </a:solidFill>
                <a:latin typeface="微软雅黑" panose="020B0503020204020204" pitchFamily="34" charset="-122"/>
                <a:ea typeface="微软雅黑" panose="020B0503020204020204" pitchFamily="34" charset="-122"/>
              </a:rPr>
              <a:t>拟态系统根据拟态算子的输出结果结合传统安全检测手段发现的攻击行为，</a:t>
            </a:r>
            <a:r>
              <a:rPr lang="zh-CN" altLang="en-US" sz="2400" b="1" dirty="0">
                <a:solidFill>
                  <a:srgbClr val="2B497D"/>
                </a:solidFill>
                <a:latin typeface="微软雅黑" panose="020B0503020204020204" pitchFamily="34" charset="-122"/>
                <a:ea typeface="微软雅黑" panose="020B0503020204020204" pitchFamily="34" charset="-122"/>
              </a:rPr>
              <a:t>再</a:t>
            </a:r>
            <a:r>
              <a:rPr lang="zh-CN" altLang="zh-CN" sz="2400" b="1" dirty="0">
                <a:solidFill>
                  <a:srgbClr val="2B497D"/>
                </a:solidFill>
                <a:latin typeface="微软雅黑" panose="020B0503020204020204" pitchFamily="34" charset="-122"/>
                <a:ea typeface="微软雅黑" panose="020B0503020204020204" pitchFamily="34" charset="-122"/>
              </a:rPr>
              <a:t>根据对攻击的分析判断，拟态系统做出一种应对策略，并把策略反馈给拟态变换。</a:t>
            </a:r>
          </a:p>
          <a:p>
            <a:pPr marL="800100" lvl="1" indent="-342900">
              <a:buFont typeface="Wingdings" panose="05000000000000000000" pitchFamily="2" charset="2"/>
              <a:buChar char="l"/>
            </a:pPr>
            <a:endParaRPr lang="zh-CN" altLang="en-US" sz="2000" dirty="0">
              <a:solidFill>
                <a:srgbClr val="2B497D"/>
              </a:solidFill>
              <a:latin typeface="+mn-ea"/>
            </a:endParaRPr>
          </a:p>
        </p:txBody>
      </p:sp>
    </p:spTree>
    <p:extLst>
      <p:ext uri="{BB962C8B-B14F-4D97-AF65-F5344CB8AC3E}">
        <p14:creationId xmlns:p14="http://schemas.microsoft.com/office/powerpoint/2010/main" val="168149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7d195523061f1c0"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hidden="1"/>
          <p:cNvSpPr txBox="1"/>
          <p:nvPr/>
        </p:nvSpPr>
        <p:spPr>
          <a:xfrm>
            <a:off x="-474133" y="2404533"/>
            <a:ext cx="330090" cy="1354667"/>
          </a:xfrm>
          <a:prstGeom prst="rect">
            <a:avLst/>
          </a:prstGeom>
          <a:noFill/>
        </p:spPr>
        <p:txBody>
          <a:bodyPr vert="wordArtVert" rtlCol="0">
            <a:spAutoFit/>
          </a:bodyPr>
          <a:lstStyle/>
          <a:p>
            <a:r>
              <a:rPr lang="en-US" altLang="zh-CN" sz="133"/>
              <a:t>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a:t>
            </a:r>
            <a:endParaRPr lang="zh-CN" altLang="en-US" sz="133"/>
          </a:p>
        </p:txBody>
      </p:sp>
      <p:sp>
        <p:nvSpPr>
          <p:cNvPr id="5" name="标题 4"/>
          <p:cNvSpPr>
            <a:spLocks noGrp="1"/>
          </p:cNvSpPr>
          <p:nvPr>
            <p:ph type="title"/>
          </p:nvPr>
        </p:nvSpPr>
        <p:spPr/>
        <p:txBody>
          <a:bodyPr/>
          <a:lstStyle/>
          <a:p>
            <a:r>
              <a:rPr lang="zh-CN" altLang="en-US" sz="1800" dirty="0"/>
              <a:t>拟态防御系统</a:t>
            </a:r>
          </a:p>
        </p:txBody>
      </p:sp>
      <p:sp>
        <p:nvSpPr>
          <p:cNvPr id="7" name="文本框 6"/>
          <p:cNvSpPr txBox="1"/>
          <p:nvPr/>
        </p:nvSpPr>
        <p:spPr>
          <a:xfrm>
            <a:off x="10586720" y="6152492"/>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538819797"/>
              </p:ext>
            </p:extLst>
          </p:nvPr>
        </p:nvGraphicFramePr>
        <p:xfrm>
          <a:off x="1641158" y="1349421"/>
          <a:ext cx="9500733" cy="5172403"/>
        </p:xfrm>
        <a:graphic>
          <a:graphicData uri="http://schemas.openxmlformats.org/presentationml/2006/ole">
            <mc:AlternateContent xmlns:mc="http://schemas.openxmlformats.org/markup-compatibility/2006">
              <mc:Choice xmlns:v="urn:schemas-microsoft-com:vml" Requires="v">
                <p:oleObj spid="_x0000_s1049" name="Visio" r:id="rId3" imgW="11798621" imgH="5112149" progId="Visio.Drawing.11">
                  <p:embed/>
                </p:oleObj>
              </mc:Choice>
              <mc:Fallback>
                <p:oleObj name="Visio" r:id="rId3" imgW="11798621" imgH="5112149" progId="Visio.Drawing.11">
                  <p:embed/>
                  <p:pic>
                    <p:nvPicPr>
                      <p:cNvPr id="6" name="对象 5"/>
                      <p:cNvPicPr>
                        <a:picLocks noChangeAspect="1" noChangeArrowheads="1"/>
                      </p:cNvPicPr>
                      <p:nvPr/>
                    </p:nvPicPr>
                    <p:blipFill>
                      <a:blip r:embed="rId4">
                        <a:extLst>
                          <a:ext uri="{28A0092B-C50C-407E-A947-70E740481C1C}">
                            <a14:useLocalDpi xmlns:a14="http://schemas.microsoft.com/office/drawing/2010/main" val="0"/>
                          </a:ext>
                        </a:extLst>
                      </a:blip>
                      <a:srcRect l="20337"/>
                      <a:stretch>
                        <a:fillRect/>
                      </a:stretch>
                    </p:blipFill>
                    <p:spPr bwMode="auto">
                      <a:xfrm>
                        <a:off x="1641158" y="1349421"/>
                        <a:ext cx="9500733" cy="5172403"/>
                      </a:xfrm>
                      <a:prstGeom prst="rect">
                        <a:avLst/>
                      </a:prstGeom>
                      <a:noFill/>
                    </p:spPr>
                  </p:pic>
                </p:oleObj>
              </mc:Fallback>
            </mc:AlternateContent>
          </a:graphicData>
        </a:graphic>
      </p:graphicFrame>
    </p:spTree>
    <p:extLst>
      <p:ext uri="{BB962C8B-B14F-4D97-AF65-F5344CB8AC3E}">
        <p14:creationId xmlns:p14="http://schemas.microsoft.com/office/powerpoint/2010/main" val="994993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dirty="0"/>
          </a:p>
        </p:txBody>
      </p:sp>
      <p:sp>
        <p:nvSpPr>
          <p:cNvPr id="5" name="矩形 4"/>
          <p:cNvSpPr/>
          <p:nvPr/>
        </p:nvSpPr>
        <p:spPr>
          <a:xfrm>
            <a:off x="4964923" y="2967335"/>
            <a:ext cx="2262159" cy="923330"/>
          </a:xfrm>
          <a:prstGeom prst="rect">
            <a:avLst/>
          </a:prstGeom>
          <a:noFill/>
        </p:spPr>
        <p:txBody>
          <a:bodyPr wrap="none" lIns="91440" tIns="45720" rIns="91440" bIns="45720">
            <a:spAutoFit/>
          </a:bodyPr>
          <a:lstStyle/>
          <a:p>
            <a:pPr algn="ctr"/>
            <a:r>
              <a:rPr lang="zh-CN" alt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谢谢！</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文本框 5"/>
          <p:cNvSpPr txBox="1"/>
          <p:nvPr/>
        </p:nvSpPr>
        <p:spPr>
          <a:xfrm>
            <a:off x="10668000" y="623824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Tree>
    <p:extLst>
      <p:ext uri="{BB962C8B-B14F-4D97-AF65-F5344CB8AC3E}">
        <p14:creationId xmlns:p14="http://schemas.microsoft.com/office/powerpoint/2010/main" val="3186027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4"/>
          <p:cNvSpPr txBox="1"/>
          <p:nvPr/>
        </p:nvSpPr>
        <p:spPr>
          <a:xfrm>
            <a:off x="235131" y="2573382"/>
            <a:ext cx="11704320" cy="11103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zh-CN" altLang="en-US" sz="4400" b="1" dirty="0">
                <a:solidFill>
                  <a:schemeClr val="accent5">
                    <a:lumMod val="75000"/>
                  </a:schemeClr>
                </a:solidFill>
                <a:latin typeface="+mj-ea"/>
                <a:ea typeface="+mj-ea"/>
              </a:rPr>
              <a:t>比特币、区块链系统工作原理</a:t>
            </a:r>
            <a:endParaRPr lang="en-US" altLang="zh-CN" sz="4000" dirty="0">
              <a:solidFill>
                <a:schemeClr val="accent5">
                  <a:lumMod val="75000"/>
                </a:schemeClr>
              </a:solidFill>
              <a:latin typeface="+mj-ea"/>
              <a:ea typeface="+mj-ea"/>
            </a:endParaRPr>
          </a:p>
        </p:txBody>
      </p:sp>
      <p:sp>
        <p:nvSpPr>
          <p:cNvPr id="3" name="文本框 2"/>
          <p:cNvSpPr txBox="1"/>
          <p:nvPr/>
        </p:nvSpPr>
        <p:spPr>
          <a:xfrm>
            <a:off x="10627360" y="6207760"/>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Tree>
    <p:extLst>
      <p:ext uri="{BB962C8B-B14F-4D97-AF65-F5344CB8AC3E}">
        <p14:creationId xmlns:p14="http://schemas.microsoft.com/office/powerpoint/2010/main" val="73601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545121" y="1608141"/>
            <a:ext cx="6136640" cy="4867351"/>
          </a:xfrm>
        </p:spPr>
        <p:txBody>
          <a:bodyPr/>
          <a:lstStyle/>
          <a:p>
            <a:pPr marL="0" indent="0">
              <a:lnSpc>
                <a:spcPct val="150000"/>
              </a:lnSpc>
              <a:buNone/>
            </a:pPr>
            <a:r>
              <a:rPr lang="en-US" altLang="zh-CN" sz="2000" b="1" dirty="0">
                <a:solidFill>
                  <a:schemeClr val="accent5">
                    <a:lumMod val="75000"/>
                  </a:schemeClr>
                </a:solidFill>
                <a:latin typeface="微软雅黑" panose="020B0503020204020204" pitchFamily="34" charset="-122"/>
                <a:ea typeface="微软雅黑" panose="020B0503020204020204" pitchFamily="34" charset="-122"/>
              </a:rPr>
              <a:t>            </a:t>
            </a:r>
          </a:p>
        </p:txBody>
      </p:sp>
      <p:sp>
        <p:nvSpPr>
          <p:cNvPr id="4" name="标题 3"/>
          <p:cNvSpPr>
            <a:spLocks noGrp="1"/>
          </p:cNvSpPr>
          <p:nvPr>
            <p:ph type="title"/>
          </p:nvPr>
        </p:nvSpPr>
        <p:spPr>
          <a:xfrm>
            <a:off x="876300" y="654957"/>
            <a:ext cx="2668821" cy="461932"/>
          </a:xfrm>
        </p:spPr>
        <p:txBody>
          <a:bodyPr/>
          <a:lstStyle/>
          <a:p>
            <a:r>
              <a:rPr lang="zh-CN" altLang="en-US" dirty="0"/>
              <a:t>主要研究内容</a:t>
            </a:r>
          </a:p>
        </p:txBody>
      </p:sp>
      <p:sp>
        <p:nvSpPr>
          <p:cNvPr id="5" name="文本框 4"/>
          <p:cNvSpPr txBox="1"/>
          <p:nvPr/>
        </p:nvSpPr>
        <p:spPr>
          <a:xfrm>
            <a:off x="10698480" y="6180864"/>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sp>
        <p:nvSpPr>
          <p:cNvPr id="6" name="文本框 5"/>
          <p:cNvSpPr txBox="1"/>
          <p:nvPr/>
        </p:nvSpPr>
        <p:spPr>
          <a:xfrm>
            <a:off x="6372268" y="2275840"/>
            <a:ext cx="3960452" cy="2308324"/>
          </a:xfrm>
          <a:prstGeom prst="rect">
            <a:avLst/>
          </a:prstGeom>
          <a:noFill/>
        </p:spPr>
        <p:txBody>
          <a:bodyPr wrap="square" rtlCol="0">
            <a:spAutoFit/>
          </a:bodyPr>
          <a:lstStyle/>
          <a:p>
            <a:pPr>
              <a:spcBef>
                <a:spcPts val="600"/>
              </a:spcBef>
              <a:spcAft>
                <a:spcPts val="600"/>
              </a:spcAft>
            </a:pPr>
            <a:r>
              <a:rPr lang="zh-CN" altLang="en-US" sz="2400" b="1" dirty="0">
                <a:solidFill>
                  <a:srgbClr val="2B497D"/>
                </a:solidFill>
                <a:latin typeface="微软雅黑" pitchFamily="34" charset="-122"/>
                <a:ea typeface="微软雅黑" pitchFamily="34" charset="-122"/>
              </a:rPr>
              <a:t>区块链是一个分布式账本，一种通过去中心化、去信任的方式集体维护一个可靠数据库的技术方案。比特币是基于区块链技术存在的一种电子货币。</a:t>
            </a:r>
            <a:endParaRPr lang="zh-CN" altLang="en-US" sz="2400" b="1" dirty="0">
              <a:solidFill>
                <a:srgbClr val="2B497D"/>
              </a:solidFill>
              <a:latin typeface="+mn-ea"/>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053" y="2275840"/>
            <a:ext cx="3288135" cy="2441234"/>
          </a:xfrm>
          <a:prstGeom prst="rect">
            <a:avLst/>
          </a:prstGeom>
        </p:spPr>
      </p:pic>
    </p:spTree>
    <p:extLst>
      <p:ext uri="{BB962C8B-B14F-4D97-AF65-F5344CB8AC3E}">
        <p14:creationId xmlns:p14="http://schemas.microsoft.com/office/powerpoint/2010/main" val="294469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76300" y="654957"/>
            <a:ext cx="2668821" cy="461932"/>
          </a:xfrm>
        </p:spPr>
        <p:txBody>
          <a:bodyPr/>
          <a:lstStyle/>
          <a:p>
            <a:r>
              <a:rPr lang="zh-CN" altLang="en-US" dirty="0"/>
              <a:t>非对称加密机制</a:t>
            </a:r>
          </a:p>
        </p:txBody>
      </p:sp>
      <p:sp>
        <p:nvSpPr>
          <p:cNvPr id="5" name="文本框 4"/>
          <p:cNvSpPr txBox="1"/>
          <p:nvPr/>
        </p:nvSpPr>
        <p:spPr>
          <a:xfrm>
            <a:off x="10668000" y="6244827"/>
            <a:ext cx="2387600" cy="369332"/>
          </a:xfrm>
          <a:prstGeom prst="rect">
            <a:avLst/>
          </a:prstGeom>
          <a:noFill/>
        </p:spPr>
        <p:txBody>
          <a:bodyPr wrap="square" rtlCol="0">
            <a:spAutoFit/>
          </a:bodyPr>
          <a:lstStyle/>
          <a:p>
            <a:fld id="{47C2DCE8-8A90-4E2D-9483-2E8C12DE3575}" type="datetime1">
              <a:rPr lang="zh-CN" altLang="en-US" smtClean="0"/>
              <a:t>2017/1/7</a:t>
            </a:fld>
            <a:endParaRPr lang="zh-CN" altLang="en-US" dirty="0"/>
          </a:p>
        </p:txBody>
      </p:sp>
      <p:grpSp>
        <p:nvGrpSpPr>
          <p:cNvPr id="22" name="组合 21"/>
          <p:cNvGrpSpPr/>
          <p:nvPr/>
        </p:nvGrpSpPr>
        <p:grpSpPr>
          <a:xfrm>
            <a:off x="2422693" y="1802302"/>
            <a:ext cx="7346613" cy="3253395"/>
            <a:chOff x="1113657" y="1612832"/>
            <a:chExt cx="7346613" cy="3253395"/>
          </a:xfrm>
        </p:grpSpPr>
        <p:sp>
          <p:nvSpPr>
            <p:cNvPr id="23" name="矩形 22"/>
            <p:cNvSpPr/>
            <p:nvPr/>
          </p:nvSpPr>
          <p:spPr>
            <a:xfrm>
              <a:off x="1113657" y="2621591"/>
              <a:ext cx="1186328" cy="648072"/>
            </a:xfrm>
            <a:prstGeom prst="rect">
              <a:avLst/>
            </a:prstGeom>
            <a:solidFill>
              <a:srgbClr val="4F81BD"/>
            </a:solidFill>
            <a:ln w="25400" cap="flat" cmpd="sng" algn="ctr">
              <a:solidFill>
                <a:srgbClr val="4F81BD">
                  <a:shade val="50000"/>
                </a:srgbClr>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ysClr val="window" lastClr="FFFFFF"/>
                  </a:solidFill>
                  <a:effectLst/>
                  <a:uLnTx/>
                  <a:uFillTx/>
                  <a:latin typeface="Calibri"/>
                  <a:ea typeface="宋体" panose="02010600030101010101" pitchFamily="2" charset="-122"/>
                  <a:cs typeface="+mn-cs"/>
                </a:rPr>
                <a:t>私钥</a:t>
              </a:r>
            </a:p>
          </p:txBody>
        </p:sp>
        <p:sp>
          <p:nvSpPr>
            <p:cNvPr id="24" name="矩形 23"/>
            <p:cNvSpPr/>
            <p:nvPr/>
          </p:nvSpPr>
          <p:spPr>
            <a:xfrm>
              <a:off x="2657904" y="1612832"/>
              <a:ext cx="1212594" cy="608919"/>
            </a:xfrm>
            <a:prstGeom prst="rect">
              <a:avLst/>
            </a:prstGeom>
            <a:solidFill>
              <a:srgbClr val="4F81BD"/>
            </a:solidFill>
            <a:ln w="25400" cap="flat" cmpd="sng" algn="ctr">
              <a:solidFill>
                <a:srgbClr val="4F81BD">
                  <a:shade val="50000"/>
                </a:srgbClr>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ysClr val="window" lastClr="FFFFFF"/>
                  </a:solidFill>
                  <a:effectLst/>
                  <a:uLnTx/>
                  <a:uFillTx/>
                  <a:latin typeface="Calibri"/>
                  <a:ea typeface="宋体" panose="02010600030101010101" pitchFamily="2" charset="-122"/>
                  <a:cs typeface="+mn-cs"/>
                </a:rPr>
                <a:t>私钥</a:t>
              </a:r>
              <a:endParaRPr kumimoji="0" lang="en-US" altLang="zh-CN" sz="1800" b="0" i="0" u="none" strike="noStrike" kern="1200" cap="none" spc="0" normalizeH="0" baseline="0" noProof="0" dirty="0">
                <a:ln>
                  <a:noFill/>
                </a:ln>
                <a:solidFill>
                  <a:sysClr val="window" lastClr="FFFFFF"/>
                </a:solidFill>
                <a:effectLst/>
                <a:uLnTx/>
                <a:uFillTx/>
                <a:latin typeface="Calibri"/>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ysClr val="window" lastClr="FFFFFF"/>
                  </a:solidFill>
                  <a:effectLst/>
                  <a:uLnTx/>
                  <a:uFillTx/>
                  <a:latin typeface="Calibri"/>
                  <a:ea typeface="宋体" panose="02010600030101010101" pitchFamily="2" charset="-122"/>
                  <a:cs typeface="+mn-cs"/>
                </a:rPr>
                <a:t>（</a:t>
              </a:r>
              <a:r>
                <a:rPr kumimoji="0" lang="en-US" altLang="zh-CN" sz="1800" b="0" i="0" u="none" strike="noStrike" kern="1200" cap="none" spc="0" normalizeH="0" baseline="0" noProof="0" dirty="0">
                  <a:ln>
                    <a:noFill/>
                  </a:ln>
                  <a:solidFill>
                    <a:sysClr val="window" lastClr="FFFFFF"/>
                  </a:solidFill>
                  <a:effectLst/>
                  <a:uLnTx/>
                  <a:uFillTx/>
                  <a:latin typeface="Calibri"/>
                  <a:ea typeface="宋体" panose="02010600030101010101" pitchFamily="2" charset="-122"/>
                  <a:cs typeface="+mn-cs"/>
                </a:rPr>
                <a:t>50</a:t>
              </a:r>
              <a:r>
                <a:rPr kumimoji="0" lang="zh-CN" altLang="en-US" sz="1800" b="0" i="0" u="none" strike="noStrike" kern="1200" cap="none" spc="0" normalizeH="0" baseline="0" noProof="0" dirty="0">
                  <a:ln>
                    <a:noFill/>
                  </a:ln>
                  <a:solidFill>
                    <a:sysClr val="window" lastClr="FFFFFF"/>
                  </a:solidFill>
                  <a:effectLst/>
                  <a:uLnTx/>
                  <a:uFillTx/>
                  <a:latin typeface="Calibri"/>
                  <a:ea typeface="宋体" panose="02010600030101010101" pitchFamily="2" charset="-122"/>
                  <a:cs typeface="+mn-cs"/>
                </a:rPr>
                <a:t>字符）</a:t>
              </a:r>
            </a:p>
          </p:txBody>
        </p:sp>
        <p:cxnSp>
          <p:nvCxnSpPr>
            <p:cNvPr id="25" name="直接箭头连接符 24"/>
            <p:cNvCxnSpPr/>
            <p:nvPr/>
          </p:nvCxnSpPr>
          <p:spPr>
            <a:xfrm>
              <a:off x="1706821" y="3269663"/>
              <a:ext cx="914400" cy="914400"/>
            </a:xfrm>
            <a:prstGeom prst="straightConnector1">
              <a:avLst/>
            </a:prstGeom>
            <a:noFill/>
            <a:ln w="9525" cap="flat" cmpd="sng" algn="ctr">
              <a:solidFill>
                <a:srgbClr val="4F81BD">
                  <a:shade val="95000"/>
                  <a:satMod val="105000"/>
                </a:srgbClr>
              </a:solidFill>
              <a:prstDash val="solid"/>
              <a:tailEnd type="triangle"/>
            </a:ln>
            <a:effectLst/>
          </p:spPr>
        </p:cxnSp>
        <p:sp>
          <p:nvSpPr>
            <p:cNvPr id="26" name="矩形 25"/>
            <p:cNvSpPr/>
            <p:nvPr/>
          </p:nvSpPr>
          <p:spPr>
            <a:xfrm>
              <a:off x="2657904" y="3879603"/>
              <a:ext cx="1212594" cy="608919"/>
            </a:xfrm>
            <a:prstGeom prst="rect">
              <a:avLst/>
            </a:prstGeom>
            <a:solidFill>
              <a:srgbClr val="4F81BD"/>
            </a:solidFill>
            <a:ln w="25400" cap="flat" cmpd="sng" algn="ctr">
              <a:solidFill>
                <a:srgbClr val="4F81BD">
                  <a:shade val="50000"/>
                </a:srgbClr>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ysClr val="window" lastClr="FFFFFF"/>
                  </a:solidFill>
                  <a:effectLst/>
                  <a:uLnTx/>
                  <a:uFillTx/>
                  <a:latin typeface="Calibri"/>
                  <a:ea typeface="宋体" panose="02010600030101010101" pitchFamily="2" charset="-122"/>
                  <a:cs typeface="+mn-cs"/>
                </a:rPr>
                <a:t>公钥</a:t>
              </a:r>
              <a:endParaRPr kumimoji="0" lang="en-US" altLang="zh-CN" sz="1800" b="0" i="0" u="none" strike="noStrike" kern="1200" cap="none" spc="0" normalizeH="0" baseline="0" noProof="0" dirty="0">
                <a:ln>
                  <a:noFill/>
                </a:ln>
                <a:solidFill>
                  <a:sysClr val="window" lastClr="FFFFFF"/>
                </a:solidFill>
                <a:effectLst/>
                <a:uLnTx/>
                <a:uFillTx/>
                <a:latin typeface="Calibri"/>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ysClr val="window" lastClr="FFFFFF"/>
                  </a:solidFill>
                  <a:effectLst/>
                  <a:uLnTx/>
                  <a:uFillTx/>
                  <a:latin typeface="Calibri"/>
                  <a:ea typeface="宋体" panose="02010600030101010101" pitchFamily="2" charset="-122"/>
                  <a:cs typeface="+mn-cs"/>
                </a:rPr>
                <a:t>（</a:t>
              </a:r>
              <a:r>
                <a:rPr kumimoji="0" lang="en-US" altLang="zh-CN" sz="1800" b="0" i="0" u="none" strike="noStrike" kern="1200" cap="none" spc="0" normalizeH="0" baseline="0" noProof="0" dirty="0">
                  <a:ln>
                    <a:noFill/>
                  </a:ln>
                  <a:solidFill>
                    <a:sysClr val="window" lastClr="FFFFFF"/>
                  </a:solidFill>
                  <a:effectLst/>
                  <a:uLnTx/>
                  <a:uFillTx/>
                  <a:latin typeface="Calibri"/>
                  <a:ea typeface="宋体" panose="02010600030101010101" pitchFamily="2" charset="-122"/>
                  <a:cs typeface="+mn-cs"/>
                </a:rPr>
                <a:t>65</a:t>
              </a:r>
              <a:r>
                <a:rPr kumimoji="0" lang="zh-CN" altLang="en-US" sz="1800" b="0" i="0" u="none" strike="noStrike" kern="1200" cap="none" spc="0" normalizeH="0" baseline="0" noProof="0" dirty="0">
                  <a:ln>
                    <a:noFill/>
                  </a:ln>
                  <a:solidFill>
                    <a:sysClr val="window" lastClr="FFFFFF"/>
                  </a:solidFill>
                  <a:effectLst/>
                  <a:uLnTx/>
                  <a:uFillTx/>
                  <a:latin typeface="Calibri"/>
                  <a:ea typeface="宋体" panose="02010600030101010101" pitchFamily="2" charset="-122"/>
                  <a:cs typeface="+mn-cs"/>
                </a:rPr>
                <a:t>字节）</a:t>
              </a:r>
            </a:p>
          </p:txBody>
        </p:sp>
        <p:sp>
          <p:nvSpPr>
            <p:cNvPr id="27" name="矩形 26"/>
            <p:cNvSpPr/>
            <p:nvPr/>
          </p:nvSpPr>
          <p:spPr>
            <a:xfrm>
              <a:off x="5087598" y="3879603"/>
              <a:ext cx="1212594" cy="608919"/>
            </a:xfrm>
            <a:prstGeom prst="rect">
              <a:avLst/>
            </a:prstGeom>
            <a:solidFill>
              <a:srgbClr val="4F81BD"/>
            </a:solidFill>
            <a:ln w="25400" cap="flat" cmpd="sng" algn="ctr">
              <a:solidFill>
                <a:srgbClr val="4F81BD">
                  <a:shade val="50000"/>
                </a:srgbClr>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ysClr val="window" lastClr="FFFFFF"/>
                  </a:solidFill>
                  <a:effectLst/>
                  <a:uLnTx/>
                  <a:uFillTx/>
                  <a:latin typeface="Calibri"/>
                  <a:ea typeface="宋体" panose="02010600030101010101" pitchFamily="2" charset="-122"/>
                  <a:cs typeface="+mn-cs"/>
                </a:rPr>
                <a:t>公钥</a:t>
              </a:r>
              <a:endParaRPr kumimoji="0" lang="en-US" altLang="zh-CN" sz="1800" b="0" i="0" u="none" strike="noStrike" kern="1200" cap="none" spc="0" normalizeH="0" baseline="0" noProof="0" dirty="0">
                <a:ln>
                  <a:noFill/>
                </a:ln>
                <a:solidFill>
                  <a:sysClr val="window" lastClr="FFFFFF"/>
                </a:solidFill>
                <a:effectLst/>
                <a:uLnTx/>
                <a:uFillTx/>
                <a:latin typeface="Calibri"/>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ysClr val="window" lastClr="FFFFFF"/>
                  </a:solidFill>
                  <a:effectLst/>
                  <a:uLnTx/>
                  <a:uFillTx/>
                  <a:latin typeface="Calibri"/>
                  <a:ea typeface="宋体" panose="02010600030101010101" pitchFamily="2" charset="-122"/>
                  <a:cs typeface="+mn-cs"/>
                </a:rPr>
                <a:t>（</a:t>
              </a:r>
              <a:r>
                <a:rPr kumimoji="0" lang="en-US" altLang="zh-CN" sz="1800" b="0" i="0" u="none" strike="noStrike" kern="1200" cap="none" spc="0" normalizeH="0" baseline="0" noProof="0" dirty="0">
                  <a:ln>
                    <a:noFill/>
                  </a:ln>
                  <a:solidFill>
                    <a:sysClr val="window" lastClr="FFFFFF"/>
                  </a:solidFill>
                  <a:effectLst/>
                  <a:uLnTx/>
                  <a:uFillTx/>
                  <a:latin typeface="Calibri"/>
                  <a:ea typeface="宋体" panose="02010600030101010101" pitchFamily="2" charset="-122"/>
                  <a:cs typeface="+mn-cs"/>
                </a:rPr>
                <a:t>20</a:t>
              </a:r>
              <a:r>
                <a:rPr kumimoji="0" lang="zh-CN" altLang="en-US" sz="1800" b="0" i="0" u="none" strike="noStrike" kern="1200" cap="none" spc="0" normalizeH="0" baseline="0" noProof="0" dirty="0">
                  <a:ln>
                    <a:noFill/>
                  </a:ln>
                  <a:solidFill>
                    <a:sysClr val="window" lastClr="FFFFFF"/>
                  </a:solidFill>
                  <a:effectLst/>
                  <a:uLnTx/>
                  <a:uFillTx/>
                  <a:latin typeface="Calibri"/>
                  <a:ea typeface="宋体" panose="02010600030101010101" pitchFamily="2" charset="-122"/>
                  <a:cs typeface="+mn-cs"/>
                </a:rPr>
                <a:t>字节）</a:t>
              </a:r>
            </a:p>
          </p:txBody>
        </p:sp>
        <p:sp>
          <p:nvSpPr>
            <p:cNvPr id="28" name="矩形 27"/>
            <p:cNvSpPr/>
            <p:nvPr/>
          </p:nvSpPr>
          <p:spPr>
            <a:xfrm>
              <a:off x="7247676" y="3873006"/>
              <a:ext cx="1212594" cy="608919"/>
            </a:xfrm>
            <a:prstGeom prst="rect">
              <a:avLst/>
            </a:prstGeom>
            <a:solidFill>
              <a:srgbClr val="4F81BD"/>
            </a:solidFill>
            <a:ln w="25400" cap="flat" cmpd="sng" algn="ctr">
              <a:solidFill>
                <a:srgbClr val="4F81BD">
                  <a:shade val="50000"/>
                </a:srgbClr>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ysClr val="window" lastClr="FFFFFF"/>
                  </a:solidFill>
                  <a:effectLst/>
                  <a:uLnTx/>
                  <a:uFillTx/>
                  <a:latin typeface="Calibri"/>
                  <a:ea typeface="宋体" panose="02010600030101010101" pitchFamily="2" charset="-122"/>
                  <a:cs typeface="+mn-cs"/>
                </a:rPr>
                <a:t>地址</a:t>
              </a:r>
              <a:endParaRPr kumimoji="0" lang="en-US" altLang="zh-CN" sz="1800" b="0" i="0" u="none" strike="noStrike" kern="1200" cap="none" spc="0" normalizeH="0" baseline="0" noProof="0" dirty="0">
                <a:ln>
                  <a:noFill/>
                </a:ln>
                <a:solidFill>
                  <a:sysClr val="window" lastClr="FFFFFF"/>
                </a:solidFill>
                <a:effectLst/>
                <a:uLnTx/>
                <a:uFillTx/>
                <a:latin typeface="Calibri"/>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ysClr val="window" lastClr="FFFFFF"/>
                  </a:solidFill>
                  <a:effectLst/>
                  <a:uLnTx/>
                  <a:uFillTx/>
                  <a:latin typeface="Calibri"/>
                  <a:ea typeface="宋体" panose="02010600030101010101" pitchFamily="2" charset="-122"/>
                  <a:cs typeface="+mn-cs"/>
                </a:rPr>
                <a:t>（</a:t>
              </a:r>
              <a:r>
                <a:rPr kumimoji="0" lang="en-US" altLang="zh-CN" sz="1800" b="0" i="0" u="none" strike="noStrike" kern="1200" cap="none" spc="0" normalizeH="0" baseline="0" noProof="0" dirty="0">
                  <a:ln>
                    <a:noFill/>
                  </a:ln>
                  <a:solidFill>
                    <a:sysClr val="window" lastClr="FFFFFF"/>
                  </a:solidFill>
                  <a:effectLst/>
                  <a:uLnTx/>
                  <a:uFillTx/>
                  <a:latin typeface="Calibri"/>
                  <a:ea typeface="宋体" panose="02010600030101010101" pitchFamily="2" charset="-122"/>
                  <a:cs typeface="+mn-cs"/>
                </a:rPr>
                <a:t>33</a:t>
              </a:r>
              <a:r>
                <a:rPr kumimoji="0" lang="zh-CN" altLang="en-US" sz="1800" b="0" i="0" u="none" strike="noStrike" kern="1200" cap="none" spc="0" normalizeH="0" baseline="0" noProof="0" dirty="0">
                  <a:ln>
                    <a:noFill/>
                  </a:ln>
                  <a:solidFill>
                    <a:sysClr val="window" lastClr="FFFFFF"/>
                  </a:solidFill>
                  <a:effectLst/>
                  <a:uLnTx/>
                  <a:uFillTx/>
                  <a:latin typeface="Calibri"/>
                  <a:ea typeface="宋体" panose="02010600030101010101" pitchFamily="2" charset="-122"/>
                  <a:cs typeface="+mn-cs"/>
                </a:rPr>
                <a:t>字符）</a:t>
              </a:r>
            </a:p>
          </p:txBody>
        </p:sp>
        <p:cxnSp>
          <p:nvCxnSpPr>
            <p:cNvPr id="29" name="直接箭头连接符 28"/>
            <p:cNvCxnSpPr>
              <a:stCxn id="23" idx="0"/>
            </p:cNvCxnSpPr>
            <p:nvPr/>
          </p:nvCxnSpPr>
          <p:spPr>
            <a:xfrm flipV="1">
              <a:off x="1706821" y="1952576"/>
              <a:ext cx="914400" cy="669015"/>
            </a:xfrm>
            <a:prstGeom prst="straightConnector1">
              <a:avLst/>
            </a:prstGeom>
            <a:noFill/>
            <a:ln w="9525" cap="flat" cmpd="sng" algn="ctr">
              <a:solidFill>
                <a:srgbClr val="4F81BD">
                  <a:shade val="95000"/>
                  <a:satMod val="105000"/>
                </a:srgbClr>
              </a:solidFill>
              <a:prstDash val="solid"/>
              <a:tailEnd type="triangle"/>
            </a:ln>
            <a:effectLst/>
          </p:spPr>
        </p:cxnSp>
        <p:cxnSp>
          <p:nvCxnSpPr>
            <p:cNvPr id="30" name="直接箭头连接符 29"/>
            <p:cNvCxnSpPr>
              <a:stCxn id="26" idx="3"/>
              <a:endCxn id="27" idx="1"/>
            </p:cNvCxnSpPr>
            <p:nvPr/>
          </p:nvCxnSpPr>
          <p:spPr>
            <a:xfrm>
              <a:off x="3870498" y="4184063"/>
              <a:ext cx="1217100" cy="0"/>
            </a:xfrm>
            <a:prstGeom prst="straightConnector1">
              <a:avLst/>
            </a:prstGeom>
            <a:noFill/>
            <a:ln w="9525" cap="flat" cmpd="sng" algn="ctr">
              <a:solidFill>
                <a:srgbClr val="4F81BD">
                  <a:shade val="95000"/>
                  <a:satMod val="105000"/>
                </a:srgbClr>
              </a:solidFill>
              <a:prstDash val="solid"/>
              <a:tailEnd type="triangle"/>
            </a:ln>
            <a:effectLst/>
          </p:spPr>
        </p:cxnSp>
        <p:sp>
          <p:nvSpPr>
            <p:cNvPr id="31" name="文本框 14"/>
            <p:cNvSpPr txBox="1"/>
            <p:nvPr/>
          </p:nvSpPr>
          <p:spPr>
            <a:xfrm>
              <a:off x="3844885" y="3577580"/>
              <a:ext cx="1375187"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   SHA256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RIPEMD160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endParaRPr>
            </a:p>
          </p:txBody>
        </p:sp>
        <p:sp>
          <p:nvSpPr>
            <p:cNvPr id="32" name="文本框 15"/>
            <p:cNvSpPr txBox="1"/>
            <p:nvPr/>
          </p:nvSpPr>
          <p:spPr>
            <a:xfrm>
              <a:off x="6138907" y="3565192"/>
              <a:ext cx="1375187"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   SHA256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    Base58</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endParaRPr>
            </a:p>
          </p:txBody>
        </p:sp>
        <p:cxnSp>
          <p:nvCxnSpPr>
            <p:cNvPr id="33" name="直接箭头连接符 32"/>
            <p:cNvCxnSpPr>
              <a:stCxn id="27" idx="3"/>
            </p:cNvCxnSpPr>
            <p:nvPr/>
          </p:nvCxnSpPr>
          <p:spPr>
            <a:xfrm>
              <a:off x="6300192" y="4184063"/>
              <a:ext cx="936104" cy="0"/>
            </a:xfrm>
            <a:prstGeom prst="straightConnector1">
              <a:avLst/>
            </a:prstGeom>
            <a:noFill/>
            <a:ln w="9525" cap="flat" cmpd="sng" algn="ctr">
              <a:solidFill>
                <a:srgbClr val="4F81BD">
                  <a:shade val="95000"/>
                  <a:satMod val="105000"/>
                </a:srgbClr>
              </a:solidFill>
              <a:prstDash val="solid"/>
              <a:tailEnd type="triangle"/>
            </a:ln>
            <a:effectLst/>
          </p:spPr>
        </p:cxnSp>
        <p:sp>
          <p:nvSpPr>
            <p:cNvPr id="34" name="文本框 18"/>
            <p:cNvSpPr txBox="1"/>
            <p:nvPr/>
          </p:nvSpPr>
          <p:spPr>
            <a:xfrm rot="19413520">
              <a:off x="1415250" y="1666315"/>
              <a:ext cx="1213192"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   SHA256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    Base58</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endParaRPr>
            </a:p>
          </p:txBody>
        </p:sp>
        <p:sp>
          <p:nvSpPr>
            <p:cNvPr id="35" name="文本框 19"/>
            <p:cNvSpPr txBox="1"/>
            <p:nvPr/>
          </p:nvSpPr>
          <p:spPr>
            <a:xfrm rot="2879657">
              <a:off x="938892" y="3577580"/>
              <a:ext cx="1653964"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    Secp256kl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椭圆曲线算法</a:t>
              </a:r>
              <a:endParaRPr kumimoji="0" lang="en-US" altLang="zh-CN" sz="1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1607458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区块结构</a:t>
            </a:r>
          </a:p>
        </p:txBody>
      </p:sp>
      <p:grpSp>
        <p:nvGrpSpPr>
          <p:cNvPr id="72" name="组合 71"/>
          <p:cNvGrpSpPr/>
          <p:nvPr/>
        </p:nvGrpSpPr>
        <p:grpSpPr>
          <a:xfrm>
            <a:off x="2210710" y="1410400"/>
            <a:ext cx="6753497" cy="4680520"/>
            <a:chOff x="971600" y="841276"/>
            <a:chExt cx="6753497" cy="4680520"/>
          </a:xfrm>
        </p:grpSpPr>
        <p:sp>
          <p:nvSpPr>
            <p:cNvPr id="73" name="矩形 72"/>
            <p:cNvSpPr/>
            <p:nvPr/>
          </p:nvSpPr>
          <p:spPr>
            <a:xfrm>
              <a:off x="1475657" y="843574"/>
              <a:ext cx="6249440" cy="4678222"/>
            </a:xfrm>
            <a:prstGeom prst="rect">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4" name="矩形 73"/>
            <p:cNvSpPr/>
            <p:nvPr/>
          </p:nvSpPr>
          <p:spPr>
            <a:xfrm>
              <a:off x="971600" y="1129308"/>
              <a:ext cx="432048" cy="108012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前一区块</a:t>
              </a:r>
            </a:p>
          </p:txBody>
        </p:sp>
        <p:cxnSp>
          <p:nvCxnSpPr>
            <p:cNvPr id="75" name="直接连接符 74"/>
            <p:cNvCxnSpPr/>
            <p:nvPr/>
          </p:nvCxnSpPr>
          <p:spPr>
            <a:xfrm>
              <a:off x="1475657" y="2569468"/>
              <a:ext cx="6249440" cy="0"/>
            </a:xfrm>
            <a:prstGeom prst="line">
              <a:avLst/>
            </a:prstGeom>
            <a:noFill/>
            <a:ln w="9525" cap="flat" cmpd="sng" algn="ctr">
              <a:solidFill>
                <a:srgbClr val="4F81BD"/>
              </a:solidFill>
              <a:prstDash val="dash"/>
              <a:round/>
              <a:headEnd type="none" w="med" len="med"/>
              <a:tailEnd type="none" w="med" len="med"/>
            </a:ln>
            <a:effectLst/>
          </p:spPr>
        </p:cxnSp>
        <p:sp>
          <p:nvSpPr>
            <p:cNvPr id="76" name="矩形 75"/>
            <p:cNvSpPr/>
            <p:nvPr/>
          </p:nvSpPr>
          <p:spPr>
            <a:xfrm>
              <a:off x="2411760" y="947118"/>
              <a:ext cx="1136873" cy="39821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版本号</a:t>
              </a:r>
            </a:p>
          </p:txBody>
        </p:sp>
        <p:sp>
          <p:nvSpPr>
            <p:cNvPr id="77" name="矩形 76"/>
            <p:cNvSpPr/>
            <p:nvPr/>
          </p:nvSpPr>
          <p:spPr>
            <a:xfrm>
              <a:off x="2411760" y="1462136"/>
              <a:ext cx="1136873" cy="398666"/>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前一区块</a:t>
              </a:r>
            </a:p>
          </p:txBody>
        </p:sp>
        <p:sp>
          <p:nvSpPr>
            <p:cNvPr id="78" name="矩形 77"/>
            <p:cNvSpPr/>
            <p:nvPr/>
          </p:nvSpPr>
          <p:spPr>
            <a:xfrm>
              <a:off x="3721024" y="1494206"/>
              <a:ext cx="1064865" cy="39821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时间戳</a:t>
              </a:r>
            </a:p>
          </p:txBody>
        </p:sp>
        <p:sp>
          <p:nvSpPr>
            <p:cNvPr id="79" name="矩形 78"/>
            <p:cNvSpPr/>
            <p:nvPr/>
          </p:nvSpPr>
          <p:spPr>
            <a:xfrm>
              <a:off x="4988792" y="1462588"/>
              <a:ext cx="1064865" cy="39821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随机数</a:t>
              </a:r>
            </a:p>
          </p:txBody>
        </p:sp>
        <p:sp>
          <p:nvSpPr>
            <p:cNvPr id="80" name="矩形 79"/>
            <p:cNvSpPr/>
            <p:nvPr/>
          </p:nvSpPr>
          <p:spPr>
            <a:xfrm>
              <a:off x="6256560" y="1462136"/>
              <a:ext cx="1123752" cy="39821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目标哈希</a:t>
              </a:r>
            </a:p>
          </p:txBody>
        </p:sp>
        <p:sp>
          <p:nvSpPr>
            <p:cNvPr id="81" name="矩形 80"/>
            <p:cNvSpPr/>
            <p:nvPr/>
          </p:nvSpPr>
          <p:spPr>
            <a:xfrm>
              <a:off x="3956335" y="2108832"/>
              <a:ext cx="1911809" cy="35865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err="1">
                  <a:ln>
                    <a:noFill/>
                  </a:ln>
                  <a:solidFill>
                    <a:prstClr val="white"/>
                  </a:solidFill>
                  <a:effectLst/>
                  <a:uLnTx/>
                  <a:uFillTx/>
                  <a:latin typeface="Calibri"/>
                  <a:ea typeface="宋体" panose="02010600030101010101" pitchFamily="2" charset="-122"/>
                  <a:cs typeface="+mn-cs"/>
                </a:rPr>
                <a:t>Merkle</a:t>
              </a:r>
              <a:r>
                <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根</a:t>
              </a:r>
            </a:p>
          </p:txBody>
        </p:sp>
        <p:sp>
          <p:nvSpPr>
            <p:cNvPr id="82" name="文本框 81"/>
            <p:cNvSpPr txBox="1"/>
            <p:nvPr/>
          </p:nvSpPr>
          <p:spPr>
            <a:xfrm>
              <a:off x="6660232" y="841276"/>
              <a:ext cx="106486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ea typeface="宋体" panose="02010600030101010101" pitchFamily="2" charset="-122"/>
                </a:rPr>
                <a:t>区块头</a:t>
              </a:r>
            </a:p>
          </p:txBody>
        </p:sp>
        <p:sp>
          <p:nvSpPr>
            <p:cNvPr id="83" name="矩形 82"/>
            <p:cNvSpPr/>
            <p:nvPr/>
          </p:nvSpPr>
          <p:spPr>
            <a:xfrm>
              <a:off x="2434643" y="2641476"/>
              <a:ext cx="1136873" cy="398666"/>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交易数量</a:t>
              </a:r>
            </a:p>
          </p:txBody>
        </p:sp>
        <p:sp>
          <p:nvSpPr>
            <p:cNvPr id="84" name="文本框 83"/>
            <p:cNvSpPr txBox="1"/>
            <p:nvPr/>
          </p:nvSpPr>
          <p:spPr>
            <a:xfrm>
              <a:off x="6516216" y="2569468"/>
              <a:ext cx="106486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ea typeface="宋体" panose="02010600030101010101" pitchFamily="2" charset="-122"/>
                </a:rPr>
                <a:t>区块体</a:t>
              </a:r>
            </a:p>
          </p:txBody>
        </p:sp>
        <p:sp>
          <p:nvSpPr>
            <p:cNvPr id="85" name="矩形 84"/>
            <p:cNvSpPr/>
            <p:nvPr/>
          </p:nvSpPr>
          <p:spPr>
            <a:xfrm>
              <a:off x="4067944" y="2641476"/>
              <a:ext cx="1969572" cy="398666"/>
            </a:xfrm>
            <a:prstGeom prst="rect">
              <a:avLst/>
            </a:prstGeom>
            <a:solidFill>
              <a:srgbClr val="4F81BD"/>
            </a:solidFill>
            <a:ln w="25400" cap="flat" cmpd="sng" algn="ctr">
              <a:solidFill>
                <a:srgbClr val="4F81BD">
                  <a:shade val="50000"/>
                </a:srgb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Hash 1~8</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86" name="矩形 85"/>
            <p:cNvSpPr/>
            <p:nvPr/>
          </p:nvSpPr>
          <p:spPr>
            <a:xfrm>
              <a:off x="3003079" y="3375377"/>
              <a:ext cx="1136873" cy="398666"/>
            </a:xfrm>
            <a:prstGeom prst="rect">
              <a:avLst/>
            </a:prstGeom>
            <a:solidFill>
              <a:srgbClr val="4F81BD"/>
            </a:solidFill>
            <a:ln w="25400" cap="flat" cmpd="sng" algn="ctr">
              <a:solidFill>
                <a:srgbClr val="4F81BD">
                  <a:shade val="50000"/>
                </a:srgb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Hash1234</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87" name="矩形 86"/>
            <p:cNvSpPr/>
            <p:nvPr/>
          </p:nvSpPr>
          <p:spPr>
            <a:xfrm>
              <a:off x="6027415" y="3375377"/>
              <a:ext cx="1136873" cy="398666"/>
            </a:xfrm>
            <a:prstGeom prst="rect">
              <a:avLst/>
            </a:prstGeom>
            <a:solidFill>
              <a:srgbClr val="4F81BD"/>
            </a:solidFill>
            <a:ln w="25400" cap="flat" cmpd="sng" algn="ctr">
              <a:solidFill>
                <a:srgbClr val="4F81BD">
                  <a:shade val="50000"/>
                </a:srgb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Hsah5678</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88" name="矩形 87"/>
            <p:cNvSpPr/>
            <p:nvPr/>
          </p:nvSpPr>
          <p:spPr>
            <a:xfrm>
              <a:off x="6387455" y="4009628"/>
              <a:ext cx="1136873" cy="398666"/>
            </a:xfrm>
            <a:prstGeom prst="rect">
              <a:avLst/>
            </a:prstGeom>
            <a:solidFill>
              <a:srgbClr val="4F81BD"/>
            </a:solidFill>
            <a:ln w="25400" cap="flat" cmpd="sng" algn="ctr">
              <a:solidFill>
                <a:srgbClr val="4F81BD">
                  <a:shade val="50000"/>
                </a:srgb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Hash 78</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89" name="矩形 88"/>
            <p:cNvSpPr/>
            <p:nvPr/>
          </p:nvSpPr>
          <p:spPr>
            <a:xfrm>
              <a:off x="5283036" y="4633245"/>
              <a:ext cx="729124" cy="307693"/>
            </a:xfrm>
            <a:prstGeom prst="rect">
              <a:avLst/>
            </a:prstGeom>
            <a:solidFill>
              <a:srgbClr val="4F81BD"/>
            </a:solidFill>
            <a:ln w="25400" cap="flat" cmpd="sng" algn="ctr">
              <a:solidFill>
                <a:srgbClr val="4F81BD">
                  <a:shade val="50000"/>
                </a:srgb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Hash 6</a:t>
              </a:r>
              <a:endParaRPr kumimoji="0" lang="zh-CN" altLang="en-US" sz="14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90" name="矩形 89"/>
            <p:cNvSpPr/>
            <p:nvPr/>
          </p:nvSpPr>
          <p:spPr>
            <a:xfrm>
              <a:off x="6012160" y="4630723"/>
              <a:ext cx="729124" cy="311979"/>
            </a:xfrm>
            <a:prstGeom prst="rect">
              <a:avLst/>
            </a:prstGeom>
            <a:solidFill>
              <a:srgbClr val="4F81BD"/>
            </a:solidFill>
            <a:ln w="25400" cap="flat" cmpd="sng" algn="ctr">
              <a:solidFill>
                <a:srgbClr val="4F81BD">
                  <a:shade val="50000"/>
                </a:srgb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Hash 7</a:t>
              </a:r>
              <a:endParaRPr kumimoji="0" lang="zh-CN" altLang="en-US" sz="14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91" name="矩形 90"/>
            <p:cNvSpPr/>
            <p:nvPr/>
          </p:nvSpPr>
          <p:spPr>
            <a:xfrm>
              <a:off x="6760426" y="4633245"/>
              <a:ext cx="729124" cy="307693"/>
            </a:xfrm>
            <a:prstGeom prst="rect">
              <a:avLst/>
            </a:prstGeom>
            <a:solidFill>
              <a:srgbClr val="4F81BD"/>
            </a:solidFill>
            <a:ln w="25400" cap="flat" cmpd="sng" algn="ctr">
              <a:solidFill>
                <a:srgbClr val="4F81BD">
                  <a:shade val="50000"/>
                </a:srgb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Hash 8</a:t>
              </a:r>
              <a:endParaRPr kumimoji="0" lang="zh-CN" altLang="en-US" sz="14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92" name="矩形 91"/>
            <p:cNvSpPr/>
            <p:nvPr/>
          </p:nvSpPr>
          <p:spPr>
            <a:xfrm>
              <a:off x="3122796" y="4630723"/>
              <a:ext cx="729124" cy="313245"/>
            </a:xfrm>
            <a:prstGeom prst="rect">
              <a:avLst/>
            </a:prstGeom>
            <a:solidFill>
              <a:srgbClr val="4F81BD"/>
            </a:solidFill>
            <a:ln w="25400" cap="flat" cmpd="sng" algn="ctr">
              <a:solidFill>
                <a:srgbClr val="4F81BD">
                  <a:shade val="50000"/>
                </a:srgb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Hash 3</a:t>
              </a:r>
              <a:endParaRPr kumimoji="0" lang="zh-CN" altLang="en-US" sz="14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93" name="矩形 92"/>
            <p:cNvSpPr/>
            <p:nvPr/>
          </p:nvSpPr>
          <p:spPr>
            <a:xfrm>
              <a:off x="3833832" y="4633245"/>
              <a:ext cx="729124" cy="307693"/>
            </a:xfrm>
            <a:prstGeom prst="rect">
              <a:avLst/>
            </a:prstGeom>
            <a:solidFill>
              <a:srgbClr val="4F81BD"/>
            </a:solidFill>
            <a:ln w="25400" cap="flat" cmpd="sng" algn="ctr">
              <a:solidFill>
                <a:srgbClr val="4F81BD">
                  <a:shade val="50000"/>
                </a:srgb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Hash 4</a:t>
              </a:r>
              <a:endParaRPr kumimoji="0" lang="zh-CN" altLang="en-US" sz="14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94" name="矩形 93"/>
            <p:cNvSpPr/>
            <p:nvPr/>
          </p:nvSpPr>
          <p:spPr>
            <a:xfrm>
              <a:off x="4562956" y="4630723"/>
              <a:ext cx="729124" cy="313245"/>
            </a:xfrm>
            <a:prstGeom prst="rect">
              <a:avLst/>
            </a:prstGeom>
            <a:solidFill>
              <a:srgbClr val="4F81BD"/>
            </a:solidFill>
            <a:ln w="25400" cap="flat" cmpd="sng" algn="ctr">
              <a:solidFill>
                <a:srgbClr val="4F81BD">
                  <a:shade val="50000"/>
                </a:srgb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Hash 5</a:t>
              </a:r>
              <a:endParaRPr kumimoji="0" lang="zh-CN" altLang="en-US" sz="14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95" name="矩形 94"/>
            <p:cNvSpPr/>
            <p:nvPr/>
          </p:nvSpPr>
          <p:spPr>
            <a:xfrm>
              <a:off x="1691680" y="4632487"/>
              <a:ext cx="729124" cy="308451"/>
            </a:xfrm>
            <a:prstGeom prst="rect">
              <a:avLst/>
            </a:prstGeom>
            <a:solidFill>
              <a:srgbClr val="4F81BD"/>
            </a:solidFill>
            <a:ln w="25400" cap="flat" cmpd="sng" algn="ctr">
              <a:solidFill>
                <a:srgbClr val="4F81BD">
                  <a:shade val="50000"/>
                </a:srgb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Hash 1</a:t>
              </a:r>
              <a:endParaRPr kumimoji="0" lang="zh-CN" altLang="en-US" sz="14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96" name="矩形 95"/>
            <p:cNvSpPr/>
            <p:nvPr/>
          </p:nvSpPr>
          <p:spPr>
            <a:xfrm>
              <a:off x="2406897" y="4627671"/>
              <a:ext cx="729124" cy="313267"/>
            </a:xfrm>
            <a:prstGeom prst="rect">
              <a:avLst/>
            </a:prstGeom>
            <a:solidFill>
              <a:srgbClr val="4F81BD"/>
            </a:solidFill>
            <a:ln w="25400" cap="flat" cmpd="sng" algn="ctr">
              <a:solidFill>
                <a:srgbClr val="4F81BD">
                  <a:shade val="50000"/>
                </a:srgb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Hash 2</a:t>
              </a:r>
              <a:endParaRPr kumimoji="0" lang="zh-CN" altLang="en-US" sz="14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97" name="矩形 96"/>
            <p:cNvSpPr/>
            <p:nvPr/>
          </p:nvSpPr>
          <p:spPr>
            <a:xfrm>
              <a:off x="5283036" y="5139746"/>
              <a:ext cx="729124" cy="307693"/>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交易</a:t>
              </a:r>
              <a:r>
                <a:rPr kumimoji="0" lang="en-US" altLang="zh-CN" sz="16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6</a:t>
              </a:r>
              <a:endParaRPr kumimoji="0" lang="zh-CN" altLang="en-US" sz="16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98" name="矩形 97"/>
            <p:cNvSpPr/>
            <p:nvPr/>
          </p:nvSpPr>
          <p:spPr>
            <a:xfrm>
              <a:off x="6012160" y="5141510"/>
              <a:ext cx="729124" cy="305929"/>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交易</a:t>
              </a:r>
              <a:r>
                <a:rPr kumimoji="0" lang="en-US" altLang="zh-CN" sz="16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7</a:t>
              </a:r>
              <a:endParaRPr kumimoji="0" lang="zh-CN" altLang="en-US" sz="16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99" name="矩形 98"/>
            <p:cNvSpPr/>
            <p:nvPr/>
          </p:nvSpPr>
          <p:spPr>
            <a:xfrm>
              <a:off x="6760426" y="5139746"/>
              <a:ext cx="729124" cy="307693"/>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交易</a:t>
              </a:r>
              <a:r>
                <a:rPr kumimoji="0" lang="en-US" altLang="zh-CN" sz="16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8</a:t>
              </a:r>
              <a:endParaRPr kumimoji="0" lang="zh-CN" altLang="en-US" sz="16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00" name="矩形 99"/>
            <p:cNvSpPr/>
            <p:nvPr/>
          </p:nvSpPr>
          <p:spPr>
            <a:xfrm>
              <a:off x="3122796" y="5137224"/>
              <a:ext cx="729124" cy="313245"/>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交易</a:t>
              </a:r>
              <a:r>
                <a:rPr kumimoji="0" lang="en-US" altLang="zh-CN" sz="16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3</a:t>
              </a:r>
              <a:endParaRPr kumimoji="0" lang="zh-CN" altLang="en-US" sz="16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01" name="矩形 100"/>
            <p:cNvSpPr/>
            <p:nvPr/>
          </p:nvSpPr>
          <p:spPr>
            <a:xfrm>
              <a:off x="3833832" y="5134172"/>
              <a:ext cx="729124" cy="313267"/>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交易</a:t>
              </a:r>
              <a:r>
                <a:rPr kumimoji="0" lang="en-US" altLang="zh-CN" sz="16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4</a:t>
              </a:r>
              <a:endParaRPr kumimoji="0" lang="zh-CN" altLang="en-US" sz="16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02" name="矩形 101"/>
            <p:cNvSpPr/>
            <p:nvPr/>
          </p:nvSpPr>
          <p:spPr>
            <a:xfrm>
              <a:off x="4562956" y="5137981"/>
              <a:ext cx="729124" cy="309457"/>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交易</a:t>
              </a:r>
              <a:r>
                <a:rPr kumimoji="0" lang="en-US" altLang="zh-CN" sz="16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5</a:t>
              </a:r>
              <a:endParaRPr kumimoji="0" lang="zh-CN" altLang="en-US" sz="16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03" name="矩形 102"/>
            <p:cNvSpPr/>
            <p:nvPr/>
          </p:nvSpPr>
          <p:spPr>
            <a:xfrm>
              <a:off x="1691680" y="5138988"/>
              <a:ext cx="729124" cy="308451"/>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交易</a:t>
              </a:r>
              <a:r>
                <a:rPr kumimoji="0" lang="en-US" altLang="zh-CN" sz="16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1</a:t>
              </a:r>
              <a:endParaRPr kumimoji="0" lang="zh-CN" altLang="en-US" sz="16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04" name="矩形 103"/>
            <p:cNvSpPr/>
            <p:nvPr/>
          </p:nvSpPr>
          <p:spPr>
            <a:xfrm>
              <a:off x="2406897" y="5134172"/>
              <a:ext cx="729124" cy="313267"/>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交易</a:t>
              </a:r>
              <a:r>
                <a:rPr kumimoji="0" lang="en-US" altLang="zh-CN" sz="16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2</a:t>
              </a:r>
              <a:endParaRPr kumimoji="0" lang="zh-CN" altLang="en-US" sz="16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05" name="矩形 104"/>
            <p:cNvSpPr/>
            <p:nvPr/>
          </p:nvSpPr>
          <p:spPr>
            <a:xfrm>
              <a:off x="4988792" y="4003050"/>
              <a:ext cx="1136873" cy="398666"/>
            </a:xfrm>
            <a:prstGeom prst="rect">
              <a:avLst/>
            </a:prstGeom>
            <a:solidFill>
              <a:srgbClr val="4F81BD"/>
            </a:solidFill>
            <a:ln w="25400" cap="flat" cmpd="sng" algn="ctr">
              <a:solidFill>
                <a:srgbClr val="4F81BD">
                  <a:shade val="50000"/>
                </a:srgb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Hash 56</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06" name="矩形 105"/>
            <p:cNvSpPr/>
            <p:nvPr/>
          </p:nvSpPr>
          <p:spPr>
            <a:xfrm>
              <a:off x="3536078" y="4003050"/>
              <a:ext cx="1136873" cy="398666"/>
            </a:xfrm>
            <a:prstGeom prst="rect">
              <a:avLst/>
            </a:prstGeom>
            <a:solidFill>
              <a:srgbClr val="4F81BD"/>
            </a:solidFill>
            <a:ln w="25400" cap="flat" cmpd="sng" algn="ctr">
              <a:solidFill>
                <a:srgbClr val="4F81BD">
                  <a:shade val="50000"/>
                </a:srgb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Hash 34</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07" name="矩形 106"/>
            <p:cNvSpPr/>
            <p:nvPr/>
          </p:nvSpPr>
          <p:spPr>
            <a:xfrm>
              <a:off x="2123728" y="3972518"/>
              <a:ext cx="1136873" cy="398666"/>
            </a:xfrm>
            <a:prstGeom prst="rect">
              <a:avLst/>
            </a:prstGeom>
            <a:solidFill>
              <a:srgbClr val="4F81BD"/>
            </a:solidFill>
            <a:ln w="25400" cap="flat" cmpd="sng" algn="ctr">
              <a:solidFill>
                <a:srgbClr val="4F81BD">
                  <a:shade val="50000"/>
                </a:srgb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Hash 12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cxnSp>
          <p:nvCxnSpPr>
            <p:cNvPr id="108" name="直接箭头连接符 107"/>
            <p:cNvCxnSpPr>
              <a:stCxn id="103" idx="0"/>
            </p:cNvCxnSpPr>
            <p:nvPr/>
          </p:nvCxnSpPr>
          <p:spPr>
            <a:xfrm flipH="1" flipV="1">
              <a:off x="2051720" y="4940938"/>
              <a:ext cx="4522" cy="198050"/>
            </a:xfrm>
            <a:prstGeom prst="straightConnector1">
              <a:avLst/>
            </a:prstGeom>
            <a:noFill/>
            <a:ln w="9525" cap="flat" cmpd="sng" algn="ctr">
              <a:solidFill>
                <a:srgbClr val="4F81BD">
                  <a:shade val="95000"/>
                  <a:satMod val="105000"/>
                </a:srgbClr>
              </a:solidFill>
              <a:prstDash val="solid"/>
              <a:tailEnd type="triangle"/>
            </a:ln>
            <a:effectLst/>
          </p:spPr>
        </p:cxnSp>
        <p:cxnSp>
          <p:nvCxnSpPr>
            <p:cNvPr id="109" name="直接箭头连接符 108"/>
            <p:cNvCxnSpPr>
              <a:stCxn id="104" idx="0"/>
              <a:endCxn id="96" idx="2"/>
            </p:cNvCxnSpPr>
            <p:nvPr/>
          </p:nvCxnSpPr>
          <p:spPr>
            <a:xfrm flipV="1">
              <a:off x="2771459" y="4940938"/>
              <a:ext cx="0" cy="193234"/>
            </a:xfrm>
            <a:prstGeom prst="straightConnector1">
              <a:avLst/>
            </a:prstGeom>
            <a:noFill/>
            <a:ln w="9525" cap="flat" cmpd="sng" algn="ctr">
              <a:solidFill>
                <a:srgbClr val="4F81BD">
                  <a:shade val="95000"/>
                  <a:satMod val="105000"/>
                </a:srgbClr>
              </a:solidFill>
              <a:prstDash val="solid"/>
              <a:tailEnd type="triangle"/>
            </a:ln>
            <a:effectLst/>
          </p:spPr>
        </p:cxnSp>
        <p:cxnSp>
          <p:nvCxnSpPr>
            <p:cNvPr id="110" name="直接箭头连接符 109"/>
            <p:cNvCxnSpPr>
              <a:stCxn id="100" idx="0"/>
              <a:endCxn id="92" idx="2"/>
            </p:cNvCxnSpPr>
            <p:nvPr/>
          </p:nvCxnSpPr>
          <p:spPr>
            <a:xfrm flipV="1">
              <a:off x="3487358" y="4943968"/>
              <a:ext cx="0" cy="193256"/>
            </a:xfrm>
            <a:prstGeom prst="straightConnector1">
              <a:avLst/>
            </a:prstGeom>
            <a:noFill/>
            <a:ln w="9525" cap="flat" cmpd="sng" algn="ctr">
              <a:solidFill>
                <a:srgbClr val="4F81BD">
                  <a:shade val="95000"/>
                  <a:satMod val="105000"/>
                </a:srgbClr>
              </a:solidFill>
              <a:prstDash val="solid"/>
              <a:tailEnd type="triangle"/>
            </a:ln>
            <a:effectLst/>
          </p:spPr>
        </p:cxnSp>
        <p:cxnSp>
          <p:nvCxnSpPr>
            <p:cNvPr id="111" name="直接箭头连接符 110"/>
            <p:cNvCxnSpPr/>
            <p:nvPr/>
          </p:nvCxnSpPr>
          <p:spPr>
            <a:xfrm flipV="1">
              <a:off x="4211960" y="4940938"/>
              <a:ext cx="0" cy="193256"/>
            </a:xfrm>
            <a:prstGeom prst="straightConnector1">
              <a:avLst/>
            </a:prstGeom>
            <a:noFill/>
            <a:ln w="9525" cap="flat" cmpd="sng" algn="ctr">
              <a:solidFill>
                <a:srgbClr val="4F81BD">
                  <a:shade val="95000"/>
                  <a:satMod val="105000"/>
                </a:srgbClr>
              </a:solidFill>
              <a:prstDash val="solid"/>
              <a:tailEnd type="triangle"/>
            </a:ln>
            <a:effectLst/>
          </p:spPr>
        </p:cxnSp>
        <p:cxnSp>
          <p:nvCxnSpPr>
            <p:cNvPr id="112" name="直接箭头连接符 111"/>
            <p:cNvCxnSpPr/>
            <p:nvPr/>
          </p:nvCxnSpPr>
          <p:spPr>
            <a:xfrm flipV="1">
              <a:off x="4927518" y="4925819"/>
              <a:ext cx="0" cy="193256"/>
            </a:xfrm>
            <a:prstGeom prst="straightConnector1">
              <a:avLst/>
            </a:prstGeom>
            <a:noFill/>
            <a:ln w="9525" cap="flat" cmpd="sng" algn="ctr">
              <a:solidFill>
                <a:srgbClr val="4F81BD">
                  <a:shade val="95000"/>
                  <a:satMod val="105000"/>
                </a:srgbClr>
              </a:solidFill>
              <a:prstDash val="solid"/>
              <a:tailEnd type="triangle"/>
            </a:ln>
            <a:effectLst/>
          </p:spPr>
        </p:cxnSp>
        <p:cxnSp>
          <p:nvCxnSpPr>
            <p:cNvPr id="113" name="直接箭头连接符 112"/>
            <p:cNvCxnSpPr/>
            <p:nvPr/>
          </p:nvCxnSpPr>
          <p:spPr>
            <a:xfrm flipV="1">
              <a:off x="5663312" y="4948254"/>
              <a:ext cx="0" cy="193256"/>
            </a:xfrm>
            <a:prstGeom prst="straightConnector1">
              <a:avLst/>
            </a:prstGeom>
            <a:noFill/>
            <a:ln w="9525" cap="flat" cmpd="sng" algn="ctr">
              <a:solidFill>
                <a:srgbClr val="4F81BD">
                  <a:shade val="95000"/>
                  <a:satMod val="105000"/>
                </a:srgbClr>
              </a:solidFill>
              <a:prstDash val="solid"/>
              <a:tailEnd type="triangle"/>
            </a:ln>
            <a:effectLst/>
          </p:spPr>
        </p:cxnSp>
        <p:cxnSp>
          <p:nvCxnSpPr>
            <p:cNvPr id="114" name="直接箭头连接符 113"/>
            <p:cNvCxnSpPr/>
            <p:nvPr/>
          </p:nvCxnSpPr>
          <p:spPr>
            <a:xfrm flipV="1">
              <a:off x="6384047" y="4926030"/>
              <a:ext cx="0" cy="193256"/>
            </a:xfrm>
            <a:prstGeom prst="straightConnector1">
              <a:avLst/>
            </a:prstGeom>
            <a:noFill/>
            <a:ln w="9525" cap="flat" cmpd="sng" algn="ctr">
              <a:solidFill>
                <a:srgbClr val="4F81BD">
                  <a:shade val="95000"/>
                  <a:satMod val="105000"/>
                </a:srgbClr>
              </a:solidFill>
              <a:prstDash val="solid"/>
              <a:tailEnd type="triangle"/>
            </a:ln>
            <a:effectLst/>
          </p:spPr>
        </p:cxnSp>
        <p:cxnSp>
          <p:nvCxnSpPr>
            <p:cNvPr id="115" name="直接箭头连接符 114"/>
            <p:cNvCxnSpPr/>
            <p:nvPr/>
          </p:nvCxnSpPr>
          <p:spPr>
            <a:xfrm flipV="1">
              <a:off x="7123924" y="4956854"/>
              <a:ext cx="0" cy="193256"/>
            </a:xfrm>
            <a:prstGeom prst="straightConnector1">
              <a:avLst/>
            </a:prstGeom>
            <a:noFill/>
            <a:ln w="9525" cap="flat" cmpd="sng" algn="ctr">
              <a:solidFill>
                <a:srgbClr val="4F81BD">
                  <a:shade val="95000"/>
                  <a:satMod val="105000"/>
                </a:srgbClr>
              </a:solidFill>
              <a:prstDash val="solid"/>
              <a:tailEnd type="triangle"/>
            </a:ln>
            <a:effectLst/>
          </p:spPr>
        </p:cxnSp>
        <p:cxnSp>
          <p:nvCxnSpPr>
            <p:cNvPr id="116" name="直接箭头连接符 115"/>
            <p:cNvCxnSpPr>
              <a:stCxn id="95" idx="0"/>
              <a:endCxn id="107" idx="2"/>
            </p:cNvCxnSpPr>
            <p:nvPr/>
          </p:nvCxnSpPr>
          <p:spPr>
            <a:xfrm flipV="1">
              <a:off x="2056242" y="4371184"/>
              <a:ext cx="635923" cy="261303"/>
            </a:xfrm>
            <a:prstGeom prst="straightConnector1">
              <a:avLst/>
            </a:prstGeom>
            <a:noFill/>
            <a:ln w="9525" cap="flat" cmpd="sng" algn="ctr">
              <a:solidFill>
                <a:srgbClr val="4F81BD">
                  <a:shade val="95000"/>
                  <a:satMod val="105000"/>
                </a:srgbClr>
              </a:solidFill>
              <a:prstDash val="solid"/>
              <a:tailEnd type="triangle"/>
            </a:ln>
            <a:effectLst/>
          </p:spPr>
        </p:cxnSp>
        <p:cxnSp>
          <p:nvCxnSpPr>
            <p:cNvPr id="117" name="直接箭头连接符 116"/>
            <p:cNvCxnSpPr>
              <a:stCxn id="96" idx="0"/>
              <a:endCxn id="107" idx="2"/>
            </p:cNvCxnSpPr>
            <p:nvPr/>
          </p:nvCxnSpPr>
          <p:spPr>
            <a:xfrm flipH="1" flipV="1">
              <a:off x="2692165" y="4371184"/>
              <a:ext cx="79294" cy="256487"/>
            </a:xfrm>
            <a:prstGeom prst="straightConnector1">
              <a:avLst/>
            </a:prstGeom>
            <a:noFill/>
            <a:ln w="9525" cap="flat" cmpd="sng" algn="ctr">
              <a:solidFill>
                <a:srgbClr val="4F81BD">
                  <a:shade val="95000"/>
                  <a:satMod val="105000"/>
                </a:srgbClr>
              </a:solidFill>
              <a:prstDash val="solid"/>
              <a:tailEnd type="triangle"/>
            </a:ln>
            <a:effectLst/>
          </p:spPr>
        </p:cxnSp>
        <p:cxnSp>
          <p:nvCxnSpPr>
            <p:cNvPr id="118" name="直接箭头连接符 117"/>
            <p:cNvCxnSpPr>
              <a:stCxn id="92" idx="0"/>
              <a:endCxn id="106" idx="2"/>
            </p:cNvCxnSpPr>
            <p:nvPr/>
          </p:nvCxnSpPr>
          <p:spPr>
            <a:xfrm flipV="1">
              <a:off x="3487358" y="4401716"/>
              <a:ext cx="617157" cy="229007"/>
            </a:xfrm>
            <a:prstGeom prst="straightConnector1">
              <a:avLst/>
            </a:prstGeom>
            <a:noFill/>
            <a:ln w="9525" cap="flat" cmpd="sng" algn="ctr">
              <a:solidFill>
                <a:srgbClr val="4F81BD">
                  <a:shade val="95000"/>
                  <a:satMod val="105000"/>
                </a:srgbClr>
              </a:solidFill>
              <a:prstDash val="solid"/>
              <a:tailEnd type="triangle"/>
            </a:ln>
            <a:effectLst/>
          </p:spPr>
        </p:cxnSp>
        <p:cxnSp>
          <p:nvCxnSpPr>
            <p:cNvPr id="119" name="直接箭头连接符 118"/>
            <p:cNvCxnSpPr>
              <a:stCxn id="93" idx="0"/>
              <a:endCxn id="106" idx="2"/>
            </p:cNvCxnSpPr>
            <p:nvPr/>
          </p:nvCxnSpPr>
          <p:spPr>
            <a:xfrm flipH="1" flipV="1">
              <a:off x="4104515" y="4401716"/>
              <a:ext cx="93879" cy="231529"/>
            </a:xfrm>
            <a:prstGeom prst="straightConnector1">
              <a:avLst/>
            </a:prstGeom>
            <a:noFill/>
            <a:ln w="9525" cap="flat" cmpd="sng" algn="ctr">
              <a:solidFill>
                <a:srgbClr val="4F81BD">
                  <a:shade val="95000"/>
                  <a:satMod val="105000"/>
                </a:srgbClr>
              </a:solidFill>
              <a:prstDash val="solid"/>
              <a:tailEnd type="triangle"/>
            </a:ln>
            <a:effectLst/>
          </p:spPr>
        </p:cxnSp>
        <p:cxnSp>
          <p:nvCxnSpPr>
            <p:cNvPr id="120" name="直接箭头连接符 119"/>
            <p:cNvCxnSpPr>
              <a:stCxn id="94" idx="0"/>
              <a:endCxn id="105" idx="2"/>
            </p:cNvCxnSpPr>
            <p:nvPr/>
          </p:nvCxnSpPr>
          <p:spPr>
            <a:xfrm flipV="1">
              <a:off x="4927518" y="4401716"/>
              <a:ext cx="629711" cy="229007"/>
            </a:xfrm>
            <a:prstGeom prst="straightConnector1">
              <a:avLst/>
            </a:prstGeom>
            <a:noFill/>
            <a:ln w="9525" cap="flat" cmpd="sng" algn="ctr">
              <a:solidFill>
                <a:srgbClr val="4F81BD">
                  <a:shade val="95000"/>
                  <a:satMod val="105000"/>
                </a:srgbClr>
              </a:solidFill>
              <a:prstDash val="solid"/>
              <a:tailEnd type="triangle"/>
            </a:ln>
            <a:effectLst/>
          </p:spPr>
        </p:cxnSp>
        <p:cxnSp>
          <p:nvCxnSpPr>
            <p:cNvPr id="121" name="直接箭头连接符 120"/>
            <p:cNvCxnSpPr>
              <a:stCxn id="89" idx="0"/>
              <a:endCxn id="105" idx="2"/>
            </p:cNvCxnSpPr>
            <p:nvPr/>
          </p:nvCxnSpPr>
          <p:spPr>
            <a:xfrm flipH="1" flipV="1">
              <a:off x="5557229" y="4401716"/>
              <a:ext cx="90369" cy="231529"/>
            </a:xfrm>
            <a:prstGeom prst="straightConnector1">
              <a:avLst/>
            </a:prstGeom>
            <a:noFill/>
            <a:ln w="9525" cap="flat" cmpd="sng" algn="ctr">
              <a:solidFill>
                <a:srgbClr val="4F81BD">
                  <a:shade val="95000"/>
                  <a:satMod val="105000"/>
                </a:srgbClr>
              </a:solidFill>
              <a:prstDash val="solid"/>
              <a:tailEnd type="triangle"/>
            </a:ln>
            <a:effectLst/>
          </p:spPr>
        </p:cxnSp>
        <p:cxnSp>
          <p:nvCxnSpPr>
            <p:cNvPr id="122" name="直接箭头连接符 121"/>
            <p:cNvCxnSpPr>
              <a:stCxn id="90" idx="0"/>
              <a:endCxn id="88" idx="2"/>
            </p:cNvCxnSpPr>
            <p:nvPr/>
          </p:nvCxnSpPr>
          <p:spPr>
            <a:xfrm flipV="1">
              <a:off x="6376722" y="4408294"/>
              <a:ext cx="579170" cy="222429"/>
            </a:xfrm>
            <a:prstGeom prst="straightConnector1">
              <a:avLst/>
            </a:prstGeom>
            <a:noFill/>
            <a:ln w="9525" cap="flat" cmpd="sng" algn="ctr">
              <a:solidFill>
                <a:srgbClr val="4F81BD">
                  <a:shade val="95000"/>
                  <a:satMod val="105000"/>
                </a:srgbClr>
              </a:solidFill>
              <a:prstDash val="solid"/>
              <a:tailEnd type="triangle"/>
            </a:ln>
            <a:effectLst/>
          </p:spPr>
        </p:cxnSp>
        <p:cxnSp>
          <p:nvCxnSpPr>
            <p:cNvPr id="123" name="直接箭头连接符 122"/>
            <p:cNvCxnSpPr>
              <a:stCxn id="91" idx="0"/>
              <a:endCxn id="88" idx="2"/>
            </p:cNvCxnSpPr>
            <p:nvPr/>
          </p:nvCxnSpPr>
          <p:spPr>
            <a:xfrm flipH="1" flipV="1">
              <a:off x="6955892" y="4408294"/>
              <a:ext cx="169096" cy="224951"/>
            </a:xfrm>
            <a:prstGeom prst="straightConnector1">
              <a:avLst/>
            </a:prstGeom>
            <a:noFill/>
            <a:ln w="9525" cap="flat" cmpd="sng" algn="ctr">
              <a:solidFill>
                <a:srgbClr val="4F81BD">
                  <a:shade val="95000"/>
                  <a:satMod val="105000"/>
                </a:srgbClr>
              </a:solidFill>
              <a:prstDash val="solid"/>
              <a:tailEnd type="triangle"/>
            </a:ln>
            <a:effectLst/>
          </p:spPr>
        </p:cxnSp>
        <p:cxnSp>
          <p:nvCxnSpPr>
            <p:cNvPr id="124" name="直接箭头连接符 123"/>
            <p:cNvCxnSpPr>
              <a:stCxn id="107" idx="0"/>
              <a:endCxn id="86" idx="2"/>
            </p:cNvCxnSpPr>
            <p:nvPr/>
          </p:nvCxnSpPr>
          <p:spPr>
            <a:xfrm flipV="1">
              <a:off x="2692165" y="3774043"/>
              <a:ext cx="879351" cy="198475"/>
            </a:xfrm>
            <a:prstGeom prst="straightConnector1">
              <a:avLst/>
            </a:prstGeom>
            <a:noFill/>
            <a:ln w="9525" cap="flat" cmpd="sng" algn="ctr">
              <a:solidFill>
                <a:srgbClr val="4F81BD">
                  <a:shade val="95000"/>
                  <a:satMod val="105000"/>
                </a:srgbClr>
              </a:solidFill>
              <a:prstDash val="solid"/>
              <a:tailEnd type="triangle"/>
            </a:ln>
            <a:effectLst/>
          </p:spPr>
        </p:cxnSp>
        <p:cxnSp>
          <p:nvCxnSpPr>
            <p:cNvPr id="125" name="直接箭头连接符 124"/>
            <p:cNvCxnSpPr>
              <a:stCxn id="106" idx="0"/>
              <a:endCxn id="86" idx="2"/>
            </p:cNvCxnSpPr>
            <p:nvPr/>
          </p:nvCxnSpPr>
          <p:spPr>
            <a:xfrm flipH="1" flipV="1">
              <a:off x="3571516" y="3774043"/>
              <a:ext cx="532999" cy="229007"/>
            </a:xfrm>
            <a:prstGeom prst="straightConnector1">
              <a:avLst/>
            </a:prstGeom>
            <a:noFill/>
            <a:ln w="9525" cap="flat" cmpd="sng" algn="ctr">
              <a:solidFill>
                <a:srgbClr val="4F81BD">
                  <a:shade val="95000"/>
                  <a:satMod val="105000"/>
                </a:srgbClr>
              </a:solidFill>
              <a:prstDash val="solid"/>
              <a:tailEnd type="triangle"/>
            </a:ln>
            <a:effectLst/>
          </p:spPr>
        </p:cxnSp>
        <p:cxnSp>
          <p:nvCxnSpPr>
            <p:cNvPr id="126" name="直接箭头连接符 125"/>
            <p:cNvCxnSpPr>
              <a:stCxn id="105" idx="0"/>
              <a:endCxn id="87" idx="2"/>
            </p:cNvCxnSpPr>
            <p:nvPr/>
          </p:nvCxnSpPr>
          <p:spPr>
            <a:xfrm flipV="1">
              <a:off x="5557229" y="3774043"/>
              <a:ext cx="1038623" cy="229007"/>
            </a:xfrm>
            <a:prstGeom prst="straightConnector1">
              <a:avLst/>
            </a:prstGeom>
            <a:noFill/>
            <a:ln w="9525" cap="flat" cmpd="sng" algn="ctr">
              <a:solidFill>
                <a:srgbClr val="4F81BD">
                  <a:shade val="95000"/>
                  <a:satMod val="105000"/>
                </a:srgbClr>
              </a:solidFill>
              <a:prstDash val="solid"/>
              <a:tailEnd type="triangle"/>
            </a:ln>
            <a:effectLst/>
          </p:spPr>
        </p:cxnSp>
        <p:cxnSp>
          <p:nvCxnSpPr>
            <p:cNvPr id="127" name="直接箭头连接符 126"/>
            <p:cNvCxnSpPr>
              <a:stCxn id="88" idx="0"/>
              <a:endCxn id="87" idx="2"/>
            </p:cNvCxnSpPr>
            <p:nvPr/>
          </p:nvCxnSpPr>
          <p:spPr>
            <a:xfrm flipH="1" flipV="1">
              <a:off x="6595852" y="3774043"/>
              <a:ext cx="360040" cy="235585"/>
            </a:xfrm>
            <a:prstGeom prst="straightConnector1">
              <a:avLst/>
            </a:prstGeom>
            <a:noFill/>
            <a:ln w="9525" cap="flat" cmpd="sng" algn="ctr">
              <a:solidFill>
                <a:srgbClr val="4F81BD">
                  <a:shade val="95000"/>
                  <a:satMod val="105000"/>
                </a:srgbClr>
              </a:solidFill>
              <a:prstDash val="solid"/>
              <a:tailEnd type="triangle"/>
            </a:ln>
            <a:effectLst/>
          </p:spPr>
        </p:cxnSp>
        <p:cxnSp>
          <p:nvCxnSpPr>
            <p:cNvPr id="128" name="直接箭头连接符 127"/>
            <p:cNvCxnSpPr>
              <a:stCxn id="86" idx="0"/>
              <a:endCxn id="85" idx="2"/>
            </p:cNvCxnSpPr>
            <p:nvPr/>
          </p:nvCxnSpPr>
          <p:spPr>
            <a:xfrm flipV="1">
              <a:off x="3571516" y="3040142"/>
              <a:ext cx="1481214" cy="335235"/>
            </a:xfrm>
            <a:prstGeom prst="straightConnector1">
              <a:avLst/>
            </a:prstGeom>
            <a:noFill/>
            <a:ln w="9525" cap="flat" cmpd="sng" algn="ctr">
              <a:solidFill>
                <a:srgbClr val="4F81BD">
                  <a:shade val="95000"/>
                  <a:satMod val="105000"/>
                </a:srgbClr>
              </a:solidFill>
              <a:prstDash val="solid"/>
              <a:tailEnd type="triangle"/>
            </a:ln>
            <a:effectLst/>
          </p:spPr>
        </p:cxnSp>
        <p:cxnSp>
          <p:nvCxnSpPr>
            <p:cNvPr id="129" name="直接箭头连接符 128"/>
            <p:cNvCxnSpPr>
              <a:stCxn id="87" idx="0"/>
              <a:endCxn id="85" idx="2"/>
            </p:cNvCxnSpPr>
            <p:nvPr/>
          </p:nvCxnSpPr>
          <p:spPr>
            <a:xfrm flipH="1" flipV="1">
              <a:off x="5052730" y="3040142"/>
              <a:ext cx="1543122" cy="335235"/>
            </a:xfrm>
            <a:prstGeom prst="straightConnector1">
              <a:avLst/>
            </a:prstGeom>
            <a:noFill/>
            <a:ln w="9525" cap="flat" cmpd="sng" algn="ctr">
              <a:solidFill>
                <a:srgbClr val="4F81BD">
                  <a:shade val="95000"/>
                  <a:satMod val="105000"/>
                </a:srgbClr>
              </a:solidFill>
              <a:prstDash val="solid"/>
              <a:tailEnd type="triangle"/>
            </a:ln>
            <a:effectLst/>
          </p:spPr>
        </p:cxnSp>
        <p:cxnSp>
          <p:nvCxnSpPr>
            <p:cNvPr id="130" name="直接箭头连接符 129"/>
            <p:cNvCxnSpPr>
              <a:stCxn id="74" idx="3"/>
              <a:endCxn id="77" idx="1"/>
            </p:cNvCxnSpPr>
            <p:nvPr/>
          </p:nvCxnSpPr>
          <p:spPr>
            <a:xfrm flipV="1">
              <a:off x="1403648" y="1661469"/>
              <a:ext cx="1008112" cy="7899"/>
            </a:xfrm>
            <a:prstGeom prst="straightConnector1">
              <a:avLst/>
            </a:prstGeom>
            <a:noFill/>
            <a:ln w="9525"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2831710877"/>
      </p:ext>
    </p:extLst>
  </p:cSld>
  <p:clrMapOvr>
    <a:masterClrMapping/>
  </p:clrMapOvr>
</p:sld>
</file>

<file path=ppt/theme/theme1.xml><?xml version="1.0" encoding="utf-8"?>
<a:theme xmlns:a="http://schemas.openxmlformats.org/drawingml/2006/main" name="Office 主题">
  <a:themeElements>
    <a:clrScheme name="自定义 15">
      <a:dk1>
        <a:sysClr val="windowText" lastClr="000000"/>
      </a:dk1>
      <a:lt1>
        <a:sysClr val="window" lastClr="FFFFFF"/>
      </a:lt1>
      <a:dk2>
        <a:srgbClr val="44546A"/>
      </a:dk2>
      <a:lt2>
        <a:srgbClr val="E7E6E6"/>
      </a:lt2>
      <a:accent1>
        <a:srgbClr val="FF0000"/>
      </a:accent1>
      <a:accent2>
        <a:srgbClr val="8F2D2D"/>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5">
      <a:dk1>
        <a:sysClr val="windowText" lastClr="000000"/>
      </a:dk1>
      <a:lt1>
        <a:sysClr val="window" lastClr="FFFFFF"/>
      </a:lt1>
      <a:dk2>
        <a:srgbClr val="44546A"/>
      </a:dk2>
      <a:lt2>
        <a:srgbClr val="E7E6E6"/>
      </a:lt2>
      <a:accent1>
        <a:srgbClr val="FF0000"/>
      </a:accent1>
      <a:accent2>
        <a:srgbClr val="8F2D2D"/>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2587</TotalTime>
  <Words>7164</Words>
  <Application>Microsoft Office PowerPoint</Application>
  <PresentationFormat>宽屏</PresentationFormat>
  <Paragraphs>456</Paragraphs>
  <Slides>56</Slides>
  <Notes>35</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56</vt:i4>
      </vt:variant>
    </vt:vector>
  </HeadingPairs>
  <TitlesOfParts>
    <vt:vector size="69" baseType="lpstr">
      <vt:lpstr>Levenim MT</vt:lpstr>
      <vt:lpstr>等线</vt:lpstr>
      <vt:lpstr>宋体</vt:lpstr>
      <vt:lpstr>微软雅黑</vt:lpstr>
      <vt:lpstr>Arial</vt:lpstr>
      <vt:lpstr>Calibri</vt:lpstr>
      <vt:lpstr>Calibri Light</vt:lpstr>
      <vt:lpstr>Cambria Math</vt:lpstr>
      <vt:lpstr>Segoe UI Light</vt:lpstr>
      <vt:lpstr>Wingdings</vt:lpstr>
      <vt:lpstr>Office 主题</vt:lpstr>
      <vt:lpstr>1_Office 主题</vt:lpstr>
      <vt:lpstr>Visio</vt:lpstr>
      <vt:lpstr>PowerPoint 演示文稿</vt:lpstr>
      <vt:lpstr>讲座题纲</vt:lpstr>
      <vt:lpstr>PowerPoint 演示文稿</vt:lpstr>
      <vt:lpstr>安全威胁重要性</vt:lpstr>
      <vt:lpstr>安全威胁实例</vt:lpstr>
      <vt:lpstr>PowerPoint 演示文稿</vt:lpstr>
      <vt:lpstr>主要研究内容</vt:lpstr>
      <vt:lpstr>非对称加密机制</vt:lpstr>
      <vt:lpstr>区块结构</vt:lpstr>
      <vt:lpstr>基础架构模型</vt:lpstr>
      <vt:lpstr>PowerPoint 演示文稿</vt:lpstr>
      <vt:lpstr>安全性分析</vt:lpstr>
      <vt:lpstr>算法安全性分析</vt:lpstr>
      <vt:lpstr>协议安全性分析</vt:lpstr>
      <vt:lpstr>协议安全性分析</vt:lpstr>
      <vt:lpstr>协议安全性分析</vt:lpstr>
      <vt:lpstr>自私挖矿</vt:lpstr>
      <vt:lpstr>使用安全性分析</vt:lpstr>
      <vt:lpstr>PowerPoint 演示文稿</vt:lpstr>
      <vt:lpstr>使用安全性分析</vt:lpstr>
      <vt:lpstr>使用安全性分析</vt:lpstr>
      <vt:lpstr>使用安全性分析</vt:lpstr>
      <vt:lpstr>使用安全性分析</vt:lpstr>
      <vt:lpstr>使用安全性分析</vt:lpstr>
      <vt:lpstr>实现安全性分析</vt:lpstr>
      <vt:lpstr>实现漏洞</vt:lpstr>
      <vt:lpstr>实现漏洞</vt:lpstr>
      <vt:lpstr>实现漏洞</vt:lpstr>
      <vt:lpstr>实现漏洞</vt:lpstr>
      <vt:lpstr>实现漏洞</vt:lpstr>
      <vt:lpstr>实现漏洞</vt:lpstr>
      <vt:lpstr>实现漏洞</vt:lpstr>
      <vt:lpstr>实现漏洞</vt:lpstr>
      <vt:lpstr>实现漏洞</vt:lpstr>
      <vt:lpstr>实现漏洞</vt:lpstr>
      <vt:lpstr>实现漏洞</vt:lpstr>
      <vt:lpstr>实现漏洞</vt:lpstr>
      <vt:lpstr>实现漏洞</vt:lpstr>
      <vt:lpstr>实现漏洞</vt:lpstr>
      <vt:lpstr>实现漏洞</vt:lpstr>
      <vt:lpstr>实现漏洞</vt:lpstr>
      <vt:lpstr>系统安全性分析</vt:lpstr>
      <vt:lpstr>系统安全性分析</vt:lpstr>
      <vt:lpstr>系统安全性分析</vt:lpstr>
      <vt:lpstr>系统安全性分析</vt:lpstr>
      <vt:lpstr>PowerPoint 演示文稿</vt:lpstr>
      <vt:lpstr>改进措施</vt:lpstr>
      <vt:lpstr>新的类RC4算法</vt:lpstr>
      <vt:lpstr>设计抗量子算法</vt:lpstr>
      <vt:lpstr>修改网络协议</vt:lpstr>
      <vt:lpstr>随机生成数选择</vt:lpstr>
      <vt:lpstr>采用拟态防御技术</vt:lpstr>
      <vt:lpstr>PowerPoint 演示文稿</vt:lpstr>
      <vt:lpstr>拟态防御系统</vt:lpstr>
      <vt:lpstr>拟态防御系统</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chao yuan</cp:lastModifiedBy>
  <cp:revision>229</cp:revision>
  <dcterms:created xsi:type="dcterms:W3CDTF">2015-07-22T10:55:00Z</dcterms:created>
  <dcterms:modified xsi:type="dcterms:W3CDTF">2017-01-07T02:31:40Z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