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6" r:id="rId9"/>
    <p:sldId id="262" r:id="rId10"/>
    <p:sldId id="267" r:id="rId11"/>
    <p:sldId id="282" r:id="rId12"/>
    <p:sldId id="271" r:id="rId13"/>
    <p:sldId id="281" r:id="rId14"/>
    <p:sldId id="273" r:id="rId15"/>
    <p:sldId id="272" r:id="rId16"/>
    <p:sldId id="276" r:id="rId17"/>
    <p:sldId id="277" r:id="rId18"/>
    <p:sldId id="28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04-6" initials="16" lastIdx="1" clrIdx="0">
    <p:extLst>
      <p:ext uri="{19B8F6BF-5375-455C-9EA6-DF929625EA0E}">
        <p15:presenceInfo xmlns:p15="http://schemas.microsoft.com/office/powerpoint/2012/main" userId="1104-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  <a:srgbClr val="5E8952"/>
    <a:srgbClr val="A7DE99"/>
    <a:srgbClr val="3C6348"/>
    <a:srgbClr val="446B3E"/>
    <a:srgbClr val="658A4E"/>
    <a:srgbClr val="2E4D42"/>
    <a:srgbClr val="406A49"/>
    <a:srgbClr val="314A4C"/>
    <a:srgbClr val="354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5" autoAdjust="0"/>
    <p:restoredTop sz="94660"/>
  </p:normalViewPr>
  <p:slideViewPr>
    <p:cSldViewPr snapToGrid="0">
      <p:cViewPr>
        <p:scale>
          <a:sx n="100" d="100"/>
          <a:sy n="100" d="100"/>
        </p:scale>
        <p:origin x="4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DA04-01DD-405D-B592-F60594FE8C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5E341-145C-4361-959D-6F65B9FA2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7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7170-0C5E-0FDB-BAF2-9728542FC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C2AB9-5605-27C7-F547-BEC861F8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433E5-D752-0726-F050-3DFE7673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3C6E1-CB85-BC33-CD46-266EC8E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2F6F8-A16D-8F7B-8E7D-D01C041E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3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1D3D-27CF-EF05-DF6F-05F1DAA4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6BD8C6-61AC-F77E-9217-18F6369F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396E9-ACD4-4204-FA32-62B1DA8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D8DB6-16CB-808A-A2A9-95C00556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4FA8-84F2-B8BB-85B2-4D1E0038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ECA575-B4C0-D5A0-E149-12E1FDB6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BA5BF-8617-1B99-6ACB-1BBC1ADD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1C029-64D1-253A-CD66-03E4319F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F3A27-83C2-B8DF-4598-D2BBE0FE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CE98D-8D89-DCC2-1378-87E34CA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C39C8-F489-B8ED-ADC7-15A24CE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5AFDB-E929-730F-BA7F-FA355ACF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D469-EA29-BD4E-A7BB-22AD14C0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3273-5424-7459-B055-F6EF2F5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7D3C8-652D-8F59-07A2-B3F4E568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3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6BDA-D32B-ECED-305F-15E6C763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305F5-DDF6-DFF1-5BD2-E62F6AD7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51887-53CB-B1D6-D410-5649D03B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B6A40-AACC-201B-AD58-01CBA046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0F79-8826-8E71-144A-B029871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71BB1-1ABB-8A03-0794-810536FC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2628C-0754-3E91-75FB-29AC1B34C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09493-38F0-930A-9360-F5931068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0A189-992E-9158-243B-F1915843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A0D88-0EE2-4A4F-6F73-E73F8A02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1461-8C91-343F-B5B5-E82808A5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9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9F075-93A4-F248-5E1F-3AA746D5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E0489-B9CA-5BAF-4F4F-C4F537DF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09DEA-C3AC-4C60-E8E0-D991B88F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52E00E-7825-BE4A-B4FE-55EE8DC88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9099F-3B7D-839C-A06D-0C8A94DE7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FCB56-9026-0732-87F2-D278D4C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BD2A80-CD0D-7F4A-B3CE-051167B7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61191-1470-A166-413E-30F1F4BC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4EA6B-C8D3-263E-F34A-02351AE1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CF2DF-A507-7300-BC65-E84C911B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2B305-7729-C03E-9AE2-A7739008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E9C6F-C22D-30F3-2F7C-7C045567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3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E461D9-E304-C845-470D-D381AD3D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F18AB-7922-4D17-F0DE-6898CA7D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81FB12-28D7-A3B2-CFB7-1B6DF344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561D-4DD8-1A6F-7FD3-0526668F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4A05D-4CCE-37C8-6CE0-4A229425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E9E9C-5702-0855-3BEC-9CA34811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F875C-DA7D-9A37-E7A2-DB85D472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83A52-8BEE-BAAE-55F4-679DA483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F0548-BB7B-23AE-AACB-2B9D3960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9123-F33E-8C2B-24E4-66DC1950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F911D-94E7-780A-15CC-6CF982D8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54D820-7A89-7E57-D9C4-30A7C9999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6B22E-70D6-3780-1A1B-47E8258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E5586-CC7A-9E4A-E0EE-6B7D491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42E81-0B37-7A6C-92EA-39DCCA6E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FBC211-8392-8B60-60DC-6F5CB949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A6331-86F6-214E-956A-F1087A8D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22FD-5C38-6003-A8DC-F5E77C83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CF79-F426-44BA-B6A4-C6DFE5F8DB11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36041-E79F-BCDE-4583-4F67342B6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3DB51-8908-5011-D58E-EC711B4B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3F3C-0DA9-4783-88F4-A37C07E6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>
            <a:extLst>
              <a:ext uri="{FF2B5EF4-FFF2-40B4-BE49-F238E27FC236}">
                <a16:creationId xmlns:a16="http://schemas.microsoft.com/office/drawing/2014/main" id="{5AC3178F-5912-BF15-A3A7-318793CA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90" t="5305" r="6070" b="8472"/>
          <a:stretch>
            <a:fillRect/>
          </a:stretch>
        </p:blipFill>
        <p:spPr>
          <a:xfrm>
            <a:off x="4872942" y="0"/>
            <a:ext cx="7332623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EACE11-EE88-3712-DD95-1B2E68638BE4}"/>
              </a:ext>
            </a:extLst>
          </p:cNvPr>
          <p:cNvSpPr/>
          <p:nvPr/>
        </p:nvSpPr>
        <p:spPr>
          <a:xfrm>
            <a:off x="2830" y="-13554"/>
            <a:ext cx="12192000" cy="6871554"/>
          </a:xfrm>
          <a:prstGeom prst="rect">
            <a:avLst/>
          </a:prstGeom>
          <a:gradFill flip="none" rotWithShape="1">
            <a:gsLst>
              <a:gs pos="77000">
                <a:srgbClr val="477B47">
                  <a:alpha val="10000"/>
                </a:srgbClr>
              </a:gs>
              <a:gs pos="44000">
                <a:srgbClr val="2F6D3B"/>
              </a:gs>
              <a:gs pos="0">
                <a:srgbClr val="005024"/>
              </a:gs>
              <a:gs pos="100000">
                <a:srgbClr val="5E895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10CAA-E028-5A2B-0E22-2A3DD219F627}"/>
              </a:ext>
            </a:extLst>
          </p:cNvPr>
          <p:cNvSpPr txBox="1"/>
          <p:nvPr/>
        </p:nvSpPr>
        <p:spPr>
          <a:xfrm>
            <a:off x="746760" y="1029090"/>
            <a:ext cx="384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RFID </a:t>
            </a:r>
            <a:r>
              <a:rPr lang="ko-KR" altLang="en-US" sz="2800" dirty="0">
                <a:solidFill>
                  <a:schemeClr val="bg1"/>
                </a:solidFill>
              </a:rPr>
              <a:t>음식물쓰레기 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관리시스템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965E12B-006F-0F67-7357-77D46E438A2E}"/>
              </a:ext>
            </a:extLst>
          </p:cNvPr>
          <p:cNvCxnSpPr>
            <a:cxnSpLocks/>
          </p:cNvCxnSpPr>
          <p:nvPr/>
        </p:nvCxnSpPr>
        <p:spPr>
          <a:xfrm>
            <a:off x="553813" y="2085373"/>
            <a:ext cx="3688080" cy="0"/>
          </a:xfrm>
          <a:prstGeom prst="line">
            <a:avLst/>
          </a:prstGeom>
          <a:ln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6C2E8B-ABDD-6124-DE34-3396491CA1A0}"/>
              </a:ext>
            </a:extLst>
          </p:cNvPr>
          <p:cNvSpPr txBox="1"/>
          <p:nvPr/>
        </p:nvSpPr>
        <p:spPr>
          <a:xfrm>
            <a:off x="822959" y="2196767"/>
            <a:ext cx="284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 </a:t>
            </a:r>
            <a:r>
              <a:rPr lang="ko-KR" altLang="en-US" sz="3200" b="1" dirty="0">
                <a:solidFill>
                  <a:schemeClr val="bg1"/>
                </a:solidFill>
              </a:rPr>
              <a:t>분석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CECB8-E1D4-AF25-3D4B-0AEFA444EF4D}"/>
              </a:ext>
            </a:extLst>
          </p:cNvPr>
          <p:cNvSpPr txBox="1"/>
          <p:nvPr/>
        </p:nvSpPr>
        <p:spPr>
          <a:xfrm>
            <a:off x="746760" y="6037303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RFID</a:t>
            </a:r>
            <a:r>
              <a:rPr lang="ko-KR" altLang="en-US" sz="2800" b="1" dirty="0">
                <a:solidFill>
                  <a:schemeClr val="bg1"/>
                </a:solidFill>
              </a:rPr>
              <a:t>가 </a:t>
            </a:r>
            <a:r>
              <a:rPr lang="ko-KR" altLang="en-US" sz="2800" b="1" dirty="0" err="1">
                <a:solidFill>
                  <a:schemeClr val="bg1"/>
                </a:solidFill>
              </a:rPr>
              <a:t>뭐조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6A9C6CB-24D7-8997-E399-9C67B068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9" y="7313230"/>
            <a:ext cx="687541" cy="5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E880029-195D-4C9E-B531-FDC58A36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17" y="1298787"/>
            <a:ext cx="5574589" cy="438211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088688E-35CC-4108-94BB-63C0C766F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69" y="-2962374"/>
            <a:ext cx="6125430" cy="43821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B494FA7-425C-4214-BC58-8F2D8733B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794" y="-306266"/>
            <a:ext cx="6211167" cy="431542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3FDB4F9-0CBE-4FD3-A902-AE3F25FF4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" y="1385998"/>
            <a:ext cx="5446800" cy="41969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653A318-1F7A-421F-A55F-69F820BA7A93}"/>
              </a:ext>
            </a:extLst>
          </p:cNvPr>
          <p:cNvSpPr txBox="1"/>
          <p:nvPr/>
        </p:nvSpPr>
        <p:spPr>
          <a:xfrm>
            <a:off x="13904081" y="2824221"/>
            <a:ext cx="102370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Rf’</a:t>
            </a:r>
            <a:r>
              <a:rPr lang="ko-KR" altLang="en-US" sz="2800" dirty="0"/>
              <a:t>증가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 err="1"/>
              <a:t>연간쓰레기량</a:t>
            </a:r>
            <a:r>
              <a:rPr lang="ko-KR" altLang="en-US" sz="2800" dirty="0"/>
              <a:t> 감소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왜 쓰레기가 감소했을까</a:t>
            </a:r>
            <a:r>
              <a:rPr lang="en-US" altLang="ko-KR" sz="2800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sz="2800" dirty="0"/>
              <a:t>인구감소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Rf</a:t>
            </a:r>
            <a:r>
              <a:rPr lang="ko-KR" altLang="en-US" sz="2800" dirty="0"/>
              <a:t>보급증가로 인한 쓰레기 배출량감소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70A3DC-20EE-41B4-AB6E-6AB82691FB94}"/>
              </a:ext>
            </a:extLst>
          </p:cNvPr>
          <p:cNvSpPr txBox="1"/>
          <p:nvPr/>
        </p:nvSpPr>
        <p:spPr>
          <a:xfrm>
            <a:off x="8316446" y="7743493"/>
            <a:ext cx="6196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음식물쓰레기 배출량은 왜 감소할까</a:t>
            </a:r>
            <a:r>
              <a:rPr lang="en-US" altLang="ko-KR" sz="2400" dirty="0"/>
              <a:t>?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 -</a:t>
            </a:r>
            <a:r>
              <a:rPr lang="ko-KR" altLang="en-US" sz="2000" dirty="0"/>
              <a:t>가설</a:t>
            </a:r>
            <a:r>
              <a:rPr lang="en-US" altLang="ko-KR" sz="2000" dirty="0"/>
              <a:t>4: </a:t>
            </a:r>
            <a:r>
              <a:rPr lang="ko-KR" altLang="en-US" sz="2000" dirty="0"/>
              <a:t>서울 인구수와 연관성이 높을 것이다</a:t>
            </a:r>
            <a:r>
              <a:rPr lang="en-US" altLang="ko-KR" sz="2000" dirty="0"/>
              <a:t>.X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848CEA-1A0B-45B0-8A21-B0E673500936}"/>
              </a:ext>
            </a:extLst>
          </p:cNvPr>
          <p:cNvSpPr txBox="1"/>
          <p:nvPr/>
        </p:nvSpPr>
        <p:spPr>
          <a:xfrm>
            <a:off x="1502766" y="5788574"/>
            <a:ext cx="1095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3</a:t>
            </a:r>
            <a:r>
              <a:rPr lang="en-US" altLang="ko-KR" sz="2400" dirty="0"/>
              <a:t>: RFID</a:t>
            </a:r>
            <a:r>
              <a:rPr lang="ko-KR" altLang="en-US" sz="2400" dirty="0" err="1"/>
              <a:t>종량기</a:t>
            </a:r>
            <a:r>
              <a:rPr lang="ko-KR" altLang="en-US" sz="2400" dirty="0"/>
              <a:t> 보급량이 증가할수록</a:t>
            </a:r>
            <a:r>
              <a:rPr lang="en-US" altLang="ko-KR" sz="2400" dirty="0"/>
              <a:t>, </a:t>
            </a:r>
            <a:r>
              <a:rPr lang="ko-KR" altLang="en-US" sz="2400" dirty="0"/>
              <a:t>음식물쓰레기 배출량은 감소한다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DCD95714-DFBF-4967-AF07-8A9452EA0F3A}"/>
              </a:ext>
            </a:extLst>
          </p:cNvPr>
          <p:cNvSpPr/>
          <p:nvPr/>
        </p:nvSpPr>
        <p:spPr>
          <a:xfrm>
            <a:off x="334366" y="5593266"/>
            <a:ext cx="1168400" cy="8522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7A6F3-423C-4DC9-8DB2-F285529F8256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음식물쓰레기 발생원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62C9D9-093C-4738-AB57-EC561AFB8B12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서울특별시 기준 자료조사</a:t>
            </a:r>
          </a:p>
        </p:txBody>
      </p:sp>
    </p:spTree>
    <p:extLst>
      <p:ext uri="{BB962C8B-B14F-4D97-AF65-F5344CB8AC3E}">
        <p14:creationId xmlns:p14="http://schemas.microsoft.com/office/powerpoint/2010/main" val="17084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229FA4-6F6D-4947-BB07-61BC83C5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49" y="1385997"/>
            <a:ext cx="5768067" cy="4307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C3C231-3FEF-4D1E-A800-9F1D10BE3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4" y="1386000"/>
            <a:ext cx="5768067" cy="430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7E6DB-6D3B-4671-8D17-3CBD0AEAE589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음식물쓰레기 발생원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E09D8-9DD2-4C50-8BEB-7BBFD85C1D61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전국 </a:t>
            </a:r>
            <a:r>
              <a:rPr lang="en-US" altLang="ko-KR" sz="2000" dirty="0">
                <a:solidFill>
                  <a:schemeClr val="bg1"/>
                </a:solidFill>
              </a:rPr>
              <a:t>RFID </a:t>
            </a:r>
            <a:r>
              <a:rPr lang="ko-KR" altLang="en-US" sz="2000" dirty="0" err="1">
                <a:solidFill>
                  <a:schemeClr val="bg1"/>
                </a:solidFill>
              </a:rPr>
              <a:t>종량기</a:t>
            </a:r>
            <a:r>
              <a:rPr lang="ko-KR" altLang="en-US" sz="2000" dirty="0">
                <a:solidFill>
                  <a:schemeClr val="bg1"/>
                </a:solidFill>
              </a:rPr>
              <a:t> 현황</a:t>
            </a:r>
          </a:p>
        </p:txBody>
      </p:sp>
    </p:spTree>
    <p:extLst>
      <p:ext uri="{BB962C8B-B14F-4D97-AF65-F5344CB8AC3E}">
        <p14:creationId xmlns:p14="http://schemas.microsoft.com/office/powerpoint/2010/main" val="30341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200DAF-9032-44DC-918C-62DC2B85A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" y="1386000"/>
            <a:ext cx="5251601" cy="3922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DA6165-03B6-432B-AC58-545C1495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33" y="1314563"/>
            <a:ext cx="5490526" cy="4096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B1038E-0318-4796-B2C2-87609F9DDF97}"/>
              </a:ext>
            </a:extLst>
          </p:cNvPr>
          <p:cNvSpPr/>
          <p:nvPr/>
        </p:nvSpPr>
        <p:spPr>
          <a:xfrm>
            <a:off x="5665254" y="2986415"/>
            <a:ext cx="843415" cy="7212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6B9C6-13B4-4F8A-8B51-94D94FE1B3C9}"/>
              </a:ext>
            </a:extLst>
          </p:cNvPr>
          <p:cNvSpPr txBox="1"/>
          <p:nvPr/>
        </p:nvSpPr>
        <p:spPr>
          <a:xfrm>
            <a:off x="1105750" y="5658435"/>
            <a:ext cx="996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조사 결과</a:t>
            </a:r>
            <a:r>
              <a:rPr lang="en-US" altLang="ko-KR" sz="2800" b="1" dirty="0"/>
              <a:t>: </a:t>
            </a:r>
            <a:r>
              <a:rPr lang="en-US" altLang="ko-KR" sz="2800" dirty="0"/>
              <a:t>RFID</a:t>
            </a:r>
            <a:r>
              <a:rPr lang="ko-KR" altLang="en-US" sz="2800" dirty="0" err="1"/>
              <a:t>종량기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대당 음식물쓰레기 배출량은 </a:t>
            </a:r>
            <a:r>
              <a:rPr lang="ko-KR" altLang="en-US" sz="2800" b="1" dirty="0">
                <a:solidFill>
                  <a:srgbClr val="FF0000"/>
                </a:solidFill>
              </a:rPr>
              <a:t>감소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AC61A-CDD6-4111-A26C-3165348D2CE3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비교 및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7B890-3A6D-4838-9C2A-5F14C620677D}"/>
              </a:ext>
            </a:extLst>
          </p:cNvPr>
          <p:cNvSpPr txBox="1"/>
          <p:nvPr/>
        </p:nvSpPr>
        <p:spPr>
          <a:xfrm>
            <a:off x="505307" y="617500"/>
            <a:ext cx="745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-RFID</a:t>
            </a:r>
            <a:r>
              <a:rPr lang="ko-KR" altLang="en-US" sz="2000" dirty="0">
                <a:solidFill>
                  <a:schemeClr val="bg1"/>
                </a:solidFill>
              </a:rPr>
              <a:t>도입 개수와 </a:t>
            </a:r>
            <a:r>
              <a:rPr lang="en-US" altLang="ko-KR" sz="2000" dirty="0">
                <a:solidFill>
                  <a:schemeClr val="bg1"/>
                </a:solidFill>
              </a:rPr>
              <a:t>RFID </a:t>
            </a:r>
            <a:r>
              <a:rPr lang="ko-KR" altLang="en-US" sz="2000" dirty="0">
                <a:solidFill>
                  <a:schemeClr val="bg1"/>
                </a:solidFill>
              </a:rPr>
              <a:t>음식물쓰레기 배출량 변화 비교</a:t>
            </a:r>
          </a:p>
        </p:txBody>
      </p:sp>
    </p:spTree>
    <p:extLst>
      <p:ext uri="{BB962C8B-B14F-4D97-AF65-F5344CB8AC3E}">
        <p14:creationId xmlns:p14="http://schemas.microsoft.com/office/powerpoint/2010/main" val="78158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B1038E-0318-4796-B2C2-87609F9DDF97}"/>
              </a:ext>
            </a:extLst>
          </p:cNvPr>
          <p:cNvSpPr/>
          <p:nvPr/>
        </p:nvSpPr>
        <p:spPr>
          <a:xfrm>
            <a:off x="5665254" y="2986415"/>
            <a:ext cx="843415" cy="7212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950EEA-F186-4F2D-8A3E-A25D64925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18" y="1339851"/>
            <a:ext cx="5175088" cy="37022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EFA5AC-C66A-4D7B-869C-0E6AB2CB1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386000"/>
            <a:ext cx="5252400" cy="3649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3D9C74-990B-41AF-9781-6BB064326BCA}"/>
              </a:ext>
            </a:extLst>
          </p:cNvPr>
          <p:cNvSpPr txBox="1"/>
          <p:nvPr/>
        </p:nvSpPr>
        <p:spPr>
          <a:xfrm>
            <a:off x="7966473" y="2050929"/>
            <a:ext cx="23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5024"/>
                </a:solidFill>
              </a:rPr>
              <a:t>RFID</a:t>
            </a:r>
            <a:r>
              <a:rPr lang="ko-KR" altLang="en-US" b="1" dirty="0">
                <a:solidFill>
                  <a:srgbClr val="005024"/>
                </a:solidFill>
              </a:rPr>
              <a:t>종량제 안정화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452FC-11F9-4B14-96DA-40636BC60FFF}"/>
              </a:ext>
            </a:extLst>
          </p:cNvPr>
          <p:cNvSpPr txBox="1"/>
          <p:nvPr/>
        </p:nvSpPr>
        <p:spPr>
          <a:xfrm>
            <a:off x="9950520" y="2625872"/>
            <a:ext cx="14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5024"/>
                </a:solidFill>
              </a:rPr>
              <a:t>코로나 발생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1FF07BB-9376-4111-B449-584BA26194F2}"/>
              </a:ext>
            </a:extLst>
          </p:cNvPr>
          <p:cNvSpPr/>
          <p:nvPr/>
        </p:nvSpPr>
        <p:spPr>
          <a:xfrm>
            <a:off x="8950713" y="2426167"/>
            <a:ext cx="400456" cy="452592"/>
          </a:xfrm>
          <a:prstGeom prst="ellipse">
            <a:avLst/>
          </a:prstGeom>
          <a:noFill/>
          <a:ln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C66462D-2D2E-4AB9-867B-4B1137EB7C54}"/>
              </a:ext>
            </a:extLst>
          </p:cNvPr>
          <p:cNvSpPr/>
          <p:nvPr/>
        </p:nvSpPr>
        <p:spPr>
          <a:xfrm>
            <a:off x="10212775" y="1654695"/>
            <a:ext cx="917187" cy="907455"/>
          </a:xfrm>
          <a:prstGeom prst="ellipse">
            <a:avLst/>
          </a:prstGeom>
          <a:noFill/>
          <a:ln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02EFC-A284-4770-AEFE-D73A160EFE5E}"/>
              </a:ext>
            </a:extLst>
          </p:cNvPr>
          <p:cNvSpPr txBox="1"/>
          <p:nvPr/>
        </p:nvSpPr>
        <p:spPr>
          <a:xfrm>
            <a:off x="1105750" y="5658435"/>
            <a:ext cx="996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조사 결과</a:t>
            </a:r>
            <a:r>
              <a:rPr lang="en-US" altLang="ko-KR" sz="2800" b="1" dirty="0"/>
              <a:t>: </a:t>
            </a:r>
            <a:r>
              <a:rPr lang="ko-KR" altLang="en-US" sz="2800" dirty="0"/>
              <a:t>연간 음식물쓰레기 처리 주민부담비용 </a:t>
            </a:r>
            <a:r>
              <a:rPr lang="ko-KR" altLang="en-US" sz="2800" b="1" dirty="0">
                <a:solidFill>
                  <a:srgbClr val="FF0000"/>
                </a:solidFill>
              </a:rPr>
              <a:t>감소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C94A2-08C1-4D69-93C7-2019064DDFDF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비교 및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7E7BC-C3C0-4755-9528-25FC70AF22EB}"/>
              </a:ext>
            </a:extLst>
          </p:cNvPr>
          <p:cNvSpPr txBox="1"/>
          <p:nvPr/>
        </p:nvSpPr>
        <p:spPr>
          <a:xfrm>
            <a:off x="505307" y="617500"/>
            <a:ext cx="745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연간 음식물쓰레기 처리 비용 중 주민부담비용 분석 </a:t>
            </a:r>
          </a:p>
        </p:txBody>
      </p:sp>
    </p:spTree>
    <p:extLst>
      <p:ext uri="{BB962C8B-B14F-4D97-AF65-F5344CB8AC3E}">
        <p14:creationId xmlns:p14="http://schemas.microsoft.com/office/powerpoint/2010/main" val="14910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  <p:bldP spid="17" grpId="0"/>
      <p:bldP spid="22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53B39-2BD2-460B-B9C7-A6D1602DA24A}"/>
              </a:ext>
            </a:extLst>
          </p:cNvPr>
          <p:cNvSpPr txBox="1"/>
          <p:nvPr/>
        </p:nvSpPr>
        <p:spPr>
          <a:xfrm>
            <a:off x="246690" y="1463507"/>
            <a:ext cx="10954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1</a:t>
            </a:r>
            <a:r>
              <a:rPr lang="en-US" altLang="ko-KR" sz="2400" dirty="0"/>
              <a:t>: </a:t>
            </a:r>
            <a:r>
              <a:rPr lang="ko-KR" altLang="en-US" sz="2400" dirty="0"/>
              <a:t>음식물 쓰레기의 주 발생원은 </a:t>
            </a:r>
            <a:r>
              <a:rPr lang="ko-KR" altLang="en-US" sz="2400" b="1" dirty="0">
                <a:solidFill>
                  <a:srgbClr val="FF0000"/>
                </a:solidFill>
              </a:rPr>
              <a:t>음식점</a:t>
            </a:r>
            <a:r>
              <a:rPr lang="ko-KR" altLang="en-US" sz="2400" dirty="0"/>
              <a:t>일 것이다</a:t>
            </a:r>
            <a:r>
              <a:rPr lang="en-US" altLang="ko-KR" sz="2400" dirty="0"/>
              <a:t>! (X)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2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RFID</a:t>
            </a:r>
            <a:r>
              <a:rPr lang="ko-KR" altLang="en-US" sz="2400" b="1" dirty="0">
                <a:solidFill>
                  <a:srgbClr val="FF0000"/>
                </a:solidFill>
              </a:rPr>
              <a:t>종량제</a:t>
            </a:r>
            <a:r>
              <a:rPr lang="ko-KR" altLang="en-US" sz="2400" dirty="0"/>
              <a:t>와 </a:t>
            </a:r>
            <a:r>
              <a:rPr lang="ko-KR" altLang="en-US" sz="2400" b="1" dirty="0">
                <a:solidFill>
                  <a:srgbClr val="FF0000"/>
                </a:solidFill>
              </a:rPr>
              <a:t>음식물쓰레기 발생량</a:t>
            </a:r>
            <a:r>
              <a:rPr lang="ko-KR" altLang="en-US" sz="2400" dirty="0"/>
              <a:t>과의 </a:t>
            </a:r>
            <a:r>
              <a:rPr lang="ko-KR" altLang="en-US" sz="2400" b="1" dirty="0">
                <a:solidFill>
                  <a:srgbClr val="FF0000"/>
                </a:solidFill>
              </a:rPr>
              <a:t>상관관계가 존재</a:t>
            </a:r>
            <a:r>
              <a:rPr lang="ko-KR" altLang="en-US" sz="2400" dirty="0"/>
              <a:t>할 것이다</a:t>
            </a:r>
            <a:r>
              <a:rPr lang="en-US" altLang="ko-KR" sz="2400" dirty="0"/>
              <a:t>. (O)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3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RFID</a:t>
            </a:r>
            <a:r>
              <a:rPr lang="ko-KR" altLang="en-US" sz="2400" b="1" dirty="0" err="1">
                <a:solidFill>
                  <a:srgbClr val="FF0000"/>
                </a:solidFill>
              </a:rPr>
              <a:t>종량기</a:t>
            </a:r>
            <a:r>
              <a:rPr lang="ko-KR" altLang="en-US" sz="2400" b="1" dirty="0">
                <a:solidFill>
                  <a:srgbClr val="FF0000"/>
                </a:solidFill>
              </a:rPr>
              <a:t> 보급량</a:t>
            </a:r>
            <a:r>
              <a:rPr lang="ko-KR" altLang="en-US" sz="2400" dirty="0"/>
              <a:t>이 </a:t>
            </a:r>
            <a:r>
              <a:rPr lang="ko-KR" altLang="en-US" sz="2400" b="1" dirty="0">
                <a:solidFill>
                  <a:srgbClr val="FF0000"/>
                </a:solidFill>
              </a:rPr>
              <a:t>증가</a:t>
            </a:r>
            <a:r>
              <a:rPr lang="ko-KR" altLang="en-US" sz="2400" dirty="0"/>
              <a:t>할수록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음식물쓰레기 배출량</a:t>
            </a:r>
            <a:r>
              <a:rPr lang="ko-KR" altLang="en-US" sz="2400" dirty="0"/>
              <a:t>은 </a:t>
            </a:r>
            <a:r>
              <a:rPr lang="ko-KR" altLang="en-US" sz="2400" b="1" dirty="0">
                <a:solidFill>
                  <a:srgbClr val="FF0000"/>
                </a:solidFill>
              </a:rPr>
              <a:t>감소</a:t>
            </a:r>
            <a:r>
              <a:rPr lang="ko-KR" altLang="en-US" sz="2400" dirty="0"/>
              <a:t>한다</a:t>
            </a:r>
            <a:r>
              <a:rPr lang="en-US" altLang="ko-KR" sz="2400" dirty="0"/>
              <a:t>. (O)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A92FC-888C-4377-9384-0F103DFFF38D}"/>
              </a:ext>
            </a:extLst>
          </p:cNvPr>
          <p:cNvSpPr txBox="1"/>
          <p:nvPr/>
        </p:nvSpPr>
        <p:spPr>
          <a:xfrm>
            <a:off x="675796" y="4784945"/>
            <a:ext cx="79805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RFID</a:t>
            </a:r>
            <a:r>
              <a:rPr lang="ko-KR" altLang="en-US" sz="2800" dirty="0" err="1"/>
              <a:t>종량기</a:t>
            </a:r>
            <a:r>
              <a:rPr lang="ko-KR" altLang="en-US" sz="2800" dirty="0"/>
              <a:t> 보급량 </a:t>
            </a:r>
            <a:r>
              <a:rPr lang="ko-KR" altLang="en-US" sz="2800" b="1" dirty="0">
                <a:solidFill>
                  <a:srgbClr val="FF0000"/>
                </a:solidFill>
              </a:rPr>
              <a:t>증가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음식물쓰레기 배출량 </a:t>
            </a:r>
            <a:r>
              <a:rPr lang="ko-KR" altLang="en-US" sz="2800" b="1" dirty="0">
                <a:solidFill>
                  <a:srgbClr val="FF0000"/>
                </a:solidFill>
              </a:rPr>
              <a:t>감소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장기적인 관점에선 주민부담비용 </a:t>
            </a:r>
            <a:r>
              <a:rPr lang="ko-KR" altLang="en-US" sz="2800" b="1" dirty="0">
                <a:solidFill>
                  <a:srgbClr val="FF0000"/>
                </a:solidFill>
              </a:rPr>
              <a:t>감소 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4E71C-561B-4864-AFC7-893D3E8C81D3}"/>
              </a:ext>
            </a:extLst>
          </p:cNvPr>
          <p:cNvSpPr txBox="1"/>
          <p:nvPr/>
        </p:nvSpPr>
        <p:spPr>
          <a:xfrm>
            <a:off x="246690" y="4138614"/>
            <a:ext cx="131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1902A-D79F-46A7-875D-DE0E93C80172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5.</a:t>
            </a:r>
            <a:r>
              <a:rPr lang="ko-KR" altLang="en-US" sz="4400" b="1" dirty="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46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CCD29-86C9-4539-814B-A12C45407EC1}"/>
              </a:ext>
            </a:extLst>
          </p:cNvPr>
          <p:cNvSpPr/>
          <p:nvPr/>
        </p:nvSpPr>
        <p:spPr>
          <a:xfrm>
            <a:off x="-18074" y="1063806"/>
            <a:ext cx="12210074" cy="1419907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12700" y="-40908"/>
            <a:ext cx="12204700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4D278-FE8F-4B9F-8B7B-F258752E331F}"/>
              </a:ext>
            </a:extLst>
          </p:cNvPr>
          <p:cNvSpPr txBox="1"/>
          <p:nvPr/>
        </p:nvSpPr>
        <p:spPr>
          <a:xfrm>
            <a:off x="2362808" y="5695489"/>
            <a:ext cx="261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김창현</a:t>
            </a:r>
            <a:r>
              <a:rPr lang="en-US" altLang="ko-KR" sz="2400" b="1" dirty="0">
                <a:solidFill>
                  <a:schemeClr val="bg1"/>
                </a:solidFill>
              </a:rPr>
              <a:t>: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09DB5B-93BB-4459-B888-DE5F1EC27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325786" y="1185883"/>
            <a:ext cx="1298900" cy="123354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B3F99A2-D87F-408D-BAAD-401CC735C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325784" y="5500910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B72C603-93DB-44E7-A3B4-623274C0F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25786" y="2667081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057A760-A8EE-44F4-AC5A-A4810CEDE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325783" y="4083995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3D9CA0-28CD-4648-A74A-0E1BF86FE242}"/>
              </a:ext>
            </a:extLst>
          </p:cNvPr>
          <p:cNvSpPr/>
          <p:nvPr/>
        </p:nvSpPr>
        <p:spPr>
          <a:xfrm>
            <a:off x="1797276" y="1208755"/>
            <a:ext cx="10285985" cy="11930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0ADE85-5DEE-46E0-AED1-1DF93D0A3BDB}"/>
              </a:ext>
            </a:extLst>
          </p:cNvPr>
          <p:cNvSpPr txBox="1"/>
          <p:nvPr/>
        </p:nvSpPr>
        <p:spPr>
          <a:xfrm>
            <a:off x="1891050" y="1394852"/>
            <a:ext cx="1028598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배진희</a:t>
            </a:r>
            <a:r>
              <a:rPr lang="en-US" altLang="ko-KR" sz="2400" dirty="0"/>
              <a:t>:</a:t>
            </a:r>
            <a:r>
              <a:rPr lang="en-US" altLang="ko-KR" sz="2400" b="1" dirty="0"/>
              <a:t> </a:t>
            </a:r>
            <a:r>
              <a:rPr lang="ko-KR" altLang="en-US" sz="2300" dirty="0"/>
              <a:t>데이터의 양과 질이 좋지 못해 분석하는데 한계가 있었고</a:t>
            </a:r>
            <a:r>
              <a:rPr lang="en-US" altLang="ko-KR" sz="2300" dirty="0"/>
              <a:t>, </a:t>
            </a:r>
            <a:r>
              <a:rPr lang="ko-KR" altLang="en-US" sz="2300" dirty="0"/>
              <a:t>지자체 </a:t>
            </a:r>
            <a:endParaRPr lang="en-US" altLang="ko-KR" sz="2300" dirty="0"/>
          </a:p>
          <a:p>
            <a:r>
              <a:rPr lang="ko-KR" altLang="en-US" sz="2300" dirty="0"/>
              <a:t>정책으로 운영되기 때문에 경제성</a:t>
            </a:r>
            <a:r>
              <a:rPr lang="en-US" altLang="ko-KR" sz="2300" dirty="0"/>
              <a:t>, </a:t>
            </a:r>
            <a:r>
              <a:rPr lang="ko-KR" altLang="en-US" sz="2300" dirty="0"/>
              <a:t>이익 평가에 어려움이 있었습니다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976D5-F607-4CF8-BD8A-7B0DD4AD98A9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7.</a:t>
            </a:r>
            <a:r>
              <a:rPr lang="ko-KR" altLang="en-US" sz="44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66463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155082-A9DF-40D1-9325-EB0F377C83B4}"/>
              </a:ext>
            </a:extLst>
          </p:cNvPr>
          <p:cNvSpPr/>
          <p:nvPr/>
        </p:nvSpPr>
        <p:spPr>
          <a:xfrm>
            <a:off x="1797276" y="1208755"/>
            <a:ext cx="10285984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131D9-8817-4A92-8B46-30CDFD6CB99D}"/>
              </a:ext>
            </a:extLst>
          </p:cNvPr>
          <p:cNvSpPr/>
          <p:nvPr/>
        </p:nvSpPr>
        <p:spPr>
          <a:xfrm>
            <a:off x="-18074" y="2486444"/>
            <a:ext cx="12210074" cy="1533267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1270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4B134-A0E2-4D6B-AAB6-88D00C5FA491}"/>
              </a:ext>
            </a:extLst>
          </p:cNvPr>
          <p:cNvSpPr txBox="1"/>
          <p:nvPr/>
        </p:nvSpPr>
        <p:spPr>
          <a:xfrm>
            <a:off x="1891050" y="1394852"/>
            <a:ext cx="10285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배진희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300" dirty="0">
                <a:solidFill>
                  <a:schemeClr val="bg1"/>
                </a:solidFill>
              </a:rPr>
              <a:t>데이터의 양과 질이 좋지 못해 분석하는데 한계가 있었고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지자체 </a:t>
            </a:r>
            <a:endParaRPr lang="en-US" altLang="ko-KR" sz="2300" dirty="0">
              <a:solidFill>
                <a:schemeClr val="bg1"/>
              </a:solidFill>
            </a:endParaRPr>
          </a:p>
          <a:p>
            <a:r>
              <a:rPr lang="ko-KR" altLang="en-US" sz="2300" dirty="0">
                <a:solidFill>
                  <a:schemeClr val="bg1"/>
                </a:solidFill>
              </a:rPr>
              <a:t>정책으로 운영되기 때문에 경제성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이익 평가에 어려움이 있었습니다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endParaRPr lang="ko-KR" altLang="en-US" sz="2300" dirty="0">
              <a:solidFill>
                <a:schemeClr val="bg1"/>
              </a:solidFill>
            </a:endParaRPr>
          </a:p>
          <a:p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F86D75D-DBED-4BCF-A8DA-36D16C26E0E2}"/>
              </a:ext>
            </a:extLst>
          </p:cNvPr>
          <p:cNvSpPr/>
          <p:nvPr/>
        </p:nvSpPr>
        <p:spPr>
          <a:xfrm>
            <a:off x="1797275" y="2682241"/>
            <a:ext cx="10285985" cy="11930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A6B79BC-652E-46BD-8529-9669762D9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325786" y="1185883"/>
            <a:ext cx="1298900" cy="123354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6E8BB21-A2C7-447C-A05B-25F507E07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325784" y="5500910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410416B-093B-441E-9886-31EDC200F1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25786" y="2667081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4C4762E-7991-4C20-BDD2-0F1FB9E4E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325783" y="4083995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747620-1B00-4A35-9A28-634C49F172FA}"/>
              </a:ext>
            </a:extLst>
          </p:cNvPr>
          <p:cNvSpPr txBox="1"/>
          <p:nvPr/>
        </p:nvSpPr>
        <p:spPr>
          <a:xfrm>
            <a:off x="1891050" y="2878636"/>
            <a:ext cx="9641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이재원</a:t>
            </a:r>
            <a:r>
              <a:rPr lang="en-US" altLang="ko-KR" sz="2300" dirty="0"/>
              <a:t>: </a:t>
            </a:r>
            <a:r>
              <a:rPr lang="ko-KR" altLang="en-US" sz="2300" dirty="0"/>
              <a:t>각 도와 지자체 마다 음식물쓰레기 처리비용 기준이 달라 일관 된 데이터를 얻기가 힘들었습니다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7D1AF-DD92-4DDE-97EA-7401E396A502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7.</a:t>
            </a:r>
            <a:r>
              <a:rPr lang="ko-KR" altLang="en-US" sz="44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359592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441804-8B2C-42FA-8131-58D5F939C4C4}"/>
              </a:ext>
            </a:extLst>
          </p:cNvPr>
          <p:cNvSpPr/>
          <p:nvPr/>
        </p:nvSpPr>
        <p:spPr>
          <a:xfrm>
            <a:off x="-18074" y="4003813"/>
            <a:ext cx="12210074" cy="1419908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0BE707-E5A5-4C1A-A245-DA18D9D423E2}"/>
              </a:ext>
            </a:extLst>
          </p:cNvPr>
          <p:cNvSpPr/>
          <p:nvPr/>
        </p:nvSpPr>
        <p:spPr>
          <a:xfrm>
            <a:off x="1797274" y="4083995"/>
            <a:ext cx="10309001" cy="11930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1270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0897A7-2402-4E26-BA7E-796F3D12E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325786" y="1185883"/>
            <a:ext cx="1298900" cy="123354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4997FB-08EB-4FCF-BE9A-AC09FB108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325784" y="5500910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3A9021-BA19-46B8-8E00-BFA5C94EFF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25786" y="2667081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B0C58A-E919-4B37-8FD2-E8316B310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325783" y="4083995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5842812-0783-41E0-8F65-E35CA1EDB7E7}"/>
              </a:ext>
            </a:extLst>
          </p:cNvPr>
          <p:cNvSpPr/>
          <p:nvPr/>
        </p:nvSpPr>
        <p:spPr>
          <a:xfrm>
            <a:off x="1797276" y="1208755"/>
            <a:ext cx="10308999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B499F4B-9182-41C1-8C97-A588FCF5CCDC}"/>
              </a:ext>
            </a:extLst>
          </p:cNvPr>
          <p:cNvSpPr/>
          <p:nvPr/>
        </p:nvSpPr>
        <p:spPr>
          <a:xfrm>
            <a:off x="1797275" y="2682241"/>
            <a:ext cx="10309000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43970A-1C76-44E1-A72F-A4F73F56D026}"/>
              </a:ext>
            </a:extLst>
          </p:cNvPr>
          <p:cNvSpPr txBox="1"/>
          <p:nvPr/>
        </p:nvSpPr>
        <p:spPr>
          <a:xfrm>
            <a:off x="1891050" y="2878636"/>
            <a:ext cx="9641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이재원</a:t>
            </a:r>
            <a:r>
              <a:rPr lang="en-US" altLang="ko-KR" sz="2300" dirty="0">
                <a:solidFill>
                  <a:schemeClr val="bg1"/>
                </a:solidFill>
              </a:rPr>
              <a:t>: </a:t>
            </a:r>
            <a:r>
              <a:rPr lang="ko-KR" altLang="en-US" sz="2300" dirty="0">
                <a:solidFill>
                  <a:schemeClr val="bg1"/>
                </a:solidFill>
              </a:rPr>
              <a:t>각 도와 지자체 마다 음식물쓰레기 처리비용 기준이 달라 일관 된 데이터를 얻기가 힘들었습니다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785DF4-8B6E-4CD3-81AC-CAF42628B282}"/>
              </a:ext>
            </a:extLst>
          </p:cNvPr>
          <p:cNvSpPr txBox="1"/>
          <p:nvPr/>
        </p:nvSpPr>
        <p:spPr>
          <a:xfrm>
            <a:off x="1821744" y="4108955"/>
            <a:ext cx="978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윤현우</a:t>
            </a:r>
            <a:r>
              <a:rPr lang="en-US" altLang="ko-KR" sz="2400" dirty="0"/>
              <a:t>: RFID </a:t>
            </a:r>
            <a:r>
              <a:rPr lang="ko-KR" altLang="en-US" sz="2400" dirty="0"/>
              <a:t>음식물쓰레기 처리에 관련된 뉴스 기사나 사례들에 관한 정보는 많이 나와있지만 자료조사상 데이터가 정보들이 달라 많이 </a:t>
            </a:r>
            <a:endParaRPr lang="en-US" altLang="ko-KR" sz="2400" dirty="0"/>
          </a:p>
          <a:p>
            <a:r>
              <a:rPr lang="ko-KR" altLang="en-US" sz="2400" dirty="0"/>
              <a:t>아쉬웠습니다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4D92C3-9868-4900-A309-DDEEA51C555C}"/>
              </a:ext>
            </a:extLst>
          </p:cNvPr>
          <p:cNvSpPr txBox="1"/>
          <p:nvPr/>
        </p:nvSpPr>
        <p:spPr>
          <a:xfrm>
            <a:off x="1891050" y="1394852"/>
            <a:ext cx="10285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배진희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300" dirty="0">
                <a:solidFill>
                  <a:schemeClr val="bg1"/>
                </a:solidFill>
              </a:rPr>
              <a:t>데이터의 양과 질이 좋지 못해 분석하는데 한계가 있었고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지자체 </a:t>
            </a:r>
            <a:endParaRPr lang="en-US" altLang="ko-KR" sz="2300" dirty="0">
              <a:solidFill>
                <a:schemeClr val="bg1"/>
              </a:solidFill>
            </a:endParaRPr>
          </a:p>
          <a:p>
            <a:r>
              <a:rPr lang="ko-KR" altLang="en-US" sz="2300" dirty="0">
                <a:solidFill>
                  <a:schemeClr val="bg1"/>
                </a:solidFill>
              </a:rPr>
              <a:t>정책으로 운영되기 때문에 경제성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이익 평가에 어려움이 있었습니다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endParaRPr lang="ko-KR" altLang="en-US" sz="2300" dirty="0">
              <a:solidFill>
                <a:schemeClr val="bg1"/>
              </a:solidFill>
            </a:endParaRPr>
          </a:p>
          <a:p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41BCB-6846-4476-BFA9-CE0162BEA16D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7.</a:t>
            </a:r>
            <a:r>
              <a:rPr lang="ko-KR" altLang="en-US" sz="44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155337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40FE5B-D8F0-43E2-8753-3C529BF74226}"/>
              </a:ext>
            </a:extLst>
          </p:cNvPr>
          <p:cNvSpPr/>
          <p:nvPr/>
        </p:nvSpPr>
        <p:spPr>
          <a:xfrm>
            <a:off x="1797274" y="4083995"/>
            <a:ext cx="10322609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441804-8B2C-42FA-8131-58D5F939C4C4}"/>
              </a:ext>
            </a:extLst>
          </p:cNvPr>
          <p:cNvSpPr/>
          <p:nvPr/>
        </p:nvSpPr>
        <p:spPr>
          <a:xfrm>
            <a:off x="-18074" y="5416207"/>
            <a:ext cx="12210074" cy="1459093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1270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572EA-9B66-44FA-B0D5-DC0771702D3B}"/>
              </a:ext>
            </a:extLst>
          </p:cNvPr>
          <p:cNvSpPr txBox="1"/>
          <p:nvPr/>
        </p:nvSpPr>
        <p:spPr>
          <a:xfrm>
            <a:off x="2362808" y="2800997"/>
            <a:ext cx="9641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이재원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각 도와 지자체 마다 음식물쓰레기 처리비용 기준이 달라 일관 된 데이터를 얻기가 힘들었습니다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B0ABD7F-0CF4-4D69-B330-9C71B553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325786" y="1185883"/>
            <a:ext cx="1298900" cy="123354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855A5D5-9E7B-472B-8666-18354006A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325784" y="5500910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839B997-2C2C-4443-9BDE-6525F0647F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25786" y="2667081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EB01F3B-7414-4D7C-A16A-89E703EFF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325783" y="4083995"/>
            <a:ext cx="1298901" cy="1233547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836BD4-0089-40EA-B13F-70A551D750DF}"/>
              </a:ext>
            </a:extLst>
          </p:cNvPr>
          <p:cNvSpPr/>
          <p:nvPr/>
        </p:nvSpPr>
        <p:spPr>
          <a:xfrm>
            <a:off x="1797276" y="1208755"/>
            <a:ext cx="10322607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6D7BB66-8671-4B19-9806-D1CE4CCAE72F}"/>
              </a:ext>
            </a:extLst>
          </p:cNvPr>
          <p:cNvSpPr/>
          <p:nvPr/>
        </p:nvSpPr>
        <p:spPr>
          <a:xfrm>
            <a:off x="1797275" y="2682241"/>
            <a:ext cx="10322608" cy="1193010"/>
          </a:xfrm>
          <a:prstGeom prst="roundRect">
            <a:avLst/>
          </a:prstGeom>
          <a:solidFill>
            <a:srgbClr val="00502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4B3DDE0-5E7F-4A77-875C-6EC7536D3DF3}"/>
              </a:ext>
            </a:extLst>
          </p:cNvPr>
          <p:cNvSpPr/>
          <p:nvPr/>
        </p:nvSpPr>
        <p:spPr>
          <a:xfrm>
            <a:off x="1797273" y="5521178"/>
            <a:ext cx="10322610" cy="11930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FD7A2-9D0B-452E-972F-D1A6B8A8E8CB}"/>
              </a:ext>
            </a:extLst>
          </p:cNvPr>
          <p:cNvSpPr txBox="1"/>
          <p:nvPr/>
        </p:nvSpPr>
        <p:spPr>
          <a:xfrm>
            <a:off x="1891050" y="2878636"/>
            <a:ext cx="9641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이재원</a:t>
            </a:r>
            <a:r>
              <a:rPr lang="en-US" altLang="ko-KR" sz="2300" dirty="0">
                <a:solidFill>
                  <a:schemeClr val="bg1"/>
                </a:solidFill>
              </a:rPr>
              <a:t>: </a:t>
            </a:r>
            <a:r>
              <a:rPr lang="ko-KR" altLang="en-US" sz="2300" dirty="0">
                <a:solidFill>
                  <a:schemeClr val="bg1"/>
                </a:solidFill>
              </a:rPr>
              <a:t>각 도와 지자체 마다 음식물쓰레기 처리비용 기준이 달라 일관 된 데이터를 얻기가 힘들었습니다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96839-F001-461F-B721-076D35C6CF6E}"/>
              </a:ext>
            </a:extLst>
          </p:cNvPr>
          <p:cNvSpPr txBox="1"/>
          <p:nvPr/>
        </p:nvSpPr>
        <p:spPr>
          <a:xfrm>
            <a:off x="1738650" y="5705442"/>
            <a:ext cx="10381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김창현</a:t>
            </a:r>
            <a:r>
              <a:rPr lang="en-US" altLang="ko-KR" sz="2300" dirty="0"/>
              <a:t>: </a:t>
            </a:r>
            <a:r>
              <a:rPr lang="ko-KR" altLang="en-US" sz="2300" dirty="0"/>
              <a:t>한정된 기간 동안의 데이터에서 결론을 도출해야 했는데 코로나라는 변수가 발생해 깔끔한 시각화에 기반한 명확한 결과를 도출하기 힘들었습니다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DB85E-8AC3-4EEB-A7CE-691991E5FC35}"/>
              </a:ext>
            </a:extLst>
          </p:cNvPr>
          <p:cNvSpPr txBox="1"/>
          <p:nvPr/>
        </p:nvSpPr>
        <p:spPr>
          <a:xfrm>
            <a:off x="1821744" y="4108955"/>
            <a:ext cx="978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윤현우</a:t>
            </a:r>
            <a:r>
              <a:rPr lang="en-US" altLang="ko-KR" sz="2400" dirty="0">
                <a:solidFill>
                  <a:schemeClr val="bg1"/>
                </a:solidFill>
              </a:rPr>
              <a:t>: RFID </a:t>
            </a:r>
            <a:r>
              <a:rPr lang="ko-KR" altLang="en-US" sz="2400" dirty="0">
                <a:solidFill>
                  <a:schemeClr val="bg1"/>
                </a:solidFill>
              </a:rPr>
              <a:t>음식물쓰레기 처리에 관련된 뉴스 기사나 사례들에 관한 정보는 많이 나와있지만 자료조사상 데이터가 정보들이 달라 많이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아쉬웠습니다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2A71E-A4FD-4308-8A61-B4DB298C434C}"/>
              </a:ext>
            </a:extLst>
          </p:cNvPr>
          <p:cNvSpPr txBox="1"/>
          <p:nvPr/>
        </p:nvSpPr>
        <p:spPr>
          <a:xfrm>
            <a:off x="1891050" y="1394852"/>
            <a:ext cx="10285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배진희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300" dirty="0">
                <a:solidFill>
                  <a:schemeClr val="bg1"/>
                </a:solidFill>
              </a:rPr>
              <a:t>데이터의 양과 질이 좋지 못해 분석하는데 한계가 있었고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지자체 </a:t>
            </a:r>
            <a:endParaRPr lang="en-US" altLang="ko-KR" sz="2300" dirty="0">
              <a:solidFill>
                <a:schemeClr val="bg1"/>
              </a:solidFill>
            </a:endParaRPr>
          </a:p>
          <a:p>
            <a:r>
              <a:rPr lang="ko-KR" altLang="en-US" sz="2300" dirty="0">
                <a:solidFill>
                  <a:schemeClr val="bg1"/>
                </a:solidFill>
              </a:rPr>
              <a:t>정책으로 운영되기 때문에 경제성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>
                <a:solidFill>
                  <a:schemeClr val="bg1"/>
                </a:solidFill>
              </a:rPr>
              <a:t>이익 평가에 어려움이 있었습니다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endParaRPr lang="ko-KR" altLang="en-US" sz="2300" dirty="0">
              <a:solidFill>
                <a:schemeClr val="bg1"/>
              </a:solidFill>
            </a:endParaRPr>
          </a:p>
          <a:p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E577-4691-499D-9166-38F2799BAF90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7.</a:t>
            </a:r>
            <a:r>
              <a:rPr lang="ko-KR" altLang="en-US" sz="44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162341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90BC71A-B6E7-4F35-8400-77A4390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 b="1"/>
          <a:stretch/>
        </p:blipFill>
        <p:spPr>
          <a:xfrm>
            <a:off x="-12514" y="1066799"/>
            <a:ext cx="12204514" cy="57912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1066799"/>
            <a:ext cx="12210074" cy="5791201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5AE15-33FB-4AE3-9B52-BE4680B51CD4}"/>
              </a:ext>
            </a:extLst>
          </p:cNvPr>
          <p:cNvSpPr txBox="1"/>
          <p:nvPr/>
        </p:nvSpPr>
        <p:spPr>
          <a:xfrm>
            <a:off x="1260406" y="2497976"/>
            <a:ext cx="9689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11500" b="1" dirty="0">
                <a:solidFill>
                  <a:schemeClr val="bg1"/>
                </a:solidFill>
              </a:rPr>
              <a:t>. </a:t>
            </a:r>
            <a:r>
              <a:rPr lang="en-US" altLang="ko-KR" sz="115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AEC9C23-44FC-E0C2-E31D-2F8D58ACD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5" b="357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30D05D-C345-C345-6CF8-0C8636509B2E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F81A-8D6B-5A5C-5EC0-311A0704A524}"/>
              </a:ext>
            </a:extLst>
          </p:cNvPr>
          <p:cNvSpPr txBox="1"/>
          <p:nvPr/>
        </p:nvSpPr>
        <p:spPr>
          <a:xfrm>
            <a:off x="6157610" y="335665"/>
            <a:ext cx="1678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199AD-759F-F378-6B98-BB670F71E384}"/>
              </a:ext>
            </a:extLst>
          </p:cNvPr>
          <p:cNvSpPr txBox="1"/>
          <p:nvPr/>
        </p:nvSpPr>
        <p:spPr>
          <a:xfrm>
            <a:off x="6157610" y="1597305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</a:rPr>
              <a:t>팀원소개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73EC97-1E88-3125-2F0C-8A8D7D36B2FC}"/>
              </a:ext>
            </a:extLst>
          </p:cNvPr>
          <p:cNvSpPr txBox="1"/>
          <p:nvPr/>
        </p:nvSpPr>
        <p:spPr>
          <a:xfrm>
            <a:off x="6157609" y="239336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주제선정배경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29341-DDBA-8C26-E7D3-EEA8E85997F0}"/>
              </a:ext>
            </a:extLst>
          </p:cNvPr>
          <p:cNvSpPr txBox="1"/>
          <p:nvPr/>
        </p:nvSpPr>
        <p:spPr>
          <a:xfrm>
            <a:off x="6210741" y="3189417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3.RFID </a:t>
            </a:r>
            <a:r>
              <a:rPr lang="ko-KR" altLang="en-US" sz="3200" b="1" dirty="0">
                <a:solidFill>
                  <a:schemeClr val="bg1"/>
                </a:solidFill>
              </a:rPr>
              <a:t>음식물쓰레기 </a:t>
            </a:r>
            <a:r>
              <a:rPr lang="ko-KR" altLang="en-US" sz="3200" b="1" dirty="0" err="1">
                <a:solidFill>
                  <a:schemeClr val="bg1"/>
                </a:solidFill>
              </a:rPr>
              <a:t>종량제란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3586E-721B-4B31-AD28-FEBAB87BAA31}"/>
              </a:ext>
            </a:extLst>
          </p:cNvPr>
          <p:cNvSpPr txBox="1"/>
          <p:nvPr/>
        </p:nvSpPr>
        <p:spPr>
          <a:xfrm>
            <a:off x="6210740" y="5543267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</a:t>
            </a:r>
            <a:r>
              <a:rPr lang="ko-KR" altLang="en-US" sz="3200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6B56-2A9B-4889-A4DD-A72D4F6C1B7C}"/>
              </a:ext>
            </a:extLst>
          </p:cNvPr>
          <p:cNvSpPr txBox="1"/>
          <p:nvPr/>
        </p:nvSpPr>
        <p:spPr>
          <a:xfrm>
            <a:off x="6157609" y="3990665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음식물쓰레기 발생원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C2DE8-9448-4796-84A0-3CADDEB7B831}"/>
              </a:ext>
            </a:extLst>
          </p:cNvPr>
          <p:cNvSpPr txBox="1"/>
          <p:nvPr/>
        </p:nvSpPr>
        <p:spPr>
          <a:xfrm>
            <a:off x="6210741" y="4766966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</a:t>
            </a:r>
            <a:r>
              <a:rPr lang="ko-KR" altLang="en-US" sz="3200" b="1" dirty="0">
                <a:solidFill>
                  <a:schemeClr val="bg1"/>
                </a:solidFill>
              </a:rPr>
              <a:t>비교 및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5C3EE-7DC5-416B-8F2F-7ACD25191BD6}"/>
              </a:ext>
            </a:extLst>
          </p:cNvPr>
          <p:cNvSpPr txBox="1"/>
          <p:nvPr/>
        </p:nvSpPr>
        <p:spPr>
          <a:xfrm>
            <a:off x="6210740" y="6319568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7.</a:t>
            </a:r>
            <a:r>
              <a:rPr lang="ko-KR" altLang="en-US" sz="32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7019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90BC71A-B6E7-4F35-8400-77A4390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 b="1"/>
          <a:stretch/>
        </p:blipFill>
        <p:spPr>
          <a:xfrm>
            <a:off x="-12514" y="1066799"/>
            <a:ext cx="12204514" cy="57912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1066799"/>
            <a:ext cx="12210074" cy="5791201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5AE15-33FB-4AE3-9B52-BE4680B51CD4}"/>
              </a:ext>
            </a:extLst>
          </p:cNvPr>
          <p:cNvSpPr txBox="1"/>
          <p:nvPr/>
        </p:nvSpPr>
        <p:spPr>
          <a:xfrm>
            <a:off x="3623740" y="2497976"/>
            <a:ext cx="49625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Q &amp; 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DA7708B-0BC7-7D47-67D9-861D9049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220719" cy="685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1B4EFB8-2BAD-60A2-1576-416B81C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726195" y="1511058"/>
            <a:ext cx="2104871" cy="1998965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CD93F18-6D4D-452E-D123-0E81D22BD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9424524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3684FA2-81F5-DF73-6052-3C147F6339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570381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120C12-DE8B-B3C3-1417-CFF29E428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6479419" y="1511058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CB2E3D-EEDA-617F-D09C-3CBABE3865BD}"/>
              </a:ext>
            </a:extLst>
          </p:cNvPr>
          <p:cNvSpPr txBox="1"/>
          <p:nvPr/>
        </p:nvSpPr>
        <p:spPr>
          <a:xfrm>
            <a:off x="869379" y="3632959"/>
            <a:ext cx="21048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배진희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자료조사 발표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아이디어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5B907F-9E3E-515D-4B15-58C6B3039F4C}"/>
              </a:ext>
            </a:extLst>
          </p:cNvPr>
          <p:cNvSpPr/>
          <p:nvPr/>
        </p:nvSpPr>
        <p:spPr>
          <a:xfrm>
            <a:off x="2177990" y="1393668"/>
            <a:ext cx="648183" cy="637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5024"/>
                </a:solidFill>
              </a:rPr>
              <a:t>1</a:t>
            </a:r>
            <a:endParaRPr lang="ko-KR" altLang="en-US" sz="2800" b="1" dirty="0">
              <a:solidFill>
                <a:srgbClr val="005024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26759-F459-427C-B833-D386F91A8CF7}"/>
              </a:ext>
            </a:extLst>
          </p:cNvPr>
          <p:cNvSpPr/>
          <p:nvPr/>
        </p:nvSpPr>
        <p:spPr>
          <a:xfrm>
            <a:off x="5067299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034029-1CEA-94E9-FF17-169402D58444}"/>
              </a:ext>
            </a:extLst>
          </p:cNvPr>
          <p:cNvSpPr/>
          <p:nvPr/>
        </p:nvSpPr>
        <p:spPr>
          <a:xfrm>
            <a:off x="7971958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4E0F65D-8DB2-C84A-9199-D9D5B7EA1A76}"/>
              </a:ext>
            </a:extLst>
          </p:cNvPr>
          <p:cNvSpPr/>
          <p:nvPr/>
        </p:nvSpPr>
        <p:spPr>
          <a:xfrm>
            <a:off x="10876617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A55707-D603-47ED-AC2B-94A91C9FF706}"/>
              </a:ext>
            </a:extLst>
          </p:cNvPr>
          <p:cNvCxnSpPr>
            <a:cxnSpLocks/>
          </p:cNvCxnSpPr>
          <p:nvPr/>
        </p:nvCxnSpPr>
        <p:spPr>
          <a:xfrm>
            <a:off x="117806" y="957165"/>
            <a:ext cx="3037350" cy="0"/>
          </a:xfrm>
          <a:prstGeom prst="line">
            <a:avLst/>
          </a:prstGeom>
          <a:ln w="3810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A5C430-14FA-49E3-AB35-99B99EBDA417}"/>
              </a:ext>
            </a:extLst>
          </p:cNvPr>
          <p:cNvSpPr txBox="1"/>
          <p:nvPr/>
        </p:nvSpPr>
        <p:spPr>
          <a:xfrm>
            <a:off x="166092" y="125021"/>
            <a:ext cx="290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팀원소개</a:t>
            </a:r>
          </a:p>
        </p:txBody>
      </p:sp>
    </p:spTree>
    <p:extLst>
      <p:ext uri="{BB962C8B-B14F-4D97-AF65-F5344CB8AC3E}">
        <p14:creationId xmlns:p14="http://schemas.microsoft.com/office/powerpoint/2010/main" val="182847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DA7708B-0BC7-7D47-67D9-861D9049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0"/>
            <a:ext cx="2875280" cy="685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1B4EFB8-2BAD-60A2-1576-416B81C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726195" y="1511058"/>
            <a:ext cx="2104871" cy="1998965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CD93F18-6D4D-452E-D123-0E81D22BD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9424524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3684FA2-81F5-DF73-6052-3C147F6339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570381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120C12-DE8B-B3C3-1417-CFF29E428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6479419" y="1511058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CB2E3D-EEDA-617F-D09C-3CBABE3865BD}"/>
              </a:ext>
            </a:extLst>
          </p:cNvPr>
          <p:cNvSpPr txBox="1"/>
          <p:nvPr/>
        </p:nvSpPr>
        <p:spPr>
          <a:xfrm>
            <a:off x="869379" y="3632959"/>
            <a:ext cx="19679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배진희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자료조사 발표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아이디어 제공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</a:p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2DAC8-D1BD-F1F2-1018-6176683350A0}"/>
              </a:ext>
            </a:extLst>
          </p:cNvPr>
          <p:cNvSpPr txBox="1"/>
          <p:nvPr/>
        </p:nvSpPr>
        <p:spPr>
          <a:xfrm>
            <a:off x="3758090" y="3643042"/>
            <a:ext cx="2235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이재원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발표자료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시각화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5B907F-9E3E-515D-4B15-58C6B3039F4C}"/>
              </a:ext>
            </a:extLst>
          </p:cNvPr>
          <p:cNvSpPr/>
          <p:nvPr/>
        </p:nvSpPr>
        <p:spPr>
          <a:xfrm>
            <a:off x="2177990" y="1393668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26759-F459-427C-B833-D386F91A8CF7}"/>
              </a:ext>
            </a:extLst>
          </p:cNvPr>
          <p:cNvSpPr/>
          <p:nvPr/>
        </p:nvSpPr>
        <p:spPr>
          <a:xfrm>
            <a:off x="5067299" y="1388122"/>
            <a:ext cx="648183" cy="6378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5024"/>
                </a:solidFill>
              </a:rPr>
              <a:t>2</a:t>
            </a:r>
            <a:endParaRPr lang="ko-KR" altLang="en-US" sz="2800" b="1" dirty="0">
              <a:solidFill>
                <a:srgbClr val="005024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034029-1CEA-94E9-FF17-169402D58444}"/>
              </a:ext>
            </a:extLst>
          </p:cNvPr>
          <p:cNvSpPr/>
          <p:nvPr/>
        </p:nvSpPr>
        <p:spPr>
          <a:xfrm>
            <a:off x="7971958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4E0F65D-8DB2-C84A-9199-D9D5B7EA1A76}"/>
              </a:ext>
            </a:extLst>
          </p:cNvPr>
          <p:cNvSpPr/>
          <p:nvPr/>
        </p:nvSpPr>
        <p:spPr>
          <a:xfrm>
            <a:off x="10876617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051039-5E42-41E3-8358-968EC31E4C5A}"/>
              </a:ext>
            </a:extLst>
          </p:cNvPr>
          <p:cNvCxnSpPr>
            <a:cxnSpLocks/>
          </p:cNvCxnSpPr>
          <p:nvPr/>
        </p:nvCxnSpPr>
        <p:spPr>
          <a:xfrm>
            <a:off x="117806" y="957165"/>
            <a:ext cx="3037350" cy="0"/>
          </a:xfrm>
          <a:prstGeom prst="line">
            <a:avLst/>
          </a:prstGeom>
          <a:ln w="38100">
            <a:solidFill>
              <a:srgbClr val="005024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F70E5-8E85-4B2D-8FFC-E686E8F35E4F}"/>
              </a:ext>
            </a:extLst>
          </p:cNvPr>
          <p:cNvSpPr txBox="1"/>
          <p:nvPr/>
        </p:nvSpPr>
        <p:spPr>
          <a:xfrm>
            <a:off x="166092" y="125021"/>
            <a:ext cx="290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5024"/>
                </a:solidFill>
              </a:rPr>
              <a:t>1.</a:t>
            </a:r>
            <a:r>
              <a:rPr lang="ko-KR" altLang="en-US" sz="4400" b="1" dirty="0">
                <a:solidFill>
                  <a:srgbClr val="005024"/>
                </a:solidFill>
              </a:rPr>
              <a:t>팀원소개</a:t>
            </a:r>
          </a:p>
        </p:txBody>
      </p:sp>
    </p:spTree>
    <p:extLst>
      <p:ext uri="{BB962C8B-B14F-4D97-AF65-F5344CB8AC3E}">
        <p14:creationId xmlns:p14="http://schemas.microsoft.com/office/powerpoint/2010/main" val="265623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DA7708B-0BC7-7D47-67D9-861D9049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2887948" cy="685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1B4EFB8-2BAD-60A2-1576-416B81C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726195" y="1511058"/>
            <a:ext cx="2104871" cy="1998965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CD93F18-6D4D-452E-D123-0E81D22BD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9424524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3684FA2-81F5-DF73-6052-3C147F6339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570381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120C12-DE8B-B3C3-1417-CFF29E428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6479419" y="1511058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CB2E3D-EEDA-617F-D09C-3CBABE3865BD}"/>
              </a:ext>
            </a:extLst>
          </p:cNvPr>
          <p:cNvSpPr txBox="1"/>
          <p:nvPr/>
        </p:nvSpPr>
        <p:spPr>
          <a:xfrm>
            <a:off x="869379" y="3632959"/>
            <a:ext cx="20361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배진희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자료조사 발표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아이디어 제공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</a:p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2DAC8-D1BD-F1F2-1018-6176683350A0}"/>
              </a:ext>
            </a:extLst>
          </p:cNvPr>
          <p:cNvSpPr txBox="1"/>
          <p:nvPr/>
        </p:nvSpPr>
        <p:spPr>
          <a:xfrm>
            <a:off x="3758090" y="3643042"/>
            <a:ext cx="20361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이재원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발표자료 제작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데이터시각화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0BDAC-4AE2-535E-F70C-6E036834990D}"/>
              </a:ext>
            </a:extLst>
          </p:cNvPr>
          <p:cNvSpPr txBox="1"/>
          <p:nvPr/>
        </p:nvSpPr>
        <p:spPr>
          <a:xfrm>
            <a:off x="9579910" y="3643042"/>
            <a:ext cx="1794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김창현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분석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EA332B-ACB7-CEAE-777F-AA375B72254B}"/>
              </a:ext>
            </a:extLst>
          </p:cNvPr>
          <p:cNvSpPr txBox="1"/>
          <p:nvPr/>
        </p:nvSpPr>
        <p:spPr>
          <a:xfrm>
            <a:off x="6349639" y="3632959"/>
            <a:ext cx="25905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윤현우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주제선정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 err="1">
                <a:solidFill>
                  <a:schemeClr val="bg1"/>
                </a:solidFill>
              </a:rPr>
              <a:t>워드클라우딩</a:t>
            </a:r>
            <a:r>
              <a:rPr lang="ko-KR" altLang="en-US" dirty="0">
                <a:solidFill>
                  <a:schemeClr val="bg1"/>
                </a:solidFill>
              </a:rPr>
              <a:t> 담당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5B907F-9E3E-515D-4B15-58C6B3039F4C}"/>
              </a:ext>
            </a:extLst>
          </p:cNvPr>
          <p:cNvSpPr/>
          <p:nvPr/>
        </p:nvSpPr>
        <p:spPr>
          <a:xfrm>
            <a:off x="2177990" y="1393668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26759-F459-427C-B833-D386F91A8CF7}"/>
              </a:ext>
            </a:extLst>
          </p:cNvPr>
          <p:cNvSpPr/>
          <p:nvPr/>
        </p:nvSpPr>
        <p:spPr>
          <a:xfrm>
            <a:off x="5067299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034029-1CEA-94E9-FF17-169402D58444}"/>
              </a:ext>
            </a:extLst>
          </p:cNvPr>
          <p:cNvSpPr/>
          <p:nvPr/>
        </p:nvSpPr>
        <p:spPr>
          <a:xfrm>
            <a:off x="7971958" y="1388122"/>
            <a:ext cx="648183" cy="637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5024"/>
                </a:solidFill>
              </a:rPr>
              <a:t>3</a:t>
            </a:r>
            <a:endParaRPr lang="ko-KR" altLang="en-US" sz="2800" b="1" dirty="0">
              <a:solidFill>
                <a:srgbClr val="005024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4E0F65D-8DB2-C84A-9199-D9D5B7EA1A76}"/>
              </a:ext>
            </a:extLst>
          </p:cNvPr>
          <p:cNvSpPr/>
          <p:nvPr/>
        </p:nvSpPr>
        <p:spPr>
          <a:xfrm>
            <a:off x="10876617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2F2578-733F-4E3A-94C9-368201DD5165}"/>
              </a:ext>
            </a:extLst>
          </p:cNvPr>
          <p:cNvCxnSpPr>
            <a:cxnSpLocks/>
          </p:cNvCxnSpPr>
          <p:nvPr/>
        </p:nvCxnSpPr>
        <p:spPr>
          <a:xfrm>
            <a:off x="117806" y="957165"/>
            <a:ext cx="3037350" cy="0"/>
          </a:xfrm>
          <a:prstGeom prst="line">
            <a:avLst/>
          </a:prstGeom>
          <a:ln w="38100">
            <a:solidFill>
              <a:srgbClr val="005024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64122-A6E4-4562-AD40-F985FD6461AF}"/>
              </a:ext>
            </a:extLst>
          </p:cNvPr>
          <p:cNvSpPr txBox="1"/>
          <p:nvPr/>
        </p:nvSpPr>
        <p:spPr>
          <a:xfrm>
            <a:off x="166092" y="125021"/>
            <a:ext cx="290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5024"/>
                </a:solidFill>
              </a:rPr>
              <a:t>1.</a:t>
            </a:r>
            <a:r>
              <a:rPr lang="ko-KR" altLang="en-US" sz="4400" b="1" dirty="0">
                <a:solidFill>
                  <a:srgbClr val="005024"/>
                </a:solidFill>
              </a:rPr>
              <a:t>팀원소개</a:t>
            </a:r>
          </a:p>
        </p:txBody>
      </p:sp>
    </p:spTree>
    <p:extLst>
      <p:ext uri="{BB962C8B-B14F-4D97-AF65-F5344CB8AC3E}">
        <p14:creationId xmlns:p14="http://schemas.microsoft.com/office/powerpoint/2010/main" val="328094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DA7708B-0BC7-7D47-67D9-861D9049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394" y="0"/>
            <a:ext cx="3167606" cy="685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1B4EFB8-2BAD-60A2-1576-416B81C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8" t="18385" r="31066" b="33591"/>
          <a:stretch>
            <a:fillRect/>
          </a:stretch>
        </p:blipFill>
        <p:spPr>
          <a:xfrm>
            <a:off x="726195" y="1511058"/>
            <a:ext cx="2104871" cy="1998965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CD93F18-6D4D-452E-D123-0E81D22BD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0" t="983" r="-9548" b="7634"/>
          <a:stretch/>
        </p:blipFill>
        <p:spPr>
          <a:xfrm>
            <a:off x="9424524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chemeClr val="bg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3684FA2-81F5-DF73-6052-3C147F6339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33264" r="10697" b="9699"/>
          <a:stretch/>
        </p:blipFill>
        <p:spPr>
          <a:xfrm>
            <a:off x="3570381" y="1511057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120C12-DE8B-B3C3-1417-CFF29E428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179" r="2326" b="28835"/>
          <a:stretch>
            <a:fillRect/>
          </a:stretch>
        </p:blipFill>
        <p:spPr>
          <a:xfrm>
            <a:off x="6479419" y="1511058"/>
            <a:ext cx="2104872" cy="1998966"/>
          </a:xfrm>
          <a:custGeom>
            <a:avLst/>
            <a:gdLst>
              <a:gd name="connsiteX0" fmla="*/ 1052436 w 2104872"/>
              <a:gd name="connsiteY0" fmla="*/ 0 h 1998966"/>
              <a:gd name="connsiteX1" fmla="*/ 2104872 w 2104872"/>
              <a:gd name="connsiteY1" fmla="*/ 999483 h 1998966"/>
              <a:gd name="connsiteX2" fmla="*/ 1052436 w 2104872"/>
              <a:gd name="connsiteY2" fmla="*/ 1998966 h 1998966"/>
              <a:gd name="connsiteX3" fmla="*/ 0 w 2104872"/>
              <a:gd name="connsiteY3" fmla="*/ 999483 h 1998966"/>
              <a:gd name="connsiteX4" fmla="*/ 1052436 w 2104872"/>
              <a:gd name="connsiteY4" fmla="*/ 0 h 19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872" h="1998966">
                <a:moveTo>
                  <a:pt x="1052436" y="0"/>
                </a:moveTo>
                <a:cubicBezTo>
                  <a:pt x="1633680" y="0"/>
                  <a:pt x="2104872" y="447484"/>
                  <a:pt x="2104872" y="999483"/>
                </a:cubicBezTo>
                <a:cubicBezTo>
                  <a:pt x="2104872" y="1551482"/>
                  <a:pt x="1633680" y="1998966"/>
                  <a:pt x="1052436" y="1998966"/>
                </a:cubicBezTo>
                <a:cubicBezTo>
                  <a:pt x="471192" y="1998966"/>
                  <a:pt x="0" y="1551482"/>
                  <a:pt x="0" y="999483"/>
                </a:cubicBezTo>
                <a:cubicBezTo>
                  <a:pt x="0" y="447484"/>
                  <a:pt x="471192" y="0"/>
                  <a:pt x="1052436" y="0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005024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E62DAC8-D1BD-F1F2-1018-6176683350A0}"/>
              </a:ext>
            </a:extLst>
          </p:cNvPr>
          <p:cNvSpPr txBox="1"/>
          <p:nvPr/>
        </p:nvSpPr>
        <p:spPr>
          <a:xfrm>
            <a:off x="3758090" y="3643042"/>
            <a:ext cx="20842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이재원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발표자료 제작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0BDAC-4AE2-535E-F70C-6E036834990D}"/>
              </a:ext>
            </a:extLst>
          </p:cNvPr>
          <p:cNvSpPr txBox="1"/>
          <p:nvPr/>
        </p:nvSpPr>
        <p:spPr>
          <a:xfrm>
            <a:off x="9579909" y="3643042"/>
            <a:ext cx="21316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김창현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분석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시각화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B5B907F-9E3E-515D-4B15-58C6B3039F4C}"/>
              </a:ext>
            </a:extLst>
          </p:cNvPr>
          <p:cNvSpPr/>
          <p:nvPr/>
        </p:nvSpPr>
        <p:spPr>
          <a:xfrm>
            <a:off x="2177990" y="1393668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26759-F459-427C-B833-D386F91A8CF7}"/>
              </a:ext>
            </a:extLst>
          </p:cNvPr>
          <p:cNvSpPr/>
          <p:nvPr/>
        </p:nvSpPr>
        <p:spPr>
          <a:xfrm>
            <a:off x="5067299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034029-1CEA-94E9-FF17-169402D58444}"/>
              </a:ext>
            </a:extLst>
          </p:cNvPr>
          <p:cNvSpPr/>
          <p:nvPr/>
        </p:nvSpPr>
        <p:spPr>
          <a:xfrm>
            <a:off x="7971958" y="1388122"/>
            <a:ext cx="648183" cy="637804"/>
          </a:xfrm>
          <a:prstGeom prst="ellips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4E0F65D-8DB2-C84A-9199-D9D5B7EA1A76}"/>
              </a:ext>
            </a:extLst>
          </p:cNvPr>
          <p:cNvSpPr/>
          <p:nvPr/>
        </p:nvSpPr>
        <p:spPr>
          <a:xfrm>
            <a:off x="10876617" y="1388122"/>
            <a:ext cx="648183" cy="637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5024"/>
                </a:solidFill>
              </a:rPr>
              <a:t>4</a:t>
            </a:r>
            <a:endParaRPr lang="ko-KR" altLang="en-US" sz="2800" b="1" dirty="0">
              <a:solidFill>
                <a:srgbClr val="00502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11D0F-8659-5269-EAD6-7A4FFFA6FD19}"/>
              </a:ext>
            </a:extLst>
          </p:cNvPr>
          <p:cNvSpPr txBox="1"/>
          <p:nvPr/>
        </p:nvSpPr>
        <p:spPr>
          <a:xfrm>
            <a:off x="869379" y="3632959"/>
            <a:ext cx="21048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배진희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자료조사 발표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아이디어 제공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A5A69-86DA-3D09-DAEB-5AC2A47066FA}"/>
              </a:ext>
            </a:extLst>
          </p:cNvPr>
          <p:cNvSpPr txBox="1"/>
          <p:nvPr/>
        </p:nvSpPr>
        <p:spPr>
          <a:xfrm>
            <a:off x="6349638" y="3632959"/>
            <a:ext cx="2531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윤현우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주제선정 제공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워드클라우딩</a:t>
            </a:r>
            <a:r>
              <a:rPr lang="ko-KR" altLang="en-US" dirty="0"/>
              <a:t> 담당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자료조사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F7CF39-8C22-41E1-8539-ECE0ED53A116}"/>
              </a:ext>
            </a:extLst>
          </p:cNvPr>
          <p:cNvCxnSpPr>
            <a:cxnSpLocks/>
          </p:cNvCxnSpPr>
          <p:nvPr/>
        </p:nvCxnSpPr>
        <p:spPr>
          <a:xfrm>
            <a:off x="117806" y="957165"/>
            <a:ext cx="3037350" cy="0"/>
          </a:xfrm>
          <a:prstGeom prst="line">
            <a:avLst/>
          </a:prstGeom>
          <a:ln w="38100">
            <a:solidFill>
              <a:srgbClr val="005024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097AE1-0D6C-4D6B-8460-A182003DF4EA}"/>
              </a:ext>
            </a:extLst>
          </p:cNvPr>
          <p:cNvSpPr txBox="1"/>
          <p:nvPr/>
        </p:nvSpPr>
        <p:spPr>
          <a:xfrm>
            <a:off x="166092" y="125021"/>
            <a:ext cx="290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5024"/>
                </a:solidFill>
              </a:rPr>
              <a:t>1.</a:t>
            </a:r>
            <a:r>
              <a:rPr lang="ko-KR" altLang="en-US" sz="4400" b="1" dirty="0">
                <a:solidFill>
                  <a:srgbClr val="005024"/>
                </a:solidFill>
              </a:rPr>
              <a:t>팀원소개</a:t>
            </a:r>
          </a:p>
        </p:txBody>
      </p:sp>
    </p:spTree>
    <p:extLst>
      <p:ext uri="{BB962C8B-B14F-4D97-AF65-F5344CB8AC3E}">
        <p14:creationId xmlns:p14="http://schemas.microsoft.com/office/powerpoint/2010/main" val="393249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18074" y="-3273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70346-47EA-41FC-9D2D-D7246684E995}"/>
              </a:ext>
            </a:extLst>
          </p:cNvPr>
          <p:cNvSpPr txBox="1"/>
          <p:nvPr/>
        </p:nvSpPr>
        <p:spPr>
          <a:xfrm>
            <a:off x="166092" y="1386000"/>
            <a:ext cx="1035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r>
              <a:rPr lang="ko-KR" altLang="en-US" sz="4000" dirty="0"/>
              <a:t>음식물쓰레기 </a:t>
            </a:r>
            <a:r>
              <a:rPr lang="ko-KR" altLang="en-US" sz="4000" b="1" dirty="0">
                <a:solidFill>
                  <a:srgbClr val="FF0000"/>
                </a:solidFill>
              </a:rPr>
              <a:t>주 발생원</a:t>
            </a:r>
            <a:r>
              <a:rPr lang="ko-KR" altLang="en-US" sz="4000" dirty="0"/>
              <a:t>은 어디일까</a:t>
            </a:r>
            <a:r>
              <a:rPr lang="en-US" altLang="ko-KR" sz="4000" dirty="0"/>
              <a:t>?</a:t>
            </a:r>
          </a:p>
          <a:p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C4220-D140-454D-9FB7-84A9EEB7E496}"/>
              </a:ext>
            </a:extLst>
          </p:cNvPr>
          <p:cNvSpPr txBox="1"/>
          <p:nvPr/>
        </p:nvSpPr>
        <p:spPr>
          <a:xfrm>
            <a:off x="495800" y="3429000"/>
            <a:ext cx="970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①음식점     ②집단급식소     ③공동주택</a:t>
            </a:r>
            <a:r>
              <a:rPr lang="en-US" altLang="ko-KR" sz="2800" dirty="0"/>
              <a:t>     </a:t>
            </a:r>
            <a:r>
              <a:rPr lang="ko-KR" altLang="en-US" sz="2800" dirty="0"/>
              <a:t>④대규모점포</a:t>
            </a:r>
          </a:p>
        </p:txBody>
      </p:sp>
      <p:pic>
        <p:nvPicPr>
          <p:cNvPr id="3" name="그래픽 2" descr="확인 표시 단색으로 채워진">
            <a:extLst>
              <a:ext uri="{FF2B5EF4-FFF2-40B4-BE49-F238E27FC236}">
                <a16:creationId xmlns:a16="http://schemas.microsoft.com/office/drawing/2014/main" id="{F783980B-5592-4B4F-BF34-52FE0748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53" y="303609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B95EFD-815F-4471-90B4-D5433A1B817C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</a:rPr>
              <a:t>주제선정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3855E-765C-4868-8E8B-8FAC2BCA982D}"/>
              </a:ext>
            </a:extLst>
          </p:cNvPr>
          <p:cNvSpPr txBox="1"/>
          <p:nvPr/>
        </p:nvSpPr>
        <p:spPr>
          <a:xfrm>
            <a:off x="1502766" y="5788574"/>
            <a:ext cx="1095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1</a:t>
            </a:r>
            <a:r>
              <a:rPr lang="en-US" altLang="ko-KR" sz="2400" dirty="0"/>
              <a:t>: </a:t>
            </a:r>
            <a:r>
              <a:rPr lang="ko-KR" altLang="en-US" sz="2400" dirty="0"/>
              <a:t>음식물 쓰레기의 주 발생원은 </a:t>
            </a:r>
            <a:r>
              <a:rPr lang="ko-KR" altLang="en-US" sz="2400" b="1" dirty="0">
                <a:solidFill>
                  <a:srgbClr val="FF0000"/>
                </a:solidFill>
              </a:rPr>
              <a:t>음식점</a:t>
            </a:r>
            <a:r>
              <a:rPr lang="ko-KR" altLang="en-US" sz="2400" dirty="0"/>
              <a:t>일 것이다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FA6F714-70F9-4173-9E6E-658B95C38334}"/>
              </a:ext>
            </a:extLst>
          </p:cNvPr>
          <p:cNvSpPr/>
          <p:nvPr/>
        </p:nvSpPr>
        <p:spPr>
          <a:xfrm>
            <a:off x="334366" y="5593266"/>
            <a:ext cx="1168400" cy="8522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-9236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EE0A-4FF8-9DB7-ED81-A9752B677F4A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주제선정 배경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5EA8-9640-C5C3-ECEA-E9CD43BB8242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음식물쓰레기 </a:t>
            </a:r>
            <a:r>
              <a:rPr lang="ko-KR" altLang="en-US" sz="2000" b="1" dirty="0">
                <a:solidFill>
                  <a:schemeClr val="bg1"/>
                </a:solidFill>
              </a:rPr>
              <a:t>발생원 조사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B8FB2D-5106-420A-BDEC-170467AA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4" y="1253523"/>
            <a:ext cx="5679493" cy="4350954"/>
          </a:xfrm>
          <a:prstGeom prst="rect">
            <a:avLst/>
          </a:prstGeom>
        </p:spPr>
      </p:pic>
      <p:sp>
        <p:nvSpPr>
          <p:cNvPr id="47" name="부분 원형 46">
            <a:extLst>
              <a:ext uri="{FF2B5EF4-FFF2-40B4-BE49-F238E27FC236}">
                <a16:creationId xmlns:a16="http://schemas.microsoft.com/office/drawing/2014/main" id="{5BF1BC4D-1A48-4FDC-8650-4F62F647FD28}"/>
              </a:ext>
            </a:extLst>
          </p:cNvPr>
          <p:cNvSpPr/>
          <p:nvPr/>
        </p:nvSpPr>
        <p:spPr>
          <a:xfrm>
            <a:off x="966557" y="1442941"/>
            <a:ext cx="4167937" cy="4069576"/>
          </a:xfrm>
          <a:prstGeom prst="pie">
            <a:avLst>
              <a:gd name="adj1" fmla="val 1"/>
              <a:gd name="adj2" fmla="val 12354884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B6F32C-DCE2-4018-B286-417D1675B8D0}"/>
              </a:ext>
            </a:extLst>
          </p:cNvPr>
          <p:cNvCxnSpPr>
            <a:cxnSpLocks/>
          </p:cNvCxnSpPr>
          <p:nvPr/>
        </p:nvCxnSpPr>
        <p:spPr>
          <a:xfrm flipH="1">
            <a:off x="9072556" y="3003951"/>
            <a:ext cx="1" cy="73569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분 원형 1">
            <a:extLst>
              <a:ext uri="{FF2B5EF4-FFF2-40B4-BE49-F238E27FC236}">
                <a16:creationId xmlns:a16="http://schemas.microsoft.com/office/drawing/2014/main" id="{85AF02BE-85DC-4AF7-ADD3-04795EB30824}"/>
              </a:ext>
            </a:extLst>
          </p:cNvPr>
          <p:cNvSpPr/>
          <p:nvPr/>
        </p:nvSpPr>
        <p:spPr>
          <a:xfrm rot="8968490">
            <a:off x="1085457" y="1222370"/>
            <a:ext cx="4000096" cy="4335798"/>
          </a:xfrm>
          <a:prstGeom prst="pie">
            <a:avLst>
              <a:gd name="adj1" fmla="val 3395200"/>
              <a:gd name="adj2" fmla="val 12628964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236F0-0137-4AA9-A1DE-36CCA842C686}"/>
              </a:ext>
            </a:extLst>
          </p:cNvPr>
          <p:cNvSpPr txBox="1"/>
          <p:nvPr/>
        </p:nvSpPr>
        <p:spPr>
          <a:xfrm>
            <a:off x="6128595" y="1422386"/>
            <a:ext cx="5887923" cy="1569660"/>
          </a:xfrm>
          <a:prstGeom prst="rect">
            <a:avLst/>
          </a:prstGeom>
          <a:solidFill>
            <a:schemeClr val="bg1"/>
          </a:solidFill>
          <a:ln w="31750">
            <a:solidFill>
              <a:srgbClr val="0050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b="1" dirty="0">
                <a:solidFill>
                  <a:srgbClr val="FF0000"/>
                </a:solidFill>
              </a:rPr>
              <a:t>실제 조사 결과</a:t>
            </a:r>
            <a:r>
              <a:rPr lang="ko-KR" altLang="en-US" sz="2400" dirty="0"/>
              <a:t> 가설</a:t>
            </a:r>
            <a:r>
              <a:rPr lang="en-US" altLang="ko-KR" sz="2400" dirty="0"/>
              <a:t>1</a:t>
            </a:r>
            <a:r>
              <a:rPr lang="ko-KR" altLang="en-US" sz="2400" dirty="0"/>
              <a:t>과 달리 </a:t>
            </a:r>
            <a:endParaRPr lang="en-US" altLang="ko-KR" sz="2400" dirty="0"/>
          </a:p>
          <a:p>
            <a:r>
              <a:rPr lang="ko-KR" altLang="en-US" sz="2400" dirty="0"/>
              <a:t>주 발생원은 </a:t>
            </a:r>
            <a:r>
              <a:rPr lang="ko-KR" altLang="en-US" sz="2400" b="1" dirty="0">
                <a:solidFill>
                  <a:srgbClr val="FF0000"/>
                </a:solidFill>
              </a:rPr>
              <a:t>공동주택과 단독주택</a:t>
            </a:r>
            <a:endParaRPr lang="en-US" altLang="ko-KR" sz="2400" dirty="0"/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그 중 </a:t>
            </a:r>
            <a:r>
              <a:rPr lang="en-US" altLang="ko-KR" sz="2400" dirty="0"/>
              <a:t>RFID</a:t>
            </a:r>
            <a:r>
              <a:rPr lang="ko-KR" altLang="en-US" sz="2400" dirty="0" err="1"/>
              <a:t>종량기</a:t>
            </a:r>
            <a:r>
              <a:rPr lang="ko-KR" altLang="en-US" sz="2400" dirty="0"/>
              <a:t> 보급률은 약 </a:t>
            </a:r>
            <a:r>
              <a:rPr lang="en-US" altLang="ko-KR" sz="2400" dirty="0"/>
              <a:t>70%</a:t>
            </a:r>
            <a:r>
              <a:rPr lang="ko-KR" altLang="en-US" sz="2400" dirty="0"/>
              <a:t>이상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6128D4-C2F7-4289-ACCE-5FD453AC0706}"/>
              </a:ext>
            </a:extLst>
          </p:cNvPr>
          <p:cNvCxnSpPr>
            <a:cxnSpLocks/>
          </p:cNvCxnSpPr>
          <p:nvPr/>
        </p:nvCxnSpPr>
        <p:spPr>
          <a:xfrm>
            <a:off x="4718553" y="3727741"/>
            <a:ext cx="4354003" cy="0"/>
          </a:xfrm>
          <a:prstGeom prst="line">
            <a:avLst/>
          </a:prstGeom>
          <a:ln w="317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8F47CF-67D1-4CB1-8649-6983C16D6E65}"/>
              </a:ext>
            </a:extLst>
          </p:cNvPr>
          <p:cNvSpPr txBox="1"/>
          <p:nvPr/>
        </p:nvSpPr>
        <p:spPr>
          <a:xfrm>
            <a:off x="1502766" y="5788574"/>
            <a:ext cx="1095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가설</a:t>
            </a:r>
            <a:r>
              <a:rPr lang="en-US" altLang="ko-KR" sz="2400" b="1" dirty="0"/>
              <a:t>2</a:t>
            </a:r>
            <a:r>
              <a:rPr lang="en-US" altLang="ko-KR" sz="2400" dirty="0"/>
              <a:t>: RFID</a:t>
            </a:r>
            <a:r>
              <a:rPr lang="ko-KR" altLang="en-US" sz="2400" dirty="0"/>
              <a:t>종량제와 음식물쓰레기 발생량과의 상관관계가 존재할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AF6FA1B-AB7D-49A8-8E23-F37942F6BBC6}"/>
              </a:ext>
            </a:extLst>
          </p:cNvPr>
          <p:cNvSpPr/>
          <p:nvPr/>
        </p:nvSpPr>
        <p:spPr>
          <a:xfrm>
            <a:off x="334366" y="5593266"/>
            <a:ext cx="1168400" cy="8522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 animBg="1"/>
      <p:bldP spid="18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718316-90C3-3F0D-51A2-955A01D6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3808" b="37442"/>
          <a:stretch/>
        </p:blipFill>
        <p:spPr>
          <a:xfrm>
            <a:off x="-18074" y="0"/>
            <a:ext cx="12210074" cy="10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246C-ED27-C463-5AC1-547FBE380F21}"/>
              </a:ext>
            </a:extLst>
          </p:cNvPr>
          <p:cNvSpPr/>
          <p:nvPr/>
        </p:nvSpPr>
        <p:spPr>
          <a:xfrm>
            <a:off x="0" y="-40908"/>
            <a:ext cx="12210074" cy="1107707"/>
          </a:xfrm>
          <a:prstGeom prst="rect">
            <a:avLst/>
          </a:prstGeom>
          <a:solidFill>
            <a:srgbClr val="005024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EE0A-4FF8-9DB7-ED81-A9752B677F4A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3.RFID </a:t>
            </a:r>
            <a:r>
              <a:rPr lang="ko-KR" altLang="en-US" sz="4400" b="1" dirty="0">
                <a:solidFill>
                  <a:schemeClr val="bg1"/>
                </a:solidFill>
              </a:rPr>
              <a:t>음식물쓰레기 </a:t>
            </a:r>
            <a:r>
              <a:rPr lang="ko-KR" altLang="en-US" sz="4400" b="1" dirty="0" err="1">
                <a:solidFill>
                  <a:schemeClr val="bg1"/>
                </a:solidFill>
              </a:rPr>
              <a:t>종량제란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44654-8BE9-7C7E-3BBC-2DB39102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60" y="2871508"/>
            <a:ext cx="2320503" cy="3494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A6B0C-5F7D-891D-BBB3-01D197C9F248}"/>
              </a:ext>
            </a:extLst>
          </p:cNvPr>
          <p:cNvSpPr txBox="1"/>
          <p:nvPr/>
        </p:nvSpPr>
        <p:spPr>
          <a:xfrm>
            <a:off x="166092" y="1386000"/>
            <a:ext cx="12025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ans Korean"/>
              </a:rPr>
              <a:t>장비에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Noto Sans Korean"/>
              </a:rPr>
              <a:t>카드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ans Korean"/>
              </a:rPr>
              <a:t>를 인식 후 배출하면 배출자와 배출된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Noto Sans Korean"/>
              </a:rPr>
              <a:t>음식물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Noto Sans Korean"/>
              </a:rPr>
              <a:t>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Noto Sans Korean"/>
              </a:rPr>
              <a:t>쓰레기 무게 정보</a:t>
            </a:r>
            <a:r>
              <a:rPr lang="ko-KR" altLang="en-US" sz="2800" dirty="0">
                <a:solidFill>
                  <a:srgbClr val="333333"/>
                </a:solidFill>
                <a:latin typeface="Noto Sans Korean"/>
              </a:rPr>
              <a:t>가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Korean"/>
              </a:rPr>
              <a:t>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ans Korean"/>
              </a:rPr>
              <a:t>환경부 중앙시스템으로 전송되어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Noto Sans Korean"/>
              </a:rPr>
              <a:t>수수료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ans Korean"/>
              </a:rPr>
              <a:t>를 관리할 수 있도록 하는 음식물 </a:t>
            </a:r>
            <a:endParaRPr lang="en-US" altLang="ko-KR" sz="2800" b="0" i="0" dirty="0">
              <a:solidFill>
                <a:srgbClr val="333333"/>
              </a:solidFill>
              <a:effectLst/>
              <a:latin typeface="Noto Sans Korean"/>
            </a:endParaRPr>
          </a:p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ans Korean"/>
              </a:rPr>
              <a:t>쓰레기 종량제 적용 방식</a:t>
            </a: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C4290C-9720-1789-1546-B18A286BA7D1}"/>
              </a:ext>
            </a:extLst>
          </p:cNvPr>
          <p:cNvGrpSpPr/>
          <p:nvPr/>
        </p:nvGrpSpPr>
        <p:grpSpPr>
          <a:xfrm>
            <a:off x="653089" y="3624454"/>
            <a:ext cx="2652173" cy="1631216"/>
            <a:chOff x="653089" y="3834861"/>
            <a:chExt cx="3564670" cy="20944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908CA9B-1888-5AD7-DD13-008DFD57D57A}"/>
                </a:ext>
              </a:extLst>
            </p:cNvPr>
            <p:cNvSpPr/>
            <p:nvPr/>
          </p:nvSpPr>
          <p:spPr>
            <a:xfrm>
              <a:off x="653089" y="3834861"/>
              <a:ext cx="3564670" cy="2094499"/>
            </a:xfrm>
            <a:prstGeom prst="roundRect">
              <a:avLst/>
            </a:prstGeom>
            <a:solidFill>
              <a:srgbClr val="00502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2A1097-B50A-C471-F3A5-60753E2DC9CE}"/>
                </a:ext>
              </a:extLst>
            </p:cNvPr>
            <p:cNvSpPr txBox="1"/>
            <p:nvPr/>
          </p:nvSpPr>
          <p:spPr>
            <a:xfrm>
              <a:off x="917021" y="3928003"/>
              <a:ext cx="3265354" cy="90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RFID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음식물쓰레기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개별종량제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카드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7A90ED3-76D5-6E89-F019-EFD1361A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67" b="90777" l="7755" r="94694">
                          <a14:foregroundMark x1="14286" y1="30583" x2="28163" y2="12136"/>
                          <a14:foregroundMark x1="14291" y1="62341" x2="14286" y2="62621"/>
                          <a14:foregroundMark x1="15102" y1="20388" x2="14373" y2="58118"/>
                          <a14:foregroundMark x1="61298" y1="24249" x2="87755" y2="27670"/>
                          <a14:foregroundMark x1="31429" y1="20388" x2="38363" y2="21284"/>
                          <a14:foregroundMark x1="87755" y1="27670" x2="91020" y2="32039"/>
                          <a14:foregroundMark x1="71837" y1="16505" x2="87347" y2="42233"/>
                          <a14:foregroundMark x1="84898" y1="16505" x2="91020" y2="90777"/>
                          <a14:foregroundMark x1="95102" y1="84951" x2="89796" y2="18932"/>
                          <a14:foregroundMark x1="36052" y1="13152" x2="13061" y2="10680"/>
                          <a14:foregroundMark x1="41645" y1="13754" x2="36244" y2="13173"/>
                          <a14:foregroundMark x1="44756" y1="14088" x2="43844" y2="13990"/>
                          <a14:foregroundMark x1="89796" y1="18932" x2="58600" y2="15577"/>
                          <a14:foregroundMark x1="49913" y1="8252" x2="84898" y2="8252"/>
                          <a14:foregroundMark x1="30204" y1="8252" x2="49696" y2="8252"/>
                          <a14:foregroundMark x1="84898" y1="8252" x2="88571" y2="10194"/>
                          <a14:foregroundMark x1="49845" y1="90822" x2="11020" y2="90291"/>
                          <a14:foregroundMark x1="82041" y1="91262" x2="50556" y2="90832"/>
                          <a14:foregroundMark x1="9388" y1="13107" x2="7755" y2="89320"/>
                          <a14:foregroundMark x1="47347" y1="47573" x2="46939" y2="60680"/>
                          <a14:foregroundMark x1="47755" y1="40291" x2="47347" y2="36893"/>
                          <a14:foregroundMark x1="33469" y1="72330" x2="40816" y2="59709"/>
                          <a14:foregroundMark x1="37795" y1="61474" x2="38776" y2="60680"/>
                          <a14:foregroundMark x1="48571" y1="39806" x2="48571" y2="37379"/>
                          <a14:foregroundMark x1="48163" y1="32039" x2="48163" y2="39806"/>
                          <a14:foregroundMark x1="47755" y1="40777" x2="49388" y2="46117"/>
                          <a14:foregroundMark x1="48571" y1="39320" x2="48571" y2="45146"/>
                          <a14:foregroundMark x1="56068" y1="19954" x2="56327" y2="19903"/>
                          <a14:foregroundMark x1="40516" y1="19179" x2="47347" y2="17961"/>
                          <a14:foregroundMark x1="39184" y1="19417" x2="40435" y2="19194"/>
                          <a14:foregroundMark x1="60816" y1="49515" x2="70612" y2="42233"/>
                          <a14:foregroundMark x1="59592" y1="49029" x2="67347" y2="43204"/>
                          <a14:foregroundMark x1="60000" y1="47573" x2="69388" y2="43689"/>
                          <a14:foregroundMark x1="31837" y1="61165" x2="28980" y2="66990"/>
                          <a14:foregroundMark x1="34694" y1="70874" x2="34694" y2="70874"/>
                          <a14:foregroundMark x1="33469" y1="74272" x2="33469" y2="68447"/>
                          <a14:foregroundMark x1="33878" y1="73508" x2="33878" y2="69417"/>
                          <a14:foregroundMark x1="33878" y1="70388" x2="33878" y2="73508"/>
                          <a14:foregroundMark x1="37143" y1="66505" x2="36500" y2="68610"/>
                          <a14:foregroundMark x1="48163" y1="30583" x2="48571" y2="33010"/>
                          <a14:foregroundMark x1="47755" y1="29126" x2="48163" y2="33495"/>
                          <a14:foregroundMark x1="67347" y1="67476" x2="67755" y2="69903"/>
                          <a14:backgroundMark x1="56841" y1="38835" x2="58776" y2="38835"/>
                          <a14:backgroundMark x1="67003" y1="75996" x2="66531" y2="79126"/>
                          <a14:backgroundMark x1="69388" y1="60194" x2="68472" y2="66268"/>
                          <a14:backgroundMark x1="30095" y1="60071" x2="27755" y2="51456"/>
                          <a14:backgroundMark x1="36045" y1="81973" x2="34854" y2="77590"/>
                          <a14:backgroundMark x1="22223" y1="62747" x2="20000" y2="66505"/>
                          <a14:backgroundMark x1="27755" y1="53398" x2="25510" y2="57192"/>
                          <a14:backgroundMark x1="53878" y1="82039" x2="60000" y2="80097"/>
                          <a14:backgroundMark x1="64524" y1="78799" x2="66122" y2="78641"/>
                          <a14:backgroundMark x1="33878" y1="40291" x2="39921" y2="27429"/>
                          <a14:backgroundMark x1="45939" y1="27600" x2="43589" y2="25648"/>
                          <a14:backgroundMark x1="61224" y1="40291" x2="56841" y2="36652"/>
                          <a14:backgroundMark x1="45309" y1="22130" x2="48846" y2="21635"/>
                          <a14:backgroundMark x1="56841" y1="33281" x2="63085" y2="40163"/>
                          <a14:backgroundMark x1="52281" y1="28255" x2="52504" y2="28501"/>
                          <a14:backgroundMark x1="47347" y1="22816" x2="47951" y2="23482"/>
                          <a14:backgroundMark x1="60816" y1="43204" x2="61669" y2="43757"/>
                          <a14:backgroundMark x1="61224" y1="44660" x2="61392" y2="44460"/>
                          <a14:backgroundMark x1="25697" y1="64929" x2="24082" y2="67961"/>
                          <a14:backgroundMark x1="31837" y1="53398" x2="28737" y2="59219"/>
                          <a14:backgroundMark x1="22857" y1="66505" x2="22041" y2="75243"/>
                          <a14:backgroundMark x1="58367" y1="77184" x2="60949" y2="77184"/>
                          <a14:backgroundMark x1="33469" y1="77184" x2="36327" y2="76699"/>
                          <a14:backgroundMark x1="33061" y1="75243" x2="35918" y2="76214"/>
                          <a14:backgroundMark x1="33469" y1="74272" x2="34694" y2="74272"/>
                          <a14:backgroundMark x1="69612" y1="69467" x2="71020" y2="72816"/>
                          <a14:backgroundMark x1="68163" y1="66019" x2="68647" y2="67170"/>
                          <a14:backgroundMark x1="49796" y1="21359" x2="52653" y2="21359"/>
                          <a14:backgroundMark x1="47755" y1="21359" x2="54694" y2="22330"/>
                          <a14:backgroundMark x1="39184" y1="23301" x2="40000" y2="20874"/>
                        </a14:backgroundRemoval>
                      </a14:imgEffect>
                    </a14:imgLayer>
                  </a14:imgProps>
                </a:ext>
              </a:extLst>
            </a:blip>
            <a:srcRect l="12603" t="14775" r="17088" b="7645"/>
            <a:stretch/>
          </p:blipFill>
          <p:spPr>
            <a:xfrm>
              <a:off x="3302120" y="5111248"/>
              <a:ext cx="668021" cy="619760"/>
            </a:xfrm>
            <a:prstGeom prst="roundRect">
              <a:avLst/>
            </a:prstGeom>
          </p:spPr>
        </p:pic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7C78989-BCDB-5829-7EE6-BBD708BD7FB7}"/>
              </a:ext>
            </a:extLst>
          </p:cNvPr>
          <p:cNvSpPr/>
          <p:nvPr/>
        </p:nvSpPr>
        <p:spPr>
          <a:xfrm>
            <a:off x="3694384" y="3978739"/>
            <a:ext cx="1168400" cy="8522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6971E91-6380-4851-A114-26B45442E8B0}"/>
              </a:ext>
            </a:extLst>
          </p:cNvPr>
          <p:cNvSpPr/>
          <p:nvPr/>
        </p:nvSpPr>
        <p:spPr>
          <a:xfrm>
            <a:off x="7268675" y="4013921"/>
            <a:ext cx="1168400" cy="8522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66A6F13-12FB-46F2-80C7-5E659563ED48}"/>
              </a:ext>
            </a:extLst>
          </p:cNvPr>
          <p:cNvSpPr/>
          <p:nvPr/>
        </p:nvSpPr>
        <p:spPr>
          <a:xfrm>
            <a:off x="10108215" y="4683808"/>
            <a:ext cx="781658" cy="597682"/>
          </a:xfrm>
          <a:prstGeom prst="triangle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02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39856-43FE-F781-F166-C8CC5DF2A4E3}"/>
              </a:ext>
            </a:extLst>
          </p:cNvPr>
          <p:cNvSpPr txBox="1"/>
          <p:nvPr/>
        </p:nvSpPr>
        <p:spPr>
          <a:xfrm rot="20156943">
            <a:off x="10564868" y="3266623"/>
            <a:ext cx="116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-\</a:t>
            </a:r>
            <a:r>
              <a:rPr lang="en-US" altLang="ko-KR" sz="6000" dirty="0">
                <a:solidFill>
                  <a:srgbClr val="005024"/>
                </a:solidFill>
              </a:rPr>
              <a:t> </a:t>
            </a:r>
            <a:endParaRPr lang="ko-KR" altLang="en-US" sz="1200" dirty="0">
              <a:solidFill>
                <a:srgbClr val="00502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9C923-7D89-4C63-998F-750142D1C751}"/>
              </a:ext>
            </a:extLst>
          </p:cNvPr>
          <p:cNvSpPr/>
          <p:nvPr/>
        </p:nvSpPr>
        <p:spPr>
          <a:xfrm rot="20156943">
            <a:off x="8899217" y="4631759"/>
            <a:ext cx="3020683" cy="89930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02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3C574-70B3-47F2-A0E7-A725B0B77D9D}"/>
              </a:ext>
            </a:extLst>
          </p:cNvPr>
          <p:cNvSpPr txBox="1"/>
          <p:nvPr/>
        </p:nvSpPr>
        <p:spPr>
          <a:xfrm rot="20156943">
            <a:off x="8415084" y="4059683"/>
            <a:ext cx="1765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05024"/>
                </a:solidFill>
              </a:rPr>
              <a:t>+kg</a:t>
            </a:r>
            <a:r>
              <a:rPr lang="en-US" altLang="ko-KR" sz="6000" dirty="0">
                <a:solidFill>
                  <a:srgbClr val="005024"/>
                </a:solidFill>
              </a:rPr>
              <a:t> </a:t>
            </a:r>
            <a:endParaRPr lang="ko-KR" altLang="en-US" sz="1200" dirty="0">
              <a:solidFill>
                <a:srgbClr val="0050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" grpId="0" animBg="1"/>
      <p:bldP spid="2" grpId="1" animBg="1"/>
      <p:bldP spid="18" grpId="0"/>
      <p:bldP spid="18" grpId="1"/>
      <p:bldP spid="9" grpId="0" animBg="1"/>
      <p:bldP spid="9" grpId="1" animBg="1"/>
      <p:bldP spid="23" grpId="0"/>
      <p:bldP spid="23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689</Words>
  <Application>Microsoft Office PowerPoint</Application>
  <PresentationFormat>와이드스크린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Korean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leesubm99@naver.com</dc:creator>
  <cp:lastModifiedBy>1104-6</cp:lastModifiedBy>
  <cp:revision>102</cp:revision>
  <dcterms:created xsi:type="dcterms:W3CDTF">2023-12-08T12:29:20Z</dcterms:created>
  <dcterms:modified xsi:type="dcterms:W3CDTF">2023-12-14T23:39:24Z</dcterms:modified>
</cp:coreProperties>
</file>