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70" r:id="rId10"/>
    <p:sldId id="267" r:id="rId11"/>
    <p:sldId id="273" r:id="rId12"/>
    <p:sldId id="262" r:id="rId13"/>
    <p:sldId id="268" r:id="rId14"/>
    <p:sldId id="269" r:id="rId15"/>
    <p:sldId id="272" r:id="rId16"/>
    <p:sldId id="274" r:id="rId17"/>
    <p:sldId id="275" r:id="rId18"/>
    <p:sldId id="263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95"/>
    <a:srgbClr val="616161"/>
    <a:srgbClr val="F96245"/>
    <a:srgbClr val="67000D"/>
    <a:srgbClr val="F59B11"/>
    <a:srgbClr val="9EBE5B"/>
    <a:srgbClr val="169E86"/>
    <a:srgbClr val="2181B4"/>
    <a:srgbClr val="C00000"/>
    <a:srgbClr val="DD9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C6F25-4B5A-DBCB-6683-8795BE44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616BA-F12E-A81B-447F-FE1BB174B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FD628-7A4B-1C3E-98FE-D88DE94A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A122E-D0EE-2002-4730-AC406C13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243DF-267C-4631-1BF7-C7CB8D0C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4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BD72-7923-06B7-3671-D1DBF95E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BE256-D4F8-1E19-7E6A-A9B82CFD9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BFE54-3258-DCC3-C6BE-C0132134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E1192-A1DA-BBAE-0393-35B5DDC6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F07AC-481B-D42F-57F0-D890147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8FC401-0A5F-6007-BDE2-0721E0B8C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CCB99F-6EEE-EA3E-123B-DCC43C4C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14701-E391-D5C7-1A42-4E07A2E9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4F0FA-B6D3-AB8E-90D5-4AE8CDF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25932-1A73-7057-BCC9-D548C27E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F45A-0768-4791-5573-92CD7CC2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19098-5E7D-A51F-C85A-EEC11BA2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22377-0DC4-6E3F-9337-B847479C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6C167-8C16-1165-BBE4-E1692BE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F27CF-8BFD-C27E-B5C1-534D5F66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7FD44-BF5C-6301-CCF2-D8BFCD3A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0350E-C303-13BB-DF47-BF189A5C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E9F26-E1F1-CAD9-17C0-21981F48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5DF84-7F23-8582-878C-994A52E4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D671C-05A9-5F86-F635-10CE52A9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7B15-0326-3F3B-805F-61F5982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BA60D-95C4-EED5-A6A7-54267E419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89321-E4F1-8AD4-D452-81A3D21C8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5AF27-D5E5-7931-1218-73EA5A80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FA9D1-FB06-B4AE-031E-698081B0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D5CF6-C653-685F-4F4A-DD90A4D5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D3D3-C78D-705E-3B76-CD896F1F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F35D8-4729-D302-2DB9-13D63D82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69636-E515-9DF1-D70F-63F299B5D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4647-E3A6-4D63-5EE6-8289B68B2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10142-CDC0-DF23-A62E-21FD9B36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BFB949-615E-9EF2-089E-BEC4B75B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85589-C208-9493-4466-AED0B3C6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1B740-BC3F-E43F-09CA-C03E7D5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4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A914F-7E47-D1B6-6492-E81B014D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61944-4BF9-47F1-7E6F-5135F968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5BFB4-C0B6-986A-A606-37655243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A7CC9-D3CA-808D-213C-589486E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90DA94-4EA8-1076-704C-9FFD55FE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54E7BC-BF0A-33CF-0DF3-FB7B77F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F5ABA-EBA0-A304-93F0-220A3518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267B5-B02D-B494-222B-CBB0F578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7D11B-68DB-7B45-6D6E-09FFE540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B3378-5358-2776-89CA-429B88C4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36188-BC58-A0DA-2CF8-A7D15D7D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BE325-5C7B-8CA2-5DF2-4D983427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83447-FE9A-3C87-8B5B-05B1BE96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93BF-D756-E30D-142D-EB83CCE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7EA6D8-8190-BDFF-2B79-AD273F09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913D1-7B3B-16B6-E9CD-086B68A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14CE2-DE1B-2B53-3579-A44D5724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2842-3206-7BD5-9207-2B8D7DBC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B2897-EB1C-3009-7B53-71E1AF49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4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5DF8F-9FBD-9029-CF36-F956800F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BF02C-3D41-549C-5BFF-AA56C7D7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217C2-3709-1C4A-9952-DE5785DBD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EEAE-A681-463F-A5DD-E39D38D8EA22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B1D71-8894-B6B6-601D-CFCCC83B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1A475-F887-9598-5F35-2CDBF451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4E23-314C-455E-953A-E9E72CE97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D136D3-4A73-CD8C-5BCB-195A00B1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36"/>
            <a:ext cx="6877050" cy="6877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49DD6A-040E-F8DF-56E6-997BD4509C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6000">
                <a:srgbClr val="B44210"/>
              </a:gs>
              <a:gs pos="49000">
                <a:srgbClr val="B44210">
                  <a:alpha val="10000"/>
                </a:srgbClr>
              </a:gs>
              <a:gs pos="7000">
                <a:srgbClr val="B44210">
                  <a:alpha val="10000"/>
                </a:srgbClr>
              </a:gs>
              <a:gs pos="0">
                <a:srgbClr val="B44210"/>
              </a:gs>
            </a:gsLst>
            <a:lin ang="0" scaled="1"/>
            <a:tileRect/>
          </a:gradFill>
          <a:ln>
            <a:solidFill>
              <a:srgbClr val="B442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2F6-E136-7D0F-C803-A1410CBBDB0E}"/>
              </a:ext>
            </a:extLst>
          </p:cNvPr>
          <p:cNvSpPr txBox="1"/>
          <p:nvPr/>
        </p:nvSpPr>
        <p:spPr>
          <a:xfrm>
            <a:off x="8092477" y="596182"/>
            <a:ext cx="299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인도 국내 항공선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C91CF5-69F1-E15B-F5F4-D338D304F8E2}"/>
              </a:ext>
            </a:extLst>
          </p:cNvPr>
          <p:cNvCxnSpPr>
            <a:cxnSpLocks/>
          </p:cNvCxnSpPr>
          <p:nvPr/>
        </p:nvCxnSpPr>
        <p:spPr>
          <a:xfrm>
            <a:off x="7710267" y="1133916"/>
            <a:ext cx="3688080" cy="0"/>
          </a:xfrm>
          <a:prstGeom prst="line">
            <a:avLst/>
          </a:prstGeom>
          <a:ln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61F874-B0D5-FD58-EBEB-19ACA64DFB5C}"/>
              </a:ext>
            </a:extLst>
          </p:cNvPr>
          <p:cNvSpPr txBox="1"/>
          <p:nvPr/>
        </p:nvSpPr>
        <p:spPr>
          <a:xfrm>
            <a:off x="7551581" y="1198882"/>
            <a:ext cx="4078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 </a:t>
            </a:r>
            <a:r>
              <a:rPr lang="ko-KR" altLang="en-US" sz="3200" b="1" dirty="0">
                <a:solidFill>
                  <a:schemeClr val="bg1"/>
                </a:solidFill>
              </a:rPr>
              <a:t>분석</a:t>
            </a:r>
            <a:r>
              <a:rPr lang="en-US" altLang="ko-KR" sz="3200" b="1" dirty="0">
                <a:solidFill>
                  <a:schemeClr val="bg1"/>
                </a:solidFill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</a:rPr>
              <a:t> 가격예측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E1CB5-D65D-EA4D-F582-9746C43313C1}"/>
              </a:ext>
            </a:extLst>
          </p:cNvPr>
          <p:cNvSpPr txBox="1"/>
          <p:nvPr/>
        </p:nvSpPr>
        <p:spPr>
          <a:xfrm>
            <a:off x="7828116" y="5996067"/>
            <a:ext cx="38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카레 먹으러 인도 </a:t>
            </a:r>
            <a:r>
              <a:rPr lang="ko-KR" altLang="en-US" sz="2800" b="1" dirty="0" err="1">
                <a:solidFill>
                  <a:schemeClr val="bg1"/>
                </a:solidFill>
              </a:rPr>
              <a:t>가조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3DE90C-5B5A-1575-D092-5879F02E0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1" b="12379"/>
          <a:stretch/>
        </p:blipFill>
        <p:spPr>
          <a:xfrm>
            <a:off x="12581637" y="-4536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AE0832-A588-461F-25A0-636441B6EF10}"/>
              </a:ext>
            </a:extLst>
          </p:cNvPr>
          <p:cNvSpPr/>
          <p:nvPr/>
        </p:nvSpPr>
        <p:spPr>
          <a:xfrm>
            <a:off x="172357" y="-609041"/>
            <a:ext cx="272143" cy="270329"/>
          </a:xfrm>
          <a:prstGeom prst="rect">
            <a:avLst/>
          </a:prstGeom>
          <a:solidFill>
            <a:srgbClr val="DD97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EC0DF-DEDB-70F0-69EA-9C6BDFD3B48F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5.</a:t>
            </a:r>
            <a:r>
              <a:rPr lang="ko-KR" altLang="en-US" sz="4400" b="1" dirty="0">
                <a:solidFill>
                  <a:schemeClr val="bg1"/>
                </a:solidFill>
              </a:rPr>
              <a:t>데이터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BB412E-DF76-8E5E-BC6D-D8D531D0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52" y="1194627"/>
            <a:ext cx="5350912" cy="42807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69AC91-451C-4BF5-935D-FEB3DEA8D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0" y="1194628"/>
            <a:ext cx="6480715" cy="55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EC0DF-DEDB-70F0-69EA-9C6BDFD3B48F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5.</a:t>
            </a:r>
            <a:r>
              <a:rPr lang="ko-KR" altLang="en-US" sz="4400" b="1" dirty="0">
                <a:solidFill>
                  <a:schemeClr val="bg1"/>
                </a:solidFill>
              </a:rPr>
              <a:t>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9C46C-0EA4-3C64-F948-85258AE9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00" y="1195200"/>
            <a:ext cx="5349600" cy="4495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A82C8-2F07-F415-AC1B-D6C63A41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1" y="1195200"/>
            <a:ext cx="6480000" cy="55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819552-B560-CFAE-EC86-5CF39B3A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62" y="245991"/>
            <a:ext cx="3366000" cy="2692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6C5870-B8DA-934F-77AD-39A0978D1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63" y="1195200"/>
            <a:ext cx="8201400" cy="2733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EBD1CF3-33E5-7BDC-538B-CE63EB44F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01" y="4030199"/>
            <a:ext cx="8201398" cy="2733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1246B2-C4CD-3CFB-3362-0F3445D78288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</a:t>
            </a:r>
            <a:r>
              <a:rPr lang="ko-KR" altLang="en-US" sz="3200" b="1" dirty="0">
                <a:solidFill>
                  <a:schemeClr val="bg1"/>
                </a:solidFill>
              </a:rPr>
              <a:t>데이터 시각화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D5733-9F07-EA6E-5BE4-C6167734A46C}"/>
              </a:ext>
            </a:extLst>
          </p:cNvPr>
          <p:cNvSpPr txBox="1"/>
          <p:nvPr/>
        </p:nvSpPr>
        <p:spPr>
          <a:xfrm>
            <a:off x="505307" y="617500"/>
            <a:ext cx="587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비행시간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마감기한과 국내 </a:t>
            </a:r>
            <a:r>
              <a:rPr lang="ko-KR" altLang="en-US" sz="2000" dirty="0" err="1">
                <a:solidFill>
                  <a:schemeClr val="bg1"/>
                </a:solidFill>
              </a:rPr>
              <a:t>인도선</a:t>
            </a:r>
            <a:r>
              <a:rPr lang="ko-KR" altLang="en-US" sz="2000" dirty="0">
                <a:solidFill>
                  <a:schemeClr val="bg1"/>
                </a:solidFill>
              </a:rPr>
              <a:t> 가격 연관성</a:t>
            </a:r>
          </a:p>
        </p:txBody>
      </p:sp>
    </p:spTree>
    <p:extLst>
      <p:ext uri="{BB962C8B-B14F-4D97-AF65-F5344CB8AC3E}">
        <p14:creationId xmlns:p14="http://schemas.microsoft.com/office/powerpoint/2010/main" val="212421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320CE2-AEF9-8FEF-DC57-8400D4E6F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6" y="1333101"/>
            <a:ext cx="10599007" cy="529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62F17-8673-5EE2-B120-BC6EB07A5467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</a:t>
            </a:r>
            <a:r>
              <a:rPr lang="ko-KR" altLang="en-US" sz="3200" b="1" dirty="0">
                <a:solidFill>
                  <a:schemeClr val="bg1"/>
                </a:solidFill>
              </a:rPr>
              <a:t>데이터 시각화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7EE9-F39E-4412-643A-A0D23A6AED4B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상관계수 분석</a:t>
            </a:r>
          </a:p>
        </p:txBody>
      </p:sp>
    </p:spTree>
    <p:extLst>
      <p:ext uri="{BB962C8B-B14F-4D97-AF65-F5344CB8AC3E}">
        <p14:creationId xmlns:p14="http://schemas.microsoft.com/office/powerpoint/2010/main" val="387234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62F17-8673-5EE2-B120-BC6EB07A5467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</a:t>
            </a:r>
            <a:r>
              <a:rPr lang="ko-KR" altLang="en-US" sz="3200" b="1" dirty="0">
                <a:solidFill>
                  <a:schemeClr val="bg1"/>
                </a:solidFill>
              </a:rPr>
              <a:t>데이터 시각화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7EE9-F39E-4412-643A-A0D23A6AED4B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D0E07-5756-E55D-AA19-5034CD8CB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04" y="1332000"/>
            <a:ext cx="6616392" cy="52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2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9F1D9D-1527-62E9-FC6B-43B6B62B6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835" y="-366693"/>
            <a:ext cx="3685999" cy="294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7CC85B-5DCE-FF55-16F0-8D8C83024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926" y="-366693"/>
            <a:ext cx="3686000" cy="294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62F17-8673-5EE2-B120-BC6EB07A5467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</a:t>
            </a:r>
            <a:r>
              <a:rPr lang="ko-KR" altLang="en-US" sz="32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200" b="1" dirty="0">
                <a:solidFill>
                  <a:schemeClr val="bg1"/>
                </a:solidFill>
              </a:rPr>
              <a:t> 분석 결과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7EE9-F39E-4412-643A-A0D23A6AED4B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데이터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3AD66-A824-A8CA-544A-E0B078E48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" y="1341234"/>
            <a:ext cx="11406759" cy="40738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0D357B-55A3-0612-4E42-C90818D0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5460"/>
              </p:ext>
            </p:extLst>
          </p:nvPr>
        </p:nvGraphicFramePr>
        <p:xfrm>
          <a:off x="392620" y="1972859"/>
          <a:ext cx="7672779" cy="121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94">
                  <a:extLst>
                    <a:ext uri="{9D8B030D-6E8A-4147-A177-3AD203B41FA5}">
                      <a16:colId xmlns:a16="http://schemas.microsoft.com/office/drawing/2014/main" val="2763273651"/>
                    </a:ext>
                  </a:extLst>
                </a:gridCol>
                <a:gridCol w="3338285">
                  <a:extLst>
                    <a:ext uri="{9D8B030D-6E8A-4147-A177-3AD203B41FA5}">
                      <a16:colId xmlns:a16="http://schemas.microsoft.com/office/drawing/2014/main" val="3356663457"/>
                    </a:ext>
                  </a:extLst>
                </a:gridCol>
              </a:tblGrid>
              <a:tr h="609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전체 </a:t>
                      </a:r>
                      <a:r>
                        <a:rPr lang="en-US" altLang="ko-KR" sz="2800" dirty="0"/>
                        <a:t>Data (300,153)</a:t>
                      </a:r>
                      <a:endParaRPr lang="ko-KR" altLang="en-US" sz="2800" dirty="0"/>
                    </a:p>
                  </a:txBody>
                  <a:tcPr>
                    <a:solidFill>
                      <a:srgbClr val="6700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13555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Train Data (210,107)</a:t>
                      </a:r>
                      <a:endParaRPr lang="ko-KR" altLang="en-US" sz="2800" b="1" dirty="0"/>
                    </a:p>
                  </a:txBody>
                  <a:tcPr>
                    <a:solidFill>
                      <a:srgbClr val="F9624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Test Data (900,46)</a:t>
                      </a:r>
                      <a:endParaRPr lang="ko-KR" altLang="en-US" sz="2800" b="1" dirty="0"/>
                    </a:p>
                  </a:txBody>
                  <a:tcPr>
                    <a:solidFill>
                      <a:srgbClr val="FCB0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4322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DADD4AE-067A-F86B-CFE5-A0ACA51EC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803" y="1972859"/>
            <a:ext cx="1615793" cy="4729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129F1D-1621-3280-57ED-3132B97BB300}"/>
              </a:ext>
            </a:extLst>
          </p:cNvPr>
          <p:cNvSpPr txBox="1"/>
          <p:nvPr/>
        </p:nvSpPr>
        <p:spPr>
          <a:xfrm>
            <a:off x="2177937" y="3319247"/>
            <a:ext cx="89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70%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D230A-E0A6-21F0-1260-FBA9115095DD}"/>
              </a:ext>
            </a:extLst>
          </p:cNvPr>
          <p:cNvSpPr txBox="1"/>
          <p:nvPr/>
        </p:nvSpPr>
        <p:spPr>
          <a:xfrm>
            <a:off x="6086963" y="3319247"/>
            <a:ext cx="89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30%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91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-18074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9F1D9D-1527-62E9-FC6B-43B6B62B6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835" y="-366693"/>
            <a:ext cx="3685999" cy="294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7CC85B-5DCE-FF55-16F0-8D8C83024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926" y="-366693"/>
            <a:ext cx="3686000" cy="294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62F17-8673-5EE2-B120-BC6EB07A5467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</a:t>
            </a:r>
            <a:r>
              <a:rPr lang="ko-KR" altLang="en-US" sz="32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200" b="1" dirty="0">
                <a:solidFill>
                  <a:schemeClr val="bg1"/>
                </a:solidFill>
              </a:rPr>
              <a:t> 분석 결과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7EE9-F39E-4412-643A-A0D23A6AED4B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예측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18475-3E57-6DFD-FC6F-50226EA2A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2" y="1602129"/>
            <a:ext cx="4150170" cy="565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9EA38E-FB74-E83D-2CDD-1A1E1AA4A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92" y="2428081"/>
            <a:ext cx="5510682" cy="5651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4E1675-9185-2CF0-DDBB-D0F6EA695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92" y="3250763"/>
            <a:ext cx="5326569" cy="5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EC0DF-DEDB-70F0-69EA-9C6BDFD3B48F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7.</a:t>
            </a:r>
            <a:r>
              <a:rPr lang="ko-KR" altLang="en-US" sz="4400" b="1" dirty="0">
                <a:solidFill>
                  <a:schemeClr val="bg1"/>
                </a:solidFill>
              </a:rPr>
              <a:t>아쉬웠던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1FE0F-34CC-61FB-E3A6-323C5DE68884}"/>
              </a:ext>
            </a:extLst>
          </p:cNvPr>
          <p:cNvSpPr/>
          <p:nvPr/>
        </p:nvSpPr>
        <p:spPr>
          <a:xfrm>
            <a:off x="410029" y="2258555"/>
            <a:ext cx="2534194" cy="3448595"/>
          </a:xfrm>
          <a:prstGeom prst="rect">
            <a:avLst/>
          </a:prstGeom>
          <a:solidFill>
            <a:srgbClr val="2181B4"/>
          </a:solidFill>
          <a:ln>
            <a:solidFill>
              <a:srgbClr val="2181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7061E-B8D0-4785-211E-26D640BDB1B6}"/>
              </a:ext>
            </a:extLst>
          </p:cNvPr>
          <p:cNvSpPr/>
          <p:nvPr/>
        </p:nvSpPr>
        <p:spPr>
          <a:xfrm>
            <a:off x="3347937" y="2258555"/>
            <a:ext cx="2534194" cy="3448595"/>
          </a:xfrm>
          <a:prstGeom prst="rect">
            <a:avLst/>
          </a:prstGeom>
          <a:solidFill>
            <a:srgbClr val="169E86"/>
          </a:solidFill>
          <a:ln>
            <a:solidFill>
              <a:srgbClr val="169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A1641F-7579-FCEE-8EE1-3359BC886099}"/>
              </a:ext>
            </a:extLst>
          </p:cNvPr>
          <p:cNvSpPr/>
          <p:nvPr/>
        </p:nvSpPr>
        <p:spPr>
          <a:xfrm>
            <a:off x="6309871" y="2258555"/>
            <a:ext cx="2534194" cy="3448595"/>
          </a:xfrm>
          <a:prstGeom prst="rect">
            <a:avLst/>
          </a:prstGeom>
          <a:solidFill>
            <a:srgbClr val="9EBE5B"/>
          </a:solidFill>
          <a:ln>
            <a:solidFill>
              <a:srgbClr val="9EB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3868B-DAE6-80AD-C89C-D1F6D88BF859}"/>
              </a:ext>
            </a:extLst>
          </p:cNvPr>
          <p:cNvSpPr/>
          <p:nvPr/>
        </p:nvSpPr>
        <p:spPr>
          <a:xfrm>
            <a:off x="9254094" y="2258555"/>
            <a:ext cx="2534194" cy="3448595"/>
          </a:xfrm>
          <a:prstGeom prst="rect">
            <a:avLst/>
          </a:prstGeom>
          <a:solidFill>
            <a:srgbClr val="F59B11"/>
          </a:solidFill>
          <a:ln>
            <a:solidFill>
              <a:srgbClr val="F59B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69C2A-44B4-CCAC-8ABB-FAFAA3CA5A2A}"/>
              </a:ext>
            </a:extLst>
          </p:cNvPr>
          <p:cNvSpPr txBox="1"/>
          <p:nvPr/>
        </p:nvSpPr>
        <p:spPr>
          <a:xfrm>
            <a:off x="624690" y="2440307"/>
            <a:ext cx="2104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이지백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다양한 데이터 제공이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되어있었으나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초반에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머신러닝을</a:t>
            </a:r>
            <a:r>
              <a:rPr lang="ko-KR" altLang="en-US" dirty="0">
                <a:solidFill>
                  <a:schemeClr val="bg1"/>
                </a:solidFill>
              </a:rPr>
              <a:t> 이용하여 쓰기에 데이터 폭이 부족했습니다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87BEC-2C82-4119-CA94-6B3FD14529E7}"/>
              </a:ext>
            </a:extLst>
          </p:cNvPr>
          <p:cNvSpPr txBox="1"/>
          <p:nvPr/>
        </p:nvSpPr>
        <p:spPr>
          <a:xfrm>
            <a:off x="3562598" y="2440307"/>
            <a:ext cx="21048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윤현우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데이터를 통해서 비행기표 가격 예측 앱을 만들어 보고 싶었지만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구현하지 못해 아쉬움이 많이 남았습니다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6F705-3910-4A89-C5EC-BF5ACEE884CC}"/>
              </a:ext>
            </a:extLst>
          </p:cNvPr>
          <p:cNvSpPr txBox="1"/>
          <p:nvPr/>
        </p:nvSpPr>
        <p:spPr>
          <a:xfrm>
            <a:off x="6524532" y="2440307"/>
            <a:ext cx="21048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이재원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주제 선정을 하는 데 있어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다루어야 할 변수들과 다룰 수 없는 변수를 선별하는 과정이 여러모로 힘들다는 것을 알게 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8C596-3EF1-6A2F-DD09-47ACA4214697}"/>
              </a:ext>
            </a:extLst>
          </p:cNvPr>
          <p:cNvSpPr txBox="1"/>
          <p:nvPr/>
        </p:nvSpPr>
        <p:spPr>
          <a:xfrm>
            <a:off x="9462439" y="2440307"/>
            <a:ext cx="21048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배진희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캐글에서</a:t>
            </a:r>
            <a:r>
              <a:rPr lang="ko-KR" altLang="en-US" dirty="0">
                <a:solidFill>
                  <a:schemeClr val="bg1"/>
                </a:solidFill>
              </a:rPr>
              <a:t> 데이터를 쓰다 보니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제한적인 부분들도 많았고 최적의 모델로 만들기에는 여러 가지 한계가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1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F97904-9063-BBB2-320F-1ED443047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14042" r="74" b="38795"/>
          <a:stretch/>
        </p:blipFill>
        <p:spPr>
          <a:xfrm>
            <a:off x="-9037" y="1107708"/>
            <a:ext cx="12192000" cy="5750292"/>
          </a:xfrm>
          <a:prstGeom prst="rect">
            <a:avLst/>
          </a:prstGeom>
          <a:solidFill>
            <a:srgbClr val="B44210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039603-E39A-D3E5-EF8A-C78ADB5F383B}"/>
              </a:ext>
            </a:extLst>
          </p:cNvPr>
          <p:cNvSpPr/>
          <p:nvPr/>
        </p:nvSpPr>
        <p:spPr>
          <a:xfrm>
            <a:off x="-18074" y="1107707"/>
            <a:ext cx="12210074" cy="577074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0E3C9-C666-A8E2-93BA-6CF435C3E733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DD973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D8EA6-3992-B466-7139-CC018667F2C1}"/>
              </a:ext>
            </a:extLst>
          </p:cNvPr>
          <p:cNvSpPr txBox="1"/>
          <p:nvPr/>
        </p:nvSpPr>
        <p:spPr>
          <a:xfrm>
            <a:off x="400826" y="2497976"/>
            <a:ext cx="11390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9600" b="1" dirty="0">
                <a:solidFill>
                  <a:schemeClr val="bg1"/>
                </a:solidFill>
              </a:rPr>
              <a:t>(</a:t>
            </a:r>
            <a:r>
              <a:rPr lang="hi-IN" altLang="ko-KR" sz="9600" b="1" dirty="0">
                <a:solidFill>
                  <a:schemeClr val="bg1"/>
                </a:solidFill>
              </a:rPr>
              <a:t>धन्यवाद</a:t>
            </a:r>
            <a:r>
              <a:rPr lang="en-US" altLang="ko-KR" sz="115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F97904-9063-BBB2-320F-1ED443047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14042" r="74" b="38795"/>
          <a:stretch/>
        </p:blipFill>
        <p:spPr>
          <a:xfrm>
            <a:off x="-9037" y="1107708"/>
            <a:ext cx="12192000" cy="5750292"/>
          </a:xfrm>
          <a:prstGeom prst="rect">
            <a:avLst/>
          </a:prstGeom>
          <a:solidFill>
            <a:srgbClr val="B44210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039603-E39A-D3E5-EF8A-C78ADB5F383B}"/>
              </a:ext>
            </a:extLst>
          </p:cNvPr>
          <p:cNvSpPr/>
          <p:nvPr/>
        </p:nvSpPr>
        <p:spPr>
          <a:xfrm>
            <a:off x="-18074" y="1107707"/>
            <a:ext cx="12210074" cy="577074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0E3C9-C666-A8E2-93BA-6CF435C3E733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DD973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48771-4036-C8F3-C044-EBD7DF2C75DF}"/>
              </a:ext>
            </a:extLst>
          </p:cNvPr>
          <p:cNvSpPr txBox="1"/>
          <p:nvPr/>
        </p:nvSpPr>
        <p:spPr>
          <a:xfrm>
            <a:off x="3623740" y="2497976"/>
            <a:ext cx="49625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Q &amp; 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387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9009B0-94EA-8F18-BFB2-45F6D08BF483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75823-B40B-2D39-E687-C1FEDE9A0B2B}"/>
              </a:ext>
            </a:extLst>
          </p:cNvPr>
          <p:cNvSpPr txBox="1"/>
          <p:nvPr/>
        </p:nvSpPr>
        <p:spPr>
          <a:xfrm>
            <a:off x="6157610" y="335665"/>
            <a:ext cx="1678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03B6D-D8E4-4FE7-0DC2-996D926B03FB}"/>
              </a:ext>
            </a:extLst>
          </p:cNvPr>
          <p:cNvSpPr txBox="1"/>
          <p:nvPr/>
        </p:nvSpPr>
        <p:spPr>
          <a:xfrm>
            <a:off x="6157610" y="1452165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</a:t>
            </a:r>
            <a:r>
              <a:rPr lang="ko-KR" altLang="en-US" sz="3200" b="1" dirty="0">
                <a:solidFill>
                  <a:schemeClr val="bg1"/>
                </a:solidFill>
              </a:rPr>
              <a:t>팀원소개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0120D-AB24-566D-265C-143B40B20D09}"/>
              </a:ext>
            </a:extLst>
          </p:cNvPr>
          <p:cNvSpPr txBox="1"/>
          <p:nvPr/>
        </p:nvSpPr>
        <p:spPr>
          <a:xfrm>
            <a:off x="6157609" y="224822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</a:rPr>
              <a:t>주제선정배경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F8A6B-2F29-0062-B99D-F80A20E52C24}"/>
              </a:ext>
            </a:extLst>
          </p:cNvPr>
          <p:cNvSpPr txBox="1"/>
          <p:nvPr/>
        </p:nvSpPr>
        <p:spPr>
          <a:xfrm>
            <a:off x="6156000" y="3044277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8EEA0-C2D5-F4F9-2F0E-EB5B18E50354}"/>
              </a:ext>
            </a:extLst>
          </p:cNvPr>
          <p:cNvSpPr txBox="1"/>
          <p:nvPr/>
        </p:nvSpPr>
        <p:spPr>
          <a:xfrm>
            <a:off x="6156000" y="5398127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</a:t>
            </a:r>
            <a:r>
              <a:rPr lang="ko-KR" altLang="en-US" sz="32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3200" b="1" dirty="0">
                <a:solidFill>
                  <a:schemeClr val="bg1"/>
                </a:solidFill>
              </a:rPr>
              <a:t> 분석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0D118-0A68-7FEF-C0C0-20B3EADF9220}"/>
              </a:ext>
            </a:extLst>
          </p:cNvPr>
          <p:cNvSpPr txBox="1"/>
          <p:nvPr/>
        </p:nvSpPr>
        <p:spPr>
          <a:xfrm>
            <a:off x="6157609" y="3845525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데이터 수집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스케일링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C708B-BDCA-699C-9FC0-56DD05863530}"/>
              </a:ext>
            </a:extLst>
          </p:cNvPr>
          <p:cNvSpPr txBox="1"/>
          <p:nvPr/>
        </p:nvSpPr>
        <p:spPr>
          <a:xfrm>
            <a:off x="6156000" y="4621826"/>
            <a:ext cx="598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</a:t>
            </a:r>
            <a:r>
              <a:rPr lang="ko-KR" altLang="en-US" sz="3200" b="1" dirty="0">
                <a:solidFill>
                  <a:schemeClr val="bg1"/>
                </a:solidFill>
              </a:rPr>
              <a:t>데이터 시각화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0B895-1496-579C-984B-50C31AFCB25E}"/>
              </a:ext>
            </a:extLst>
          </p:cNvPr>
          <p:cNvSpPr txBox="1"/>
          <p:nvPr/>
        </p:nvSpPr>
        <p:spPr>
          <a:xfrm>
            <a:off x="6156000" y="6174428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7.</a:t>
            </a:r>
            <a:r>
              <a:rPr lang="ko-KR" altLang="en-US" sz="3200" b="1" dirty="0">
                <a:solidFill>
                  <a:schemeClr val="bg1"/>
                </a:solidFill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39258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57C14-C210-088A-FC75-980AF7F2718D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팀원소개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22381A-33AD-C7D6-CEAA-C1D62340A5F6}"/>
              </a:ext>
            </a:extLst>
          </p:cNvPr>
          <p:cNvSpPr/>
          <p:nvPr/>
        </p:nvSpPr>
        <p:spPr>
          <a:xfrm>
            <a:off x="403712" y="2258555"/>
            <a:ext cx="2534194" cy="3448595"/>
          </a:xfrm>
          <a:prstGeom prst="rect">
            <a:avLst/>
          </a:prstGeom>
          <a:solidFill>
            <a:srgbClr val="2181B4"/>
          </a:solidFill>
          <a:ln>
            <a:solidFill>
              <a:srgbClr val="2181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DBFF75-D1B3-9768-D7A3-2DA47D07E1B6}"/>
              </a:ext>
            </a:extLst>
          </p:cNvPr>
          <p:cNvSpPr/>
          <p:nvPr/>
        </p:nvSpPr>
        <p:spPr>
          <a:xfrm>
            <a:off x="3347937" y="2258555"/>
            <a:ext cx="2534194" cy="3448595"/>
          </a:xfrm>
          <a:prstGeom prst="rect">
            <a:avLst/>
          </a:prstGeom>
          <a:solidFill>
            <a:srgbClr val="169E86"/>
          </a:solidFill>
          <a:ln>
            <a:solidFill>
              <a:srgbClr val="169E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BE2FD-39B4-931D-F651-62E4AC00D87B}"/>
              </a:ext>
            </a:extLst>
          </p:cNvPr>
          <p:cNvSpPr/>
          <p:nvPr/>
        </p:nvSpPr>
        <p:spPr>
          <a:xfrm>
            <a:off x="6309871" y="2258555"/>
            <a:ext cx="2534194" cy="3448595"/>
          </a:xfrm>
          <a:prstGeom prst="rect">
            <a:avLst/>
          </a:prstGeom>
          <a:solidFill>
            <a:srgbClr val="9EBE5B"/>
          </a:solidFill>
          <a:ln>
            <a:solidFill>
              <a:srgbClr val="9EBE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31AB39-14A1-2590-CB54-215E9A793B8B}"/>
              </a:ext>
            </a:extLst>
          </p:cNvPr>
          <p:cNvSpPr/>
          <p:nvPr/>
        </p:nvSpPr>
        <p:spPr>
          <a:xfrm>
            <a:off x="9254094" y="2258555"/>
            <a:ext cx="2534194" cy="3448595"/>
          </a:xfrm>
          <a:prstGeom prst="rect">
            <a:avLst/>
          </a:prstGeom>
          <a:solidFill>
            <a:srgbClr val="F59B11"/>
          </a:solidFill>
          <a:ln>
            <a:solidFill>
              <a:srgbClr val="F59B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A384A-08C4-4E95-A243-8578C42D0A52}"/>
              </a:ext>
            </a:extLst>
          </p:cNvPr>
          <p:cNvSpPr txBox="1"/>
          <p:nvPr/>
        </p:nvSpPr>
        <p:spPr>
          <a:xfrm>
            <a:off x="624690" y="2890246"/>
            <a:ext cx="21048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이지백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아이디어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자료조사 발표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발표자료 제작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482BD-2CDC-9DBC-0D8C-7935A1A7EE83}"/>
              </a:ext>
            </a:extLst>
          </p:cNvPr>
          <p:cNvSpPr txBox="1"/>
          <p:nvPr/>
        </p:nvSpPr>
        <p:spPr>
          <a:xfrm>
            <a:off x="3562598" y="2872192"/>
            <a:ext cx="21048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윤현우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아이디어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3D09E-6636-EB63-4BAE-A1B8ACBE8FF1}"/>
              </a:ext>
            </a:extLst>
          </p:cNvPr>
          <p:cNvSpPr txBox="1"/>
          <p:nvPr/>
        </p:nvSpPr>
        <p:spPr>
          <a:xfrm>
            <a:off x="6524531" y="2874184"/>
            <a:ext cx="21048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이재원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발표자료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아이디어 제공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C340F-4934-95C8-59A5-B03225D55BA5}"/>
              </a:ext>
            </a:extLst>
          </p:cNvPr>
          <p:cNvSpPr txBox="1"/>
          <p:nvPr/>
        </p:nvSpPr>
        <p:spPr>
          <a:xfrm>
            <a:off x="9462439" y="2856130"/>
            <a:ext cx="21048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배진희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자료조사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데이터 분석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47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6EBE-59F5-B06F-F050-4B03766F4421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</a:rPr>
              <a:t>주제선정배경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1482B0-0C54-DAE5-0E78-3B0F8443F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6" y="1557226"/>
            <a:ext cx="5621398" cy="3743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55F00D-0246-29F8-3A07-788095AD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68" y="1557074"/>
            <a:ext cx="5621398" cy="3743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9E9AF5-7D1D-4E68-FF10-9B9C11A5EC7D}"/>
              </a:ext>
            </a:extLst>
          </p:cNvPr>
          <p:cNvSpPr txBox="1"/>
          <p:nvPr/>
        </p:nvSpPr>
        <p:spPr>
          <a:xfrm rot="21257325">
            <a:off x="2474496" y="5512408"/>
            <a:ext cx="214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독특한 건축물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0F4A8-AF39-F30F-8585-F340BB0EE214}"/>
              </a:ext>
            </a:extLst>
          </p:cNvPr>
          <p:cNvSpPr txBox="1"/>
          <p:nvPr/>
        </p:nvSpPr>
        <p:spPr>
          <a:xfrm>
            <a:off x="7984043" y="5512407"/>
            <a:ext cx="214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다채로운 음식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15D1D-B1E5-72B8-AAFE-02A648F3C7CE}"/>
              </a:ext>
            </a:extLst>
          </p:cNvPr>
          <p:cNvSpPr txBox="1"/>
          <p:nvPr/>
        </p:nvSpPr>
        <p:spPr>
          <a:xfrm>
            <a:off x="3866004" y="5971887"/>
            <a:ext cx="475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우리도 가보자 인도</a:t>
            </a:r>
            <a:r>
              <a:rPr lang="en-US" altLang="ko-KR" sz="4000" b="1" dirty="0"/>
              <a:t>!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5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6EBE-59F5-B06F-F050-4B03766F4421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</a:rPr>
              <a:t>주제선정배경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589E2-AE18-DFA7-6F6B-EB518E3A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" y="1662545"/>
            <a:ext cx="6465776" cy="4000768"/>
          </a:xfrm>
          <a:prstGeom prst="rect">
            <a:avLst/>
          </a:prstGeom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6E1091-E69A-06D2-27A7-7052F3510813}"/>
              </a:ext>
            </a:extLst>
          </p:cNvPr>
          <p:cNvSpPr/>
          <p:nvPr/>
        </p:nvSpPr>
        <p:spPr>
          <a:xfrm>
            <a:off x="4201227" y="1662546"/>
            <a:ext cx="748145" cy="328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D71C0A-F977-0245-4074-66B1CB863762}"/>
              </a:ext>
            </a:extLst>
          </p:cNvPr>
          <p:cNvSpPr/>
          <p:nvPr/>
        </p:nvSpPr>
        <p:spPr>
          <a:xfrm>
            <a:off x="1057976" y="2042184"/>
            <a:ext cx="881743" cy="6745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04FB-4688-58CF-3E93-83AFEA424EBF}"/>
              </a:ext>
            </a:extLst>
          </p:cNvPr>
          <p:cNvSpPr txBox="1"/>
          <p:nvPr/>
        </p:nvSpPr>
        <p:spPr>
          <a:xfrm>
            <a:off x="91512" y="5673620"/>
            <a:ext cx="360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=TomTom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 캡쳐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F316E-55C8-6CC2-1722-5A6D400CAF0B}"/>
              </a:ext>
            </a:extLst>
          </p:cNvPr>
          <p:cNvSpPr txBox="1"/>
          <p:nvPr/>
        </p:nvSpPr>
        <p:spPr>
          <a:xfrm>
            <a:off x="1763294" y="6053259"/>
            <a:ext cx="318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교통 혼잡도 세계 </a:t>
            </a:r>
            <a:r>
              <a:rPr lang="en-US" altLang="ko-KR" sz="2400" dirty="0"/>
              <a:t>1</a:t>
            </a:r>
            <a:r>
              <a:rPr lang="ko-KR" altLang="en-US" sz="2400" dirty="0"/>
              <a:t>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A744A0E-B66D-EAD1-F59A-01EBDBE7F6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7"/>
          <a:stretch/>
        </p:blipFill>
        <p:spPr>
          <a:xfrm>
            <a:off x="6619772" y="1666373"/>
            <a:ext cx="5500673" cy="40072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16F2BC-AF0B-9AC4-CC5D-1054A3E80A4F}"/>
              </a:ext>
            </a:extLst>
          </p:cNvPr>
          <p:cNvSpPr txBox="1"/>
          <p:nvPr/>
        </p:nvSpPr>
        <p:spPr>
          <a:xfrm>
            <a:off x="8331007" y="6039986"/>
            <a:ext cx="255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과도한 인구밀도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A9B03C-53F5-5DC1-0737-E4DFB24424AE}"/>
              </a:ext>
            </a:extLst>
          </p:cNvPr>
          <p:cNvSpPr/>
          <p:nvPr/>
        </p:nvSpPr>
        <p:spPr>
          <a:xfrm>
            <a:off x="1057976" y="3869461"/>
            <a:ext cx="748145" cy="328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/>
      <p:bldP spid="22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5D814-C99E-993D-34AE-50653453EEA4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</a:t>
            </a:r>
            <a:r>
              <a:rPr lang="ko-KR" altLang="en-US" sz="44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B0F31-B3FF-A96A-7DAD-808D03C8B924}"/>
              </a:ext>
            </a:extLst>
          </p:cNvPr>
          <p:cNvSpPr txBox="1"/>
          <p:nvPr/>
        </p:nvSpPr>
        <p:spPr>
          <a:xfrm>
            <a:off x="389864" y="6071327"/>
            <a:ext cx="1141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쾌적한 여행을 위한</a:t>
            </a:r>
            <a:r>
              <a:rPr lang="ko-KR" altLang="en-US" sz="4000" b="1" dirty="0"/>
              <a:t> </a:t>
            </a:r>
            <a:r>
              <a:rPr lang="ko-KR" altLang="en-US" sz="4000" b="1" u="sng" dirty="0">
                <a:solidFill>
                  <a:srgbClr val="FF0000"/>
                </a:solidFill>
              </a:rPr>
              <a:t>인도 국내 항공선 가격예측</a:t>
            </a:r>
            <a:r>
              <a:rPr lang="en-US" altLang="ko-KR" sz="4000" b="1" u="sng" dirty="0">
                <a:solidFill>
                  <a:srgbClr val="FF0000"/>
                </a:solidFill>
              </a:rPr>
              <a:t>!</a:t>
            </a:r>
            <a:r>
              <a:rPr lang="ko-KR" altLang="en-US" sz="4000" b="1" dirty="0"/>
              <a:t>  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1D5B26-6D2F-694F-DB41-A4F7A95B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74" y="1584537"/>
            <a:ext cx="6481051" cy="43207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59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5D814-C99E-993D-34AE-50653453EEA4}"/>
              </a:ext>
            </a:extLst>
          </p:cNvPr>
          <p:cNvSpPr txBox="1"/>
          <p:nvPr/>
        </p:nvSpPr>
        <p:spPr>
          <a:xfrm>
            <a:off x="166092" y="125021"/>
            <a:ext cx="837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4.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</a:rPr>
              <a:t>스케일링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39DB1-A0B2-C3D4-B0A6-2BB41F8AF9B4}"/>
              </a:ext>
            </a:extLst>
          </p:cNvPr>
          <p:cNvSpPr txBox="1"/>
          <p:nvPr/>
        </p:nvSpPr>
        <p:spPr>
          <a:xfrm>
            <a:off x="166092" y="1677668"/>
            <a:ext cx="1159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-Kaggle</a:t>
            </a:r>
            <a:r>
              <a:rPr lang="ko-KR" altLang="en-US" sz="2400" dirty="0"/>
              <a:t>에서 </a:t>
            </a:r>
            <a:r>
              <a:rPr lang="en-US" altLang="ko-KR" sz="2400" dirty="0"/>
              <a:t>Flight Price Prediction</a:t>
            </a:r>
            <a:r>
              <a:rPr lang="ko-KR" altLang="en-US" sz="2400" dirty="0"/>
              <a:t>를 수집해서 사용</a:t>
            </a:r>
            <a:endParaRPr lang="en-US" altLang="ko-KR" sz="2400" dirty="0"/>
          </a:p>
          <a:p>
            <a:r>
              <a:rPr lang="en-US" altLang="ko-KR" sz="2400" dirty="0"/>
              <a:t> (https://www.kaggle.com/datasets/shubhambathwal/flight-price-prediction)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-CSV file </a:t>
            </a:r>
            <a:r>
              <a:rPr lang="ko-KR" altLang="en-US" sz="2400" dirty="0"/>
              <a:t>활용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총 </a:t>
            </a:r>
            <a:r>
              <a:rPr lang="en-US" altLang="ko-KR" sz="2400" dirty="0"/>
              <a:t>300,153</a:t>
            </a:r>
            <a:r>
              <a:rPr lang="ko-KR" altLang="en-US" sz="2400" dirty="0"/>
              <a:t>개의 </a:t>
            </a:r>
            <a:r>
              <a:rPr lang="en-US" altLang="ko-KR" sz="24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항공사</a:t>
            </a:r>
            <a:r>
              <a:rPr lang="en-US" altLang="ko-KR" sz="2400" dirty="0"/>
              <a:t>, </a:t>
            </a:r>
            <a:r>
              <a:rPr lang="ko-KR" altLang="en-US" sz="2400" dirty="0"/>
              <a:t>비행기명</a:t>
            </a:r>
            <a:r>
              <a:rPr lang="en-US" altLang="ko-KR" sz="2400" dirty="0"/>
              <a:t>, </a:t>
            </a:r>
            <a:r>
              <a:rPr lang="ko-KR" altLang="en-US" sz="2400" dirty="0"/>
              <a:t>출발지</a:t>
            </a:r>
            <a:r>
              <a:rPr lang="en-US" altLang="ko-KR" sz="2400" dirty="0"/>
              <a:t>, </a:t>
            </a:r>
            <a:r>
              <a:rPr lang="ko-KR" altLang="en-US" sz="2400" dirty="0"/>
              <a:t>출발시기</a:t>
            </a:r>
            <a:r>
              <a:rPr lang="en-US" altLang="ko-KR" sz="2400" dirty="0"/>
              <a:t>, </a:t>
            </a:r>
            <a:r>
              <a:rPr lang="ko-KR" altLang="en-US" sz="2400" dirty="0"/>
              <a:t>경유횟수</a:t>
            </a:r>
            <a:r>
              <a:rPr lang="en-US" altLang="ko-KR" sz="2400" dirty="0"/>
              <a:t>, </a:t>
            </a:r>
            <a:r>
              <a:rPr lang="ko-KR" altLang="en-US" sz="2400" dirty="0"/>
              <a:t>도착시기</a:t>
            </a:r>
            <a:r>
              <a:rPr lang="en-US" altLang="ko-KR" sz="2400" dirty="0"/>
              <a:t>, </a:t>
            </a:r>
            <a:r>
              <a:rPr lang="ko-KR" altLang="en-US" sz="2400" dirty="0"/>
              <a:t>도착지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 좌석등급</a:t>
            </a:r>
            <a:r>
              <a:rPr lang="en-US" altLang="ko-KR" sz="2400" dirty="0"/>
              <a:t>, </a:t>
            </a:r>
            <a:r>
              <a:rPr lang="ko-KR" altLang="en-US" sz="2400" dirty="0"/>
              <a:t>운행시간</a:t>
            </a:r>
            <a:r>
              <a:rPr lang="en-US" altLang="ko-KR" sz="2400" dirty="0"/>
              <a:t>, </a:t>
            </a:r>
            <a:r>
              <a:rPr lang="ko-KR" altLang="en-US" sz="2400" dirty="0"/>
              <a:t>마감기한</a:t>
            </a:r>
            <a:r>
              <a:rPr lang="en-US" altLang="ko-KR" sz="2400" dirty="0"/>
              <a:t>, </a:t>
            </a:r>
            <a:r>
              <a:rPr lang="ko-KR" altLang="en-US" sz="2400" dirty="0"/>
              <a:t>가격으로 구성</a:t>
            </a:r>
          </a:p>
        </p:txBody>
      </p:sp>
    </p:spTree>
    <p:extLst>
      <p:ext uri="{BB962C8B-B14F-4D97-AF65-F5344CB8AC3E}">
        <p14:creationId xmlns:p14="http://schemas.microsoft.com/office/powerpoint/2010/main" val="30056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64DAE-9758-FF65-3708-73D61A53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" y="1584000"/>
            <a:ext cx="6444235" cy="217765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43812-4D6A-8E8D-6D28-1DF2F83FE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95361"/>
              </p:ext>
            </p:extLst>
          </p:nvPr>
        </p:nvGraphicFramePr>
        <p:xfrm>
          <a:off x="6595444" y="1602353"/>
          <a:ext cx="5523929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463">
                  <a:extLst>
                    <a:ext uri="{9D8B030D-6E8A-4147-A177-3AD203B41FA5}">
                      <a16:colId xmlns:a16="http://schemas.microsoft.com/office/drawing/2014/main" val="2437993022"/>
                    </a:ext>
                  </a:extLst>
                </a:gridCol>
                <a:gridCol w="740223">
                  <a:extLst>
                    <a:ext uri="{9D8B030D-6E8A-4147-A177-3AD203B41FA5}">
                      <a16:colId xmlns:a16="http://schemas.microsoft.com/office/drawing/2014/main" val="3518778933"/>
                    </a:ext>
                  </a:extLst>
                </a:gridCol>
                <a:gridCol w="3493243">
                  <a:extLst>
                    <a:ext uri="{9D8B030D-6E8A-4147-A177-3AD203B41FA5}">
                      <a16:colId xmlns:a16="http://schemas.microsoft.com/office/drawing/2014/main" val="553062655"/>
                    </a:ext>
                  </a:extLst>
                </a:gridCol>
              </a:tblGrid>
              <a:tr h="28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airline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인도 항공사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464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flight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인도 국내선 비행기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74102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source_city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출발지 도시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70950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departure_time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Morning, Early morning, Evening…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47492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one, zero, </a:t>
                      </a:r>
                      <a:r>
                        <a:rPr lang="en-US" altLang="ko-KR" sz="1400" dirty="0" err="1">
                          <a:latin typeface="+mn-lt"/>
                        </a:rPr>
                        <a:t>two_or_more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5325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arrival_time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</a:rPr>
                        <a:t>Morning, Early morning, Evening…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08197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destination_city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도착지 도시 이름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1805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명목형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Economy, Business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61053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연속형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비행시간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370044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days_left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연속형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마감기한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15592"/>
                  </a:ext>
                </a:extLst>
              </a:tr>
              <a:tr h="288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연속형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lt"/>
                        </a:rPr>
                        <a:t>인도 국내선 가격</a:t>
                      </a:r>
                      <a:endParaRPr lang="en-US" altLang="ko-KR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198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A41506-F606-4C34-ACC8-135E01EC8AB5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데이터 수집</a:t>
            </a:r>
            <a:r>
              <a:rPr lang="en-US" altLang="ko-KR" sz="3200" b="1" dirty="0">
                <a:solidFill>
                  <a:schemeClr val="bg1"/>
                </a:solidFill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</a:rPr>
              <a:t>스케일링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6DD4F-DA80-B153-7C75-4BE4DE881259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변수설명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B884B-B6E0-7B5A-03E7-94C589C467F0}"/>
              </a:ext>
            </a:extLst>
          </p:cNvPr>
          <p:cNvSpPr txBox="1"/>
          <p:nvPr/>
        </p:nvSpPr>
        <p:spPr>
          <a:xfrm>
            <a:off x="72627" y="1140688"/>
            <a:ext cx="318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Clean_Dataset.csv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956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1F210C-1AAE-7F3A-34A8-CE8C319FF2C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D973D">
              <a:alpha val="70000"/>
            </a:srgbClr>
          </a:solidFill>
          <a:ln>
            <a:solidFill>
              <a:srgbClr val="DD97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D22E49-8B23-98E4-0505-7DFFC986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50000" b="40914"/>
          <a:stretch/>
        </p:blipFill>
        <p:spPr>
          <a:xfrm>
            <a:off x="-18074" y="0"/>
            <a:ext cx="12210074" cy="11077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2944C2-A04F-2907-33BC-78B5C401A667}"/>
              </a:ext>
            </a:extLst>
          </p:cNvPr>
          <p:cNvSpPr/>
          <p:nvPr/>
        </p:nvSpPr>
        <p:spPr>
          <a:xfrm>
            <a:off x="-18074" y="0"/>
            <a:ext cx="12210074" cy="1107707"/>
          </a:xfrm>
          <a:prstGeom prst="rect">
            <a:avLst/>
          </a:prstGeom>
          <a:solidFill>
            <a:srgbClr val="B442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41506-F606-4C34-ACC8-135E01EC8AB5}"/>
              </a:ext>
            </a:extLst>
          </p:cNvPr>
          <p:cNvSpPr txBox="1"/>
          <p:nvPr/>
        </p:nvSpPr>
        <p:spPr>
          <a:xfrm>
            <a:off x="165666" y="32981"/>
            <a:ext cx="48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</a:t>
            </a:r>
            <a:r>
              <a:rPr lang="ko-KR" altLang="en-US" sz="3200" b="1" dirty="0">
                <a:solidFill>
                  <a:schemeClr val="bg1"/>
                </a:solidFill>
              </a:rPr>
              <a:t>데이터 수집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6DD4F-DA80-B153-7C75-4BE4DE881259}"/>
              </a:ext>
            </a:extLst>
          </p:cNvPr>
          <p:cNvSpPr txBox="1"/>
          <p:nvPr/>
        </p:nvSpPr>
        <p:spPr>
          <a:xfrm>
            <a:off x="505307" y="617500"/>
            <a:ext cx="38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</a:rPr>
              <a:t> 및 </a:t>
            </a:r>
            <a:r>
              <a:rPr lang="en-US" altLang="ko-KR" sz="2000" dirty="0">
                <a:solidFill>
                  <a:schemeClr val="bg1"/>
                </a:solidFill>
              </a:rPr>
              <a:t>X,Y </a:t>
            </a:r>
            <a:r>
              <a:rPr lang="ko-KR" altLang="en-US" sz="2000" dirty="0">
                <a:solidFill>
                  <a:schemeClr val="bg1"/>
                </a:solidFill>
              </a:rPr>
              <a:t>값 정의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B884B-B6E0-7B5A-03E7-94C589C467F0}"/>
              </a:ext>
            </a:extLst>
          </p:cNvPr>
          <p:cNvSpPr txBox="1"/>
          <p:nvPr/>
        </p:nvSpPr>
        <p:spPr>
          <a:xfrm>
            <a:off x="3695612" y="5885500"/>
            <a:ext cx="785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명목형 데이터는 숫자로 </a:t>
            </a:r>
            <a:r>
              <a:rPr lang="ko-KR" altLang="en-US" sz="2400" dirty="0" err="1"/>
              <a:t>전처리하여</a:t>
            </a:r>
            <a:r>
              <a:rPr lang="ko-KR" altLang="en-US" sz="2400" dirty="0"/>
              <a:t> </a:t>
            </a:r>
            <a:r>
              <a:rPr lang="en-US" altLang="ko-KR" sz="2400" dirty="0" err="1"/>
              <a:t>X_temp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를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92B2F-19E7-1976-3B42-A15AD600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" y="1584000"/>
            <a:ext cx="3429479" cy="47631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0C747B-03A0-25E7-94E6-4771A8D3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12" y="1584000"/>
            <a:ext cx="8324938" cy="39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450</Words>
  <Application>Microsoft Office PowerPoint</Application>
  <PresentationFormat>와이드스크린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1104-20</dc:creator>
  <cp:lastModifiedBy>1104-20</cp:lastModifiedBy>
  <cp:revision>13</cp:revision>
  <dcterms:created xsi:type="dcterms:W3CDTF">2024-01-31T09:14:07Z</dcterms:created>
  <dcterms:modified xsi:type="dcterms:W3CDTF">2024-02-02T00:15:11Z</dcterms:modified>
</cp:coreProperties>
</file>