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7" r:id="rId2"/>
    <p:sldId id="281" r:id="rId3"/>
    <p:sldId id="290" r:id="rId4"/>
    <p:sldId id="288" r:id="rId5"/>
    <p:sldId id="282" r:id="rId6"/>
    <p:sldId id="285" r:id="rId7"/>
    <p:sldId id="292" r:id="rId8"/>
    <p:sldId id="294" r:id="rId9"/>
    <p:sldId id="297" r:id="rId10"/>
    <p:sldId id="298" r:id="rId11"/>
    <p:sldId id="299" r:id="rId12"/>
    <p:sldId id="300" r:id="rId13"/>
    <p:sldId id="284" r:id="rId14"/>
    <p:sldId id="302" r:id="rId15"/>
    <p:sldId id="303" r:id="rId16"/>
    <p:sldId id="304" r:id="rId17"/>
    <p:sldId id="305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나눔스퀘어 Bold" panose="020B0600000101010101" pitchFamily="50" charset="-127"/>
      <p:bold r:id="rId23"/>
    </p:embeddedFont>
    <p:embeddedFont>
      <p:font typeface="나눔바른고딕" panose="020B0603020101020101" pitchFamily="50" charset="-127"/>
      <p:regular r:id="rId24"/>
      <p:bold r:id="rId25"/>
    </p:embeddedFont>
    <p:embeddedFont>
      <p:font typeface="나눔스퀘어" panose="020B0600000101010101" pitchFamily="50" charset="-127"/>
      <p:regular r:id="rId26"/>
    </p:embeddedFont>
    <p:embeddedFont>
      <p:font typeface="나눔스퀘어 ExtraBold" panose="020B0600000101010101" pitchFamily="50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30" userDrawn="1">
          <p15:clr>
            <a:srgbClr val="A4A3A4"/>
          </p15:clr>
        </p15:guide>
        <p15:guide id="4" orient="horz" pos="1139" userDrawn="1">
          <p15:clr>
            <a:srgbClr val="A4A3A4"/>
          </p15:clr>
        </p15:guide>
        <p15:guide id="5" pos="651" userDrawn="1">
          <p15:clr>
            <a:srgbClr val="A4A3A4"/>
          </p15:clr>
        </p15:guide>
        <p15:guide id="6" pos="70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EF5"/>
    <a:srgbClr val="51A89B"/>
    <a:srgbClr val="BBE36B"/>
    <a:srgbClr val="002C5E"/>
    <a:srgbClr val="F1A2B3"/>
    <a:srgbClr val="FDD300"/>
    <a:srgbClr val="FF7777"/>
    <a:srgbClr val="FFE4E4"/>
    <a:srgbClr val="C8E888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6292" autoAdjust="0"/>
  </p:normalViewPr>
  <p:slideViewPr>
    <p:cSldViewPr snapToGrid="0">
      <p:cViewPr varScale="1">
        <p:scale>
          <a:sx n="87" d="100"/>
          <a:sy n="87" d="100"/>
        </p:scale>
        <p:origin x="696" y="77"/>
      </p:cViewPr>
      <p:guideLst>
        <p:guide orient="horz" pos="2160"/>
        <p:guide pos="3840"/>
        <p:guide orient="horz" pos="3930"/>
        <p:guide orient="horz" pos="1139"/>
        <p:guide pos="651"/>
        <p:guide pos="70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2463F-6E7F-4FC6-A620-9D4A2CA78CE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DB381-A004-4A86-AE42-837DB4B42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7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96342-ADCE-4289-9A11-CE48F451E8C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4FBED-83FE-49C1-8E22-F71FB2130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46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5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44632" y="574776"/>
            <a:ext cx="5302734" cy="609398"/>
          </a:xfrm>
          <a:effectLst>
            <a:outerShdw dist="50800" dir="2400000" algn="tl" rotWithShape="0">
              <a:schemeClr val="bg1"/>
            </a:outerShdw>
          </a:effectLst>
        </p:spPr>
        <p:txBody>
          <a:bodyPr wrap="none" lIns="0" tIns="0" rIns="0" bIns="0" anchor="ctr">
            <a:spAutoFit/>
          </a:bodyPr>
          <a:lstStyle>
            <a:lvl1pPr algn="ctr">
              <a:def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6574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pPr marL="0" lvl="0" algn="ctr">
              <a:spcAft>
                <a:spcPts val="200"/>
              </a:spcAft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4070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97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87D1B24F-FF9F-43A9-83CC-7D7A4ED8912C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ADE9A00-857A-42EC-9A17-F1139BA8C2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E1FE0BA-7678-4FA3-90C3-8EA56CF806C1}"/>
              </a:ext>
            </a:extLst>
          </p:cNvPr>
          <p:cNvSpPr txBox="1"/>
          <p:nvPr/>
        </p:nvSpPr>
        <p:spPr>
          <a:xfrm>
            <a:off x="8412190" y="5863408"/>
            <a:ext cx="3615688" cy="246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ko-KR" altLang="en-US" sz="16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벙글이들</a:t>
            </a:r>
            <a:r>
              <a:rPr lang="ko-KR" altLang="en-US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백정훈</a:t>
            </a:r>
            <a:r>
              <a:rPr lang="en-US" altLang="ko-KR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박지은</a:t>
            </a:r>
            <a:r>
              <a:rPr lang="en-US" altLang="ko-KR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이용수</a:t>
            </a:r>
            <a:r>
              <a:rPr lang="en-US" altLang="ko-KR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이원우</a:t>
            </a:r>
            <a:r>
              <a:rPr lang="en-US" altLang="ko-KR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진승화</a:t>
            </a:r>
            <a:endParaRPr lang="en-US" altLang="ko-KR" sz="16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6" name="직사각형 755"/>
          <p:cNvSpPr/>
          <p:nvPr/>
        </p:nvSpPr>
        <p:spPr>
          <a:xfrm>
            <a:off x="4857576" y="1961530"/>
            <a:ext cx="2442976" cy="830997"/>
          </a:xfrm>
          <a:prstGeom prst="rect">
            <a:avLst/>
          </a:prstGeom>
          <a:effectLst>
            <a:outerShdw dist="50800" dir="2400000" algn="tl" rotWithShape="0">
              <a:schemeClr val="bg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>
              <a:spcAft>
                <a:spcPts val="200"/>
              </a:spcAft>
            </a:pPr>
            <a:r>
              <a:rPr lang="ko-KR" altLang="en-US" sz="5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7777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</a:t>
            </a:r>
            <a:r>
              <a:rPr lang="ko-KR" altLang="en-US" sz="5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8C9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담</a:t>
            </a:r>
            <a:r>
              <a:rPr lang="ko-KR" altLang="en-US" sz="5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B8CDE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</a:t>
            </a:r>
            <a:r>
              <a:rPr lang="ko-KR" altLang="en-US" sz="5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담</a:t>
            </a:r>
            <a:endParaRPr lang="ko-KR" altLang="en-US" sz="5400" spc="-150" dirty="0">
              <a:ln>
                <a:solidFill>
                  <a:schemeClr val="accent1">
                    <a:alpha val="0"/>
                  </a:schemeClr>
                </a:solidFill>
              </a:ln>
              <a:pattFill prst="wdUpDiag">
                <a:fgClr>
                  <a:srgbClr val="7A674E"/>
                </a:fgClr>
                <a:bgClr>
                  <a:srgbClr val="665742"/>
                </a:bgClr>
              </a:patt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B4368-3A19-4162-AEF9-6C8B2B5F9B12}"/>
              </a:ext>
            </a:extLst>
          </p:cNvPr>
          <p:cNvSpPr txBox="1"/>
          <p:nvPr/>
        </p:nvSpPr>
        <p:spPr>
          <a:xfrm>
            <a:off x="3185644" y="2897024"/>
            <a:ext cx="5786842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defRPr/>
            </a:pPr>
            <a:r>
              <a:rPr lang="ko-KR" altLang="en-US" sz="3600" b="1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47CFE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아이가 별 탈 없이 잘 자라는 모습</a:t>
            </a:r>
            <a:endParaRPr lang="ko-KR" altLang="en-US" sz="3600" b="1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47CFE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46" y="3191773"/>
            <a:ext cx="2515909" cy="216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22279" y="647347"/>
            <a:ext cx="3547446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2.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5501" y="2376165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받아쓰기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9634" y="4890108"/>
            <a:ext cx="7424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부모님이 문제를 작성한다</a:t>
            </a:r>
            <a:r>
              <a:rPr lang="en-US" altLang="ko-KR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>
              <a:defRPr/>
            </a:pPr>
            <a:r>
              <a:rPr lang="ko-KR" altLang="en-US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부모님의 목소리를 듣고 받아쓰기를 한다</a:t>
            </a:r>
            <a:r>
              <a:rPr lang="en-US" altLang="ko-KR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4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870" y="2376165"/>
            <a:ext cx="344403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1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1095746" y="2457694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22279" y="647347"/>
            <a:ext cx="3547446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2.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9876" y="3978972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언어공부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9876" y="4638761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낱말연습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9876" y="5339207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받아쓰기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82" y="2038296"/>
            <a:ext cx="1714655" cy="180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57603" y="3253538"/>
            <a:ext cx="742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부모님</a:t>
            </a: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선생님의 목소리로 공부하면서 친밀함을 느낄 수 있음</a:t>
            </a:r>
            <a:endParaRPr lang="en-US" altLang="ko-KR" sz="24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7603" y="4300206"/>
            <a:ext cx="7424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48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r>
              <a:rPr lang="en-US" altLang="ko-KR" sz="48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48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정서에 도움이 됨</a:t>
            </a:r>
            <a:endParaRPr lang="en-US" altLang="ko-KR" sz="48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2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/>
      <p:bldP spid="7" grpId="0"/>
      <p:bldP spid="9" grpId="0"/>
      <p:bldP spid="11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1187442" y="2393956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22279" y="647347"/>
            <a:ext cx="3547446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2.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32" y="2060032"/>
            <a:ext cx="1765877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1261572" y="4686874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5188" y="3446967"/>
            <a:ext cx="742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학생</a:t>
            </a:r>
            <a:r>
              <a:rPr lang="en-US" altLang="ko-KR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자녀에게 맞는 학습자료를 만들 수 있다</a:t>
            </a:r>
            <a:r>
              <a:rPr lang="en-US" altLang="ko-KR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75188" y="4255690"/>
            <a:ext cx="742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  <a:r>
              <a:rPr lang="en-US" altLang="ko-KR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자녀의 개인별 </a:t>
            </a:r>
            <a:r>
              <a:rPr lang="ko-KR" altLang="en-US" sz="2400" spc="-15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학습현황을</a:t>
            </a:r>
            <a:r>
              <a:rPr lang="ko-KR" altLang="en-US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확인하고 관리할 수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있다</a:t>
            </a: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1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76916" y="647347"/>
            <a:ext cx="2438168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산출물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515" y="1987061"/>
            <a:ext cx="216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ERD</a:t>
            </a:r>
            <a:endParaRPr lang="en-US" altLang="ko-KR" sz="32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216" y="1798867"/>
            <a:ext cx="3581746" cy="446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 t="4307" r="3107" b="728"/>
          <a:stretch/>
        </p:blipFill>
        <p:spPr>
          <a:xfrm>
            <a:off x="3094892" y="2154115"/>
            <a:ext cx="8282173" cy="40180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76916" y="647347"/>
            <a:ext cx="2438168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산출물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515" y="1987061"/>
            <a:ext cx="2164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화면설계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defRPr/>
            </a:pP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</a:t>
            </a:r>
            <a:endParaRPr lang="en-US" altLang="ko-KR" sz="24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14673" y="2765159"/>
            <a:ext cx="3000821" cy="1015663"/>
          </a:xfrm>
          <a:prstGeom prst="rect">
            <a:avLst/>
          </a:prstGeom>
          <a:effectLst>
            <a:outerShdw dist="50800" dir="2400000" algn="tl" rotWithShape="0">
              <a:schemeClr val="bg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>
              <a:spcAft>
                <a:spcPts val="200"/>
              </a:spcAft>
            </a:pP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7777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</a:t>
            </a: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8C9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담</a:t>
            </a: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B8CDE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</a:t>
            </a: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담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pattFill prst="wdUpDiag">
                <a:fgClr>
                  <a:srgbClr val="7A674E"/>
                </a:fgClr>
                <a:bgClr>
                  <a:srgbClr val="665742"/>
                </a:bgClr>
              </a:patt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9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51" y="2154115"/>
            <a:ext cx="7784054" cy="40180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76916" y="647347"/>
            <a:ext cx="2438168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산출물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515" y="1987061"/>
            <a:ext cx="2164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화면설계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defRPr/>
            </a:pP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받아쓰기</a:t>
            </a:r>
            <a:endParaRPr lang="en-US" altLang="ko-KR" sz="24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3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203" y="2154115"/>
            <a:ext cx="8029550" cy="40180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76916" y="647347"/>
            <a:ext cx="2438168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산출물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515" y="1987061"/>
            <a:ext cx="2164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화면설계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defRPr/>
            </a:pP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endParaRPr lang="en-US" altLang="ko-KR" sz="24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0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203" y="2261422"/>
            <a:ext cx="8029550" cy="38034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76916" y="647347"/>
            <a:ext cx="2438168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산출물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515" y="1987061"/>
            <a:ext cx="2164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화면설계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defRPr/>
            </a:pP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학습관리</a:t>
            </a:r>
            <a:endParaRPr lang="en-US" altLang="ko-KR" sz="24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4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777" y="647347"/>
            <a:ext cx="1944442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0.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5932" y="2611314"/>
            <a:ext cx="8080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  <a:defRPr/>
            </a:pPr>
            <a:r>
              <a:rPr lang="ko-KR" altLang="en-US" sz="3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en-US" altLang="ko-KR" sz="36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ctr">
              <a:buFont typeface="+mj-lt"/>
              <a:buAutoNum type="arabicPeriod"/>
              <a:defRPr/>
            </a:pPr>
            <a:endParaRPr lang="en-US" altLang="ko-KR" sz="36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ctr">
              <a:buFont typeface="+mj-lt"/>
              <a:buAutoNum type="arabicPeriod"/>
              <a:defRPr/>
            </a:pPr>
            <a:r>
              <a:rPr lang="ko-KR" altLang="en-US" sz="3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소개</a:t>
            </a:r>
            <a:endParaRPr lang="en-US" altLang="ko-KR" sz="36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ctr">
              <a:buFont typeface="+mj-lt"/>
              <a:buAutoNum type="arabicPeriod"/>
              <a:defRPr/>
            </a:pPr>
            <a:endParaRPr lang="en-US" altLang="ko-KR" sz="36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ctr">
              <a:buFont typeface="+mj-lt"/>
              <a:buAutoNum type="arabicPeriod"/>
              <a:defRPr/>
            </a:pPr>
            <a:r>
              <a:rPr lang="ko-KR" altLang="en-US" sz="3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산출물</a:t>
            </a:r>
            <a:endParaRPr lang="en-US" altLang="ko-KR" sz="36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3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777" y="647347"/>
            <a:ext cx="1944443" cy="609398"/>
          </a:xfrm>
        </p:spPr>
        <p:txBody>
          <a:bodyPr/>
          <a:lstStyle/>
          <a:p>
            <a:r>
              <a:rPr lang="en-US" altLang="ko-KR" dirty="0">
                <a:solidFill>
                  <a:srgbClr val="FF7777"/>
                </a:solidFill>
              </a:rPr>
              <a:t>0</a:t>
            </a:r>
            <a:r>
              <a:rPr lang="en-US" altLang="ko-KR" dirty="0">
                <a:solidFill>
                  <a:srgbClr val="68C967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63715" y="2248021"/>
            <a:ext cx="99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외않되</a:t>
            </a:r>
            <a:r>
              <a:rPr lang="en-US" altLang="ko-KR" sz="2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5369" y="2248021"/>
            <a:ext cx="99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커엽다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0257" y="2326600"/>
            <a:ext cx="1399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어의없네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6462" y="3087675"/>
            <a:ext cx="99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어떻해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78049" y="3505521"/>
            <a:ext cx="1878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감기가 다 낳았다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82968" y="2785487"/>
            <a:ext cx="99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도데체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71539" y="2811044"/>
            <a:ext cx="99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설겆이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91384" y="3311525"/>
            <a:ext cx="235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골이따분한</a:t>
            </a:r>
            <a:r>
              <a:rPr lang="ko-KR" altLang="en-US" sz="2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성격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2134" y="3835055"/>
            <a:ext cx="99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왜롭다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2486" y="4702911"/>
            <a:ext cx="9393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</a:t>
            </a:r>
            <a:endParaRPr lang="en-US" altLang="ko-KR" sz="66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1728" y="4702911"/>
            <a:ext cx="9393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</a:t>
            </a:r>
            <a:endParaRPr lang="en-US" altLang="ko-KR" sz="66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27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777" y="647347"/>
            <a:ext cx="1944443" cy="609398"/>
          </a:xfrm>
        </p:spPr>
        <p:txBody>
          <a:bodyPr/>
          <a:lstStyle/>
          <a:p>
            <a:r>
              <a:rPr lang="en-US" altLang="ko-KR" dirty="0">
                <a:solidFill>
                  <a:srgbClr val="FF7777"/>
                </a:solidFill>
              </a:rPr>
              <a:t>0</a:t>
            </a:r>
            <a:r>
              <a:rPr lang="en-US" altLang="ko-KR" dirty="0">
                <a:solidFill>
                  <a:srgbClr val="68C967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43953" y="2135857"/>
            <a:ext cx="687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아이들의 언어발달에서 가장 중요한 것은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풍부한 </a:t>
            </a:r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언어환경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18733" y="3947966"/>
            <a:ext cx="38832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풍부한 </a:t>
            </a:r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언어환경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단어놀이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말놀이</a:t>
            </a:r>
            <a:endParaRPr lang="en-US" altLang="ko-KR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 읽어 주기</a:t>
            </a:r>
            <a:endParaRPr lang="en-US" altLang="ko-KR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복잡한 어휘에 정기적으로 노출</a:t>
            </a:r>
            <a:endParaRPr lang="en-US" altLang="ko-KR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7007" y="3947966"/>
            <a:ext cx="38832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빈약한 </a:t>
            </a:r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언어환경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텔레비전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스마트폰</a:t>
            </a:r>
            <a:endParaRPr lang="en-US" altLang="ko-KR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나이에 맞는 책이 없음</a:t>
            </a:r>
            <a:endParaRPr lang="en-US" altLang="ko-KR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방에서 텔레비전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라디오 틀기</a:t>
            </a:r>
            <a:endParaRPr lang="en-US" altLang="ko-KR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1389" y="2716986"/>
            <a:ext cx="7417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유아기 어휘력은 아이들의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두뇌 발달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뿐만 아니라 장기적으로 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인내력</a:t>
            </a: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공감력</a:t>
            </a: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도덕성</a:t>
            </a: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사회성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등에 영향을 준다고 알려져 있음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19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777" y="647347"/>
            <a:ext cx="1944443" cy="609398"/>
          </a:xfrm>
        </p:spPr>
        <p:txBody>
          <a:bodyPr/>
          <a:lstStyle/>
          <a:p>
            <a:r>
              <a:rPr lang="en-US" altLang="ko-KR" dirty="0">
                <a:solidFill>
                  <a:srgbClr val="FF7777"/>
                </a:solidFill>
              </a:rPr>
              <a:t>0</a:t>
            </a:r>
            <a:r>
              <a:rPr lang="en-US" altLang="ko-KR" dirty="0">
                <a:solidFill>
                  <a:srgbClr val="68C967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7707" y="2306635"/>
            <a:ext cx="41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COVID-19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늘어난 온라인 교육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97706" y="2979308"/>
            <a:ext cx="41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필수가 되어버린 </a:t>
            </a:r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홈스쿨링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46084" y="3583747"/>
            <a:ext cx="709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어린이집</a:t>
            </a: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초등학교를 가지 못하고 집에 있게 되면서</a:t>
            </a: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 rot="21233111">
            <a:off x="2388975" y="4803712"/>
            <a:ext cx="734971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온라인으로 즐겁게 </a:t>
            </a: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공부할 수 </a:t>
            </a:r>
            <a:r>
              <a:rPr lang="ko-KR" altLang="en-US" sz="32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있는 교육 서비스</a:t>
            </a:r>
            <a:endParaRPr lang="en-US" altLang="ko-KR" sz="32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7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779" y="647347"/>
            <a:ext cx="1944443" cy="609398"/>
          </a:xfrm>
        </p:spPr>
        <p:txBody>
          <a:bodyPr/>
          <a:lstStyle/>
          <a:p>
            <a:r>
              <a:rPr lang="en-US" altLang="ko-KR" dirty="0">
                <a:solidFill>
                  <a:srgbClr val="FF7777"/>
                </a:solidFill>
              </a:rPr>
              <a:t>0</a:t>
            </a:r>
            <a:r>
              <a:rPr lang="en-US" altLang="ko-KR" dirty="0">
                <a:solidFill>
                  <a:srgbClr val="68C967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 smtClean="0"/>
              <a:t>개요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393285" y="3462799"/>
            <a:ext cx="31644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즐겁게 배우는 한글</a:t>
            </a:r>
            <a:endParaRPr lang="en-US" altLang="ko-KR" sz="20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지루한  학습이 아니라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아이의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흥미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끄는 컨텐츠로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배움에 대한 즐거운 기억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만들어주고자 합니다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0152" y="3496598"/>
            <a:ext cx="23123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</a:t>
            </a:r>
            <a:endParaRPr lang="en-US" altLang="ko-KR" sz="20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0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선생님과 클래스 친구들과의 실시간 수업을 통해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법을 배웁니다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endParaRPr lang="en-US" altLang="ko-KR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9060" y="3462799"/>
            <a:ext cx="2956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생각을 키운다</a:t>
            </a:r>
            <a:endParaRPr lang="en-US" altLang="ko-KR" sz="20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0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유아기에 필요한 표현을 배울 수 있습니다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학습능력을 키우면서 자신감을 느끼고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큰 생각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할 수 있는 기회가 됩니다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50373" y="2252982"/>
            <a:ext cx="329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</a:t>
            </a:r>
            <a:r>
              <a:rPr lang="ko-KR" altLang="en-US" sz="36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도담도담인가</a:t>
            </a:r>
            <a:r>
              <a:rPr lang="en-US" altLang="ko-KR" sz="3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36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1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6383696" y="2385164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12369" y="2470638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22279" y="647347"/>
            <a:ext cx="3547446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2.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499" y="3991916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언어공부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499" y="4651705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낱말연습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499" y="5352151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받아쓰기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786" y="2051240"/>
            <a:ext cx="1765877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05" y="2051240"/>
            <a:ext cx="1714655" cy="180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57826" y="4678082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07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3" grpId="0"/>
      <p:bldP spid="7" grpId="0"/>
      <p:bldP spid="9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22279" y="647347"/>
            <a:ext cx="3547446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2.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5501" y="2376165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언어공부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9634" y="4890108"/>
            <a:ext cx="742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기본적인 자음</a:t>
            </a: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모음과 </a:t>
            </a:r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획순쓰기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연습</a:t>
            </a:r>
            <a:endParaRPr lang="en-US" altLang="ko-KR" sz="24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0" t="28497" r="27972" b="25738"/>
          <a:stretch/>
        </p:blipFill>
        <p:spPr>
          <a:xfrm>
            <a:off x="1095501" y="3191773"/>
            <a:ext cx="2700000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14656" r="13987" b="7837"/>
          <a:stretch/>
        </p:blipFill>
        <p:spPr>
          <a:xfrm>
            <a:off x="5234847" y="2376165"/>
            <a:ext cx="4793142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7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0" t="25728" r="35227" b="28691"/>
          <a:stretch/>
        </p:blipFill>
        <p:spPr>
          <a:xfrm>
            <a:off x="1098779" y="3191773"/>
            <a:ext cx="2693443" cy="216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22279" y="647347"/>
            <a:ext cx="3547446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2.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5501" y="2376165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낱말연습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9634" y="4890108"/>
            <a:ext cx="742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그림을 통해 단어를 공부하면서 어휘력을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키운다  </a:t>
            </a:r>
            <a:endParaRPr lang="en-US" altLang="ko-KR" sz="24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t="17693" r="20630" b="17803"/>
          <a:stretch/>
        </p:blipFill>
        <p:spPr>
          <a:xfrm>
            <a:off x="5361921" y="2376165"/>
            <a:ext cx="4541929" cy="216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51129" y="3975708"/>
            <a:ext cx="2576147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7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사용자 지정 804">
      <a:dk1>
        <a:sysClr val="windowText" lastClr="000000"/>
      </a:dk1>
      <a:lt1>
        <a:sysClr val="window" lastClr="FFFFFF"/>
      </a:lt1>
      <a:dk2>
        <a:srgbClr val="00183E"/>
      </a:dk2>
      <a:lt2>
        <a:srgbClr val="C4E1FF"/>
      </a:lt2>
      <a:accent1>
        <a:srgbClr val="FF7777"/>
      </a:accent1>
      <a:accent2>
        <a:srgbClr val="68C967"/>
      </a:accent2>
      <a:accent3>
        <a:srgbClr val="4B8CDE"/>
      </a:accent3>
      <a:accent4>
        <a:srgbClr val="EAD65C"/>
      </a:accent4>
      <a:accent5>
        <a:srgbClr val="665742"/>
      </a:accent5>
      <a:accent6>
        <a:srgbClr val="E48A62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305</Words>
  <Application>Microsoft Office PowerPoint</Application>
  <PresentationFormat>와이드스크린</PresentationFormat>
  <Paragraphs>90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나눔스퀘어 Bold</vt:lpstr>
      <vt:lpstr>나눔바른고딕</vt:lpstr>
      <vt:lpstr>나눔스퀘어</vt:lpstr>
      <vt:lpstr>나눔스퀘어 ExtraBold</vt:lpstr>
      <vt:lpstr>Office 테마</vt:lpstr>
      <vt:lpstr>PowerPoint 프레젠테이션</vt:lpstr>
      <vt:lpstr>00. 목차</vt:lpstr>
      <vt:lpstr>01. 개요</vt:lpstr>
      <vt:lpstr>01. 개요</vt:lpstr>
      <vt:lpstr>01. 개요</vt:lpstr>
      <vt:lpstr>01. 개요</vt:lpstr>
      <vt:lpstr>02. 서비스 소개</vt:lpstr>
      <vt:lpstr>02. 서비스 소개</vt:lpstr>
      <vt:lpstr>02. 서비스 소개</vt:lpstr>
      <vt:lpstr>02. 서비스 소개</vt:lpstr>
      <vt:lpstr>02. 서비스 소개</vt:lpstr>
      <vt:lpstr>02. 서비스 소개</vt:lpstr>
      <vt:lpstr>03. 산출물</vt:lpstr>
      <vt:lpstr>03. 산출물</vt:lpstr>
      <vt:lpstr>03. 산출물</vt:lpstr>
      <vt:lpstr>03. 산출물</vt:lpstr>
      <vt:lpstr>03. 산출물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#99[10p]유치원_템플릿</dc:title>
  <dc:creator>파포장인</dc:creator>
  <cp:keywords>파포장인</cp:keywords>
  <cp:lastModifiedBy>multicampus</cp:lastModifiedBy>
  <cp:revision>1036</cp:revision>
  <dcterms:created xsi:type="dcterms:W3CDTF">2020-02-25T10:05:44Z</dcterms:created>
  <dcterms:modified xsi:type="dcterms:W3CDTF">2020-10-22T08:50:01Z</dcterms:modified>
  <cp:category>본 문서의 저작권은 파포장인에게 있습니다.</cp:category>
</cp:coreProperties>
</file>