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7" r:id="rId2"/>
    <p:sldId id="325" r:id="rId3"/>
    <p:sldId id="290" r:id="rId4"/>
    <p:sldId id="327" r:id="rId5"/>
    <p:sldId id="288" r:id="rId6"/>
    <p:sldId id="282" r:id="rId7"/>
    <p:sldId id="285" r:id="rId8"/>
    <p:sldId id="326" r:id="rId9"/>
    <p:sldId id="312" r:id="rId10"/>
    <p:sldId id="313" r:id="rId11"/>
    <p:sldId id="314" r:id="rId12"/>
    <p:sldId id="315" r:id="rId13"/>
    <p:sldId id="316" r:id="rId14"/>
    <p:sldId id="321" r:id="rId15"/>
    <p:sldId id="317" r:id="rId16"/>
    <p:sldId id="318" r:id="rId17"/>
    <p:sldId id="319" r:id="rId18"/>
    <p:sldId id="323" r:id="rId19"/>
    <p:sldId id="322" r:id="rId20"/>
    <p:sldId id="320" r:id="rId21"/>
    <p:sldId id="311" r:id="rId22"/>
    <p:sldId id="310" r:id="rId23"/>
    <p:sldId id="306" r:id="rId24"/>
  </p:sldIdLst>
  <p:sldSz cx="12192000" cy="6858000"/>
  <p:notesSz cx="6858000" cy="9144000"/>
  <p:embeddedFontLst>
    <p:embeddedFont>
      <p:font typeface="나눔스퀘어" panose="020B0600000101010101" pitchFamily="50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나눔스퀘어 Bold" panose="020B0600000101010101" pitchFamily="50" charset="-127"/>
      <p:bold r:id="rId30"/>
    </p:embeddedFont>
    <p:embeddedFont>
      <p:font typeface="나눔스퀘어 ExtraBold" panose="020B0600000101010101" pitchFamily="50" charset="-127"/>
      <p:bold r:id="rId31"/>
    </p:embeddedFont>
    <p:embeddedFont>
      <p:font typeface="나눔바른고딕" panose="020B0603020101020101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30" userDrawn="1">
          <p15:clr>
            <a:srgbClr val="A4A3A4"/>
          </p15:clr>
        </p15:guide>
        <p15:guide id="4" orient="horz" pos="1139" userDrawn="1">
          <p15:clr>
            <a:srgbClr val="A4A3A4"/>
          </p15:clr>
        </p15:guide>
        <p15:guide id="5" pos="651" userDrawn="1">
          <p15:clr>
            <a:srgbClr val="A4A3A4"/>
          </p15:clr>
        </p15:guide>
        <p15:guide id="6" pos="70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EEF5"/>
    <a:srgbClr val="51A89B"/>
    <a:srgbClr val="BBE36B"/>
    <a:srgbClr val="002C5E"/>
    <a:srgbClr val="F1A2B3"/>
    <a:srgbClr val="FDD300"/>
    <a:srgbClr val="FF7777"/>
    <a:srgbClr val="FFE4E4"/>
    <a:srgbClr val="C8E888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5320" autoAdjust="0"/>
  </p:normalViewPr>
  <p:slideViewPr>
    <p:cSldViewPr snapToGrid="0">
      <p:cViewPr varScale="1">
        <p:scale>
          <a:sx n="87" d="100"/>
          <a:sy n="87" d="100"/>
        </p:scale>
        <p:origin x="110" y="77"/>
      </p:cViewPr>
      <p:guideLst>
        <p:guide orient="horz" pos="2160"/>
        <p:guide pos="3840"/>
        <p:guide orient="horz" pos="3930"/>
        <p:guide orient="horz" pos="1139"/>
        <p:guide pos="651"/>
        <p:guide pos="70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8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2463F-6E7F-4FC6-A620-9D4A2CA78CE6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DB381-A004-4A86-AE42-837DB4B42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37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96342-ADCE-4289-9A11-CE48F451E8C2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4FBED-83FE-49C1-8E22-F71FB2130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463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도담도담의</a:t>
            </a:r>
            <a:r>
              <a:rPr lang="ko-KR" altLang="en-US" baseline="0" dirty="0" smtClean="0"/>
              <a:t> 발표를 맡은 박지은입니다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56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글자공부는</a:t>
            </a:r>
            <a:r>
              <a:rPr lang="ko-KR" altLang="en-US" dirty="0" smtClean="0"/>
              <a:t> 다섯 가지 카테고리로 나뉘고 획순에 맞게 연습할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95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다음은 </a:t>
            </a:r>
            <a:r>
              <a:rPr lang="ko-KR" altLang="en-US" dirty="0" err="1" smtClean="0"/>
              <a:t>낱말연습입니다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카테고리를 선택하여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849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단어를 공부할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586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861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649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021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866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093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165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124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저희의 서비스는</a:t>
            </a:r>
            <a:r>
              <a:rPr lang="ko-KR" altLang="en-US" baseline="0" dirty="0" smtClean="0"/>
              <a:t> 두 가지로 계획하였습니다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첫 번째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아이를 위한 서비스</a:t>
            </a:r>
            <a:endParaRPr lang="en-US" altLang="ko-KR" baseline="0" dirty="0" smtClean="0"/>
          </a:p>
          <a:p>
            <a:r>
              <a:rPr lang="ko-KR" altLang="en-US" baseline="0" dirty="0" smtClean="0"/>
              <a:t>두 번째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선생님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학부모를 위한 서비스입니다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아이를 위한 서비스로는 </a:t>
            </a:r>
            <a:r>
              <a:rPr lang="ko-KR" altLang="en-US" baseline="0" dirty="0" err="1" smtClean="0"/>
              <a:t>글자공부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낱말연습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받아쓰기를 제공합니다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교육자를 위한 서비스로는 원하는 학습컨텐츠로 교실을 개설할 수 있는 클래스 기능과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학생 또는 자녀의 학습을 관리할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수 있는 학습관리 기능을 제공합니다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658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58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990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5012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85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외않되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어의없네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도데체</a:t>
            </a:r>
            <a:r>
              <a:rPr lang="en-US" altLang="ko-KR" dirty="0" smtClean="0"/>
              <a:t>?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와 같은 틀린 맞춤법들을 보면 어떤 감정이 드시나요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저 같은 경우에는 불편한 감정을 느끼게 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여러분들 주변에도 이러한 맞춤법 파괴자가 여럿 있지 않나요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그래서 저희는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어릴 때부터 올바른 맞춤법을 학습한다면</a:t>
            </a:r>
            <a:r>
              <a:rPr lang="ko-KR" altLang="en-US" baseline="0" dirty="0" smtClean="0"/>
              <a:t> 이런 일은 없지 않을까 생각했고</a:t>
            </a:r>
            <a:r>
              <a:rPr lang="en-US" altLang="ko-KR" baseline="0" dirty="0" smtClean="0"/>
              <a:t>,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글자를 공부할 수 있는 유아 학습 플랫폼을 만들자는 아이디어를 내게 되었습니다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032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외않되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어의없네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도데체</a:t>
            </a:r>
            <a:r>
              <a:rPr lang="en-US" altLang="ko-KR" dirty="0" smtClean="0"/>
              <a:t>?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와 같은 틀린 맞춤법들을 보면 어떤 감정이 드시나요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저 같은 경우에는 불편한 감정을 느끼게 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여러분들 주변에도 이러한 맞춤법 파괴자가 여럿 있지 않나요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그래서 저희는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어릴 때부터 올바른 맞춤법을 학습한다면</a:t>
            </a:r>
            <a:r>
              <a:rPr lang="ko-KR" altLang="en-US" baseline="0" dirty="0" smtClean="0"/>
              <a:t> 이런 일은 없지 않을까 생각했고</a:t>
            </a:r>
            <a:r>
              <a:rPr lang="en-US" altLang="ko-KR" baseline="0" dirty="0" smtClean="0"/>
              <a:t>,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글자를 공부할 수 있는 유아 학습 플랫폼을 만들자는 아이디어를 내게 되었습니다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7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아이들의 언어 발달에서 가장 중요한 것은 풍부한 언어 환경입니다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유아기 어휘력은 아이들의 두뇌 발달뿐만 아니라 장기적으로 인내력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공감력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도덕성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사회성 등에 </a:t>
            </a:r>
            <a:r>
              <a:rPr lang="ko-KR" altLang="en-US" baseline="0" dirty="0" err="1" smtClean="0"/>
              <a:t>영항을</a:t>
            </a:r>
            <a:r>
              <a:rPr lang="ko-KR" altLang="en-US" baseline="0" dirty="0" smtClean="0"/>
              <a:t> 주기 때문에 매우 중요합니다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최근의 아이들은 텔레비전 스마트폰과 같은 최신 문물 때문에 </a:t>
            </a:r>
            <a:r>
              <a:rPr lang="ko-KR" altLang="en-US" baseline="0" dirty="0" err="1" smtClean="0"/>
              <a:t>언어환경이</a:t>
            </a:r>
            <a:r>
              <a:rPr lang="ko-KR" altLang="en-US" baseline="0" dirty="0" smtClean="0"/>
              <a:t> 몹시 빈약합니다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따라서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아이들에게 풍부한 언어 환경을 제공할 필요성이 있겠죠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89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하지만</a:t>
            </a:r>
            <a:r>
              <a:rPr lang="en-US" altLang="ko-KR" dirty="0" smtClean="0"/>
              <a:t>, covid-19</a:t>
            </a:r>
            <a:r>
              <a:rPr lang="ko-KR" altLang="en-US" dirty="0" smtClean="0"/>
              <a:t>으로 인해 자택 학습이 대부분이 되어 버린 현시점에서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아이에게 풍부한 언어 환경을 제공하는 것은 더욱 힘들어졌습니다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그래서 저희는 온라인으로 즐겁게 공부할 수 있는 교육 서비스인 </a:t>
            </a:r>
            <a:r>
              <a:rPr lang="ko-KR" altLang="en-US" baseline="0" dirty="0" err="1" smtClean="0"/>
              <a:t>도담도담을</a:t>
            </a:r>
            <a:r>
              <a:rPr lang="ko-KR" altLang="en-US" baseline="0" dirty="0" smtClean="0"/>
              <a:t> 만들기로 했습니다</a:t>
            </a:r>
            <a:r>
              <a:rPr lang="en-US" altLang="ko-KR" baseline="0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474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aseline="0" dirty="0" smtClean="0"/>
              <a:t>왜 </a:t>
            </a:r>
            <a:r>
              <a:rPr lang="ko-KR" altLang="en-US" baseline="0" dirty="0" err="1" smtClean="0"/>
              <a:t>도담도담일까요</a:t>
            </a:r>
            <a:r>
              <a:rPr lang="en-US" altLang="ko-KR" baseline="0" dirty="0" smtClean="0"/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지루한  학습이 아니라</a:t>
            </a:r>
            <a:r>
              <a:rPr lang="en-US" altLang="ko-KR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아이의 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흥미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끄는 컨텐츠로 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배움에 대한 즐거운 기억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만들어주고자 합니다</a:t>
            </a:r>
            <a:r>
              <a:rPr lang="en-US" altLang="ko-KR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선생님</a:t>
            </a:r>
            <a:r>
              <a:rPr lang="en-US" altLang="ko-KR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클래스 </a:t>
            </a:r>
            <a:r>
              <a:rPr lang="ko-KR" altLang="en-US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친구들과</a:t>
            </a:r>
            <a:r>
              <a:rPr lang="ko-KR" altLang="en-US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소통</a:t>
            </a:r>
            <a:r>
              <a:rPr lang="ko-KR" altLang="en-US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법을 배웁니다</a:t>
            </a:r>
            <a:r>
              <a:rPr lang="en-US" altLang="ko-KR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생각을 키운다</a:t>
            </a:r>
            <a:endParaRPr lang="en-US" altLang="ko-KR" sz="1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유아기에 필요한 표현을 배울 수 있습니다</a:t>
            </a:r>
            <a:r>
              <a:rPr lang="en-US" altLang="ko-KR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학습능력을 키우면서 자신감을 느끼고 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 큰 생각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할 수 있는 기회가 됩니다</a:t>
            </a:r>
            <a:r>
              <a:rPr lang="en-US" altLang="ko-KR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35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주요 기능을 먼저 소개해드리겠습니다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학생으로 로그인 시 첫 페이지입니다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학습컨텐츠인 </a:t>
            </a:r>
            <a:r>
              <a:rPr lang="ko-KR" altLang="en-US" dirty="0" err="1" smtClean="0"/>
              <a:t>글자공부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낱말연습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받아쓰기로 들어갈 수 있습니다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039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글자공부는</a:t>
            </a:r>
            <a:r>
              <a:rPr lang="ko-KR" altLang="en-US" dirty="0" smtClean="0"/>
              <a:t> 다섯 가지 카테고리로 나뉘고 획순에 맞게 연습할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22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58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444632" y="574776"/>
            <a:ext cx="5302734" cy="609398"/>
          </a:xfrm>
          <a:effectLst>
            <a:outerShdw dist="50800" dir="2400000" algn="tl" rotWithShape="0">
              <a:schemeClr val="bg1"/>
            </a:outerShdw>
          </a:effectLst>
        </p:spPr>
        <p:txBody>
          <a:bodyPr wrap="none" lIns="0" tIns="0" rIns="0" bIns="0" anchor="ctr">
            <a:spAutoFit/>
          </a:bodyPr>
          <a:lstStyle>
            <a:lvl1pPr algn="ctr">
              <a:defRPr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65742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</a:lstStyle>
          <a:p>
            <a:pPr marL="0" lvl="0" algn="ctr">
              <a:spcAft>
                <a:spcPts val="200"/>
              </a:spcAft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4070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97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87D1B24F-FF9F-43A9-83CC-7D7A4ED8912C}" type="datetimeFigureOut">
              <a:rPr lang="ko-KR" altLang="en-US" smtClean="0"/>
              <a:pPr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ADE9A00-857A-42EC-9A17-F1139BA8C2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1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3d206.p.ssafy.io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E1FE0BA-7678-4FA3-90C3-8EA56CF806C1}"/>
              </a:ext>
            </a:extLst>
          </p:cNvPr>
          <p:cNvSpPr txBox="1"/>
          <p:nvPr/>
        </p:nvSpPr>
        <p:spPr>
          <a:xfrm>
            <a:off x="8412190" y="5863408"/>
            <a:ext cx="3615688" cy="2462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ko-KR" altLang="en-US" sz="16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벙글이들</a:t>
            </a:r>
            <a:r>
              <a:rPr lang="ko-KR" altLang="en-US" sz="1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백정훈</a:t>
            </a:r>
            <a:r>
              <a:rPr lang="en-US" altLang="ko-KR" sz="1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박지은</a:t>
            </a:r>
            <a:r>
              <a:rPr lang="en-US" altLang="ko-KR" sz="1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이용수</a:t>
            </a:r>
            <a:r>
              <a:rPr lang="en-US" altLang="ko-KR" sz="1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이원우</a:t>
            </a:r>
            <a:r>
              <a:rPr lang="en-US" altLang="ko-KR" sz="1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진승화</a:t>
            </a:r>
            <a:endParaRPr lang="en-US" altLang="ko-KR" sz="16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56" name="직사각형 755"/>
          <p:cNvSpPr/>
          <p:nvPr/>
        </p:nvSpPr>
        <p:spPr>
          <a:xfrm>
            <a:off x="4857576" y="1961530"/>
            <a:ext cx="2442976" cy="830997"/>
          </a:xfrm>
          <a:prstGeom prst="rect">
            <a:avLst/>
          </a:prstGeom>
          <a:effectLst>
            <a:outerShdw dist="50800" dir="2400000" algn="tl" rotWithShape="0">
              <a:schemeClr val="bg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algn="ctr">
              <a:spcAft>
                <a:spcPts val="200"/>
              </a:spcAft>
            </a:pPr>
            <a:r>
              <a:rPr lang="ko-KR" altLang="en-US" sz="5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7777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</a:t>
            </a:r>
            <a:r>
              <a:rPr lang="ko-KR" altLang="en-US" sz="5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8C9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담</a:t>
            </a:r>
            <a:r>
              <a:rPr lang="ko-KR" altLang="en-US" sz="5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B8CDE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</a:t>
            </a:r>
            <a:r>
              <a:rPr lang="ko-KR" altLang="en-US" sz="5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0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담</a:t>
            </a:r>
            <a:endParaRPr lang="ko-KR" altLang="en-US" sz="5400" spc="-150" dirty="0">
              <a:ln>
                <a:solidFill>
                  <a:schemeClr val="accent1">
                    <a:alpha val="0"/>
                  </a:schemeClr>
                </a:solidFill>
              </a:ln>
              <a:pattFill prst="wdUpDiag">
                <a:fgClr>
                  <a:srgbClr val="7A674E"/>
                </a:fgClr>
                <a:bgClr>
                  <a:srgbClr val="665742"/>
                </a:bgClr>
              </a:patt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CB4368-3A19-4162-AEF9-6C8B2B5F9B12}"/>
              </a:ext>
            </a:extLst>
          </p:cNvPr>
          <p:cNvSpPr txBox="1"/>
          <p:nvPr/>
        </p:nvSpPr>
        <p:spPr>
          <a:xfrm>
            <a:off x="3185644" y="2897024"/>
            <a:ext cx="5786842" cy="55399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defRPr/>
            </a:pPr>
            <a:r>
              <a:rPr lang="ko-KR" altLang="en-US" sz="3600" b="1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47CFE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아이가 별 탈 없이 잘 자라는 모습</a:t>
            </a:r>
            <a:endParaRPr lang="ko-KR" altLang="en-US" sz="3600" b="1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47CFE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71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69147" y="647347"/>
            <a:ext cx="3053720" cy="6093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 smtClean="0">
                <a:solidFill>
                  <a:srgbClr val="68C967"/>
                </a:solidFill>
              </a:rPr>
              <a:t>3.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 소개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759" y="2028005"/>
            <a:ext cx="7036333" cy="4168079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656135" y="2420107"/>
            <a:ext cx="2897925" cy="379827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1" y="2000709"/>
            <a:ext cx="1714655" cy="180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3889" y="3886700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글자공부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3889" y="4443693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낱말연습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3889" y="5023437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받아쓰기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3889" y="5547618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그림놀이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622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69147" y="647347"/>
            <a:ext cx="3053720" cy="6093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 smtClean="0">
                <a:solidFill>
                  <a:srgbClr val="68C967"/>
                </a:solidFill>
              </a:rPr>
              <a:t>3.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 소개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414" y="2028005"/>
            <a:ext cx="5903140" cy="4213797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656135" y="2420107"/>
            <a:ext cx="2897925" cy="379827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1" y="2000709"/>
            <a:ext cx="1714655" cy="180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3889" y="3886700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글자공부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3889" y="4443693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낱말연습</a:t>
            </a:r>
            <a:endParaRPr lang="en-US" altLang="ko-KR" sz="32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3889" y="5023437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받아쓰기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3889" y="5547618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그림놀이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80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69147" y="647347"/>
            <a:ext cx="3053720" cy="6093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 smtClean="0">
                <a:solidFill>
                  <a:srgbClr val="68C967"/>
                </a:solidFill>
              </a:rPr>
              <a:t>3.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 소개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669" y="1946983"/>
            <a:ext cx="5398851" cy="4321877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656135" y="2420107"/>
            <a:ext cx="2897925" cy="379827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1" y="2000709"/>
            <a:ext cx="1714655" cy="180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03889" y="3886700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글자공부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3889" y="4443693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낱말연습</a:t>
            </a:r>
            <a:endParaRPr lang="en-US" altLang="ko-KR" sz="32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3889" y="5023437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받아쓰기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3889" y="5547618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그림놀이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03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69147" y="647347"/>
            <a:ext cx="3053720" cy="6093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 smtClean="0">
                <a:solidFill>
                  <a:srgbClr val="68C967"/>
                </a:solidFill>
              </a:rPr>
              <a:t>3.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 소개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062" y="2000709"/>
            <a:ext cx="6977176" cy="419537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56135" y="2420107"/>
            <a:ext cx="2897925" cy="379827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1" y="2000709"/>
            <a:ext cx="1714655" cy="180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3889" y="3886700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글자공부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3889" y="4443693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낱말연습</a:t>
            </a:r>
            <a:endParaRPr lang="en-US" altLang="ko-KR" sz="32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3889" y="5023437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받아쓰기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3889" y="5547618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그림놀이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53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69147" y="647347"/>
            <a:ext cx="3053720" cy="6093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 smtClean="0">
                <a:solidFill>
                  <a:srgbClr val="68C967"/>
                </a:solidFill>
              </a:rPr>
              <a:t>3.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 소개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216" y="2075763"/>
            <a:ext cx="5570649" cy="4120754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656135" y="2420107"/>
            <a:ext cx="2897925" cy="379827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1" y="2000709"/>
            <a:ext cx="1714655" cy="180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3889" y="3886700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글자공부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3889" y="4443693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낱말연습</a:t>
            </a:r>
            <a:endParaRPr lang="en-US" altLang="ko-KR" sz="32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3889" y="5023437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받아쓰기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3889" y="5547618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그림놀이</a:t>
            </a:r>
            <a:endParaRPr lang="en-US" altLang="ko-KR" sz="32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08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69146" y="647347"/>
            <a:ext cx="3053721" cy="6093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 smtClean="0">
                <a:solidFill>
                  <a:srgbClr val="68C967"/>
                </a:solidFill>
              </a:rPr>
              <a:t>3.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 소개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028" y="2004645"/>
            <a:ext cx="6137398" cy="4124489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633531" y="2473087"/>
            <a:ext cx="2897925" cy="379827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21" y="1901771"/>
            <a:ext cx="1765877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698869" y="4357145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869" y="5031214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학습관리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378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69147" y="647347"/>
            <a:ext cx="3053720" cy="6093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 smtClean="0">
                <a:solidFill>
                  <a:srgbClr val="68C967"/>
                </a:solidFill>
              </a:rPr>
              <a:t>3.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 소개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419" y="1987061"/>
            <a:ext cx="5797794" cy="425795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633531" y="2473087"/>
            <a:ext cx="2897925" cy="379827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21" y="1901771"/>
            <a:ext cx="1765877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698869" y="4357145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8869" y="5031214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학습관리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64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69147" y="647347"/>
            <a:ext cx="3053720" cy="6093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 smtClean="0">
                <a:solidFill>
                  <a:srgbClr val="68C967"/>
                </a:solidFill>
              </a:rPr>
              <a:t>3.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 소개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105" y="2166384"/>
            <a:ext cx="6245113" cy="4056996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633531" y="2473087"/>
            <a:ext cx="2897925" cy="379827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21" y="1901771"/>
            <a:ext cx="1765877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698869" y="4357145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8869" y="5031214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학습관리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632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69147" y="647347"/>
            <a:ext cx="3053720" cy="6093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 smtClean="0">
                <a:solidFill>
                  <a:srgbClr val="68C967"/>
                </a:solidFill>
              </a:rPr>
              <a:t>3.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 소개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907" y="1996586"/>
            <a:ext cx="2781300" cy="39814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6766" y="1996586"/>
            <a:ext cx="2828925" cy="397192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633531" y="2473087"/>
            <a:ext cx="2897925" cy="379827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21" y="1901771"/>
            <a:ext cx="1765877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698869" y="4357145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8869" y="5031214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학습관리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120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69147" y="647347"/>
            <a:ext cx="3053720" cy="6093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 smtClean="0">
                <a:solidFill>
                  <a:srgbClr val="68C967"/>
                </a:solidFill>
              </a:rPr>
              <a:t>3.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 소개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7912" y="2136531"/>
            <a:ext cx="4025177" cy="39909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6684" y="2136531"/>
            <a:ext cx="3709986" cy="3990949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633531" y="2473087"/>
            <a:ext cx="2897925" cy="379827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21" y="1901771"/>
            <a:ext cx="1765877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698869" y="4357145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869" y="5031214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학습관리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774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92195" y="2980212"/>
            <a:ext cx="3207609" cy="557525"/>
          </a:xfrm>
        </p:spPr>
        <p:txBody>
          <a:bodyPr/>
          <a:lstStyle/>
          <a:p>
            <a:r>
              <a:rPr lang="en-US" altLang="ko-KR" sz="4000" dirty="0" smtClean="0">
                <a:solidFill>
                  <a:srgbClr val="FF7777"/>
                </a:solidFill>
              </a:rPr>
              <a:t>0</a:t>
            </a:r>
            <a:r>
              <a:rPr lang="en-US" altLang="ko-KR" sz="4000" dirty="0" smtClean="0">
                <a:solidFill>
                  <a:srgbClr val="68C967"/>
                </a:solidFill>
              </a:rPr>
              <a:t>2</a:t>
            </a:r>
            <a:r>
              <a:rPr lang="en-US" altLang="ko-KR" sz="4000" dirty="0" smtClean="0">
                <a:solidFill>
                  <a:srgbClr val="68C967"/>
                </a:solidFill>
              </a:rPr>
              <a:t>.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서비스 계획</a:t>
            </a:r>
            <a:endParaRPr lang="ko-KR" altLang="en-US" sz="4000" dirty="0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5123777" y="647347"/>
            <a:ext cx="1944442" cy="609398"/>
          </a:xfrm>
          <a:prstGeom prst="rect">
            <a:avLst/>
          </a:prstGeom>
          <a:effectLst>
            <a:outerShdw dist="50800" dir="2400000" algn="tl" rotWithShape="0">
              <a:schemeClr val="bg1"/>
            </a:outerShdw>
          </a:effectLst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400" kern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65742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</a:lstStyle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 smtClean="0">
                <a:solidFill>
                  <a:srgbClr val="68C967"/>
                </a:solidFill>
              </a:rPr>
              <a:t>0.</a:t>
            </a:r>
            <a:r>
              <a:rPr lang="ko-KR" altLang="en-US" dirty="0" smtClean="0"/>
              <a:t> 목차</a:t>
            </a:r>
            <a:endParaRPr lang="ko-KR" altLang="en-US" dirty="0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5217555" y="2245016"/>
            <a:ext cx="1756891" cy="557525"/>
          </a:xfrm>
          <a:prstGeom prst="rect">
            <a:avLst/>
          </a:prstGeom>
          <a:effectLst>
            <a:outerShdw dist="50800" dir="2400000" algn="tl" rotWithShape="0">
              <a:schemeClr val="bg1"/>
            </a:outerShdw>
          </a:effectLst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400" kern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65742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</a:lstStyle>
          <a:p>
            <a:r>
              <a:rPr lang="en-US" altLang="ko-KR" sz="4000" dirty="0" smtClean="0">
                <a:solidFill>
                  <a:srgbClr val="FF7777"/>
                </a:solidFill>
              </a:rPr>
              <a:t>0</a:t>
            </a:r>
            <a:r>
              <a:rPr lang="en-US" altLang="ko-KR" sz="4000" dirty="0" smtClean="0">
                <a:solidFill>
                  <a:srgbClr val="68C967"/>
                </a:solidFill>
              </a:rPr>
              <a:t>1.</a:t>
            </a:r>
            <a:r>
              <a:rPr lang="ko-KR" altLang="en-US" sz="4000" dirty="0" smtClean="0"/>
              <a:t> 개요</a:t>
            </a:r>
            <a:endParaRPr lang="ko-KR" altLang="en-US" sz="4000" dirty="0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4715815" y="3713454"/>
            <a:ext cx="2760371" cy="557525"/>
          </a:xfrm>
          <a:prstGeom prst="rect">
            <a:avLst/>
          </a:prstGeom>
          <a:effectLst>
            <a:outerShdw dist="50800" dir="2400000" algn="tl" rotWithShape="0">
              <a:schemeClr val="bg1"/>
            </a:outerShdw>
          </a:effectLst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400" kern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65742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</a:lstStyle>
          <a:p>
            <a:r>
              <a:rPr lang="en-US" altLang="ko-KR" sz="4000" dirty="0" smtClean="0">
                <a:solidFill>
                  <a:srgbClr val="FF7777"/>
                </a:solidFill>
              </a:rPr>
              <a:t>0</a:t>
            </a:r>
            <a:r>
              <a:rPr lang="en-US" altLang="ko-KR" sz="4000" dirty="0" smtClean="0">
                <a:solidFill>
                  <a:srgbClr val="68C967"/>
                </a:solidFill>
              </a:rPr>
              <a:t>3.</a:t>
            </a:r>
            <a:r>
              <a:rPr lang="ko-KR" altLang="en-US" sz="4000" dirty="0" smtClean="0"/>
              <a:t> 기능 소개</a:t>
            </a:r>
            <a:endParaRPr lang="ko-KR" altLang="en-US" sz="4000" dirty="0"/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4715815" y="4446696"/>
            <a:ext cx="2760371" cy="557525"/>
          </a:xfrm>
          <a:prstGeom prst="rect">
            <a:avLst/>
          </a:prstGeom>
          <a:effectLst>
            <a:outerShdw dist="50800" dir="2400000" algn="tl" rotWithShape="0">
              <a:schemeClr val="bg1"/>
            </a:outerShdw>
          </a:effectLst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400" kern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65742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</a:lstStyle>
          <a:p>
            <a:r>
              <a:rPr lang="en-US" altLang="ko-KR" sz="4000" dirty="0" smtClean="0">
                <a:solidFill>
                  <a:srgbClr val="FF7777"/>
                </a:solidFill>
              </a:rPr>
              <a:t>0</a:t>
            </a:r>
            <a:r>
              <a:rPr lang="en-US" altLang="ko-KR" sz="4000" dirty="0">
                <a:solidFill>
                  <a:srgbClr val="68C967"/>
                </a:solidFill>
              </a:rPr>
              <a:t>4</a:t>
            </a:r>
            <a:r>
              <a:rPr lang="en-US" altLang="ko-KR" sz="4000" dirty="0" smtClean="0">
                <a:solidFill>
                  <a:srgbClr val="68C967"/>
                </a:solidFill>
              </a:rPr>
              <a:t>.</a:t>
            </a:r>
            <a:r>
              <a:rPr lang="ko-KR" altLang="en-US" sz="4000" dirty="0" smtClean="0"/>
              <a:t> 기술 소개</a:t>
            </a:r>
            <a:endParaRPr lang="ko-KR" altLang="en-US" sz="4000" dirty="0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4492195" y="5179938"/>
            <a:ext cx="3207609" cy="557525"/>
          </a:xfrm>
          <a:prstGeom prst="rect">
            <a:avLst/>
          </a:prstGeom>
          <a:effectLst>
            <a:outerShdw dist="50800" dir="2400000" algn="tl" rotWithShape="0">
              <a:schemeClr val="bg1"/>
            </a:outerShdw>
          </a:effectLst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400" kern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65742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</a:lstStyle>
          <a:p>
            <a:r>
              <a:rPr lang="en-US" altLang="ko-KR" sz="4000" dirty="0" smtClean="0">
                <a:solidFill>
                  <a:srgbClr val="FF7777"/>
                </a:solidFill>
              </a:rPr>
              <a:t>0</a:t>
            </a:r>
            <a:r>
              <a:rPr lang="en-US" altLang="ko-KR" sz="4000" dirty="0" smtClean="0">
                <a:solidFill>
                  <a:srgbClr val="68C967"/>
                </a:solidFill>
              </a:rPr>
              <a:t>5.</a:t>
            </a:r>
            <a:r>
              <a:rPr lang="ko-KR" altLang="en-US" sz="4000" dirty="0" smtClean="0"/>
              <a:t> 서비스 시연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4414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69147" y="647347"/>
            <a:ext cx="3053720" cy="6093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 smtClean="0">
                <a:solidFill>
                  <a:srgbClr val="68C967"/>
                </a:solidFill>
              </a:rPr>
              <a:t>3.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 소개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723" y="2166384"/>
            <a:ext cx="5432846" cy="40569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865" y="2715888"/>
            <a:ext cx="998659" cy="28466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633531" y="2473087"/>
            <a:ext cx="2897925" cy="379827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21" y="1901771"/>
            <a:ext cx="1765877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698869" y="4357145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8869" y="5031214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학습관리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856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69147" y="647347"/>
            <a:ext cx="3053721" cy="6093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 smtClean="0">
                <a:solidFill>
                  <a:srgbClr val="68C967"/>
                </a:solidFill>
              </a:rPr>
              <a:t>4.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기술 소개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64" y="2569258"/>
            <a:ext cx="1589571" cy="15895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3" t="24050" r="16630" b="22288"/>
          <a:stretch/>
        </p:blipFill>
        <p:spPr>
          <a:xfrm>
            <a:off x="968994" y="4474660"/>
            <a:ext cx="3016155" cy="11873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944" y="2538908"/>
            <a:ext cx="2498531" cy="15375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227" y="4234381"/>
            <a:ext cx="1583551" cy="15835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13691" y="2851534"/>
            <a:ext cx="672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그림인식</a:t>
            </a: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구글 </a:t>
            </a:r>
            <a:r>
              <a:rPr lang="en-US" altLang="ko-KR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Auto Draw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70897" y="4729946"/>
            <a:ext cx="672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TTS : </a:t>
            </a: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카카오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25237" y="4115685"/>
            <a:ext cx="672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번역 </a:t>
            </a:r>
            <a:r>
              <a:rPr lang="en-US" altLang="ko-KR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구글 번역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09399" y="3501424"/>
            <a:ext cx="672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OCR </a:t>
            </a: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구글 </a:t>
            </a:r>
            <a:r>
              <a:rPr lang="en-US" altLang="ko-KR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Auto Draw</a:t>
            </a:r>
          </a:p>
        </p:txBody>
      </p:sp>
    </p:spTree>
    <p:extLst>
      <p:ext uri="{BB962C8B-B14F-4D97-AF65-F5344CB8AC3E}">
        <p14:creationId xmlns:p14="http://schemas.microsoft.com/office/powerpoint/2010/main" val="42176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4"/>
          </p:cNvPr>
          <p:cNvSpPr txBox="1"/>
          <p:nvPr/>
        </p:nvSpPr>
        <p:spPr>
          <a:xfrm>
            <a:off x="1599256" y="3406428"/>
            <a:ext cx="937354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5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/>
              </a:rPr>
              <a:t>https</a:t>
            </a:r>
            <a:r>
              <a:rPr lang="en-US" altLang="ko-KR" sz="5400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/>
              </a:rPr>
              <a:t>://k3d206.p.ssafy.io/</a:t>
            </a:r>
            <a:endParaRPr lang="en-US" altLang="ko-KR" sz="54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22279" y="647347"/>
            <a:ext cx="3547446" cy="6093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 smtClean="0">
                <a:solidFill>
                  <a:srgbClr val="68C967"/>
                </a:solidFill>
              </a:rPr>
              <a:t>5.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 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417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309060" y="2300019"/>
            <a:ext cx="3751028" cy="1015663"/>
          </a:xfrm>
          <a:prstGeom prst="rect">
            <a:avLst/>
          </a:prstGeom>
          <a:effectLst>
            <a:outerShdw dist="50800" dir="2400000" algn="tl" rotWithShape="0">
              <a:schemeClr val="bg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algn="ctr">
              <a:spcAft>
                <a:spcPts val="200"/>
              </a:spcAft>
            </a:pPr>
            <a:r>
              <a:rPr lang="ko-KR" altLang="en-US" sz="6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7777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</a:t>
            </a:r>
            <a:r>
              <a:rPr lang="ko-KR" altLang="en-US" sz="6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8C9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</a:t>
            </a:r>
            <a:r>
              <a:rPr lang="ko-KR" altLang="en-US" sz="6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B8CDE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합</a:t>
            </a:r>
            <a:r>
              <a:rPr lang="ko-KR" altLang="en-US" sz="6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0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니</a:t>
            </a:r>
            <a:r>
              <a:rPr lang="ko-KR" altLang="en-US" sz="6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030A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</a:t>
            </a:r>
            <a:endParaRPr lang="ko-KR" altLang="en-US" sz="6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7030A0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24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0" t="35807" r="56004" b="41244"/>
          <a:stretch/>
        </p:blipFill>
        <p:spPr>
          <a:xfrm>
            <a:off x="7174323" y="3693529"/>
            <a:ext cx="1953221" cy="257078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23777" y="647347"/>
            <a:ext cx="1944443" cy="609398"/>
          </a:xfrm>
        </p:spPr>
        <p:txBody>
          <a:bodyPr/>
          <a:lstStyle/>
          <a:p>
            <a:r>
              <a:rPr lang="en-US" altLang="ko-KR" dirty="0">
                <a:solidFill>
                  <a:srgbClr val="FF7777"/>
                </a:solidFill>
              </a:rPr>
              <a:t>0</a:t>
            </a:r>
            <a:r>
              <a:rPr lang="en-US" altLang="ko-KR" dirty="0">
                <a:solidFill>
                  <a:srgbClr val="68C967"/>
                </a:solidFill>
              </a:rPr>
              <a:t>1.</a:t>
            </a:r>
            <a:r>
              <a:rPr lang="en-US" altLang="ko-KR" dirty="0"/>
              <a:t>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63715" y="2248021"/>
            <a:ext cx="993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외않되</a:t>
            </a:r>
            <a:r>
              <a:rPr lang="en-US" altLang="ko-KR" sz="2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en-US" altLang="ko-KR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45369" y="2248021"/>
            <a:ext cx="993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커엽다</a:t>
            </a:r>
            <a:endParaRPr lang="en-US" altLang="ko-KR" sz="20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30257" y="2326600"/>
            <a:ext cx="1399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어의없네</a:t>
            </a:r>
            <a:endParaRPr lang="en-US" altLang="ko-KR" sz="20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6462" y="3087675"/>
            <a:ext cx="993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어떻해</a:t>
            </a:r>
            <a:endParaRPr lang="en-US" altLang="ko-KR" sz="20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78049" y="3505521"/>
            <a:ext cx="1878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감기가 다 낳았다</a:t>
            </a:r>
            <a:endParaRPr lang="en-US" altLang="ko-KR" sz="20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82968" y="2785487"/>
            <a:ext cx="993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도데체</a:t>
            </a:r>
            <a:endParaRPr lang="en-US" altLang="ko-KR" sz="20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71539" y="2811044"/>
            <a:ext cx="993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설겆이</a:t>
            </a:r>
            <a:endParaRPr lang="en-US" altLang="ko-KR" sz="20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91384" y="3311525"/>
            <a:ext cx="2359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골이따분한</a:t>
            </a:r>
            <a:r>
              <a:rPr lang="ko-KR" altLang="en-US" sz="2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성격</a:t>
            </a:r>
            <a:endParaRPr lang="en-US" altLang="ko-KR" sz="20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2134" y="3835055"/>
            <a:ext cx="993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왜롭다</a:t>
            </a:r>
            <a:endParaRPr lang="en-US" altLang="ko-KR" sz="20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34279" y="4658419"/>
            <a:ext cx="9393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불</a:t>
            </a:r>
            <a:endParaRPr lang="en-US" altLang="ko-KR" sz="66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53521" y="4658419"/>
            <a:ext cx="9393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</a:t>
            </a:r>
            <a:endParaRPr lang="en-US" altLang="ko-KR" sz="66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63510" y="3581202"/>
            <a:ext cx="5264975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올바른 맞춤법 학습이 필요해</a:t>
            </a:r>
            <a:r>
              <a:rPr lang="en-US" altLang="ko-KR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en-US" altLang="ko-KR" sz="32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27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23777" y="647347"/>
            <a:ext cx="1944443" cy="609398"/>
          </a:xfrm>
        </p:spPr>
        <p:txBody>
          <a:bodyPr/>
          <a:lstStyle/>
          <a:p>
            <a:r>
              <a:rPr lang="en-US" altLang="ko-KR" dirty="0">
                <a:solidFill>
                  <a:srgbClr val="FF7777"/>
                </a:solidFill>
              </a:rPr>
              <a:t>0</a:t>
            </a:r>
            <a:r>
              <a:rPr lang="en-US" altLang="ko-KR" dirty="0">
                <a:solidFill>
                  <a:srgbClr val="68C967"/>
                </a:solidFill>
              </a:rPr>
              <a:t>1.</a:t>
            </a:r>
            <a:r>
              <a:rPr lang="en-US" altLang="ko-KR" dirty="0"/>
              <a:t>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21307" r="58497" b="46013"/>
          <a:stretch/>
        </p:blipFill>
        <p:spPr>
          <a:xfrm>
            <a:off x="5123777" y="2798023"/>
            <a:ext cx="2187388" cy="224117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0" t="55817" r="54183" b="10196"/>
          <a:stretch/>
        </p:blipFill>
        <p:spPr>
          <a:xfrm>
            <a:off x="4970741" y="2798023"/>
            <a:ext cx="2690128" cy="243705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88263" y="3522095"/>
            <a:ext cx="5264975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유아 학습 플랫폼을 </a:t>
            </a: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만들자</a:t>
            </a:r>
            <a:r>
              <a:rPr lang="en-US" altLang="ko-KR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en-US" altLang="ko-KR" sz="32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960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-0.21875 -0.0009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3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6347308" y="3718874"/>
            <a:ext cx="3237033" cy="222775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457274" y="3718875"/>
            <a:ext cx="3237033" cy="22277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23777" y="647347"/>
            <a:ext cx="1944443" cy="609398"/>
          </a:xfrm>
        </p:spPr>
        <p:txBody>
          <a:bodyPr/>
          <a:lstStyle/>
          <a:p>
            <a:r>
              <a:rPr lang="en-US" altLang="ko-KR" dirty="0">
                <a:solidFill>
                  <a:srgbClr val="FF7777"/>
                </a:solidFill>
              </a:rPr>
              <a:t>0</a:t>
            </a:r>
            <a:r>
              <a:rPr lang="en-US" altLang="ko-KR" dirty="0">
                <a:solidFill>
                  <a:srgbClr val="68C967"/>
                </a:solidFill>
              </a:rPr>
              <a:t>1.</a:t>
            </a:r>
            <a:r>
              <a:rPr lang="en-US" altLang="ko-KR" dirty="0"/>
              <a:t>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18635" y="2135857"/>
            <a:ext cx="6872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아이들의 언어발달에서 가장 중요한 것은 </a:t>
            </a:r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풍부한 </a:t>
            </a:r>
            <a:r>
              <a:rPr lang="ko-KR" altLang="en-US" sz="24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언어환경</a:t>
            </a:r>
            <a:endParaRPr lang="en-US" altLang="ko-KR" sz="24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93416" y="3947966"/>
            <a:ext cx="388327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풍부한 </a:t>
            </a:r>
            <a:r>
              <a:rPr lang="ko-KR" altLang="en-US" sz="24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언어환경</a:t>
            </a:r>
            <a:endParaRPr lang="en-US" altLang="ko-KR" sz="24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00B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24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00B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단어놀이</a:t>
            </a:r>
            <a:r>
              <a:rPr lang="en-US" altLang="ko-KR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말놀이</a:t>
            </a:r>
            <a:endParaRPr lang="en-US" altLang="ko-KR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92D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책 읽어 주기</a:t>
            </a:r>
            <a:endParaRPr lang="en-US" altLang="ko-KR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92D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복잡한 어휘에 정기적으로 노출</a:t>
            </a:r>
            <a:endParaRPr lang="en-US" altLang="ko-KR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92D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71690" y="3947966"/>
            <a:ext cx="388327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빈약한 </a:t>
            </a:r>
            <a:r>
              <a:rPr lang="ko-KR" altLang="en-US" sz="24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언어환경</a:t>
            </a:r>
            <a:endParaRPr lang="en-US" altLang="ko-KR" sz="24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24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텔레비전</a:t>
            </a:r>
            <a:r>
              <a:rPr lang="en-US" altLang="ko-KR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스마트폰</a:t>
            </a:r>
            <a:endParaRPr lang="en-US" altLang="ko-KR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나이에 맞는 책이 없음</a:t>
            </a:r>
            <a:endParaRPr lang="en-US" altLang="ko-KR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방에서 텔레비전</a:t>
            </a:r>
            <a:r>
              <a:rPr lang="en-US" altLang="ko-KR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라디오 틀기</a:t>
            </a:r>
            <a:endParaRPr lang="en-US" altLang="ko-KR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46072" y="2716986"/>
            <a:ext cx="7417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유아기 어휘력은 아이들의 </a:t>
            </a:r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두뇌 발달</a:t>
            </a:r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뿐만 아니라 장기적으로 </a:t>
            </a:r>
            <a:endParaRPr lang="en-US" altLang="ko-KR" sz="24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인내력</a:t>
            </a:r>
            <a:r>
              <a:rPr lang="en-US" altLang="ko-KR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공감력</a:t>
            </a:r>
            <a:r>
              <a:rPr lang="en-US" altLang="ko-KR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도덕성</a:t>
            </a:r>
            <a:r>
              <a:rPr lang="en-US" altLang="ko-KR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사회성 </a:t>
            </a:r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등에 영향을 준다고 알려져 있음</a:t>
            </a:r>
            <a:endParaRPr lang="en-US" altLang="ko-KR" sz="24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19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3" grpId="0"/>
      <p:bldP spid="4" grpId="0"/>
      <p:bldP spid="6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23777" y="647347"/>
            <a:ext cx="1944443" cy="609398"/>
          </a:xfrm>
        </p:spPr>
        <p:txBody>
          <a:bodyPr/>
          <a:lstStyle/>
          <a:p>
            <a:r>
              <a:rPr lang="en-US" altLang="ko-KR" dirty="0">
                <a:solidFill>
                  <a:srgbClr val="FF7777"/>
                </a:solidFill>
              </a:rPr>
              <a:t>0</a:t>
            </a:r>
            <a:r>
              <a:rPr lang="en-US" altLang="ko-KR" dirty="0">
                <a:solidFill>
                  <a:srgbClr val="68C967"/>
                </a:solidFill>
              </a:rPr>
              <a:t>1.</a:t>
            </a:r>
            <a:r>
              <a:rPr lang="en-US" altLang="ko-KR" dirty="0"/>
              <a:t>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97707" y="2306635"/>
            <a:ext cx="419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COVID-19</a:t>
            </a:r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늘어난 온라인 교육</a:t>
            </a:r>
            <a:endParaRPr lang="en-US" altLang="ko-KR" sz="24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97706" y="2979308"/>
            <a:ext cx="419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필수가 되어버린 </a:t>
            </a:r>
            <a:r>
              <a:rPr lang="ko-KR" altLang="en-US" sz="24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홈스쿨링</a:t>
            </a:r>
            <a:endParaRPr lang="en-US" altLang="ko-KR" sz="24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46084" y="3583747"/>
            <a:ext cx="7099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어린이집</a:t>
            </a:r>
            <a:r>
              <a:rPr lang="en-US" altLang="ko-KR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초등학교를 가지 못하고 집에 있게 되면서</a:t>
            </a:r>
            <a:r>
              <a:rPr lang="en-US" altLang="ko-KR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endParaRPr lang="en-US" altLang="ko-KR" sz="24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 rot="21233111">
            <a:off x="2388975" y="4803712"/>
            <a:ext cx="7349714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온라인으로 즐겁게 </a:t>
            </a: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공부할 수 </a:t>
            </a:r>
            <a:r>
              <a:rPr lang="ko-KR" altLang="en-US" sz="3200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있는 교육 서비스</a:t>
            </a:r>
            <a:endParaRPr lang="en-US" altLang="ko-KR" sz="32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27" t="51376" r="4771"/>
          <a:stretch/>
        </p:blipFill>
        <p:spPr>
          <a:xfrm rot="20150056">
            <a:off x="8524203" y="2625391"/>
            <a:ext cx="3765177" cy="333467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" t="1939" r="43368" b="44911"/>
          <a:stretch/>
        </p:blipFill>
        <p:spPr>
          <a:xfrm rot="2081438" flipH="1">
            <a:off x="-262625" y="2708228"/>
            <a:ext cx="3624326" cy="364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5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4" grpId="0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8029711" y="3419499"/>
            <a:ext cx="3237033" cy="222775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445678" y="3419500"/>
            <a:ext cx="3237033" cy="222775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05604" y="3428999"/>
            <a:ext cx="3237033" cy="222775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23779" y="647347"/>
            <a:ext cx="1944443" cy="609398"/>
          </a:xfrm>
        </p:spPr>
        <p:txBody>
          <a:bodyPr/>
          <a:lstStyle/>
          <a:p>
            <a:r>
              <a:rPr lang="en-US" altLang="ko-KR" dirty="0">
                <a:solidFill>
                  <a:srgbClr val="FF7777"/>
                </a:solidFill>
              </a:rPr>
              <a:t>0</a:t>
            </a:r>
            <a:r>
              <a:rPr lang="en-US" altLang="ko-KR" dirty="0">
                <a:solidFill>
                  <a:srgbClr val="68C967"/>
                </a:solidFill>
              </a:rPr>
              <a:t>1.</a:t>
            </a:r>
            <a:r>
              <a:rPr lang="en-US" altLang="ko-KR" dirty="0"/>
              <a:t> </a:t>
            </a:r>
            <a:r>
              <a:rPr lang="ko-KR" altLang="en-US" dirty="0" smtClean="0"/>
              <a:t>개요</a:t>
            </a:r>
            <a:endParaRPr lang="ko-KR" altLang="en-US" sz="3600" dirty="0"/>
          </a:p>
        </p:txBody>
      </p:sp>
      <p:sp>
        <p:nvSpPr>
          <p:cNvPr id="8" name="직사각형 7"/>
          <p:cNvSpPr/>
          <p:nvPr/>
        </p:nvSpPr>
        <p:spPr>
          <a:xfrm>
            <a:off x="5004290" y="2252982"/>
            <a:ext cx="3291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</a:t>
            </a:r>
            <a:r>
              <a:rPr lang="ko-KR" altLang="en-US" sz="36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도담도담인가</a:t>
            </a:r>
            <a:r>
              <a:rPr lang="en-US" altLang="ko-KR" sz="3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en-US" altLang="ko-KR" sz="36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6084" y="3603484"/>
            <a:ext cx="316443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즐겁게 배우는 한글</a:t>
            </a:r>
            <a:endParaRPr lang="en-US" altLang="ko-KR" sz="20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아이의 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흥미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끄는 컨텐츠로 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배움에 대한 즐거운 기억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만들어주고자 합니다</a:t>
            </a:r>
            <a:r>
              <a:rPr lang="en-US" altLang="ko-KR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89105" y="3603484"/>
            <a:ext cx="231237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소통</a:t>
            </a:r>
            <a:endParaRPr lang="en-US" altLang="ko-KR" sz="20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20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선생님</a:t>
            </a:r>
            <a:r>
              <a:rPr lang="en-US" altLang="ko-KR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클래스 친구들과 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소통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법을 배웁니다</a:t>
            </a:r>
            <a:r>
              <a:rPr lang="en-US" altLang="ko-KR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ctr"/>
            <a:endParaRPr lang="en-US" altLang="ko-KR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65923" y="3603484"/>
            <a:ext cx="295634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생각을 키운다</a:t>
            </a:r>
            <a:endParaRPr lang="en-US" altLang="ko-KR" sz="20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20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학습능력을 키우면서 자신감을 느끼고 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 큰 생각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할 수 있는 기회가 됩니다</a:t>
            </a:r>
            <a:r>
              <a:rPr lang="en-US" altLang="ko-KR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98" t="34358" r="28248" b="42821"/>
          <a:stretch/>
        </p:blipFill>
        <p:spPr>
          <a:xfrm>
            <a:off x="3640017" y="1767226"/>
            <a:ext cx="1450731" cy="156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9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8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6779354" y="2385164"/>
            <a:ext cx="2897925" cy="379827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608027" y="2470638"/>
            <a:ext cx="2897925" cy="379827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82157" y="3753345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글자공부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2157" y="4310338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낱말연습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82157" y="4890082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받아쓰기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444" y="1813848"/>
            <a:ext cx="1765877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663" y="1813848"/>
            <a:ext cx="1714655" cy="180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3484" y="4254742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3484" y="4928811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학습관리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82157" y="5414263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그림놀이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4322280" y="647347"/>
            <a:ext cx="3547446" cy="6093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 smtClean="0">
                <a:solidFill>
                  <a:srgbClr val="68C967"/>
                </a:solidFill>
              </a:rPr>
              <a:t>2.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 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80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3" r="7765" b="16061"/>
          <a:stretch/>
        </p:blipFill>
        <p:spPr>
          <a:xfrm>
            <a:off x="4612940" y="2000708"/>
            <a:ext cx="5715595" cy="4249967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4569147" y="647347"/>
            <a:ext cx="3053720" cy="609398"/>
          </a:xfrm>
          <a:prstGeom prst="rect">
            <a:avLst/>
          </a:prstGeom>
          <a:effectLst>
            <a:outerShdw dist="50800" dir="2400000" algn="tl" rotWithShape="0">
              <a:schemeClr val="bg1"/>
            </a:outerShdw>
          </a:effectLst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400" kern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65742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</a:lstStyle>
          <a:p>
            <a:r>
              <a:rPr lang="en-US" altLang="ko-KR" smtClean="0">
                <a:solidFill>
                  <a:srgbClr val="FF7777"/>
                </a:solidFill>
              </a:rPr>
              <a:t>0</a:t>
            </a:r>
            <a:r>
              <a:rPr lang="en-US" altLang="ko-KR" smtClean="0">
                <a:solidFill>
                  <a:srgbClr val="68C967"/>
                </a:solidFill>
              </a:rPr>
              <a:t>3.</a:t>
            </a:r>
            <a:r>
              <a:rPr lang="ko-KR" altLang="en-US" smtClean="0"/>
              <a:t> 기능 소개</a:t>
            </a: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6135" y="2420107"/>
            <a:ext cx="2897925" cy="379827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1" y="2000709"/>
            <a:ext cx="1714655" cy="180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03889" y="3886700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글자공부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3889" y="4443693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낱말연습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3889" y="5023437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받아쓰기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3889" y="5547618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그림놀이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673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804">
      <a:dk1>
        <a:sysClr val="windowText" lastClr="000000"/>
      </a:dk1>
      <a:lt1>
        <a:sysClr val="window" lastClr="FFFFFF"/>
      </a:lt1>
      <a:dk2>
        <a:srgbClr val="00183E"/>
      </a:dk2>
      <a:lt2>
        <a:srgbClr val="C4E1FF"/>
      </a:lt2>
      <a:accent1>
        <a:srgbClr val="FF7777"/>
      </a:accent1>
      <a:accent2>
        <a:srgbClr val="68C967"/>
      </a:accent2>
      <a:accent3>
        <a:srgbClr val="4B8CDE"/>
      </a:accent3>
      <a:accent4>
        <a:srgbClr val="EAD65C"/>
      </a:accent4>
      <a:accent5>
        <a:srgbClr val="665742"/>
      </a:accent5>
      <a:accent6>
        <a:srgbClr val="E48A62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4431</TotalTime>
  <Words>714</Words>
  <Application>Microsoft Office PowerPoint</Application>
  <PresentationFormat>와이드스크린</PresentationFormat>
  <Paragraphs>178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나눔스퀘어</vt:lpstr>
      <vt:lpstr>맑은 고딕</vt:lpstr>
      <vt:lpstr>Arial</vt:lpstr>
      <vt:lpstr>나눔스퀘어 Bold</vt:lpstr>
      <vt:lpstr>나눔스퀘어 ExtraBold</vt:lpstr>
      <vt:lpstr>나눔바른고딕</vt:lpstr>
      <vt:lpstr>Office 테마</vt:lpstr>
      <vt:lpstr>PowerPoint 프레젠테이션</vt:lpstr>
      <vt:lpstr>02. 서비스 계획</vt:lpstr>
      <vt:lpstr>01. 개요</vt:lpstr>
      <vt:lpstr>01. 개요</vt:lpstr>
      <vt:lpstr>01. 개요</vt:lpstr>
      <vt:lpstr>01. 개요</vt:lpstr>
      <vt:lpstr>01. 개요</vt:lpstr>
      <vt:lpstr>02. 서비스 계획</vt:lpstr>
      <vt:lpstr>PowerPoint 프레젠테이션</vt:lpstr>
      <vt:lpstr>03. 기능 소개</vt:lpstr>
      <vt:lpstr>03. 기능 소개</vt:lpstr>
      <vt:lpstr>03. 기능 소개</vt:lpstr>
      <vt:lpstr>03. 기능 소개</vt:lpstr>
      <vt:lpstr>03. 기능 소개</vt:lpstr>
      <vt:lpstr>03. 기능 소개</vt:lpstr>
      <vt:lpstr>03. 기능 소개</vt:lpstr>
      <vt:lpstr>03. 기능 소개</vt:lpstr>
      <vt:lpstr>03. 기능 소개</vt:lpstr>
      <vt:lpstr>03. 기능 소개</vt:lpstr>
      <vt:lpstr>03. 기능 소개</vt:lpstr>
      <vt:lpstr>04. 기술 소개</vt:lpstr>
      <vt:lpstr>05. 서비스 시연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#99[10p]유치원_템플릿</dc:title>
  <dc:creator>파포장인</dc:creator>
  <cp:keywords>파포장인</cp:keywords>
  <cp:lastModifiedBy>multicampus</cp:lastModifiedBy>
  <cp:revision>1112</cp:revision>
  <dcterms:created xsi:type="dcterms:W3CDTF">2020-02-25T10:05:44Z</dcterms:created>
  <dcterms:modified xsi:type="dcterms:W3CDTF">2020-11-22T14:50:19Z</dcterms:modified>
  <cp:category>본 문서의 저작권은 파포장인에게 있습니다.</cp:category>
</cp:coreProperties>
</file>