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321" r:id="rId4"/>
    <p:sldId id="299" r:id="rId5"/>
    <p:sldId id="300" r:id="rId6"/>
    <p:sldId id="322" r:id="rId7"/>
    <p:sldId id="330" r:id="rId8"/>
    <p:sldId id="329" r:id="rId9"/>
    <p:sldId id="328" r:id="rId10"/>
    <p:sldId id="331" r:id="rId11"/>
    <p:sldId id="327" r:id="rId12"/>
    <p:sldId id="323" r:id="rId13"/>
    <p:sldId id="319" r:id="rId14"/>
    <p:sldId id="324" r:id="rId15"/>
    <p:sldId id="3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E668"/>
    <a:srgbClr val="FFFF00"/>
    <a:srgbClr val="EDB9E6"/>
    <a:srgbClr val="00D05E"/>
    <a:srgbClr val="FF00FF"/>
    <a:srgbClr val="51361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1244" autoAdjust="0"/>
  </p:normalViewPr>
  <p:slideViewPr>
    <p:cSldViewPr>
      <p:cViewPr>
        <p:scale>
          <a:sx n="100" d="100"/>
          <a:sy n="100" d="100"/>
        </p:scale>
        <p:origin x="188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D0B5D-94C3-45D5-B451-F237DA6B195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>
        <a:scene3d>
          <a:camera prst="perspectiveFront"/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FB7C0FB2-7FBB-4851-9516-9DEA2AAC3229}">
      <dgm:prSet phldrT="[텍스트]"/>
      <dgm:spPr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과제 </a:t>
          </a:r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현황</a:t>
          </a:r>
          <a:endParaRPr lang="ko-KR" alt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8CB4267-38E7-45F5-BD19-D3C85144C571}" type="parTrans" cxnId="{A64F7F56-ED66-47BB-B55C-7D5ADB1F8F3F}">
      <dgm:prSet/>
      <dgm:spPr/>
      <dgm:t>
        <a:bodyPr/>
        <a:lstStyle/>
        <a:p>
          <a:pPr latinLnBrk="1"/>
          <a:endParaRPr lang="ko-KR" altLang="en-US"/>
        </a:p>
      </dgm:t>
    </dgm:pt>
    <dgm:pt modelId="{A1BA9F03-6652-45B7-BFF2-CCFB83FD75E2}" type="sibTrans" cxnId="{A64F7F56-ED66-47BB-B55C-7D5ADB1F8F3F}">
      <dgm:prSet/>
      <dgm:spPr/>
      <dgm:t>
        <a:bodyPr/>
        <a:lstStyle/>
        <a:p>
          <a:pPr latinLnBrk="1"/>
          <a:endParaRPr lang="ko-KR" altLang="en-US"/>
        </a:p>
      </dgm:t>
    </dgm:pt>
    <dgm:pt modelId="{F8164657-63F3-45B4-B043-DB71CB0324DF}">
      <dgm:prSet phldrT="[텍스트]"/>
      <dgm:spPr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개발 </a:t>
          </a:r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내용</a:t>
          </a:r>
          <a:endParaRPr lang="ko-KR" alt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920E9C92-5986-4B94-99A6-392C77791BEB}" type="parTrans" cxnId="{B8F86B10-0594-4A78-8D4F-06678414918C}">
      <dgm:prSet/>
      <dgm:spPr/>
      <dgm:t>
        <a:bodyPr/>
        <a:lstStyle/>
        <a:p>
          <a:pPr latinLnBrk="1"/>
          <a:endParaRPr lang="ko-KR" altLang="en-US"/>
        </a:p>
      </dgm:t>
    </dgm:pt>
    <dgm:pt modelId="{7E2122F9-D92E-44CF-B35D-8E0B7A267AA7}" type="sibTrans" cxnId="{B8F86B10-0594-4A78-8D4F-06678414918C}">
      <dgm:prSet/>
      <dgm:spPr/>
      <dgm:t>
        <a:bodyPr/>
        <a:lstStyle/>
        <a:p>
          <a:pPr latinLnBrk="1"/>
          <a:endParaRPr lang="ko-KR" altLang="en-US"/>
        </a:p>
      </dgm:t>
    </dgm:pt>
    <dgm:pt modelId="{AA22C35C-D31B-4C35-AF66-691B84620BB4}">
      <dgm:prSet phldrT="[텍스트]"/>
      <dgm:spPr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개발 </a:t>
          </a:r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목표</a:t>
          </a:r>
          <a:endParaRPr lang="ko-KR" alt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EC829CD-435D-4865-936E-C73FDCA793AC}" type="parTrans" cxnId="{4E2C11D6-F46B-4CDF-BA31-4F2B920E4300}">
      <dgm:prSet/>
      <dgm:spPr/>
      <dgm:t>
        <a:bodyPr/>
        <a:lstStyle/>
        <a:p>
          <a:pPr latinLnBrk="1"/>
          <a:endParaRPr lang="ko-KR" altLang="en-US"/>
        </a:p>
      </dgm:t>
    </dgm:pt>
    <dgm:pt modelId="{B58D82F3-D47E-4D12-AF3A-4F5168A7C078}" type="sibTrans" cxnId="{4E2C11D6-F46B-4CDF-BA31-4F2B920E4300}">
      <dgm:prSet/>
      <dgm:spPr/>
      <dgm:t>
        <a:bodyPr/>
        <a:lstStyle/>
        <a:p>
          <a:pPr latinLnBrk="1"/>
          <a:endParaRPr lang="ko-KR" altLang="en-US"/>
        </a:p>
      </dgm:t>
    </dgm:pt>
    <dgm:pt modelId="{5B24D802-F706-44A4-AEF5-93EE1E431774}">
      <dgm:prSet phldrT="[텍스트]"/>
      <dgm:spPr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개발 과정</a:t>
          </a:r>
          <a:endParaRPr lang="ko-KR" alt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7AB2D5E0-E1CC-4639-A4E6-2D47C2E1E407}" type="parTrans" cxnId="{437004B2-ED28-457C-9752-4CBC04306E2D}">
      <dgm:prSet/>
      <dgm:spPr/>
      <dgm:t>
        <a:bodyPr/>
        <a:lstStyle/>
        <a:p>
          <a:pPr latinLnBrk="1"/>
          <a:endParaRPr lang="ko-KR" altLang="en-US"/>
        </a:p>
      </dgm:t>
    </dgm:pt>
    <dgm:pt modelId="{1D903950-347F-4F48-836E-53926FE3FC33}" type="sibTrans" cxnId="{437004B2-ED28-457C-9752-4CBC04306E2D}">
      <dgm:prSet/>
      <dgm:spPr/>
      <dgm:t>
        <a:bodyPr/>
        <a:lstStyle/>
        <a:p>
          <a:pPr latinLnBrk="1"/>
          <a:endParaRPr lang="ko-KR" altLang="en-US"/>
        </a:p>
      </dgm:t>
    </dgm:pt>
    <dgm:pt modelId="{0B9E4B55-FC5D-4653-9E85-77C8B547B0A6}">
      <dgm:prSet phldrT="[텍스트]"/>
      <dgm:spPr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결과</a:t>
          </a:r>
          <a:endParaRPr lang="ko-KR" alt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C1375505-38E0-43A6-9442-33707BD6DFDA}" type="parTrans" cxnId="{F47CB4AA-7DA5-4D22-8B77-D4DBC6C179A9}">
      <dgm:prSet/>
      <dgm:spPr/>
      <dgm:t>
        <a:bodyPr/>
        <a:lstStyle/>
        <a:p>
          <a:pPr latinLnBrk="1"/>
          <a:endParaRPr lang="ko-KR" altLang="en-US"/>
        </a:p>
      </dgm:t>
    </dgm:pt>
    <dgm:pt modelId="{092D4971-D0D9-4646-BBAF-384B1CC36EC9}" type="sibTrans" cxnId="{F47CB4AA-7DA5-4D22-8B77-D4DBC6C179A9}">
      <dgm:prSet/>
      <dgm:spPr/>
      <dgm:t>
        <a:bodyPr/>
        <a:lstStyle/>
        <a:p>
          <a:pPr latinLnBrk="1"/>
          <a:endParaRPr lang="ko-KR" altLang="en-US"/>
        </a:p>
      </dgm:t>
    </dgm:pt>
    <dgm:pt modelId="{944F9AE1-FDCE-41D0-B70B-2510707950C7}" type="pres">
      <dgm:prSet presAssocID="{632D0B5D-94C3-45D5-B451-F237DA6B195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A010DE-C406-4311-9FC3-706215A996B1}" type="pres">
      <dgm:prSet presAssocID="{632D0B5D-94C3-45D5-B451-F237DA6B1951}" presName="Name1" presStyleCnt="0"/>
      <dgm:spPr/>
    </dgm:pt>
    <dgm:pt modelId="{C2B8F03B-AEDE-4590-97DD-D1C44985257C}" type="pres">
      <dgm:prSet presAssocID="{632D0B5D-94C3-45D5-B451-F237DA6B1951}" presName="cycle" presStyleCnt="0"/>
      <dgm:spPr/>
    </dgm:pt>
    <dgm:pt modelId="{674DAE51-3E62-4326-9F04-D88F76B3105A}" type="pres">
      <dgm:prSet presAssocID="{632D0B5D-94C3-45D5-B451-F237DA6B1951}" presName="srcNode" presStyleLbl="node1" presStyleIdx="0" presStyleCnt="5"/>
      <dgm:spPr/>
    </dgm:pt>
    <dgm:pt modelId="{14357B4E-59DD-4F06-9A6E-9935094C5495}" type="pres">
      <dgm:prSet presAssocID="{632D0B5D-94C3-45D5-B451-F237DA6B195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44D119BD-0711-4A52-9289-C808B1C009D1}" type="pres">
      <dgm:prSet presAssocID="{632D0B5D-94C3-45D5-B451-F237DA6B1951}" presName="extraNode" presStyleLbl="node1" presStyleIdx="0" presStyleCnt="5"/>
      <dgm:spPr/>
    </dgm:pt>
    <dgm:pt modelId="{4E50F3F6-054D-4E94-95E9-EBAED8B1EAF5}" type="pres">
      <dgm:prSet presAssocID="{632D0B5D-94C3-45D5-B451-F237DA6B1951}" presName="dstNode" presStyleLbl="node1" presStyleIdx="0" presStyleCnt="5"/>
      <dgm:spPr/>
    </dgm:pt>
    <dgm:pt modelId="{DABF0FC8-7865-4D57-9391-18415B6B9339}" type="pres">
      <dgm:prSet presAssocID="{FB7C0FB2-7FBB-4851-9516-9DEA2AAC3229}" presName="text_1" presStyleLbl="node1" presStyleIdx="0" presStyleCnt="5" custLinFactNeighborX="-352" custLinFactNeighborY="-2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B22EB0-44DF-4BA7-9E9C-87D851FC2A53}" type="pres">
      <dgm:prSet presAssocID="{FB7C0FB2-7FBB-4851-9516-9DEA2AAC3229}" presName="accent_1" presStyleCnt="0"/>
      <dgm:spPr/>
    </dgm:pt>
    <dgm:pt modelId="{60047FF8-7F00-47BD-B2D4-6E2AA870AC7B}" type="pres">
      <dgm:prSet presAssocID="{FB7C0FB2-7FBB-4851-9516-9DEA2AAC3229}" presName="accentRepeatNode" presStyleLbl="solidFgAcc1" presStyleIdx="0" presStyleCnt="5"/>
      <dgm:spPr/>
    </dgm:pt>
    <dgm:pt modelId="{1B41C22B-389F-4E26-926B-D136A61FB7DC}" type="pres">
      <dgm:prSet presAssocID="{F8164657-63F3-45B4-B043-DB71CB0324D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E7C458-058A-468D-AF4E-0BAEC31F8446}" type="pres">
      <dgm:prSet presAssocID="{F8164657-63F3-45B4-B043-DB71CB0324DF}" presName="accent_2" presStyleCnt="0"/>
      <dgm:spPr/>
    </dgm:pt>
    <dgm:pt modelId="{40585979-9F67-44BF-9677-DC914EBE2A74}" type="pres">
      <dgm:prSet presAssocID="{F8164657-63F3-45B4-B043-DB71CB0324DF}" presName="accentRepeatNode" presStyleLbl="solidFgAcc1" presStyleIdx="1" presStyleCnt="5"/>
      <dgm:spPr/>
    </dgm:pt>
    <dgm:pt modelId="{8912F396-186F-46FF-AFCD-4B50781F74FE}" type="pres">
      <dgm:prSet presAssocID="{AA22C35C-D31B-4C35-AF66-691B84620BB4}" presName="text_3" presStyleLbl="node1" presStyleIdx="2" presStyleCnt="5" custLinFactNeighborX="306" custLinFactNeighborY="-2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81AD98-1728-4B19-8EA1-7CB5E267BE24}" type="pres">
      <dgm:prSet presAssocID="{AA22C35C-D31B-4C35-AF66-691B84620BB4}" presName="accent_3" presStyleCnt="0"/>
      <dgm:spPr/>
    </dgm:pt>
    <dgm:pt modelId="{3079EFBF-72EE-4BF4-A6F3-CC8B7DCFCE62}" type="pres">
      <dgm:prSet presAssocID="{AA22C35C-D31B-4C35-AF66-691B84620BB4}" presName="accentRepeatNode" presStyleLbl="solidFgAcc1" presStyleIdx="2" presStyleCnt="5"/>
      <dgm:spPr/>
    </dgm:pt>
    <dgm:pt modelId="{D54922A8-C976-4473-8C89-05BEAEED658F}" type="pres">
      <dgm:prSet presAssocID="{5B24D802-F706-44A4-AEF5-93EE1E431774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CC61B3-3A1C-40AA-A525-3B67CF3516EA}" type="pres">
      <dgm:prSet presAssocID="{5B24D802-F706-44A4-AEF5-93EE1E431774}" presName="accent_4" presStyleCnt="0"/>
      <dgm:spPr/>
    </dgm:pt>
    <dgm:pt modelId="{DE69B473-94A5-4819-900E-FC06990B0893}" type="pres">
      <dgm:prSet presAssocID="{5B24D802-F706-44A4-AEF5-93EE1E431774}" presName="accentRepeatNode" presStyleLbl="solidFgAcc1" presStyleIdx="3" presStyleCnt="5"/>
      <dgm:spPr/>
    </dgm:pt>
    <dgm:pt modelId="{028AC1AE-44A1-4082-A530-706E3DC2A5A3}" type="pres">
      <dgm:prSet presAssocID="{0B9E4B55-FC5D-4653-9E85-77C8B547B0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62EE56-107B-40C7-832E-74DF6AE2D6B0}" type="pres">
      <dgm:prSet presAssocID="{0B9E4B55-FC5D-4653-9E85-77C8B547B0A6}" presName="accent_5" presStyleCnt="0"/>
      <dgm:spPr/>
    </dgm:pt>
    <dgm:pt modelId="{81E1830D-40D0-4B69-8948-9AE0D6EF6D76}" type="pres">
      <dgm:prSet presAssocID="{0B9E4B55-FC5D-4653-9E85-77C8B547B0A6}" presName="accentRepeatNode" presStyleLbl="solidFgAcc1" presStyleIdx="4" presStyleCnt="5"/>
      <dgm:spPr/>
    </dgm:pt>
  </dgm:ptLst>
  <dgm:cxnLst>
    <dgm:cxn modelId="{7493B439-1185-4D9F-9174-DC5031B98791}" type="presOf" srcId="{A1BA9F03-6652-45B7-BFF2-CCFB83FD75E2}" destId="{14357B4E-59DD-4F06-9A6E-9935094C5495}" srcOrd="0" destOrd="0" presId="urn:microsoft.com/office/officeart/2008/layout/VerticalCurvedList"/>
    <dgm:cxn modelId="{4E2C11D6-F46B-4CDF-BA31-4F2B920E4300}" srcId="{632D0B5D-94C3-45D5-B451-F237DA6B1951}" destId="{AA22C35C-D31B-4C35-AF66-691B84620BB4}" srcOrd="2" destOrd="0" parTransId="{FEC829CD-435D-4865-936E-C73FDCA793AC}" sibTransId="{B58D82F3-D47E-4D12-AF3A-4F5168A7C078}"/>
    <dgm:cxn modelId="{B8F86B10-0594-4A78-8D4F-06678414918C}" srcId="{632D0B5D-94C3-45D5-B451-F237DA6B1951}" destId="{F8164657-63F3-45B4-B043-DB71CB0324DF}" srcOrd="1" destOrd="0" parTransId="{920E9C92-5986-4B94-99A6-392C77791BEB}" sibTransId="{7E2122F9-D92E-44CF-B35D-8E0B7A267AA7}"/>
    <dgm:cxn modelId="{440140E9-95EC-4C1F-9419-8AE0A0C9DDC5}" type="presOf" srcId="{0B9E4B55-FC5D-4653-9E85-77C8B547B0A6}" destId="{028AC1AE-44A1-4082-A530-706E3DC2A5A3}" srcOrd="0" destOrd="0" presId="urn:microsoft.com/office/officeart/2008/layout/VerticalCurvedList"/>
    <dgm:cxn modelId="{A52F5A38-B4C7-4C65-86C7-D4E3F13F5C93}" type="presOf" srcId="{632D0B5D-94C3-45D5-B451-F237DA6B1951}" destId="{944F9AE1-FDCE-41D0-B70B-2510707950C7}" srcOrd="0" destOrd="0" presId="urn:microsoft.com/office/officeart/2008/layout/VerticalCurvedList"/>
    <dgm:cxn modelId="{A64F7F56-ED66-47BB-B55C-7D5ADB1F8F3F}" srcId="{632D0B5D-94C3-45D5-B451-F237DA6B1951}" destId="{FB7C0FB2-7FBB-4851-9516-9DEA2AAC3229}" srcOrd="0" destOrd="0" parTransId="{18CB4267-38E7-45F5-BD19-D3C85144C571}" sibTransId="{A1BA9F03-6652-45B7-BFF2-CCFB83FD75E2}"/>
    <dgm:cxn modelId="{526E620E-2608-4C5B-8BA7-E0C8260A5D6E}" type="presOf" srcId="{5B24D802-F706-44A4-AEF5-93EE1E431774}" destId="{D54922A8-C976-4473-8C89-05BEAEED658F}" srcOrd="0" destOrd="0" presId="urn:microsoft.com/office/officeart/2008/layout/VerticalCurvedList"/>
    <dgm:cxn modelId="{437004B2-ED28-457C-9752-4CBC04306E2D}" srcId="{632D0B5D-94C3-45D5-B451-F237DA6B1951}" destId="{5B24D802-F706-44A4-AEF5-93EE1E431774}" srcOrd="3" destOrd="0" parTransId="{7AB2D5E0-E1CC-4639-A4E6-2D47C2E1E407}" sibTransId="{1D903950-347F-4F48-836E-53926FE3FC33}"/>
    <dgm:cxn modelId="{F47CB4AA-7DA5-4D22-8B77-D4DBC6C179A9}" srcId="{632D0B5D-94C3-45D5-B451-F237DA6B1951}" destId="{0B9E4B55-FC5D-4653-9E85-77C8B547B0A6}" srcOrd="4" destOrd="0" parTransId="{C1375505-38E0-43A6-9442-33707BD6DFDA}" sibTransId="{092D4971-D0D9-4646-BBAF-384B1CC36EC9}"/>
    <dgm:cxn modelId="{D4DB2FB4-E10C-43DB-BBF5-C0B5CF1E5798}" type="presOf" srcId="{F8164657-63F3-45B4-B043-DB71CB0324DF}" destId="{1B41C22B-389F-4E26-926B-D136A61FB7DC}" srcOrd="0" destOrd="0" presId="urn:microsoft.com/office/officeart/2008/layout/VerticalCurvedList"/>
    <dgm:cxn modelId="{0AA0EF5E-BFF5-46B4-AF5C-92F5DF3A4B6A}" type="presOf" srcId="{AA22C35C-D31B-4C35-AF66-691B84620BB4}" destId="{8912F396-186F-46FF-AFCD-4B50781F74FE}" srcOrd="0" destOrd="0" presId="urn:microsoft.com/office/officeart/2008/layout/VerticalCurvedList"/>
    <dgm:cxn modelId="{020AD971-D8F0-4A86-A671-4DDBC1FE0437}" type="presOf" srcId="{FB7C0FB2-7FBB-4851-9516-9DEA2AAC3229}" destId="{DABF0FC8-7865-4D57-9391-18415B6B9339}" srcOrd="0" destOrd="0" presId="urn:microsoft.com/office/officeart/2008/layout/VerticalCurvedList"/>
    <dgm:cxn modelId="{E087CF95-CA41-4B88-9684-C9FB79C59902}" type="presParOf" srcId="{944F9AE1-FDCE-41D0-B70B-2510707950C7}" destId="{51A010DE-C406-4311-9FC3-706215A996B1}" srcOrd="0" destOrd="0" presId="urn:microsoft.com/office/officeart/2008/layout/VerticalCurvedList"/>
    <dgm:cxn modelId="{EBF18DC7-5C19-4ACA-8F80-28E8A636745C}" type="presParOf" srcId="{51A010DE-C406-4311-9FC3-706215A996B1}" destId="{C2B8F03B-AEDE-4590-97DD-D1C44985257C}" srcOrd="0" destOrd="0" presId="urn:microsoft.com/office/officeart/2008/layout/VerticalCurvedList"/>
    <dgm:cxn modelId="{4B7F98B8-AB95-4481-9E83-3E58783F262D}" type="presParOf" srcId="{C2B8F03B-AEDE-4590-97DD-D1C44985257C}" destId="{674DAE51-3E62-4326-9F04-D88F76B3105A}" srcOrd="0" destOrd="0" presId="urn:microsoft.com/office/officeart/2008/layout/VerticalCurvedList"/>
    <dgm:cxn modelId="{B4BA179F-FE31-46CF-9153-461A9CC704D0}" type="presParOf" srcId="{C2B8F03B-AEDE-4590-97DD-D1C44985257C}" destId="{14357B4E-59DD-4F06-9A6E-9935094C5495}" srcOrd="1" destOrd="0" presId="urn:microsoft.com/office/officeart/2008/layout/VerticalCurvedList"/>
    <dgm:cxn modelId="{9342C6E0-12FA-461C-9B9F-605702D8037B}" type="presParOf" srcId="{C2B8F03B-AEDE-4590-97DD-D1C44985257C}" destId="{44D119BD-0711-4A52-9289-C808B1C009D1}" srcOrd="2" destOrd="0" presId="urn:microsoft.com/office/officeart/2008/layout/VerticalCurvedList"/>
    <dgm:cxn modelId="{97F64621-32E4-423A-96BE-16DA95DAE6DB}" type="presParOf" srcId="{C2B8F03B-AEDE-4590-97DD-D1C44985257C}" destId="{4E50F3F6-054D-4E94-95E9-EBAED8B1EAF5}" srcOrd="3" destOrd="0" presId="urn:microsoft.com/office/officeart/2008/layout/VerticalCurvedList"/>
    <dgm:cxn modelId="{ABB08554-09CD-4DF0-84DC-3C22270B13EA}" type="presParOf" srcId="{51A010DE-C406-4311-9FC3-706215A996B1}" destId="{DABF0FC8-7865-4D57-9391-18415B6B9339}" srcOrd="1" destOrd="0" presId="urn:microsoft.com/office/officeart/2008/layout/VerticalCurvedList"/>
    <dgm:cxn modelId="{D625C19A-1D0C-4701-B1CF-88EA0E280EB3}" type="presParOf" srcId="{51A010DE-C406-4311-9FC3-706215A996B1}" destId="{4EB22EB0-44DF-4BA7-9E9C-87D851FC2A53}" srcOrd="2" destOrd="0" presId="urn:microsoft.com/office/officeart/2008/layout/VerticalCurvedList"/>
    <dgm:cxn modelId="{5533C55F-FF55-4BD6-9C2A-DD9EE5C53A34}" type="presParOf" srcId="{4EB22EB0-44DF-4BA7-9E9C-87D851FC2A53}" destId="{60047FF8-7F00-47BD-B2D4-6E2AA870AC7B}" srcOrd="0" destOrd="0" presId="urn:microsoft.com/office/officeart/2008/layout/VerticalCurvedList"/>
    <dgm:cxn modelId="{0D00CA4A-7709-49C3-B991-96B0781A7C60}" type="presParOf" srcId="{51A010DE-C406-4311-9FC3-706215A996B1}" destId="{1B41C22B-389F-4E26-926B-D136A61FB7DC}" srcOrd="3" destOrd="0" presId="urn:microsoft.com/office/officeart/2008/layout/VerticalCurvedList"/>
    <dgm:cxn modelId="{6F17E504-B4CD-4696-99F7-1522A5EFDE4D}" type="presParOf" srcId="{51A010DE-C406-4311-9FC3-706215A996B1}" destId="{73E7C458-058A-468D-AF4E-0BAEC31F8446}" srcOrd="4" destOrd="0" presId="urn:microsoft.com/office/officeart/2008/layout/VerticalCurvedList"/>
    <dgm:cxn modelId="{EA836D42-EBCB-4980-BBD1-E2843E80E318}" type="presParOf" srcId="{73E7C458-058A-468D-AF4E-0BAEC31F8446}" destId="{40585979-9F67-44BF-9677-DC914EBE2A74}" srcOrd="0" destOrd="0" presId="urn:microsoft.com/office/officeart/2008/layout/VerticalCurvedList"/>
    <dgm:cxn modelId="{AF911957-2AD6-4EC0-9DE7-987044D23116}" type="presParOf" srcId="{51A010DE-C406-4311-9FC3-706215A996B1}" destId="{8912F396-186F-46FF-AFCD-4B50781F74FE}" srcOrd="5" destOrd="0" presId="urn:microsoft.com/office/officeart/2008/layout/VerticalCurvedList"/>
    <dgm:cxn modelId="{00E95359-196E-4E05-9480-2724E6D3669A}" type="presParOf" srcId="{51A010DE-C406-4311-9FC3-706215A996B1}" destId="{0181AD98-1728-4B19-8EA1-7CB5E267BE24}" srcOrd="6" destOrd="0" presId="urn:microsoft.com/office/officeart/2008/layout/VerticalCurvedList"/>
    <dgm:cxn modelId="{DE982938-F199-4D4C-8CBE-B5A56C6B3E72}" type="presParOf" srcId="{0181AD98-1728-4B19-8EA1-7CB5E267BE24}" destId="{3079EFBF-72EE-4BF4-A6F3-CC8B7DCFCE62}" srcOrd="0" destOrd="0" presId="urn:microsoft.com/office/officeart/2008/layout/VerticalCurvedList"/>
    <dgm:cxn modelId="{E966B76C-036A-431B-BC65-8C7F461ED05D}" type="presParOf" srcId="{51A010DE-C406-4311-9FC3-706215A996B1}" destId="{D54922A8-C976-4473-8C89-05BEAEED658F}" srcOrd="7" destOrd="0" presId="urn:microsoft.com/office/officeart/2008/layout/VerticalCurvedList"/>
    <dgm:cxn modelId="{4C13F720-99A7-401F-B2E0-3995C9008EFC}" type="presParOf" srcId="{51A010DE-C406-4311-9FC3-706215A996B1}" destId="{D3CC61B3-3A1C-40AA-A525-3B67CF3516EA}" srcOrd="8" destOrd="0" presId="urn:microsoft.com/office/officeart/2008/layout/VerticalCurvedList"/>
    <dgm:cxn modelId="{8661AA83-8F93-4DEE-86BA-C19B1CBA7A73}" type="presParOf" srcId="{D3CC61B3-3A1C-40AA-A525-3B67CF3516EA}" destId="{DE69B473-94A5-4819-900E-FC06990B0893}" srcOrd="0" destOrd="0" presId="urn:microsoft.com/office/officeart/2008/layout/VerticalCurvedList"/>
    <dgm:cxn modelId="{7679EA48-EA4C-4877-ADE3-A85E7605DA52}" type="presParOf" srcId="{51A010DE-C406-4311-9FC3-706215A996B1}" destId="{028AC1AE-44A1-4082-A530-706E3DC2A5A3}" srcOrd="9" destOrd="0" presId="urn:microsoft.com/office/officeart/2008/layout/VerticalCurvedList"/>
    <dgm:cxn modelId="{2BFD0151-A952-4B06-8BE9-396D787B85E4}" type="presParOf" srcId="{51A010DE-C406-4311-9FC3-706215A996B1}" destId="{9862EE56-107B-40C7-832E-74DF6AE2D6B0}" srcOrd="10" destOrd="0" presId="urn:microsoft.com/office/officeart/2008/layout/VerticalCurvedList"/>
    <dgm:cxn modelId="{DF8613C2-B44A-4130-9F72-0C1D3E53021E}" type="presParOf" srcId="{9862EE56-107B-40C7-832E-74DF6AE2D6B0}" destId="{81E1830D-40D0-4B69-8948-9AE0D6EF6D76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357B4E-59DD-4F06-9A6E-9935094C549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F0FC8-7865-4D57-9391-18415B6B9339}">
      <dsp:nvSpPr>
        <dsp:cNvPr id="0" name=""/>
        <dsp:cNvSpPr/>
      </dsp:nvSpPr>
      <dsp:spPr>
        <a:xfrm>
          <a:off x="364628" y="252709"/>
          <a:ext cx="5656275" cy="508162"/>
        </a:xfrm>
        <a:prstGeom prst="rect">
          <a:avLst/>
        </a:prstGeom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과제 </a:t>
          </a: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현황</a:t>
          </a:r>
          <a:endParaRPr lang="ko-KR" altLang="en-US" sz="20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64628" y="252709"/>
        <a:ext cx="5656275" cy="508162"/>
      </dsp:txXfrm>
    </dsp:sp>
    <dsp:sp modelId="{60047FF8-7F00-47BD-B2D4-6E2AA870AC7B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1C22B-389F-4E26-926B-D136A61FB7DC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개발 </a:t>
          </a: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내용</a:t>
          </a:r>
          <a:endParaRPr lang="ko-KR" altLang="en-US" sz="20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748672" y="1015918"/>
        <a:ext cx="5292140" cy="508162"/>
      </dsp:txXfrm>
    </dsp:sp>
    <dsp:sp modelId="{40585979-9F67-44BF-9677-DC914EBE2A74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2F396-186F-46FF-AFCD-4B50781F74FE}">
      <dsp:nvSpPr>
        <dsp:cNvPr id="0" name=""/>
        <dsp:cNvSpPr/>
      </dsp:nvSpPr>
      <dsp:spPr>
        <a:xfrm>
          <a:off x="876284" y="1776709"/>
          <a:ext cx="5180380" cy="508162"/>
        </a:xfrm>
        <a:prstGeom prst="rect">
          <a:avLst/>
        </a:prstGeom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개발 </a:t>
          </a: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목표</a:t>
          </a:r>
          <a:endParaRPr lang="ko-KR" altLang="en-US" sz="20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876284" y="1776709"/>
        <a:ext cx="5180380" cy="508162"/>
      </dsp:txXfrm>
    </dsp:sp>
    <dsp:sp modelId="{3079EFBF-72EE-4BF4-A6F3-CC8B7DCFCE62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922A8-C976-4473-8C89-05BEAEED658F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개발 과정</a:t>
          </a:r>
          <a:endParaRPr lang="ko-KR" altLang="en-US" sz="20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748672" y="2539918"/>
        <a:ext cx="5292140" cy="508162"/>
      </dsp:txXfrm>
    </dsp:sp>
    <dsp:sp modelId="{DE69B473-94A5-4819-900E-FC06990B0893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AC1AE-44A1-4082-A530-706E3DC2A5A3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gradFill rotWithShape="0">
          <a:gsLst>
            <a:gs pos="0">
              <a:srgbClr val="D1DAEB"/>
            </a:gs>
            <a:gs pos="100000">
              <a:schemeClr val="accent4">
                <a:lumMod val="20000"/>
                <a:lumOff val="80000"/>
              </a:schemeClr>
            </a:gs>
            <a:gs pos="22000">
              <a:schemeClr val="accent4">
                <a:lumMod val="20000"/>
                <a:lumOff val="80000"/>
              </a:schemeClr>
            </a:gs>
            <a:gs pos="62000">
              <a:srgbClr val="C4D6EB"/>
            </a:gs>
            <a:gs pos="0">
              <a:srgbClr val="FFEBFA"/>
            </a:gs>
          </a:gsLst>
          <a:lin ang="108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50800" rIns="50800" bIns="508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2">
                  <a:lumMod val="60000"/>
                  <a:lumOff val="40000"/>
                </a:schemeClr>
              </a:solidFill>
            </a:rPr>
            <a:t>연구 결과</a:t>
          </a:r>
          <a:endParaRPr lang="ko-KR" altLang="en-US" sz="20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384538" y="3301918"/>
        <a:ext cx="5656275" cy="508162"/>
      </dsp:txXfrm>
    </dsp:sp>
    <dsp:sp modelId="{81E1830D-40D0-4B69-8948-9AE0D6EF6D76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44226-4F0B-48B9-A5F1-60AB82354F8F}" type="datetimeFigureOut">
              <a:rPr lang="ko-KR" altLang="en-US" smtClean="0"/>
              <a:pPr/>
              <a:t>2018-01-04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1155-24D9-461D-89A9-CC1B33F01E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430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ECCD-10C0-4DCE-8EA7-DE07C1883D0F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85E53-8845-4C5F-959B-D845A2E48D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88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여기서 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85E53-8845-4C5F-959B-D845A2E48D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51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9D6A-35EC-4C30-86F7-D035CD2245CC}" type="datetime1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3505200" y="652534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D2884"/>
                </a:solidFill>
              </a:defRPr>
            </a:lvl1pPr>
          </a:lstStyle>
          <a:p>
            <a:fld id="{0DCEB606-8EF6-44C1-A98A-AAE77008FB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2092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9D6A-35EC-4C30-86F7-D035CD2245CC}" type="datetime1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3794" name="Picture 2" descr="http://cafefiles.naver.net/20150129_191/gustdm_1422539120365ct2Lv_PNG/007_%BD%C5%C7%C1%B7%CE_shinpro_%C7%C7%C7%C7%C6%BC_PPT_%C1%A6%BE%C8%BC%AD_%B1%E2%C8%B9%BC%AD_%C0%CC%BB%DB%B9%E8%B0%E6_%B9%AB%B7%E1PPT_%C0%CC%BB%DBPPT_%C6%C4%BF%F6%C6%F7%C0%CE%C6%AE_%C6%C4%BF%F6%C6%F7%C0%CE%C6%AE%B9%E8%B0%E6_ppt%B9%E8%B0%E6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21000" contrast="36000"/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 userDrawn="1"/>
          </p:nvSpPr>
          <p:spPr>
            <a:xfrm>
              <a:off x="6012160" y="5301208"/>
              <a:ext cx="2448272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5940152" y="3501008"/>
              <a:ext cx="2448272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35496" y="3068960"/>
              <a:ext cx="2880320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6660232" y="44624"/>
              <a:ext cx="2448272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10000" contras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9D6A-35EC-4C30-86F7-D035CD2245CC}" type="datetime1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81592" y="6192129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M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obile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aan Baekje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8149" y="6381571"/>
            <a:ext cx="117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T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ransmission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aan Baekje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2345" y="6570245"/>
            <a:ext cx="1581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S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ystem</a:t>
            </a:r>
            <a:r>
              <a:rPr lang="en-US" sz="1400" b="1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 Laboratory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aan Baekje B" panose="02020603020101020101" pitchFamily="18" charset="-127"/>
            </a:endParaRPr>
          </a:p>
        </p:txBody>
      </p:sp>
    </p:spTree>
  </p:cSld>
  <p:clrMapOvr>
    <a:masterClrMapping/>
  </p:clrMapOvr>
  <p:transition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381000" cy="365125"/>
          </a:xfrm>
        </p:spPr>
        <p:txBody>
          <a:bodyPr/>
          <a:lstStyle/>
          <a:p>
            <a:fld id="{0DCEB606-8EF6-44C1-A98A-AAE77008F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01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10000" contras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6512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6D5F3"/>
                </a:solidFill>
              </a:defRPr>
            </a:lvl1pPr>
          </a:lstStyle>
          <a:p>
            <a:fld id="{481A9D6A-35EC-4C30-86F7-D035CD2245CC}" type="datetime1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1592" y="6192129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M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obile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aan Baekje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8149" y="6381571"/>
            <a:ext cx="117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T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ransmission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aan Baekje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2345" y="6570245"/>
            <a:ext cx="1581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S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ystem</a:t>
            </a:r>
            <a:r>
              <a:rPr lang="en-US" sz="1400" b="1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aan Baekje B" panose="02020603020101020101" pitchFamily="18" charset="-127"/>
              </a:rPr>
              <a:t> Laboratory</a:t>
            </a:r>
            <a:endParaRPr 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Haan Baekje B" panose="02020603020101020101" pitchFamily="18" charset="-127"/>
            </a:endParaRPr>
          </a:p>
        </p:txBody>
      </p:sp>
      <p:sp>
        <p:nvSpPr>
          <p:cNvPr id="11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3505200" y="6525344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D2884"/>
                </a:solidFill>
              </a:defRPr>
            </a:lvl1pPr>
          </a:lstStyle>
          <a:p>
            <a:fld id="{0DCEB606-8EF6-44C1-A98A-AAE77008FB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687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Users\jang\Documents\&#52852;&#52852;&#50724;&#53665;%20&#48155;&#51008;%20&#54028;&#51068;\&#12596;&#12596;.mp4" TargetMode="External"/><Relationship Id="rId1" Type="http://schemas.openxmlformats.org/officeDocument/2006/relationships/video" Target="file:///C:\Users\jang\Documents\&#52852;&#52852;&#50724;&#53665;%20&#48155;&#51008;%20&#54028;&#51068;\&#12593;&#12593;.mp4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bjh7013@gmail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08874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ko-KR" altLang="en-US" sz="4400" b="1" i="0" u="none" strike="noStrike" kern="1200" normalizeH="0" baseline="0" noProof="0" dirty="0" err="1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웨어러블</a:t>
            </a:r>
            <a:r>
              <a:rPr kumimoji="0" lang="ko-KR" altLang="en-US" sz="4400" b="1" i="0" u="none" strike="noStrike" kern="1200" normalizeH="0" baseline="0" noProof="0" dirty="0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4400" b="1" i="0" u="none" strike="noStrike" kern="1200" normalizeH="0" baseline="0" noProof="0" dirty="0" err="1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스마트워치</a:t>
            </a:r>
            <a:r>
              <a:rPr kumimoji="0" lang="ko-KR" altLang="en-US" sz="4400" b="1" i="0" u="none" strike="noStrike" kern="1200" normalizeH="0" baseline="0" noProof="0" dirty="0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ko-KR" sz="4400" b="1" i="0" u="none" strike="noStrike" kern="1200" normalizeH="0" baseline="0" noProof="0" dirty="0" smtClean="0">
              <a:ln w="1905">
                <a:solidFill>
                  <a:schemeClr val="bg1"/>
                </a:solidFill>
              </a:ln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kumimoji="0" lang="ko-KR" altLang="en-US" sz="4400" b="1" i="0" u="none" strike="noStrike" kern="1200" normalizeH="0" baseline="0" noProof="0" dirty="0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카메라를 이용한 </a:t>
            </a:r>
            <a:r>
              <a:rPr kumimoji="0" lang="ko-KR" altLang="en-US" sz="4400" b="1" i="0" u="none" strike="noStrike" kern="1200" normalizeH="0" baseline="0" noProof="0" dirty="0" err="1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제품부착형</a:t>
            </a:r>
            <a:r>
              <a:rPr kumimoji="0" lang="ko-KR" altLang="en-US" sz="4400" b="1" i="0" u="none" strike="noStrike" kern="1200" normalizeH="0" baseline="0" noProof="0" dirty="0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ko-KR" sz="4400" b="1" i="0" u="none" strike="noStrike" kern="1200" normalizeH="0" baseline="0" noProof="0" dirty="0" smtClean="0">
              <a:ln w="1905">
                <a:solidFill>
                  <a:schemeClr val="bg1"/>
                </a:solidFill>
              </a:ln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kumimoji="0" lang="en-US" altLang="ko-KR" sz="4400" b="1" i="0" u="none" strike="noStrike" kern="1200" normalizeH="0" baseline="0" noProof="0" dirty="0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OCC</a:t>
            </a:r>
            <a:r>
              <a:rPr kumimoji="0" lang="ko-KR" altLang="en-US" sz="4400" b="1" i="0" u="none" strike="noStrike" kern="1200" normalizeH="0" baseline="0" noProof="0" dirty="0" smtClean="0">
                <a:ln w="1905">
                  <a:solidFill>
                    <a:schemeClr val="bg1"/>
                  </a:solidFill>
                </a:ln>
                <a:uLnTx/>
                <a:uFillTx/>
                <a:latin typeface="HY견고딕" pitchFamily="18" charset="-127"/>
                <a:ea typeface="HY견고딕" pitchFamily="18" charset="-127"/>
              </a:rPr>
              <a:t>정보전송 장치 개발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028" y="3929066"/>
            <a:ext cx="88492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smtClean="0">
                <a:ln w="1905">
                  <a:noFill/>
                </a:ln>
                <a:gradFill>
                  <a:gsLst>
                    <a:gs pos="50000">
                      <a:srgbClr val="7030A0"/>
                    </a:gs>
                    <a:gs pos="73000">
                      <a:schemeClr val="accent4">
                        <a:lumMod val="40000"/>
                        <a:lumOff val="60000"/>
                      </a:schemeClr>
                    </a:gs>
                    <a:gs pos="89000">
                      <a:schemeClr val="accent4">
                        <a:lumMod val="20000"/>
                        <a:lumOff val="80000"/>
                      </a:schemeClr>
                    </a:gs>
                    <a:gs pos="100000">
                      <a:srgbClr val="FFEBFA"/>
                    </a:gs>
                  </a:gsLst>
                  <a:lin ang="5400000" scaled="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Mobile Transmission System Lab.</a:t>
            </a:r>
            <a:endParaRPr lang="en-US" altLang="ko-KR" sz="4000" b="1" dirty="0">
              <a:ln w="1905">
                <a:noFill/>
              </a:ln>
              <a:gradFill>
                <a:gsLst>
                  <a:gs pos="50000">
                    <a:srgbClr val="7030A0"/>
                  </a:gs>
                  <a:gs pos="73000">
                    <a:schemeClr val="accent4">
                      <a:lumMod val="40000"/>
                      <a:lumOff val="60000"/>
                    </a:schemeClr>
                  </a:gs>
                  <a:gs pos="89000">
                    <a:schemeClr val="accent4">
                      <a:lumMod val="20000"/>
                      <a:lumOff val="80000"/>
                    </a:schemeClr>
                  </a:gs>
                  <a:gs pos="100000">
                    <a:srgbClr val="FFEBFA"/>
                  </a:gs>
                </a:gsLst>
                <a:lin ang="5400000" scaled="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581400" y="6300700"/>
            <a:ext cx="2133600" cy="548680"/>
          </a:xfrm>
        </p:spPr>
        <p:txBody>
          <a:bodyPr/>
          <a:lstStyle/>
          <a:p>
            <a:fld id="{447BDC5E-DAFA-4C94-ACC6-6CC4C9722BC3}" type="datetime1">
              <a:rPr lang="en-US" altLang="ko-KR" sz="2000" smtClean="0"/>
              <a:pPr/>
              <a:t>1/8/2018</a:t>
            </a:fld>
            <a:endParaRPr 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8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588" y="1808820"/>
            <a:ext cx="3028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461156" cy="365125"/>
          </a:xfrm>
        </p:spPr>
        <p:txBody>
          <a:bodyPr/>
          <a:lstStyle/>
          <a:p>
            <a:fld id="{0DCEB606-8EF6-44C1-A98A-AAE77008FB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개발 과정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7471" y="1052736"/>
            <a:ext cx="3838308" cy="540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자동 인식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1447" y="4869160"/>
            <a:ext cx="8568952" cy="369332"/>
            <a:chOff x="395536" y="4518137"/>
            <a:chExt cx="8568952" cy="369332"/>
          </a:xfrm>
        </p:grpSpPr>
        <p:sp>
          <p:nvSpPr>
            <p:cNvPr id="7" name="TextBox 11"/>
            <p:cNvSpPr txBox="1"/>
            <p:nvPr/>
          </p:nvSpPr>
          <p:spPr>
            <a:xfrm>
              <a:off x="683568" y="4518137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>
                  <a:latin typeface="+mn-ea"/>
                </a:rPr>
                <a:t>4</a:t>
              </a:r>
              <a:r>
                <a:rPr lang="ko-KR" altLang="en-US" b="1" dirty="0" smtClean="0">
                  <a:latin typeface="+mn-ea"/>
                </a:rPr>
                <a:t>개의 모서리의 빨간색 </a:t>
              </a:r>
              <a:r>
                <a:rPr lang="en-US" altLang="ko-KR" b="1" dirty="0" smtClean="0">
                  <a:latin typeface="+mn-ea"/>
                </a:rPr>
                <a:t>Anchor LED</a:t>
              </a:r>
              <a:r>
                <a:rPr lang="ko-KR" altLang="en-US" b="1" dirty="0" smtClean="0">
                  <a:latin typeface="+mn-ea"/>
                </a:rPr>
                <a:t>의 위치를 인식한다</a:t>
              </a:r>
              <a:r>
                <a:rPr lang="en-US" altLang="ko-KR" b="1" dirty="0" smtClean="0">
                  <a:latin typeface="+mn-ea"/>
                </a:rPr>
                <a:t>.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95536" y="4590145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92460" y="5265204"/>
            <a:ext cx="8568952" cy="369332"/>
            <a:chOff x="395536" y="4518137"/>
            <a:chExt cx="8568952" cy="369332"/>
          </a:xfrm>
        </p:grpSpPr>
        <p:sp>
          <p:nvSpPr>
            <p:cNvPr id="10" name="TextBox 14"/>
            <p:cNvSpPr txBox="1"/>
            <p:nvPr/>
          </p:nvSpPr>
          <p:spPr>
            <a:xfrm>
              <a:off x="683568" y="4518137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>
                  <a:latin typeface="+mn-ea"/>
                </a:rPr>
                <a:t>Anchor LED</a:t>
              </a:r>
              <a:r>
                <a:rPr lang="ko-KR" altLang="en-US" b="1" dirty="0" smtClean="0">
                  <a:latin typeface="+mn-ea"/>
                </a:rPr>
                <a:t>의 좌표를 이용해 위치 및 </a:t>
              </a:r>
              <a:r>
                <a:rPr lang="en-US" altLang="ko-KR" b="1" dirty="0" smtClean="0">
                  <a:latin typeface="+mn-ea"/>
                </a:rPr>
                <a:t>LED</a:t>
              </a:r>
              <a:r>
                <a:rPr lang="ko-KR" altLang="en-US" b="1" dirty="0" smtClean="0">
                  <a:latin typeface="+mn-ea"/>
                </a:rPr>
                <a:t>간의 거리를 계산한다</a:t>
              </a:r>
              <a:r>
                <a:rPr lang="en-US" altLang="ko-KR" b="1" dirty="0" smtClean="0">
                  <a:latin typeface="+mn-ea"/>
                </a:rPr>
                <a:t>.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395536" y="4590145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7524" y="5661248"/>
            <a:ext cx="9109012" cy="369332"/>
            <a:chOff x="395536" y="4518137"/>
            <a:chExt cx="8568952" cy="369332"/>
          </a:xfrm>
        </p:grpSpPr>
        <p:sp>
          <p:nvSpPr>
            <p:cNvPr id="17" name="TextBox 14"/>
            <p:cNvSpPr txBox="1"/>
            <p:nvPr/>
          </p:nvSpPr>
          <p:spPr>
            <a:xfrm>
              <a:off x="683568" y="4518137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>
                  <a:latin typeface="+mn-ea"/>
                  <a:ea typeface="+mn-ea"/>
                </a:rPr>
                <a:t>LED</a:t>
              </a:r>
              <a:r>
                <a:rPr lang="ko-KR" altLang="en-US" b="1" dirty="0" smtClean="0">
                  <a:latin typeface="+mn-ea"/>
                  <a:ea typeface="+mn-ea"/>
                </a:rPr>
                <a:t>들의 구역을 나눠 </a:t>
              </a:r>
              <a:r>
                <a:rPr lang="en-US" altLang="ko-KR" b="1" dirty="0" smtClean="0">
                  <a:latin typeface="+mn-ea"/>
                  <a:ea typeface="+mn-ea"/>
                </a:rPr>
                <a:t>LED</a:t>
              </a:r>
              <a:r>
                <a:rPr lang="ko-KR" altLang="en-US" b="1" dirty="0" smtClean="0">
                  <a:latin typeface="+mn-ea"/>
                </a:rPr>
                <a:t> </a:t>
              </a:r>
              <a:r>
                <a:rPr lang="ko-KR" altLang="en-US" b="1" dirty="0" smtClean="0">
                  <a:latin typeface="+mn-ea"/>
                </a:rPr>
                <a:t>색상을 인식하여 데이터를 송</a:t>
              </a:r>
              <a:r>
                <a:rPr lang="en-US" altLang="ko-KR" b="1" dirty="0" smtClean="0">
                  <a:latin typeface="+mn-ea"/>
                </a:rPr>
                <a:t>•</a:t>
              </a:r>
              <a:r>
                <a:rPr lang="ko-KR" altLang="en-US" b="1" dirty="0" smtClean="0">
                  <a:latin typeface="+mn-ea"/>
                </a:rPr>
                <a:t>수신한다</a:t>
              </a:r>
              <a:r>
                <a:rPr lang="en-US" altLang="ko-KR" b="1" dirty="0" smtClean="0">
                  <a:latin typeface="+mn-ea"/>
                </a:rPr>
                <a:t>.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395536" y="4590145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3023" y="1880828"/>
            <a:ext cx="29813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오른쪽 화살표 48"/>
          <p:cNvSpPr/>
          <p:nvPr/>
        </p:nvSpPr>
        <p:spPr>
          <a:xfrm>
            <a:off x="842975" y="1844824"/>
            <a:ext cx="315652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662955" y="4293096"/>
            <a:ext cx="315652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0800000">
            <a:off x="3750915" y="2024844"/>
            <a:ext cx="315652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10800000">
            <a:off x="3687291" y="4329099"/>
            <a:ext cx="315652" cy="10801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911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497160" cy="365125"/>
          </a:xfrm>
        </p:spPr>
        <p:txBody>
          <a:bodyPr/>
          <a:lstStyle/>
          <a:p>
            <a:fld id="{0DCEB606-8EF6-44C1-A98A-AAE77008FB2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8786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개발 과정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9928" y="1268760"/>
            <a:ext cx="3730296" cy="540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인식거리 및 에러율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5800" y="2073349"/>
            <a:ext cx="8568952" cy="369332"/>
            <a:chOff x="395536" y="5166209"/>
            <a:chExt cx="8568952" cy="369332"/>
          </a:xfrm>
        </p:grpSpPr>
        <p:sp>
          <p:nvSpPr>
            <p:cNvPr id="9" name="타원 8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TextBox 19"/>
            <p:cNvSpPr txBox="1"/>
            <p:nvPr/>
          </p:nvSpPr>
          <p:spPr>
            <a:xfrm>
              <a:off x="683568" y="5166209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dirty="0" smtClean="0"/>
                <a:t>최대 인식 거리 </a:t>
              </a:r>
              <a:r>
                <a:rPr lang="en-US" altLang="ko-KR" b="1" dirty="0" smtClean="0"/>
                <a:t>: 1.2m</a:t>
              </a:r>
              <a:endParaRPr lang="en-US" altLang="ko-KR" b="1" dirty="0" smtClean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87524" y="2564904"/>
            <a:ext cx="8568952" cy="369332"/>
            <a:chOff x="395536" y="5166209"/>
            <a:chExt cx="8568952" cy="369332"/>
          </a:xfrm>
        </p:grpSpPr>
        <p:sp>
          <p:nvSpPr>
            <p:cNvPr id="23" name="타원 22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683568" y="5166209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휴대폰 카메라의 </a:t>
              </a:r>
              <a:r>
                <a:rPr lang="en-US" altLang="ko-KR" b="1" dirty="0" smtClean="0"/>
                <a:t>Zoom</a:t>
              </a:r>
              <a:r>
                <a:rPr lang="ko-KR" altLang="en-US" b="1" dirty="0" smtClean="0"/>
                <a:t>기능을 이용하여 거리 증가</a:t>
              </a:r>
              <a:endParaRPr lang="en-US" altLang="ko-KR" b="1" dirty="0" smtClean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7524" y="3095672"/>
            <a:ext cx="8568952" cy="369332"/>
            <a:chOff x="395536" y="5166209"/>
            <a:chExt cx="8568952" cy="369332"/>
          </a:xfrm>
        </p:grpSpPr>
        <p:sp>
          <p:nvSpPr>
            <p:cNvPr id="27" name="타원 26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683568" y="5166209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자동인식시의 </a:t>
              </a:r>
              <a:r>
                <a:rPr lang="en-US" altLang="ko-KR" b="1" dirty="0" smtClean="0"/>
                <a:t>Anchor LED</a:t>
              </a:r>
              <a:r>
                <a:rPr lang="ko-KR" altLang="en-US" b="1" dirty="0" smtClean="0"/>
                <a:t>를 이용하여 </a:t>
              </a:r>
              <a:r>
                <a:rPr lang="en-US" altLang="ko-KR" b="1" dirty="0" smtClean="0"/>
                <a:t>Zoom</a:t>
              </a:r>
              <a:r>
                <a:rPr lang="ko-KR" altLang="en-US" b="1" dirty="0" smtClean="0"/>
                <a:t>조절</a:t>
              </a:r>
              <a:endParaRPr lang="en-US" altLang="ko-KR" b="1" dirty="0" smtClean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87524" y="3635732"/>
            <a:ext cx="8568952" cy="369332"/>
            <a:chOff x="395536" y="5166209"/>
            <a:chExt cx="8568952" cy="369332"/>
          </a:xfrm>
        </p:grpSpPr>
        <p:sp>
          <p:nvSpPr>
            <p:cNvPr id="30" name="타원 29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683568" y="5166209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전송속도에 지장 없는 최소 </a:t>
              </a:r>
              <a:r>
                <a:rPr lang="ko-KR" altLang="en-US" b="1" dirty="0" err="1" smtClean="0"/>
                <a:t>에러율의</a:t>
              </a:r>
              <a:r>
                <a:rPr lang="ko-KR" altLang="en-US" b="1" dirty="0" smtClean="0"/>
                <a:t> 해상도 사용</a:t>
              </a:r>
              <a:endParaRPr lang="en-US" altLang="ko-KR" b="1" dirty="0" smtClean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87524" y="4175792"/>
            <a:ext cx="8568952" cy="369332"/>
            <a:chOff x="395536" y="5166209"/>
            <a:chExt cx="8568952" cy="369332"/>
          </a:xfrm>
        </p:grpSpPr>
        <p:sp>
          <p:nvSpPr>
            <p:cNvPr id="33" name="타원 32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4" name="TextBox 19"/>
            <p:cNvSpPr txBox="1"/>
            <p:nvPr/>
          </p:nvSpPr>
          <p:spPr>
            <a:xfrm>
              <a:off x="683568" y="5166209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/>
                <a:t>0.2~1.2m </a:t>
              </a:r>
              <a:r>
                <a:rPr lang="ko-KR" altLang="en-US" b="1" dirty="0" smtClean="0"/>
                <a:t>까지 </a:t>
              </a:r>
              <a:r>
                <a:rPr lang="en-US" altLang="ko-KR" b="1" dirty="0" smtClean="0"/>
                <a:t>10cm </a:t>
              </a:r>
              <a:r>
                <a:rPr lang="ko-KR" altLang="en-US" b="1" dirty="0" smtClean="0"/>
                <a:t>단위 </a:t>
              </a:r>
              <a:r>
                <a:rPr lang="ko-KR" altLang="en-US" b="1" dirty="0" err="1" smtClean="0"/>
                <a:t>에러율</a:t>
              </a:r>
              <a:r>
                <a:rPr lang="ko-KR" altLang="en-US" b="1" dirty="0" smtClean="0"/>
                <a:t> 측정</a:t>
              </a:r>
              <a:endParaRPr lang="en-US" altLang="ko-KR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6482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533164" cy="365125"/>
          </a:xfrm>
        </p:spPr>
        <p:txBody>
          <a:bodyPr/>
          <a:lstStyle/>
          <a:p>
            <a:fld id="{0DCEB606-8EF6-44C1-A98A-AAE77008FB2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68786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개발 과정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9928" y="1124745"/>
            <a:ext cx="3730296" cy="540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인식거리 및 에러율 측정결과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0542145"/>
              </p:ext>
            </p:extLst>
          </p:nvPr>
        </p:nvGraphicFramePr>
        <p:xfrm>
          <a:off x="1799692" y="1952836"/>
          <a:ext cx="5616625" cy="343145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21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9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57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08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66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인식 거리</a:t>
                      </a:r>
                      <a:endParaRPr lang="en-US" altLang="ko-KR" sz="1400" b="1" kern="0" spc="0" dirty="0" smtClean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:cm)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횟수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데이터량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에러율</a:t>
                      </a:r>
                      <a:r>
                        <a:rPr lang="en-US" altLang="ko-KR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353299429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0.0105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516351928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0.0105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650637741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0.0105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022474904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0.0105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0.0105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539567621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0.0262</a:t>
                      </a:r>
                      <a:endParaRPr lang="ko-KR" altLang="en-US" sz="1200" b="0" i="0" u="none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3156106472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120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0.01838</a:t>
                      </a:r>
                      <a:endParaRPr lang="ko-KR" altLang="en-US" sz="1200" b="0" i="0" u="none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966540452"/>
                  </a:ext>
                </a:extLst>
              </a:tr>
              <a:tr h="2367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평균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en-US" altLang="ko-KR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3045</a:t>
                      </a:r>
                      <a:r>
                        <a:rPr lang="en-US" altLang="ko-KR" sz="1200" b="0" i="0" u="none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Byte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0.0138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230664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00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497160" cy="365125"/>
          </a:xfrm>
        </p:spPr>
        <p:txBody>
          <a:bodyPr/>
          <a:lstStyle/>
          <a:p>
            <a:fld id="{0DCEB606-8EF6-44C1-A98A-AAE77008FB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실험 영상</a:t>
            </a:r>
            <a:endParaRPr lang="en-US" altLang="ko-KR" dirty="0"/>
          </a:p>
        </p:txBody>
      </p:sp>
      <p:pic>
        <p:nvPicPr>
          <p:cNvPr id="6" name="ㄱㄱ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23527" y="1592796"/>
            <a:ext cx="3792421" cy="2844316"/>
          </a:xfrm>
          <a:prstGeom prst="rect">
            <a:avLst/>
          </a:prstGeom>
        </p:spPr>
      </p:pic>
      <p:pic>
        <p:nvPicPr>
          <p:cNvPr id="7" name="ㄴㄴ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4608004" y="1556792"/>
            <a:ext cx="3888432" cy="2916324"/>
          </a:xfrm>
          <a:prstGeom prst="rect">
            <a:avLst/>
          </a:prstGeom>
        </p:spPr>
      </p:pic>
      <p:sp>
        <p:nvSpPr>
          <p:cNvPr id="8" name="TextBox 19"/>
          <p:cNvSpPr txBox="1"/>
          <p:nvPr/>
        </p:nvSpPr>
        <p:spPr>
          <a:xfrm>
            <a:off x="431540" y="450912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/>
              <a:t>*</a:t>
            </a:r>
            <a:r>
              <a:rPr lang="ko-KR" altLang="en-US" b="1" dirty="0" smtClean="0"/>
              <a:t>약 </a:t>
            </a:r>
            <a:r>
              <a:rPr lang="en-US" altLang="ko-KR" b="1" dirty="0" smtClean="0"/>
              <a:t>780Byte </a:t>
            </a:r>
            <a:r>
              <a:rPr lang="ko-KR" altLang="en-US" b="1" dirty="0" smtClean="0"/>
              <a:t>전송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408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641176" cy="365125"/>
          </a:xfrm>
        </p:spPr>
        <p:txBody>
          <a:bodyPr/>
          <a:lstStyle/>
          <a:p>
            <a:fld id="{0DCEB606-8EF6-44C1-A98A-AAE77008FB2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결과 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1067894" y="1052736"/>
            <a:ext cx="6892996" cy="1656184"/>
            <a:chOff x="1115616" y="3872337"/>
            <a:chExt cx="6892996" cy="193589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115616" y="4118721"/>
              <a:ext cx="6892996" cy="1689515"/>
            </a:xfrm>
            <a:prstGeom prst="roundRect">
              <a:avLst/>
            </a:prstGeom>
            <a:gradFill>
              <a:gsLst>
                <a:gs pos="57521">
                  <a:srgbClr val="DADADA"/>
                </a:gs>
                <a:gs pos="47100">
                  <a:srgbClr val="E1E1E1"/>
                </a:gs>
                <a:gs pos="0">
                  <a:srgbClr val="FFFFFF"/>
                </a:gs>
                <a:gs pos="100000">
                  <a:srgbClr val="C0C0C0">
                    <a:alpha val="70000"/>
                  </a:srgbClr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한글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1.7Kbps(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 ~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영문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2.5Kbps(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최대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의 성능을 가지고 있음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29736" y="3872337"/>
              <a:ext cx="3824188" cy="58860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전송 속도</a:t>
              </a:r>
              <a:endParaRPr lang="en-US" altLang="ko-K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67894" y="2888940"/>
            <a:ext cx="6892996" cy="1656184"/>
            <a:chOff x="1115616" y="3872337"/>
            <a:chExt cx="6892996" cy="193589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115616" y="4118721"/>
              <a:ext cx="6892996" cy="1689515"/>
            </a:xfrm>
            <a:prstGeom prst="roundRect">
              <a:avLst/>
            </a:prstGeom>
            <a:gradFill>
              <a:gsLst>
                <a:gs pos="57521">
                  <a:srgbClr val="DADADA"/>
                </a:gs>
                <a:gs pos="47100">
                  <a:srgbClr val="E1E1E1"/>
                </a:gs>
                <a:gs pos="0">
                  <a:srgbClr val="FFFFFF"/>
                </a:gs>
                <a:gs pos="100000">
                  <a:srgbClr val="C0C0C0">
                    <a:alpha val="70000"/>
                  </a:srgbClr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1.2m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이내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의 거리에서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99%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이상의 정확도를 가지고 있음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129736" y="3872337"/>
              <a:ext cx="3824188" cy="58860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인식거리 및 에러율</a:t>
              </a:r>
              <a:endParaRPr lang="en-US" altLang="ko-K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82014" y="4801960"/>
            <a:ext cx="6892996" cy="1656184"/>
            <a:chOff x="1115616" y="3872337"/>
            <a:chExt cx="6892996" cy="193589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115616" y="4118721"/>
              <a:ext cx="6892996" cy="1689515"/>
            </a:xfrm>
            <a:prstGeom prst="roundRect">
              <a:avLst/>
            </a:prstGeom>
            <a:gradFill>
              <a:gsLst>
                <a:gs pos="57521">
                  <a:srgbClr val="DADADA"/>
                </a:gs>
                <a:gs pos="47100">
                  <a:srgbClr val="E1E1E1"/>
                </a:gs>
                <a:gs pos="0">
                  <a:srgbClr val="FFFFFF"/>
                </a:gs>
                <a:gs pos="100000">
                  <a:srgbClr val="C0C0C0">
                    <a:alpha val="70000"/>
                  </a:srgbClr>
                </a:gs>
              </a:gsLst>
              <a:lin ang="2700000" scaled="1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</a:rPr>
                <a:t>Zoom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Anchor LED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 이용하여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LED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가 약간 기울어져 있는 상태에서도 사용 가능한 자동 인식 기법이 됨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29736" y="3872337"/>
              <a:ext cx="3824188" cy="58860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자동 인식</a:t>
              </a:r>
              <a:endParaRPr lang="en-US" altLang="ko-K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467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315200" y="6324600"/>
            <a:ext cx="605172" cy="365125"/>
          </a:xfrm>
        </p:spPr>
        <p:txBody>
          <a:bodyPr/>
          <a:lstStyle/>
          <a:p>
            <a:fld id="{0DCEB606-8EF6-44C1-A98A-AAE77008FB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896487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xmlns="" val="3030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xmlns="" val="555167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63688" y="1484784"/>
            <a:ext cx="360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1" i="0" u="none" strike="noStrike" kern="1200" cap="none" spc="200" normalizeH="0" baseline="0" noProof="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1</a:t>
            </a:r>
            <a:endParaRPr kumimoji="0" lang="ko-KR" altLang="en-US" sz="4400" b="1" i="0" u="none" strike="noStrike" kern="1200" cap="none" spc="200" normalizeH="0" baseline="0" noProof="0" dirty="0" smtClean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4A206A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7704" y="2276871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1" i="0" u="none" strike="noStrike" kern="1200" cap="none" spc="200" normalizeH="0" baseline="0" noProof="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2</a:t>
            </a:r>
            <a:endParaRPr kumimoji="0" lang="ko-KR" altLang="en-US" sz="4400" b="1" i="0" u="none" strike="noStrike" kern="1200" cap="none" spc="200" normalizeH="0" baseline="0" noProof="0" dirty="0" smtClean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4A206A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720" y="3032956"/>
            <a:ext cx="75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400" b="1" i="0" u="none" strike="noStrike" kern="1200" cap="none" spc="200" normalizeH="0" baseline="0" noProof="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HY동녘B" pitchFamily="18" charset="-127"/>
                <a:ea typeface="HY동녘B" pitchFamily="18" charset="-127"/>
                <a:cs typeface="+mn-cs"/>
              </a:rPr>
              <a:t>3</a:t>
            </a:r>
            <a:endParaRPr kumimoji="0" lang="ko-KR" altLang="en-US" sz="4400" b="1" i="0" u="none" strike="noStrike" kern="1200" cap="none" spc="200" normalizeH="0" baseline="0" noProof="0" dirty="0" smtClean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4A206A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7704" y="3789040"/>
            <a:ext cx="75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동녘B" pitchFamily="18" charset="-127"/>
                <a:ea typeface="HY동녘B" pitchFamily="18" charset="-127"/>
              </a:rPr>
              <a:t>4</a:t>
            </a:r>
            <a:endParaRPr kumimoji="0" lang="ko-KR" altLang="en-US" sz="4400" b="1" i="0" u="none" strike="noStrike" kern="1200" cap="none" spc="200" normalizeH="0" baseline="0" noProof="0" dirty="0" smtClean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4A206A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531767"/>
            <a:ext cx="756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400" b="1" spc="200" noProof="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동녘B" pitchFamily="18" charset="-127"/>
                <a:ea typeface="HY동녘B" pitchFamily="18" charset="-127"/>
              </a:rPr>
              <a:t>5</a:t>
            </a:r>
            <a:endParaRPr kumimoji="0" lang="ko-KR" altLang="en-US" sz="4400" b="1" i="0" u="none" strike="noStrike" kern="1200" cap="none" spc="200" normalizeH="0" baseline="0" noProof="0" dirty="0" smtClean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4A206A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HY동녘B" pitchFamily="18" charset="-127"/>
              <a:ea typeface="HY동녘B" pitchFamily="18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44185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과제 현황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755576" y="1382124"/>
            <a:ext cx="2592288" cy="432048"/>
            <a:chOff x="467544" y="2204864"/>
            <a:chExt cx="2592288" cy="432048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67544" y="2204864"/>
              <a:ext cx="2592288" cy="432048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7544" y="220486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>
                      <a:lumMod val="95000"/>
                    </a:schemeClr>
                  </a:solidFill>
                </a:rPr>
                <a:t>참여 연구원 현황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9024402" y="155014"/>
            <a:ext cx="119598" cy="14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2849" tIns="-52371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  <a:cs typeface="Arial" pitchFamily="34" charset="0"/>
              </a:rPr>
              <a:t>  </a:t>
            </a:r>
          </a:p>
        </p:txBody>
      </p:sp>
      <p:sp>
        <p:nvSpPr>
          <p:cNvPr id="23" name="AutoShape 12" descr="E-mail_open-512.png"/>
          <p:cNvSpPr>
            <a:spLocks noChangeAspect="1" noChangeArrowheads="1"/>
          </p:cNvSpPr>
          <p:nvPr/>
        </p:nvSpPr>
        <p:spPr bwMode="auto">
          <a:xfrm>
            <a:off x="7658100" y="12700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55576" y="2084002"/>
            <a:ext cx="3276364" cy="1260140"/>
            <a:chOff x="755576" y="2084002"/>
            <a:chExt cx="3276364" cy="1260140"/>
          </a:xfrm>
        </p:grpSpPr>
        <p:sp>
          <p:nvSpPr>
            <p:cNvPr id="8" name="직사각형 7"/>
            <p:cNvSpPr/>
            <p:nvPr/>
          </p:nvSpPr>
          <p:spPr>
            <a:xfrm>
              <a:off x="755576" y="2084002"/>
              <a:ext cx="3276364" cy="1260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9672" y="2237018"/>
              <a:ext cx="24122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solidFill>
                    <a:srgbClr val="0075C8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Baek Jeong </a:t>
              </a:r>
              <a:r>
                <a:rPr kumimoji="1" lang="ko-KR" altLang="ko-KR" sz="1400" b="1" dirty="0" smtClean="0">
                  <a:solidFill>
                    <a:srgbClr val="0075C8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Hun</a:t>
              </a:r>
              <a:r>
                <a:rPr kumimoji="1" lang="ko-KR" altLang="ko-KR" sz="1400" b="1" dirty="0">
                  <a:solidFill>
                    <a:srgbClr val="0075C8"/>
                  </a:solidFill>
                  <a:latin typeface="Arial"/>
                  <a:ea typeface="굴림" pitchFamily="50" charset="-127"/>
                  <a:cs typeface="Tahoma" pitchFamily="34" charset="0"/>
                </a:rPr>
                <a:t>  </a:t>
              </a:r>
              <a:endParaRPr kumimoji="1" lang="ko-KR" altLang="ko-KR" sz="14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solidFill>
                    <a:srgbClr val="FF6C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  </a:t>
              </a:r>
              <a:r>
                <a:rPr kumimoji="1" lang="ko-KR" altLang="ko-KR" sz="1400" b="1" dirty="0">
                  <a:solidFill>
                    <a:srgbClr val="000000"/>
                  </a:solidFill>
                  <a:latin typeface="Arial"/>
                  <a:ea typeface="굴림" pitchFamily="50" charset="-127"/>
                  <a:cs typeface="Tahoma" pitchFamily="34" charset="0"/>
                </a:rPr>
                <a:t>  </a:t>
              </a:r>
              <a:r>
                <a:rPr kumimoji="1" lang="ko-KR" altLang="ko-KR" sz="1400" b="1" dirty="0" smtClean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  <a:cs typeface="Tahoma" pitchFamily="34" charset="0"/>
                  <a:hlinkClick r:id="rId2"/>
                </a:rPr>
                <a:t>bjh7013@gmail.c</a:t>
              </a:r>
              <a:r>
                <a:rPr kumimoji="1" lang="en-US" altLang="ko-KR" sz="1400" b="1" dirty="0" smtClean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  <a:cs typeface="Tahoma" pitchFamily="34" charset="0"/>
                  <a:hlinkClick r:id="rId2"/>
                </a:rPr>
                <a:t>o</a:t>
              </a:r>
              <a:r>
                <a:rPr kumimoji="1" lang="ko-KR" altLang="ko-KR" sz="1400" b="1" dirty="0" smtClean="0">
                  <a:solidFill>
                    <a:srgbClr val="000000"/>
                  </a:solidFill>
                  <a:latin typeface="Tahoma" pitchFamily="34" charset="0"/>
                  <a:ea typeface="굴림" pitchFamily="50" charset="-127"/>
                  <a:cs typeface="Tahoma" pitchFamily="34" charset="0"/>
                  <a:hlinkClick r:id="rId2"/>
                </a:rPr>
                <a:t>m</a:t>
              </a:r>
              <a:endParaRPr kumimoji="1" lang="ko-KR" altLang="ko-KR" sz="14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solidFill>
                    <a:srgbClr val="FF6C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  Research:</a:t>
              </a:r>
              <a:endParaRPr kumimoji="1" lang="ko-KR" altLang="ko-KR" sz="14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latin typeface="Arial" pitchFamily="34" charset="0"/>
                  <a:ea typeface="굴림" pitchFamily="50" charset="-127"/>
                  <a:cs typeface="Arial" pitchFamily="34" charset="0"/>
                </a:rPr>
                <a:t> OCC on Android</a:t>
              </a:r>
              <a:endParaRPr kumimoji="0" lang="ko-KR" altLang="en-US" sz="1400" b="1" i="0" u="none" strike="noStrike" kern="1200" cap="none" spc="200" normalizeH="0" baseline="0" noProof="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HY동녘B" pitchFamily="18" charset="-127"/>
                <a:ea typeface="HY동녘B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84068" y="2079438"/>
            <a:ext cx="3276364" cy="1260140"/>
            <a:chOff x="755576" y="2084002"/>
            <a:chExt cx="3276364" cy="1260140"/>
          </a:xfrm>
        </p:grpSpPr>
        <p:sp>
          <p:nvSpPr>
            <p:cNvPr id="33" name="직사각형 32"/>
            <p:cNvSpPr/>
            <p:nvPr/>
          </p:nvSpPr>
          <p:spPr>
            <a:xfrm>
              <a:off x="755576" y="2084002"/>
              <a:ext cx="3276364" cy="1260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19672" y="2237018"/>
              <a:ext cx="2412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0" lang="ko-KR" altLang="en-US" sz="1400" b="1" i="0" u="none" strike="noStrike" kern="1200" cap="none" spc="200" normalizeH="0" baseline="0" noProof="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HY동녘B" pitchFamily="18" charset="-127"/>
                <a:ea typeface="HY동녘B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55576" y="4509120"/>
            <a:ext cx="3276364" cy="1260140"/>
            <a:chOff x="755576" y="2084002"/>
            <a:chExt cx="3276364" cy="1260140"/>
          </a:xfrm>
        </p:grpSpPr>
        <p:sp>
          <p:nvSpPr>
            <p:cNvPr id="36" name="직사각형 35"/>
            <p:cNvSpPr/>
            <p:nvPr/>
          </p:nvSpPr>
          <p:spPr>
            <a:xfrm>
              <a:off x="755576" y="2084002"/>
              <a:ext cx="3276364" cy="1260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19672" y="2237018"/>
              <a:ext cx="24122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rgbClr val="0075C8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Choi Ki </a:t>
              </a:r>
              <a:r>
                <a:rPr kumimoji="1" lang="en-US" altLang="ko-KR" sz="1400" b="1" dirty="0" err="1" smtClean="0">
                  <a:solidFill>
                    <a:srgbClr val="0075C8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Heon</a:t>
              </a:r>
              <a:r>
                <a:rPr kumimoji="1" lang="ko-KR" altLang="ko-KR" sz="1400" b="1" dirty="0">
                  <a:solidFill>
                    <a:srgbClr val="0075C8"/>
                  </a:solidFill>
                  <a:latin typeface="Arial"/>
                  <a:ea typeface="굴림" pitchFamily="50" charset="-127"/>
                  <a:cs typeface="Tahoma" pitchFamily="34" charset="0"/>
                </a:rPr>
                <a:t>  </a:t>
              </a:r>
              <a:endParaRPr kumimoji="1" lang="ko-KR" altLang="ko-KR" sz="14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solidFill>
                    <a:srgbClr val="FF6C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  </a:t>
              </a:r>
              <a:r>
                <a:rPr kumimoji="1" lang="ko-KR" altLang="ko-KR" sz="1400" b="1" dirty="0">
                  <a:solidFill>
                    <a:srgbClr val="000000"/>
                  </a:solidFill>
                  <a:latin typeface="Arial"/>
                  <a:ea typeface="굴림" pitchFamily="50" charset="-127"/>
                  <a:cs typeface="Tahoma" pitchFamily="34" charset="0"/>
                </a:rPr>
                <a:t>  </a:t>
              </a:r>
              <a:r>
                <a:rPr kumimoji="1" lang="en-US" altLang="ko-KR" sz="1400" b="1" u="sng" dirty="0" smtClean="0">
                  <a:solidFill>
                    <a:srgbClr val="0000FF"/>
                  </a:solidFill>
                  <a:latin typeface="Arial"/>
                  <a:ea typeface="굴림" pitchFamily="50" charset="-127"/>
                  <a:cs typeface="Tahoma" pitchFamily="34" charset="0"/>
                </a:rPr>
                <a:t>rlguse@naver.com</a:t>
              </a:r>
              <a:endParaRPr kumimoji="1" lang="ko-KR" altLang="ko-KR" sz="1400" u="sng" dirty="0">
                <a:solidFill>
                  <a:srgbClr val="0000FF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solidFill>
                    <a:srgbClr val="FF6C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  Research:</a:t>
              </a:r>
              <a:endParaRPr kumimoji="1" lang="ko-KR" altLang="ko-KR" sz="14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latin typeface="Arial" pitchFamily="34" charset="0"/>
                  <a:ea typeface="굴림" pitchFamily="50" charset="-127"/>
                  <a:cs typeface="Arial" pitchFamily="34" charset="0"/>
                </a:rPr>
                <a:t> OCC on Android</a:t>
              </a:r>
              <a:endParaRPr kumimoji="0" lang="ko-KR" altLang="en-US" sz="1400" b="1" i="0" u="none" strike="noStrike" kern="1200" cap="none" spc="200" normalizeH="0" baseline="0" noProof="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HY동녘B" pitchFamily="18" charset="-127"/>
                <a:ea typeface="HY동녘B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184068" y="4497720"/>
            <a:ext cx="3276364" cy="1260140"/>
            <a:chOff x="755576" y="2084002"/>
            <a:chExt cx="3276364" cy="1260140"/>
          </a:xfrm>
        </p:grpSpPr>
        <p:sp>
          <p:nvSpPr>
            <p:cNvPr id="39" name="직사각형 38"/>
            <p:cNvSpPr/>
            <p:nvPr/>
          </p:nvSpPr>
          <p:spPr>
            <a:xfrm>
              <a:off x="755576" y="2084002"/>
              <a:ext cx="3276364" cy="1260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19672" y="2237018"/>
              <a:ext cx="24122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err="1" smtClean="0">
                  <a:solidFill>
                    <a:srgbClr val="0075C8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Heo</a:t>
              </a:r>
              <a:r>
                <a:rPr kumimoji="1" lang="en-US" altLang="ko-KR" sz="1400" b="1" dirty="0" smtClean="0">
                  <a:solidFill>
                    <a:srgbClr val="0075C8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 Jun Do</a:t>
              </a:r>
              <a:r>
                <a:rPr kumimoji="1" lang="ko-KR" altLang="ko-KR" sz="1400" b="1" dirty="0">
                  <a:solidFill>
                    <a:srgbClr val="0075C8"/>
                  </a:solidFill>
                  <a:latin typeface="Arial"/>
                  <a:ea typeface="굴림" pitchFamily="50" charset="-127"/>
                  <a:cs typeface="Tahoma" pitchFamily="34" charset="0"/>
                </a:rPr>
                <a:t>  </a:t>
              </a:r>
              <a:endParaRPr kumimoji="1" lang="ko-KR" altLang="ko-KR" sz="14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u="sng" dirty="0" smtClean="0">
                  <a:solidFill>
                    <a:srgbClr val="0000FF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Jundo123@gmail.com</a:t>
              </a:r>
              <a:endParaRPr kumimoji="1" lang="en-US" altLang="ko-KR" sz="1400" b="1" u="sng" dirty="0">
                <a:solidFill>
                  <a:srgbClr val="0000FF"/>
                </a:solidFill>
                <a:latin typeface="Arial"/>
                <a:ea typeface="굴림" pitchFamily="50" charset="-127"/>
                <a:cs typeface="Tahoma" pitchFamily="34" charset="0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solidFill>
                    <a:srgbClr val="FF6C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  Research:</a:t>
              </a:r>
              <a:endParaRPr kumimoji="1" lang="ko-KR" altLang="ko-KR" sz="1400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1400" b="1" dirty="0">
                  <a:latin typeface="Arial" pitchFamily="34" charset="0"/>
                  <a:ea typeface="굴림" pitchFamily="50" charset="-127"/>
                  <a:cs typeface="Arial" pitchFamily="34" charset="0"/>
                </a:rPr>
                <a:t> OCC on Android</a:t>
              </a:r>
              <a:endParaRPr kumimoji="0" lang="ko-KR" altLang="en-US" sz="1400" b="1" i="0" u="none" strike="noStrike" kern="1200" cap="none" spc="200" normalizeH="0" baseline="0" noProof="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uLnTx/>
                <a:uFillTx/>
                <a:latin typeface="HY동녘B" pitchFamily="18" charset="-127"/>
                <a:ea typeface="HY동녘B" pitchFamily="18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24128" y="2237018"/>
            <a:ext cx="270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b="1" dirty="0" smtClean="0">
                <a:solidFill>
                  <a:srgbClr val="0075C8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Bae</a:t>
            </a:r>
            <a:r>
              <a:rPr kumimoji="1" lang="en-US" altLang="ko-KR" sz="1400" b="1" dirty="0" smtClean="0">
                <a:solidFill>
                  <a:srgbClr val="0075C8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 </a:t>
            </a:r>
            <a:r>
              <a:rPr kumimoji="1" lang="en-US" altLang="ko-KR" sz="1400" b="1" dirty="0" err="1" smtClean="0">
                <a:solidFill>
                  <a:srgbClr val="0075C8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Jin</a:t>
            </a:r>
            <a:r>
              <a:rPr kumimoji="1" lang="en-US" altLang="ko-KR" sz="1400" b="1" dirty="0" smtClean="0">
                <a:solidFill>
                  <a:srgbClr val="0075C8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 Young</a:t>
            </a:r>
            <a:r>
              <a:rPr kumimoji="1" lang="ko-KR" altLang="ko-KR" sz="1400" b="1" dirty="0">
                <a:solidFill>
                  <a:srgbClr val="0075C8"/>
                </a:solidFill>
                <a:latin typeface="Arial"/>
                <a:ea typeface="굴림" pitchFamily="50" charset="-127"/>
                <a:cs typeface="Tahoma" pitchFamily="34" charset="0"/>
              </a:rPr>
              <a:t>  </a:t>
            </a:r>
            <a:endParaRPr kumimoji="1" lang="ko-KR" altLang="ko-KR" sz="14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b="1" dirty="0">
                <a:solidFill>
                  <a:srgbClr val="FF6C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  </a:t>
            </a:r>
            <a:r>
              <a:rPr kumimoji="1" lang="ko-KR" altLang="ko-KR" sz="1400" b="1" dirty="0">
                <a:solidFill>
                  <a:srgbClr val="000000"/>
                </a:solidFill>
                <a:latin typeface="Arial"/>
                <a:ea typeface="굴림" pitchFamily="50" charset="-127"/>
                <a:cs typeface="Tahoma" pitchFamily="34" charset="0"/>
              </a:rPr>
              <a:t>  </a:t>
            </a:r>
            <a:r>
              <a:rPr kumimoji="1" lang="en-US" altLang="ko-KR" sz="1400" b="1" u="sng" dirty="0" smtClean="0">
                <a:solidFill>
                  <a:srgbClr val="0000FF"/>
                </a:solidFill>
                <a:latin typeface="Tahoma" pitchFamily="34" charset="0"/>
                <a:ea typeface="굴림" pitchFamily="50" charset="-127"/>
                <a:cs typeface="Tahoma" pitchFamily="34" charset="0"/>
              </a:rPr>
              <a:t>stegano@naver.com</a:t>
            </a:r>
            <a:endParaRPr kumimoji="1" lang="ko-KR" altLang="ko-KR" sz="1400" u="sng" dirty="0">
              <a:solidFill>
                <a:srgbClr val="0000FF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b="1" dirty="0">
                <a:solidFill>
                  <a:srgbClr val="FF6C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  Research:</a:t>
            </a:r>
            <a:endParaRPr kumimoji="1" lang="ko-KR" altLang="ko-KR" sz="14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400" b="1" dirty="0">
                <a:latin typeface="Arial" pitchFamily="34" charset="0"/>
                <a:ea typeface="굴림" pitchFamily="50" charset="-127"/>
                <a:cs typeface="Arial" pitchFamily="34" charset="0"/>
              </a:rPr>
              <a:t> OCC on Android</a:t>
            </a:r>
            <a:endParaRPr kumimoji="0" lang="ko-KR" altLang="en-US" sz="1400" b="1" i="0" u="none" strike="noStrike" kern="1200" cap="none" spc="200" normalizeH="0" baseline="0" noProof="0" dirty="0" smtClean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rgbClr val="4A206A"/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uLnTx/>
              <a:uFillTx/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86773"/>
            <a:ext cx="1116124" cy="125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3578" y="2079438"/>
            <a:ext cx="1094606" cy="12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8436" y="4497720"/>
            <a:ext cx="1143000" cy="127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2452" y="4497720"/>
            <a:ext cx="1152525" cy="127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06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934169" y="1196752"/>
            <a:ext cx="7380820" cy="4597046"/>
            <a:chOff x="3995738" y="2026338"/>
            <a:chExt cx="6726238" cy="3527382"/>
          </a:xfrm>
        </p:grpSpPr>
        <p:grpSp>
          <p:nvGrpSpPr>
            <p:cNvPr id="29" name="그룹 28"/>
            <p:cNvGrpSpPr/>
            <p:nvPr/>
          </p:nvGrpSpPr>
          <p:grpSpPr>
            <a:xfrm>
              <a:off x="3995738" y="4509120"/>
              <a:ext cx="6696075" cy="1044600"/>
              <a:chOff x="968274" y="5229200"/>
              <a:chExt cx="6696075" cy="1082700"/>
            </a:xfrm>
          </p:grpSpPr>
          <p:sp>
            <p:nvSpPr>
              <p:cNvPr id="36" name="AutoShape 16"/>
              <p:cNvSpPr>
                <a:spLocks noChangeArrowheads="1"/>
              </p:cNvSpPr>
              <p:nvPr/>
            </p:nvSpPr>
            <p:spPr bwMode="auto">
              <a:xfrm>
                <a:off x="998437" y="5264617"/>
                <a:ext cx="6650929" cy="1047283"/>
              </a:xfrm>
              <a:prstGeom prst="roundRect">
                <a:avLst>
                  <a:gd name="adj" fmla="val 10699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0C0C0">
                      <a:alpha val="70000"/>
                    </a:srgbClr>
                  </a:gs>
                </a:gsLst>
                <a:lin ang="27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wrap="none">
                <a:flatTx/>
              </a:bodyPr>
              <a:lstStyle/>
              <a:p>
                <a:pPr lvl="0">
                  <a:lnSpc>
                    <a:spcPct val="120000"/>
                  </a:lnSpc>
                </a:pPr>
                <a:endPara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</a:pPr>
                <a:endPara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  <a:buFontTx/>
                  <a:buChar char="•"/>
                </a:pP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 LED 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및 카메라의 송수신 부문 </a:t>
                </a:r>
                <a:r>
                  <a:rPr lang="ko-KR" altLang="en-US" sz="1200" dirty="0" err="1" smtClean="0">
                    <a:latin typeface="맑은 고딕" pitchFamily="50" charset="-127"/>
                    <a:ea typeface="맑은 고딕" pitchFamily="50" charset="-127"/>
                  </a:rPr>
                  <a:t>프로토타입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 제작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  <a:buFontTx/>
                  <a:buChar char="•"/>
                </a:pP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 외부 </a:t>
                </a:r>
                <a:r>
                  <a:rPr lang="ko-KR" altLang="en-US" sz="1200" dirty="0" err="1" smtClean="0">
                    <a:latin typeface="맑은 고딕" pitchFamily="50" charset="-127"/>
                    <a:ea typeface="맑은 고딕" pitchFamily="50" charset="-127"/>
                  </a:rPr>
                  <a:t>광잡음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 환경에서 스마트기기 카메라의 </a:t>
                </a: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LED 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데이터 송수신 성능 평가</a:t>
                </a:r>
                <a:endPara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7" name="AutoShape 20"/>
              <p:cNvSpPr>
                <a:spLocks noChangeArrowheads="1"/>
              </p:cNvSpPr>
              <p:nvPr/>
            </p:nvSpPr>
            <p:spPr bwMode="auto">
              <a:xfrm>
                <a:off x="968274" y="5229200"/>
                <a:ext cx="6696075" cy="382208"/>
              </a:xfrm>
              <a:prstGeom prst="roundRect">
                <a:avLst>
                  <a:gd name="adj" fmla="val 24517"/>
                </a:avLst>
              </a:prstGeom>
              <a:gradFill rotWithShape="0">
                <a:gsLst>
                  <a:gs pos="0">
                    <a:srgbClr val="7067AF"/>
                  </a:gs>
                  <a:gs pos="50000">
                    <a:srgbClr val="4A4474"/>
                  </a:gs>
                  <a:gs pos="100000">
                    <a:srgbClr val="7067AF"/>
                  </a:gs>
                </a:gsLst>
                <a:lin ang="27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7067A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프로토타입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 모듈 제작 및 성능평가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995738" y="3197906"/>
              <a:ext cx="6696075" cy="1017513"/>
              <a:chOff x="968274" y="2886067"/>
              <a:chExt cx="6696075" cy="1054625"/>
            </a:xfrm>
          </p:grpSpPr>
          <p:sp>
            <p:nvSpPr>
              <p:cNvPr id="34" name="AutoShape 16"/>
              <p:cNvSpPr>
                <a:spLocks noChangeArrowheads="1"/>
              </p:cNvSpPr>
              <p:nvPr/>
            </p:nvSpPr>
            <p:spPr bwMode="auto">
              <a:xfrm>
                <a:off x="998437" y="2921483"/>
                <a:ext cx="6650929" cy="1019209"/>
              </a:xfrm>
              <a:prstGeom prst="roundRect">
                <a:avLst>
                  <a:gd name="adj" fmla="val 10699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0C0C0">
                      <a:alpha val="70000"/>
                    </a:srgbClr>
                  </a:gs>
                </a:gsLst>
                <a:lin ang="27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wrap="none">
                <a:flatTx/>
              </a:bodyPr>
              <a:lstStyle/>
              <a:p>
                <a:pPr lvl="0">
                  <a:lnSpc>
                    <a:spcPct val="120000"/>
                  </a:lnSpc>
                </a:pPr>
                <a:endPara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</a:pPr>
                <a:endPara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  <a:buFontTx/>
                  <a:buChar char="•"/>
                </a:pP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저속의 데이터 전송 환경에서 통신 정확도를 위한 알고리즘 개발</a:t>
                </a:r>
                <a:endParaRPr lang="en-US" altLang="ko-KR" sz="120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  <a:buFontTx/>
                  <a:buChar char="•"/>
                </a:pPr>
                <a:r>
                  <a:rPr lang="en-US" altLang="ko-KR" sz="120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LED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를 이용한 데이터 수신 프로토콜 설계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AutoShape 20"/>
              <p:cNvSpPr>
                <a:spLocks noChangeArrowheads="1"/>
              </p:cNvSpPr>
              <p:nvPr/>
            </p:nvSpPr>
            <p:spPr bwMode="auto">
              <a:xfrm>
                <a:off x="968274" y="2886067"/>
                <a:ext cx="6696075" cy="382208"/>
              </a:xfrm>
              <a:prstGeom prst="roundRect">
                <a:avLst>
                  <a:gd name="adj" fmla="val 24517"/>
                </a:avLst>
              </a:prstGeom>
              <a:gradFill rotWithShape="0">
                <a:gsLst>
                  <a:gs pos="0">
                    <a:srgbClr val="99CC00"/>
                  </a:gs>
                  <a:gs pos="50000">
                    <a:srgbClr val="658700"/>
                  </a:gs>
                  <a:gs pos="100000">
                    <a:srgbClr val="99CC00"/>
                  </a:gs>
                </a:gsLst>
                <a:lin ang="27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99CC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OCC(Optical Camera Communications) </a:t>
                </a:r>
                <a:r>
                  <a:rPr lang="ko-KR" altLang="en-US" sz="1600" b="1" dirty="0" smtClean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기술을 적용한 </a:t>
                </a:r>
                <a:r>
                  <a:rPr lang="en-US" altLang="ko-KR" sz="1600" b="1" dirty="0" smtClean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APP </a:t>
                </a:r>
                <a:r>
                  <a:rPr lang="ko-KR" altLang="en-US" sz="1600" b="1" dirty="0" smtClean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개발</a:t>
                </a:r>
                <a:endPara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025901" y="2026338"/>
              <a:ext cx="6696075" cy="954321"/>
              <a:chOff x="998437" y="1714500"/>
              <a:chExt cx="6696075" cy="989129"/>
            </a:xfrm>
          </p:grpSpPr>
          <p:sp>
            <p:nvSpPr>
              <p:cNvPr id="32" name="AutoShape 16"/>
              <p:cNvSpPr>
                <a:spLocks noChangeArrowheads="1"/>
              </p:cNvSpPr>
              <p:nvPr/>
            </p:nvSpPr>
            <p:spPr bwMode="auto">
              <a:xfrm>
                <a:off x="1028600" y="1749917"/>
                <a:ext cx="6650929" cy="953712"/>
              </a:xfrm>
              <a:prstGeom prst="roundRect">
                <a:avLst>
                  <a:gd name="adj" fmla="val 10699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0C0C0">
                      <a:alpha val="70000"/>
                    </a:srgbClr>
                  </a:gs>
                </a:gsLst>
                <a:lin ang="27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0C0C0"/>
                </a:extrusionClr>
              </a:sp3d>
            </p:spPr>
            <p:txBody>
              <a:bodyPr wrap="none">
                <a:flatTx/>
              </a:bodyPr>
              <a:lstStyle/>
              <a:p>
                <a:pPr lvl="0">
                  <a:lnSpc>
                    <a:spcPct val="120000"/>
                  </a:lnSpc>
                </a:pPr>
                <a:endPara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</a:pPr>
                <a:endParaRPr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  <a:buFontTx/>
                  <a:buChar char="•"/>
                </a:pP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스마트기기 </a:t>
                </a: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LED 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데이터 수신 기술 개발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lvl="0">
                  <a:lnSpc>
                    <a:spcPct val="120000"/>
                  </a:lnSpc>
                  <a:buFontTx/>
                  <a:buChar char="•"/>
                </a:pP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정보 송신을 위한 </a:t>
                </a:r>
                <a:r>
                  <a:rPr lang="en-US" altLang="ko-KR" sz="1200" dirty="0" smtClean="0">
                    <a:latin typeface="맑은 고딕" pitchFamily="50" charset="-127"/>
                    <a:ea typeface="맑은 고딕" pitchFamily="50" charset="-127"/>
                  </a:rPr>
                  <a:t>LED </a:t>
                </a:r>
                <a:r>
                  <a:rPr lang="ko-KR" altLang="en-US" sz="1200" dirty="0" smtClean="0">
                    <a:latin typeface="맑은 고딕" pitchFamily="50" charset="-127"/>
                    <a:ea typeface="맑은 고딕" pitchFamily="50" charset="-127"/>
                  </a:rPr>
                  <a:t>전송 알고리즘 제작</a:t>
                </a:r>
                <a:endParaRPr lang="ko-KR" altLang="en-US" sz="1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AutoShape 20"/>
              <p:cNvSpPr>
                <a:spLocks noChangeArrowheads="1"/>
              </p:cNvSpPr>
              <p:nvPr/>
            </p:nvSpPr>
            <p:spPr bwMode="auto">
              <a:xfrm>
                <a:off x="998437" y="1714500"/>
                <a:ext cx="6696075" cy="382208"/>
              </a:xfrm>
              <a:prstGeom prst="roundRect">
                <a:avLst>
                  <a:gd name="adj" fmla="val 24517"/>
                </a:avLst>
              </a:prstGeom>
              <a:gradFill rotWithShape="0">
                <a:gsLst>
                  <a:gs pos="0">
                    <a:srgbClr val="CC6C8C"/>
                  </a:gs>
                  <a:gs pos="50000">
                    <a:srgbClr val="87485D"/>
                  </a:gs>
                  <a:gs pos="100000">
                    <a:srgbClr val="CC6C8C"/>
                  </a:gs>
                </a:gsLst>
                <a:lin ang="27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6C8C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LED </a:t>
                </a:r>
                <a:r>
                  <a:rPr lang="ko-KR" altLang="en-US" sz="1600" b="1" dirty="0" smtClean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통신 핵심 모듈 설계 및 제작</a:t>
                </a:r>
                <a:endPara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개발 내</a:t>
            </a:r>
            <a:r>
              <a:rPr lang="ko-KR" altLang="en-US" dirty="0"/>
              <a:t>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63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7389653"/>
              </p:ext>
            </p:extLst>
          </p:nvPr>
        </p:nvGraphicFramePr>
        <p:xfrm>
          <a:off x="485546" y="1520789"/>
          <a:ext cx="7902878" cy="352839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839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주요성능 </a:t>
                      </a:r>
                      <a:r>
                        <a:rPr lang="en-US" altLang="ko-KR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Spec)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 목표치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개발상태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9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1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통신 정확도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%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95% </a:t>
                      </a:r>
                      <a:r>
                        <a:rPr lang="ko-KR" altLang="en-US" sz="1200" b="0" i="0" u="none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99%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5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2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전송 거리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1m 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1.2m 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3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3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전송 속도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bps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2kbps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2.5kbps(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1.7kbps(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75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4. </a:t>
                      </a:r>
                      <a:r>
                        <a:rPr lang="ko-KR" altLang="en-US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인식 시간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1Kbyte : 3.2(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)~4.7(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5. </a:t>
                      </a:r>
                      <a:r>
                        <a:rPr lang="ko-KR" altLang="en-US" sz="13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 인식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b="0" i="0" u="none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D6D6D6"/>
                        </a:gs>
                        <a:gs pos="100000">
                          <a:srgbClr val="FDFDFD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개발 목표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945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</a:t>
            </a:r>
            <a:r>
              <a:rPr lang="ko-KR" altLang="en-US" dirty="0" smtClean="0"/>
              <a:t>개발 과정</a:t>
            </a:r>
            <a:endParaRPr lang="en-US" altLang="ko-KR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6071" y="1177283"/>
            <a:ext cx="3838308" cy="540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LED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가시광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인식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tx1"/>
                </a:solidFill>
              </a:rPr>
              <a:t>SoftWare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314611" y="2312876"/>
            <a:ext cx="8568952" cy="646331"/>
            <a:chOff x="395536" y="5166209"/>
            <a:chExt cx="8568952" cy="646331"/>
          </a:xfrm>
        </p:grpSpPr>
        <p:sp>
          <p:nvSpPr>
            <p:cNvPr id="13" name="타원 12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683568" y="5166209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LED</a:t>
              </a:r>
              <a:r>
                <a:rPr lang="ko-KR" altLang="en-US" b="1" dirty="0" err="1" smtClean="0"/>
                <a:t>가시광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-&gt; </a:t>
              </a:r>
              <a:r>
                <a:rPr lang="ko-KR" altLang="en-US" b="1" dirty="0" smtClean="0"/>
                <a:t>휴대폰 카메라 </a:t>
              </a:r>
              <a:r>
                <a:rPr lang="en-US" altLang="ko-KR" b="1" dirty="0" smtClean="0"/>
                <a:t>YUV</a:t>
              </a:r>
              <a:r>
                <a:rPr lang="ko-KR" altLang="en-US" b="1" dirty="0" smtClean="0"/>
                <a:t>인식 </a:t>
              </a:r>
              <a:endParaRPr lang="en-US" altLang="ko-KR" b="1" dirty="0" smtClean="0"/>
            </a:p>
            <a:p>
              <a:pPr algn="l"/>
              <a:r>
                <a:rPr lang="en-US" altLang="ko-KR" b="1" dirty="0" smtClean="0"/>
                <a:t>-&gt; </a:t>
              </a:r>
              <a:r>
                <a:rPr lang="en-US" altLang="ko-KR" b="1" dirty="0" smtClean="0"/>
                <a:t>RGB </a:t>
              </a:r>
              <a:r>
                <a:rPr lang="ko-KR" altLang="en-US" b="1" dirty="0" smtClean="0"/>
                <a:t>변환 </a:t>
              </a:r>
              <a:r>
                <a:rPr lang="en-US" altLang="ko-KR" b="1" dirty="0" smtClean="0"/>
                <a:t>-&gt; HSV </a:t>
              </a:r>
              <a:r>
                <a:rPr lang="ko-KR" altLang="en-US" b="1" dirty="0" smtClean="0"/>
                <a:t>변환</a:t>
              </a:r>
              <a:endParaRPr lang="en-US" altLang="ko-KR" b="1" dirty="0" smtClean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752020" y="2312876"/>
            <a:ext cx="4104456" cy="369332"/>
            <a:chOff x="395536" y="5166209"/>
            <a:chExt cx="4104456" cy="369332"/>
          </a:xfrm>
        </p:grpSpPr>
        <p:sp>
          <p:nvSpPr>
            <p:cNvPr id="27" name="타원 26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683568" y="5166209"/>
              <a:ext cx="3816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HSV</a:t>
              </a:r>
              <a:r>
                <a:rPr lang="ko-KR" altLang="en-US" b="1" dirty="0" smtClean="0"/>
                <a:t>의 범위 조절을 이용한 색상인식</a:t>
              </a:r>
              <a:endParaRPr lang="en-US" altLang="ko-KR" b="1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3140968"/>
            <a:ext cx="379353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5" name="그룹 154"/>
          <p:cNvGrpSpPr/>
          <p:nvPr/>
        </p:nvGrpSpPr>
        <p:grpSpPr>
          <a:xfrm>
            <a:off x="4855516" y="2158559"/>
            <a:ext cx="3338801" cy="3996444"/>
            <a:chOff x="4855516" y="2158559"/>
            <a:chExt cx="3338801" cy="3996444"/>
          </a:xfrm>
        </p:grpSpPr>
        <p:pic>
          <p:nvPicPr>
            <p:cNvPr id="1028" name="Picture 4" descr="http://postfiles12.naver.net/20111215_155/smartnbiz_1323923690462jnWh0_JPEG/9.png?type=w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3B3B3"/>
                </a:clrFrom>
                <a:clrTo>
                  <a:srgbClr val="B3B3B3">
                    <a:alpha val="0"/>
                  </a:srgbClr>
                </a:clrTo>
              </a:clrChange>
            </a:blip>
            <a:srcRect t="9240" r="461" b="35321"/>
            <a:stretch>
              <a:fillRect/>
            </a:stretch>
          </p:blipFill>
          <p:spPr bwMode="auto">
            <a:xfrm rot="18778725" flipH="1">
              <a:off x="4526695" y="2487380"/>
              <a:ext cx="3996444" cy="3338801"/>
            </a:xfrm>
            <a:prstGeom prst="rect">
              <a:avLst/>
            </a:prstGeom>
            <a:noFill/>
          </p:spPr>
        </p:pic>
        <p:cxnSp>
          <p:nvCxnSpPr>
            <p:cNvPr id="94" name="직선 연결선 93"/>
            <p:cNvCxnSpPr/>
            <p:nvPr/>
          </p:nvCxnSpPr>
          <p:spPr>
            <a:xfrm>
              <a:off x="6228184" y="2924944"/>
              <a:ext cx="252028" cy="136815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6480212" y="2924944"/>
              <a:ext cx="144016" cy="137653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>
              <a:off x="6480212" y="3284984"/>
              <a:ext cx="900100" cy="10248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TextBox 19"/>
            <p:cNvSpPr txBox="1"/>
            <p:nvPr/>
          </p:nvSpPr>
          <p:spPr>
            <a:xfrm>
              <a:off x="5760132" y="34650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</a:rPr>
                <a:t>M</a:t>
              </a:r>
              <a:endParaRPr lang="en-US" altLang="ko-KR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0" name="TextBox 19"/>
            <p:cNvSpPr txBox="1"/>
            <p:nvPr/>
          </p:nvSpPr>
          <p:spPr>
            <a:xfrm>
              <a:off x="6660232" y="306896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</a:rPr>
                <a:t>O</a:t>
              </a:r>
              <a:endParaRPr lang="en-US" altLang="ko-KR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1" name="TextBox 19"/>
            <p:cNvSpPr txBox="1"/>
            <p:nvPr/>
          </p:nvSpPr>
          <p:spPr>
            <a:xfrm>
              <a:off x="6228184" y="29516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</a:rPr>
                <a:t>R</a:t>
              </a:r>
              <a:endParaRPr lang="en-US" altLang="ko-KR" b="1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 flipH="1" flipV="1">
              <a:off x="6516216" y="4318248"/>
              <a:ext cx="1260140" cy="15486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9"/>
            <p:cNvSpPr txBox="1"/>
            <p:nvPr/>
          </p:nvSpPr>
          <p:spPr>
            <a:xfrm>
              <a:off x="7272300" y="38610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Y</a:t>
              </a:r>
              <a:endParaRPr lang="en-US" altLang="ko-KR" b="1" dirty="0" smtClean="0"/>
            </a:p>
          </p:txBody>
        </p:sp>
        <p:cxnSp>
          <p:nvCxnSpPr>
            <p:cNvPr id="125" name="직선 연결선 124"/>
            <p:cNvCxnSpPr/>
            <p:nvPr/>
          </p:nvCxnSpPr>
          <p:spPr>
            <a:xfrm flipH="1" flipV="1">
              <a:off x="6480212" y="4329100"/>
              <a:ext cx="612068" cy="108012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1" name="TextBox 19"/>
            <p:cNvSpPr txBox="1"/>
            <p:nvPr/>
          </p:nvSpPr>
          <p:spPr>
            <a:xfrm>
              <a:off x="7020272" y="45718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G</a:t>
              </a:r>
              <a:endParaRPr lang="en-US" altLang="ko-KR" b="1" dirty="0" smtClean="0"/>
            </a:p>
          </p:txBody>
        </p:sp>
        <p:cxnSp>
          <p:nvCxnSpPr>
            <p:cNvPr id="137" name="직선 연결선 136"/>
            <p:cNvCxnSpPr/>
            <p:nvPr/>
          </p:nvCxnSpPr>
          <p:spPr>
            <a:xfrm flipV="1">
              <a:off x="6084168" y="4329100"/>
              <a:ext cx="396044" cy="111612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3" name="TextBox 19"/>
            <p:cNvSpPr txBox="1"/>
            <p:nvPr/>
          </p:nvSpPr>
          <p:spPr>
            <a:xfrm>
              <a:off x="6372200" y="48331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C</a:t>
              </a:r>
              <a:endParaRPr lang="en-US" altLang="ko-KR" b="1" dirty="0" smtClean="0"/>
            </a:p>
          </p:txBody>
        </p:sp>
        <p:cxnSp>
          <p:nvCxnSpPr>
            <p:cNvPr id="144" name="직선 연결선 143"/>
            <p:cNvCxnSpPr/>
            <p:nvPr/>
          </p:nvCxnSpPr>
          <p:spPr>
            <a:xfrm flipV="1">
              <a:off x="5400092" y="4329100"/>
              <a:ext cx="1080120" cy="612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9"/>
            <p:cNvSpPr txBox="1"/>
            <p:nvPr/>
          </p:nvSpPr>
          <p:spPr>
            <a:xfrm>
              <a:off x="5832140" y="468914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B</a:t>
              </a:r>
              <a:endParaRPr lang="en-US" altLang="ko-KR" b="1" dirty="0" smtClean="0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5220072" y="4005064"/>
              <a:ext cx="1296144" cy="28803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2" name="TextBox 19"/>
            <p:cNvSpPr txBox="1"/>
            <p:nvPr/>
          </p:nvSpPr>
          <p:spPr>
            <a:xfrm>
              <a:off x="5508104" y="42210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>
                  <a:solidFill>
                    <a:schemeClr val="bg1"/>
                  </a:solidFill>
                </a:rPr>
                <a:t>V</a:t>
              </a:r>
              <a:endParaRPr lang="en-US" altLang="ko-KR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TextBox 19"/>
          <p:cNvSpPr txBox="1"/>
          <p:nvPr/>
        </p:nvSpPr>
        <p:spPr>
          <a:xfrm>
            <a:off x="8028384" y="404106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/>
              <a:t>+  Black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3657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</a:t>
            </a:r>
            <a:r>
              <a:rPr lang="ko-KR" altLang="en-US" dirty="0" smtClean="0"/>
              <a:t>개발 과정</a:t>
            </a:r>
            <a:endParaRPr lang="en-US" altLang="ko-KR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6071" y="1177283"/>
            <a:ext cx="3838308" cy="540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LED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가시광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인식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(Hardware)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11"/>
          <p:cNvGrpSpPr/>
          <p:nvPr/>
        </p:nvGrpSpPr>
        <p:grpSpPr>
          <a:xfrm>
            <a:off x="323528" y="2312876"/>
            <a:ext cx="8568952" cy="369332"/>
            <a:chOff x="395536" y="5166209"/>
            <a:chExt cx="8568952" cy="369332"/>
          </a:xfrm>
        </p:grpSpPr>
        <p:sp>
          <p:nvSpPr>
            <p:cNvPr id="13" name="타원 12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683568" y="5166209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3D</a:t>
              </a:r>
              <a:r>
                <a:rPr lang="ko-KR" altLang="en-US" b="1" dirty="0" smtClean="0"/>
                <a:t>프린터를 이용한 </a:t>
              </a:r>
              <a:r>
                <a:rPr lang="en-US" altLang="ko-KR" b="1" dirty="0" smtClean="0"/>
                <a:t>LED </a:t>
              </a:r>
              <a:r>
                <a:rPr lang="ko-KR" altLang="en-US" b="1" dirty="0" smtClean="0"/>
                <a:t>모듈 틀 제작</a:t>
              </a:r>
              <a:endParaRPr lang="en-US" altLang="ko-KR" b="1" dirty="0" smtClean="0"/>
            </a:p>
          </p:txBody>
        </p:sp>
      </p:grpSp>
      <p:grpSp>
        <p:nvGrpSpPr>
          <p:cNvPr id="7" name="그룹 25"/>
          <p:cNvGrpSpPr/>
          <p:nvPr/>
        </p:nvGrpSpPr>
        <p:grpSpPr>
          <a:xfrm>
            <a:off x="323528" y="2852936"/>
            <a:ext cx="5652628" cy="369332"/>
            <a:chOff x="395536" y="5166209"/>
            <a:chExt cx="5652628" cy="369332"/>
          </a:xfrm>
        </p:grpSpPr>
        <p:sp>
          <p:nvSpPr>
            <p:cNvPr id="27" name="타원 26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647564" y="5166209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dirty="0" smtClean="0"/>
                <a:t>광 확산 시트를 이용한 광 확산 조절</a:t>
              </a:r>
              <a:endParaRPr lang="en-US" altLang="ko-KR" b="1" dirty="0" smtClean="0"/>
            </a:p>
          </p:txBody>
        </p:sp>
      </p:grpSp>
      <p:grpSp>
        <p:nvGrpSpPr>
          <p:cNvPr id="31" name="그룹 25"/>
          <p:cNvGrpSpPr/>
          <p:nvPr/>
        </p:nvGrpSpPr>
        <p:grpSpPr>
          <a:xfrm>
            <a:off x="323528" y="3347700"/>
            <a:ext cx="5652628" cy="369332"/>
            <a:chOff x="395536" y="5166209"/>
            <a:chExt cx="5652628" cy="369332"/>
          </a:xfrm>
        </p:grpSpPr>
        <p:sp>
          <p:nvSpPr>
            <p:cNvPr id="32" name="타원 31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TextBox 19"/>
            <p:cNvSpPr txBox="1"/>
            <p:nvPr/>
          </p:nvSpPr>
          <p:spPr>
            <a:xfrm>
              <a:off x="647564" y="5166209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5V</a:t>
              </a:r>
              <a:r>
                <a:rPr lang="ko-KR" altLang="en-US" b="1" dirty="0" smtClean="0"/>
                <a:t> 전원 사용</a:t>
              </a:r>
              <a:endParaRPr lang="en-US" altLang="ko-KR" b="1" dirty="0" smtClean="0"/>
            </a:p>
          </p:txBody>
        </p:sp>
      </p:grpSp>
      <p:grpSp>
        <p:nvGrpSpPr>
          <p:cNvPr id="34" name="그룹 25"/>
          <p:cNvGrpSpPr/>
          <p:nvPr/>
        </p:nvGrpSpPr>
        <p:grpSpPr>
          <a:xfrm>
            <a:off x="323528" y="3851756"/>
            <a:ext cx="5652628" cy="369332"/>
            <a:chOff x="395536" y="5166209"/>
            <a:chExt cx="5652628" cy="369332"/>
          </a:xfrm>
        </p:grpSpPr>
        <p:sp>
          <p:nvSpPr>
            <p:cNvPr id="35" name="타원 34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6" name="TextBox 19"/>
            <p:cNvSpPr txBox="1"/>
            <p:nvPr/>
          </p:nvSpPr>
          <p:spPr>
            <a:xfrm>
              <a:off x="647564" y="5166209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LED</a:t>
              </a:r>
              <a:r>
                <a:rPr lang="ko-KR" altLang="en-US" b="1" dirty="0" smtClean="0"/>
                <a:t>모듈과 </a:t>
              </a:r>
              <a:r>
                <a:rPr lang="en-US" altLang="ko-KR" b="1" dirty="0" smtClean="0"/>
                <a:t>Anchor LED</a:t>
              </a:r>
              <a:r>
                <a:rPr lang="ko-KR" altLang="en-US" b="1" dirty="0" smtClean="0"/>
                <a:t>의 개별화 된 전원 공급</a:t>
              </a:r>
              <a:endParaRPr lang="en-US" altLang="ko-KR" b="1" dirty="0" smtClean="0"/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852936"/>
            <a:ext cx="3672408" cy="245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" name="그룹 25"/>
          <p:cNvGrpSpPr/>
          <p:nvPr/>
        </p:nvGrpSpPr>
        <p:grpSpPr>
          <a:xfrm>
            <a:off x="323528" y="4355812"/>
            <a:ext cx="5652628" cy="369332"/>
            <a:chOff x="395536" y="5166209"/>
            <a:chExt cx="5652628" cy="369332"/>
          </a:xfrm>
        </p:grpSpPr>
        <p:sp>
          <p:nvSpPr>
            <p:cNvPr id="39" name="타원 38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0" name="TextBox 19"/>
            <p:cNvSpPr txBox="1"/>
            <p:nvPr/>
          </p:nvSpPr>
          <p:spPr>
            <a:xfrm>
              <a:off x="647564" y="5166209"/>
              <a:ext cx="540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err="1" smtClean="0"/>
                <a:t>Adafruit</a:t>
              </a:r>
              <a:r>
                <a:rPr lang="en-US" altLang="ko-KR" b="1" dirty="0" smtClean="0"/>
                <a:t> </a:t>
              </a:r>
              <a:r>
                <a:rPr lang="en-US" altLang="ko-KR" b="1" dirty="0" err="1" smtClean="0"/>
                <a:t>NeoPixel</a:t>
              </a:r>
              <a:r>
                <a:rPr lang="en-US" altLang="ko-KR" b="1" dirty="0" smtClean="0"/>
                <a:t> 8x8 </a:t>
              </a:r>
              <a:r>
                <a:rPr lang="ko-KR" altLang="en-US" b="1" dirty="0" smtClean="0"/>
                <a:t>모델 사용</a:t>
              </a:r>
              <a:endParaRPr lang="en-US" altLang="ko-KR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657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</a:t>
            </a:r>
            <a:r>
              <a:rPr lang="ko-KR" altLang="en-US" dirty="0" smtClean="0"/>
              <a:t>개발 과정</a:t>
            </a:r>
            <a:endParaRPr lang="en-US" altLang="ko-KR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6071" y="1177283"/>
            <a:ext cx="3838308" cy="540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전송 속도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11"/>
          <p:cNvGrpSpPr/>
          <p:nvPr/>
        </p:nvGrpSpPr>
        <p:grpSpPr>
          <a:xfrm>
            <a:off x="314611" y="2821851"/>
            <a:ext cx="8568952" cy="369332"/>
            <a:chOff x="395536" y="5166209"/>
            <a:chExt cx="8568952" cy="369332"/>
          </a:xfrm>
        </p:grpSpPr>
        <p:sp>
          <p:nvSpPr>
            <p:cNvPr id="13" name="타원 12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683568" y="5166209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LED</a:t>
              </a:r>
              <a:r>
                <a:rPr lang="ko-KR" altLang="en-US" b="1" dirty="0" smtClean="0"/>
                <a:t>당 </a:t>
              </a:r>
              <a:r>
                <a:rPr lang="en-US" altLang="ko-KR" b="1" dirty="0" smtClean="0"/>
                <a:t>9</a:t>
              </a:r>
              <a:r>
                <a:rPr lang="ko-KR" altLang="en-US" b="1" dirty="0" smtClean="0"/>
                <a:t>가지 </a:t>
              </a:r>
              <a:r>
                <a:rPr lang="ko-KR" altLang="en-US" b="1" dirty="0" smtClean="0"/>
                <a:t>색상 </a:t>
              </a:r>
              <a:r>
                <a:rPr lang="ko-KR" altLang="en-US" b="1" dirty="0" smtClean="0"/>
                <a:t>이용</a:t>
              </a:r>
              <a:endParaRPr lang="en-US" altLang="ko-KR" b="1" dirty="0" smtClean="0"/>
            </a:p>
          </p:txBody>
        </p:sp>
      </p:grpSp>
      <p:grpSp>
        <p:nvGrpSpPr>
          <p:cNvPr id="7" name="그룹 22"/>
          <p:cNvGrpSpPr/>
          <p:nvPr/>
        </p:nvGrpSpPr>
        <p:grpSpPr>
          <a:xfrm>
            <a:off x="317637" y="3609020"/>
            <a:ext cx="8568952" cy="923330"/>
            <a:chOff x="395536" y="5166209"/>
            <a:chExt cx="8568952" cy="923330"/>
          </a:xfrm>
        </p:grpSpPr>
        <p:sp>
          <p:nvSpPr>
            <p:cNvPr id="24" name="타원 23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683568" y="5166209"/>
              <a:ext cx="8280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b="1" dirty="0" smtClean="0"/>
                <a:t>LED 2</a:t>
              </a:r>
              <a:r>
                <a:rPr lang="ko-KR" altLang="en-US" b="1" dirty="0" smtClean="0"/>
                <a:t>개로 영어 한 문자 표현가능</a:t>
              </a:r>
              <a:endParaRPr lang="en-US" altLang="ko-KR" b="1" dirty="0" smtClean="0"/>
            </a:p>
            <a:p>
              <a:pPr algn="l"/>
              <a:r>
                <a:rPr lang="en-US" altLang="ko-KR" b="1" dirty="0" smtClean="0"/>
                <a:t>LED 6</a:t>
              </a:r>
              <a:r>
                <a:rPr lang="ko-KR" altLang="en-US" b="1" dirty="0" smtClean="0"/>
                <a:t>개로 한글 한 문자 표현가능</a:t>
              </a:r>
              <a:endParaRPr lang="en-US" altLang="ko-KR" b="1" dirty="0" smtClean="0"/>
            </a:p>
            <a:p>
              <a:pPr algn="l"/>
              <a:r>
                <a:rPr lang="ko-KR" altLang="en-US" b="1" dirty="0" smtClean="0"/>
                <a:t>한 프레임 </a:t>
              </a:r>
              <a:r>
                <a:rPr lang="en-US" altLang="ko-KR" b="1" dirty="0" smtClean="0"/>
                <a:t>: 62</a:t>
              </a:r>
              <a:r>
                <a:rPr lang="ko-KR" altLang="en-US" b="1" dirty="0" smtClean="0"/>
                <a:t>개 정보전송 </a:t>
              </a:r>
              <a:r>
                <a:rPr lang="en-US" altLang="ko-KR" b="1" dirty="0" smtClean="0"/>
                <a:t>LED</a:t>
              </a:r>
              <a:r>
                <a:rPr lang="ko-KR" altLang="en-US" b="1" dirty="0" smtClean="0"/>
                <a:t>사용</a:t>
              </a:r>
              <a:endParaRPr lang="en-US" altLang="ko-KR" b="1" dirty="0" smtClean="0"/>
            </a:p>
          </p:txBody>
        </p:sp>
      </p:grpSp>
      <p:grpSp>
        <p:nvGrpSpPr>
          <p:cNvPr id="8" name="그룹 25"/>
          <p:cNvGrpSpPr/>
          <p:nvPr/>
        </p:nvGrpSpPr>
        <p:grpSpPr>
          <a:xfrm>
            <a:off x="323528" y="4869160"/>
            <a:ext cx="8568952" cy="646331"/>
            <a:chOff x="395536" y="5166209"/>
            <a:chExt cx="8568952" cy="646331"/>
          </a:xfrm>
        </p:grpSpPr>
        <p:sp>
          <p:nvSpPr>
            <p:cNvPr id="27" name="타원 26"/>
            <p:cNvSpPr/>
            <p:nvPr/>
          </p:nvSpPr>
          <p:spPr bwMode="auto">
            <a:xfrm>
              <a:off x="395536" y="5247509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683568" y="5166209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dirty="0" smtClean="0"/>
                <a:t>현재 </a:t>
              </a:r>
              <a:r>
                <a:rPr lang="ko-KR" altLang="en-US" b="1" dirty="0" err="1" smtClean="0"/>
                <a:t>스마트폰</a:t>
              </a:r>
              <a:r>
                <a:rPr lang="ko-KR" altLang="en-US" b="1" dirty="0" smtClean="0"/>
                <a:t> 카메라속도가 </a:t>
              </a:r>
              <a:r>
                <a:rPr lang="en-US" altLang="ko-KR" b="1" dirty="0" smtClean="0"/>
                <a:t>30fps</a:t>
              </a:r>
              <a:r>
                <a:rPr lang="ko-KR" altLang="en-US" b="1" dirty="0" smtClean="0"/>
                <a:t>이므로 </a:t>
              </a:r>
              <a:endParaRPr lang="en-US" altLang="ko-KR" b="1" dirty="0" smtClean="0"/>
            </a:p>
            <a:p>
              <a:pPr algn="l"/>
              <a:r>
                <a:rPr lang="ko-KR" altLang="en-US" b="1" dirty="0" smtClean="0"/>
                <a:t>초당 </a:t>
              </a:r>
              <a:r>
                <a:rPr lang="en-US" altLang="ko-KR" b="1" dirty="0" smtClean="0"/>
                <a:t>15</a:t>
              </a:r>
              <a:r>
                <a:rPr lang="ko-KR" altLang="en-US" b="1" dirty="0" smtClean="0"/>
                <a:t>프레임 </a:t>
              </a:r>
              <a:r>
                <a:rPr lang="ko-KR" altLang="en-US" b="1" dirty="0" err="1" smtClean="0"/>
                <a:t>캡쳐가능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(</a:t>
              </a:r>
              <a:r>
                <a:rPr lang="ko-KR" altLang="en-US" b="1" dirty="0" err="1" smtClean="0"/>
                <a:t>아두이노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70ms)</a:t>
              </a:r>
              <a:endParaRPr lang="en-US" altLang="ko-KR" b="1" dirty="0" smtClean="0"/>
            </a:p>
          </p:txBody>
        </p:sp>
      </p:grpSp>
      <p:grpSp>
        <p:nvGrpSpPr>
          <p:cNvPr id="9" name="그룹 31"/>
          <p:cNvGrpSpPr/>
          <p:nvPr/>
        </p:nvGrpSpPr>
        <p:grpSpPr>
          <a:xfrm>
            <a:off x="5125125" y="3398318"/>
            <a:ext cx="3816995" cy="2490286"/>
            <a:chOff x="4572000" y="916271"/>
            <a:chExt cx="4464496" cy="3088793"/>
          </a:xfrm>
        </p:grpSpPr>
        <p:grpSp>
          <p:nvGrpSpPr>
            <p:cNvPr id="10" name="그룹 32"/>
            <p:cNvGrpSpPr/>
            <p:nvPr/>
          </p:nvGrpSpPr>
          <p:grpSpPr>
            <a:xfrm>
              <a:off x="4572000" y="916271"/>
              <a:ext cx="4457150" cy="1024769"/>
              <a:chOff x="3657422" y="1196352"/>
              <a:chExt cx="5019035" cy="870439"/>
            </a:xfrm>
          </p:grpSpPr>
          <p:pic>
            <p:nvPicPr>
              <p:cNvPr id="77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422" y="1196352"/>
                <a:ext cx="5019035" cy="790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그룹 77"/>
              <p:cNvGrpSpPr/>
              <p:nvPr/>
            </p:nvGrpSpPr>
            <p:grpSpPr>
              <a:xfrm>
                <a:off x="4067944" y="1802971"/>
                <a:ext cx="3888432" cy="263820"/>
                <a:chOff x="4067944" y="1802971"/>
                <a:chExt cx="3888432" cy="263820"/>
              </a:xfrm>
            </p:grpSpPr>
            <p:grpSp>
              <p:nvGrpSpPr>
                <p:cNvPr id="12" name="그룹 78"/>
                <p:cNvGrpSpPr/>
                <p:nvPr/>
              </p:nvGrpSpPr>
              <p:grpSpPr>
                <a:xfrm>
                  <a:off x="4067944" y="1808914"/>
                  <a:ext cx="1728192" cy="257877"/>
                  <a:chOff x="4067944" y="1808914"/>
                  <a:chExt cx="1728192" cy="257877"/>
                </a:xfrm>
              </p:grpSpPr>
              <p:cxnSp>
                <p:nvCxnSpPr>
                  <p:cNvPr id="86" name="직선 화살표 연결선 85"/>
                  <p:cNvCxnSpPr/>
                  <p:nvPr/>
                </p:nvCxnSpPr>
                <p:spPr>
                  <a:xfrm flipV="1">
                    <a:off x="5364088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화살표 연결선 86"/>
                  <p:cNvCxnSpPr/>
                  <p:nvPr/>
                </p:nvCxnSpPr>
                <p:spPr>
                  <a:xfrm flipV="1">
                    <a:off x="4932040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/>
                  <p:cNvCxnSpPr/>
                  <p:nvPr/>
                </p:nvCxnSpPr>
                <p:spPr>
                  <a:xfrm flipV="1">
                    <a:off x="4499992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화살표 연결선 88"/>
                  <p:cNvCxnSpPr/>
                  <p:nvPr/>
                </p:nvCxnSpPr>
                <p:spPr>
                  <a:xfrm flipV="1">
                    <a:off x="4067944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화살표 연결선 89"/>
                  <p:cNvCxnSpPr/>
                  <p:nvPr/>
                </p:nvCxnSpPr>
                <p:spPr>
                  <a:xfrm flipV="1">
                    <a:off x="5796136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그룹 79"/>
                <p:cNvGrpSpPr/>
                <p:nvPr/>
              </p:nvGrpSpPr>
              <p:grpSpPr>
                <a:xfrm>
                  <a:off x="6228184" y="1802971"/>
                  <a:ext cx="1728192" cy="257877"/>
                  <a:chOff x="4067944" y="1808914"/>
                  <a:chExt cx="1728192" cy="257877"/>
                </a:xfrm>
              </p:grpSpPr>
              <p:cxnSp>
                <p:nvCxnSpPr>
                  <p:cNvPr id="81" name="직선 화살표 연결선 80"/>
                  <p:cNvCxnSpPr/>
                  <p:nvPr/>
                </p:nvCxnSpPr>
                <p:spPr>
                  <a:xfrm flipV="1">
                    <a:off x="5364088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화살표 연결선 81"/>
                  <p:cNvCxnSpPr/>
                  <p:nvPr/>
                </p:nvCxnSpPr>
                <p:spPr>
                  <a:xfrm flipV="1">
                    <a:off x="4932040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화살표 연결선 82"/>
                  <p:cNvCxnSpPr/>
                  <p:nvPr/>
                </p:nvCxnSpPr>
                <p:spPr>
                  <a:xfrm flipV="1">
                    <a:off x="4499992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화살표 연결선 83"/>
                  <p:cNvCxnSpPr/>
                  <p:nvPr/>
                </p:nvCxnSpPr>
                <p:spPr>
                  <a:xfrm flipV="1">
                    <a:off x="4067944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화살표 연결선 84"/>
                  <p:cNvCxnSpPr/>
                  <p:nvPr/>
                </p:nvCxnSpPr>
                <p:spPr>
                  <a:xfrm flipV="1">
                    <a:off x="5796136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그룹 33"/>
            <p:cNvGrpSpPr/>
            <p:nvPr/>
          </p:nvGrpSpPr>
          <p:grpSpPr>
            <a:xfrm>
              <a:off x="4572000" y="1943379"/>
              <a:ext cx="4457150" cy="1007966"/>
              <a:chOff x="3657422" y="2068778"/>
              <a:chExt cx="5019035" cy="856166"/>
            </a:xfrm>
          </p:grpSpPr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422" y="2068778"/>
                <a:ext cx="5019035" cy="790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" name="그룹 63"/>
              <p:cNvGrpSpPr/>
              <p:nvPr/>
            </p:nvGrpSpPr>
            <p:grpSpPr>
              <a:xfrm>
                <a:off x="3995936" y="2661124"/>
                <a:ext cx="3888432" cy="263820"/>
                <a:chOff x="4067944" y="1802971"/>
                <a:chExt cx="3888432" cy="263820"/>
              </a:xfrm>
            </p:grpSpPr>
            <p:grpSp>
              <p:nvGrpSpPr>
                <p:cNvPr id="18" name="그룹 64"/>
                <p:cNvGrpSpPr/>
                <p:nvPr/>
              </p:nvGrpSpPr>
              <p:grpSpPr>
                <a:xfrm>
                  <a:off x="4067944" y="1808914"/>
                  <a:ext cx="1728192" cy="257877"/>
                  <a:chOff x="4067944" y="1808914"/>
                  <a:chExt cx="1728192" cy="257877"/>
                </a:xfrm>
              </p:grpSpPr>
              <p:cxnSp>
                <p:nvCxnSpPr>
                  <p:cNvPr id="72" name="직선 화살표 연결선 71"/>
                  <p:cNvCxnSpPr/>
                  <p:nvPr/>
                </p:nvCxnSpPr>
                <p:spPr>
                  <a:xfrm flipV="1">
                    <a:off x="5364088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화살표 연결선 72"/>
                  <p:cNvCxnSpPr/>
                  <p:nvPr/>
                </p:nvCxnSpPr>
                <p:spPr>
                  <a:xfrm flipV="1">
                    <a:off x="4932040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V="1">
                    <a:off x="4499992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화살표 연결선 74"/>
                  <p:cNvCxnSpPr/>
                  <p:nvPr/>
                </p:nvCxnSpPr>
                <p:spPr>
                  <a:xfrm flipV="1">
                    <a:off x="4067944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화살표 연결선 75"/>
                  <p:cNvCxnSpPr/>
                  <p:nvPr/>
                </p:nvCxnSpPr>
                <p:spPr>
                  <a:xfrm flipV="1">
                    <a:off x="5796136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그룹 65"/>
                <p:cNvGrpSpPr/>
                <p:nvPr/>
              </p:nvGrpSpPr>
              <p:grpSpPr>
                <a:xfrm>
                  <a:off x="6228184" y="1802971"/>
                  <a:ext cx="1728192" cy="257877"/>
                  <a:chOff x="4067944" y="1808914"/>
                  <a:chExt cx="1728192" cy="257877"/>
                </a:xfrm>
              </p:grpSpPr>
              <p:cxnSp>
                <p:nvCxnSpPr>
                  <p:cNvPr id="67" name="직선 화살표 연결선 66"/>
                  <p:cNvCxnSpPr/>
                  <p:nvPr/>
                </p:nvCxnSpPr>
                <p:spPr>
                  <a:xfrm flipV="1">
                    <a:off x="5364088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V="1">
                    <a:off x="4932040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화살표 연결선 68"/>
                  <p:cNvCxnSpPr/>
                  <p:nvPr/>
                </p:nvCxnSpPr>
                <p:spPr>
                  <a:xfrm flipV="1">
                    <a:off x="4499992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화살표 연결선 69"/>
                  <p:cNvCxnSpPr/>
                  <p:nvPr/>
                </p:nvCxnSpPr>
                <p:spPr>
                  <a:xfrm flipV="1">
                    <a:off x="4067944" y="1814857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 flipV="1">
                    <a:off x="5796136" y="1808914"/>
                    <a:ext cx="0" cy="251934"/>
                  </a:xfrm>
                  <a:prstGeom prst="straightConnector1">
                    <a:avLst/>
                  </a:prstGeom>
                  <a:ln w="19050" cmpd="sng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34"/>
            <p:cNvGrpSpPr/>
            <p:nvPr/>
          </p:nvGrpSpPr>
          <p:grpSpPr>
            <a:xfrm>
              <a:off x="4579347" y="2948770"/>
              <a:ext cx="4457149" cy="1056294"/>
              <a:chOff x="4579347" y="2948770"/>
              <a:chExt cx="4457149" cy="1056294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347" y="2948770"/>
                <a:ext cx="4457149" cy="930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" name="그룹 36"/>
              <p:cNvGrpSpPr/>
              <p:nvPr/>
            </p:nvGrpSpPr>
            <p:grpSpPr>
              <a:xfrm>
                <a:off x="4887481" y="3680475"/>
                <a:ext cx="3453119" cy="324589"/>
                <a:chOff x="3873863" y="3544267"/>
                <a:chExt cx="3888432" cy="275706"/>
              </a:xfrm>
            </p:grpSpPr>
            <p:grpSp>
              <p:nvGrpSpPr>
                <p:cNvPr id="23" name="그룹 37"/>
                <p:cNvGrpSpPr/>
                <p:nvPr/>
              </p:nvGrpSpPr>
              <p:grpSpPr>
                <a:xfrm>
                  <a:off x="3873863" y="3556153"/>
                  <a:ext cx="3888432" cy="263820"/>
                  <a:chOff x="4067944" y="1802971"/>
                  <a:chExt cx="3888432" cy="263820"/>
                </a:xfrm>
              </p:grpSpPr>
              <p:grpSp>
                <p:nvGrpSpPr>
                  <p:cNvPr id="26" name="그룹 50"/>
                  <p:cNvGrpSpPr/>
                  <p:nvPr/>
                </p:nvGrpSpPr>
                <p:grpSpPr>
                  <a:xfrm>
                    <a:off x="4067944" y="1808914"/>
                    <a:ext cx="1728192" cy="257877"/>
                    <a:chOff x="4067944" y="1808914"/>
                    <a:chExt cx="1728192" cy="257877"/>
                  </a:xfrm>
                </p:grpSpPr>
                <p:cxnSp>
                  <p:nvCxnSpPr>
                    <p:cNvPr id="58" name="직선 화살표 연결선 57"/>
                    <p:cNvCxnSpPr/>
                    <p:nvPr/>
                  </p:nvCxnSpPr>
                  <p:spPr>
                    <a:xfrm flipV="1">
                      <a:off x="5364088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직선 화살표 연결선 58"/>
                    <p:cNvCxnSpPr/>
                    <p:nvPr/>
                  </p:nvCxnSpPr>
                  <p:spPr>
                    <a:xfrm flipV="1">
                      <a:off x="4932040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직선 화살표 연결선 59"/>
                    <p:cNvCxnSpPr/>
                    <p:nvPr/>
                  </p:nvCxnSpPr>
                  <p:spPr>
                    <a:xfrm flipV="1">
                      <a:off x="4499992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직선 화살표 연결선 60"/>
                    <p:cNvCxnSpPr/>
                    <p:nvPr/>
                  </p:nvCxnSpPr>
                  <p:spPr>
                    <a:xfrm flipV="1">
                      <a:off x="4067944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직선 화살표 연결선 61"/>
                    <p:cNvCxnSpPr/>
                    <p:nvPr/>
                  </p:nvCxnSpPr>
                  <p:spPr>
                    <a:xfrm flipV="1">
                      <a:off x="5796136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그룹 51"/>
                  <p:cNvGrpSpPr/>
                  <p:nvPr/>
                </p:nvGrpSpPr>
                <p:grpSpPr>
                  <a:xfrm>
                    <a:off x="6228184" y="1802971"/>
                    <a:ext cx="1728192" cy="257877"/>
                    <a:chOff x="4067944" y="1808914"/>
                    <a:chExt cx="1728192" cy="257877"/>
                  </a:xfrm>
                </p:grpSpPr>
                <p:cxnSp>
                  <p:nvCxnSpPr>
                    <p:cNvPr id="53" name="직선 화살표 연결선 52"/>
                    <p:cNvCxnSpPr/>
                    <p:nvPr/>
                  </p:nvCxnSpPr>
                  <p:spPr>
                    <a:xfrm flipV="1">
                      <a:off x="5364088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직선 화살표 연결선 53"/>
                    <p:cNvCxnSpPr/>
                    <p:nvPr/>
                  </p:nvCxnSpPr>
                  <p:spPr>
                    <a:xfrm flipV="1">
                      <a:off x="4932040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직선 화살표 연결선 54"/>
                    <p:cNvCxnSpPr/>
                    <p:nvPr/>
                  </p:nvCxnSpPr>
                  <p:spPr>
                    <a:xfrm flipV="1">
                      <a:off x="4499992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직선 화살표 연결선 55"/>
                    <p:cNvCxnSpPr/>
                    <p:nvPr/>
                  </p:nvCxnSpPr>
                  <p:spPr>
                    <a:xfrm flipV="1">
                      <a:off x="4067944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화살표 연결선 56"/>
                    <p:cNvCxnSpPr/>
                    <p:nvPr/>
                  </p:nvCxnSpPr>
                  <p:spPr>
                    <a:xfrm flipV="1">
                      <a:off x="5796136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0" name="그룹 38"/>
                <p:cNvGrpSpPr/>
                <p:nvPr/>
              </p:nvGrpSpPr>
              <p:grpSpPr>
                <a:xfrm>
                  <a:off x="4089887" y="3544267"/>
                  <a:ext cx="3456384" cy="263820"/>
                  <a:chOff x="4067944" y="1802971"/>
                  <a:chExt cx="3456384" cy="263820"/>
                </a:xfrm>
              </p:grpSpPr>
              <p:grpSp>
                <p:nvGrpSpPr>
                  <p:cNvPr id="31" name="그룹 39"/>
                  <p:cNvGrpSpPr/>
                  <p:nvPr/>
                </p:nvGrpSpPr>
                <p:grpSpPr>
                  <a:xfrm>
                    <a:off x="4067944" y="1808914"/>
                    <a:ext cx="1728192" cy="257877"/>
                    <a:chOff x="4067944" y="1808914"/>
                    <a:chExt cx="1728192" cy="257877"/>
                  </a:xfrm>
                </p:grpSpPr>
                <p:cxnSp>
                  <p:nvCxnSpPr>
                    <p:cNvPr id="46" name="직선 화살표 연결선 45"/>
                    <p:cNvCxnSpPr/>
                    <p:nvPr/>
                  </p:nvCxnSpPr>
                  <p:spPr>
                    <a:xfrm flipV="1">
                      <a:off x="5364088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직선 화살표 연결선 46"/>
                    <p:cNvCxnSpPr/>
                    <p:nvPr/>
                  </p:nvCxnSpPr>
                  <p:spPr>
                    <a:xfrm flipV="1">
                      <a:off x="4932040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직선 화살표 연결선 47"/>
                    <p:cNvCxnSpPr/>
                    <p:nvPr/>
                  </p:nvCxnSpPr>
                  <p:spPr>
                    <a:xfrm flipV="1">
                      <a:off x="4499992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직선 화살표 연결선 48"/>
                    <p:cNvCxnSpPr/>
                    <p:nvPr/>
                  </p:nvCxnSpPr>
                  <p:spPr>
                    <a:xfrm flipV="1">
                      <a:off x="4067944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직선 화살표 연결선 49"/>
                    <p:cNvCxnSpPr/>
                    <p:nvPr/>
                  </p:nvCxnSpPr>
                  <p:spPr>
                    <a:xfrm flipV="1">
                      <a:off x="5796136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그룹 40"/>
                  <p:cNvGrpSpPr/>
                  <p:nvPr/>
                </p:nvGrpSpPr>
                <p:grpSpPr>
                  <a:xfrm>
                    <a:off x="6228184" y="1802971"/>
                    <a:ext cx="1296144" cy="257877"/>
                    <a:chOff x="4067944" y="1808914"/>
                    <a:chExt cx="1296144" cy="257877"/>
                  </a:xfrm>
                </p:grpSpPr>
                <p:cxnSp>
                  <p:nvCxnSpPr>
                    <p:cNvPr id="42" name="직선 화살표 연결선 41"/>
                    <p:cNvCxnSpPr/>
                    <p:nvPr/>
                  </p:nvCxnSpPr>
                  <p:spPr>
                    <a:xfrm flipV="1">
                      <a:off x="5364088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직선 화살표 연결선 42"/>
                    <p:cNvCxnSpPr/>
                    <p:nvPr/>
                  </p:nvCxnSpPr>
                  <p:spPr>
                    <a:xfrm flipV="1">
                      <a:off x="4932040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직선 화살표 연결선 43"/>
                    <p:cNvCxnSpPr/>
                    <p:nvPr/>
                  </p:nvCxnSpPr>
                  <p:spPr>
                    <a:xfrm flipV="1">
                      <a:off x="4499992" y="1808914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직선 화살표 연결선 44"/>
                    <p:cNvCxnSpPr/>
                    <p:nvPr/>
                  </p:nvCxnSpPr>
                  <p:spPr>
                    <a:xfrm flipV="1">
                      <a:off x="4067944" y="1814857"/>
                      <a:ext cx="0" cy="251934"/>
                    </a:xfrm>
                    <a:prstGeom prst="straightConnector1">
                      <a:avLst/>
                    </a:prstGeom>
                    <a:ln w="19050" cmpd="sng"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92" name="그룹 91"/>
          <p:cNvGrpSpPr/>
          <p:nvPr/>
        </p:nvGrpSpPr>
        <p:grpSpPr>
          <a:xfrm>
            <a:off x="5508168" y="2528900"/>
            <a:ext cx="2592224" cy="288032"/>
            <a:chOff x="5508136" y="2528900"/>
            <a:chExt cx="2592224" cy="288032"/>
          </a:xfrm>
        </p:grpSpPr>
        <p:grpSp>
          <p:nvGrpSpPr>
            <p:cNvPr id="91" name="그룹 90"/>
            <p:cNvGrpSpPr/>
            <p:nvPr/>
          </p:nvGrpSpPr>
          <p:grpSpPr>
            <a:xfrm>
              <a:off x="5508136" y="2528900"/>
              <a:ext cx="2304224" cy="288032"/>
              <a:chOff x="5220072" y="1160748"/>
              <a:chExt cx="2304224" cy="288032"/>
            </a:xfrm>
          </p:grpSpPr>
          <p:pic>
            <p:nvPicPr>
              <p:cNvPr id="2049" name="Picture 1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20072" y="116074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0" name="Picture 2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08104" y="116074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1" name="Picture 3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96136" y="116074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2" name="Picture 4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84168" y="1160780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3" name="Picture 5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372200" y="116074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4" name="Picture 6"/>
              <p:cNvPicPr>
                <a:picLocks noChangeArrowheads="1"/>
              </p:cNvPicPr>
              <p:nvPr/>
            </p:nvPicPr>
            <p:blipFill>
              <a:blip r:embed="rId8" cstate="print"/>
              <a:srcRect t="18000" r="6563"/>
              <a:stretch>
                <a:fillRect/>
              </a:stretch>
            </p:blipFill>
            <p:spPr bwMode="auto">
              <a:xfrm>
                <a:off x="6660232" y="116074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5" name="Picture 7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948264" y="116074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56" name="Picture 8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236296" y="1160748"/>
                <a:ext cx="288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7" name="Picture 9"/>
            <p:cNvPicPr>
              <a:picLocks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812360" y="2528900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3" name="TextBox 19"/>
          <p:cNvSpPr txBox="1"/>
          <p:nvPr/>
        </p:nvSpPr>
        <p:spPr>
          <a:xfrm>
            <a:off x="5436096" y="2816932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 smtClean="0"/>
              <a:t>R    O   Y   G   S   B   V   M  B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3657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C8E6-C6A2-4D58-B01D-B03C076D10A2}" type="datetime1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606-8EF6-44C1-A98A-AAE77008FB2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1620" y="4462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20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rgbClr val="4A206A"/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연구 개발 과정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7471" y="1052736"/>
            <a:ext cx="3838308" cy="540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전송 속도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1446" y="5301208"/>
            <a:ext cx="8862553" cy="369332"/>
            <a:chOff x="395536" y="4518137"/>
            <a:chExt cx="8568952" cy="369332"/>
          </a:xfrm>
        </p:grpSpPr>
        <p:sp>
          <p:nvSpPr>
            <p:cNvPr id="7" name="TextBox 11"/>
            <p:cNvSpPr txBox="1"/>
            <p:nvPr/>
          </p:nvSpPr>
          <p:spPr>
            <a:xfrm>
              <a:off x="683568" y="4518137"/>
              <a:ext cx="8280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dirty="0" smtClean="0">
                  <a:latin typeface="+mn-ea"/>
                </a:rPr>
                <a:t>초당 </a:t>
              </a:r>
              <a:r>
                <a:rPr lang="en-US" altLang="ko-KR" b="1" dirty="0" smtClean="0">
                  <a:latin typeface="+mn-ea"/>
                </a:rPr>
                <a:t>14~15</a:t>
              </a:r>
              <a:r>
                <a:rPr lang="ko-KR" altLang="en-US" b="1" dirty="0" smtClean="0">
                  <a:latin typeface="+mn-ea"/>
                </a:rPr>
                <a:t>프레임의 </a:t>
              </a:r>
              <a:r>
                <a:rPr lang="ko-KR" altLang="en-US" b="1" dirty="0" smtClean="0">
                  <a:latin typeface="+mn-ea"/>
                </a:rPr>
                <a:t>데이터를 얻을 수 있으므로 약 속도는 </a:t>
              </a:r>
              <a:r>
                <a:rPr lang="en-US" altLang="ko-KR" b="1" dirty="0" smtClean="0">
                  <a:latin typeface="+mn-ea"/>
                </a:rPr>
                <a:t>2.5kbps(</a:t>
              </a:r>
              <a:r>
                <a:rPr lang="ko-KR" altLang="en-US" b="1" dirty="0" smtClean="0">
                  <a:latin typeface="+mn-ea"/>
                </a:rPr>
                <a:t>영문</a:t>
              </a:r>
              <a:r>
                <a:rPr lang="en-US" altLang="ko-KR" b="1" dirty="0" smtClean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395536" y="4590145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92460" y="5841268"/>
            <a:ext cx="8568952" cy="646331"/>
            <a:chOff x="395536" y="4518137"/>
            <a:chExt cx="8568952" cy="646331"/>
          </a:xfrm>
        </p:grpSpPr>
        <p:sp>
          <p:nvSpPr>
            <p:cNvPr id="10" name="TextBox 14"/>
            <p:cNvSpPr txBox="1"/>
            <p:nvPr/>
          </p:nvSpPr>
          <p:spPr>
            <a:xfrm>
              <a:off x="683568" y="4518137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dirty="0" smtClean="0">
                  <a:latin typeface="+mn-ea"/>
                </a:rPr>
                <a:t>측정결과 최대 속도 </a:t>
              </a:r>
              <a:r>
                <a:rPr lang="en-US" altLang="ko-KR" b="1" dirty="0" smtClean="0">
                  <a:latin typeface="+mn-ea"/>
                </a:rPr>
                <a:t>2.5kbps(</a:t>
              </a:r>
              <a:r>
                <a:rPr lang="ko-KR" altLang="en-US" b="1" dirty="0" smtClean="0">
                  <a:latin typeface="+mn-ea"/>
                </a:rPr>
                <a:t>영문</a:t>
              </a:r>
              <a:r>
                <a:rPr lang="en-US" altLang="ko-KR" b="1" dirty="0" smtClean="0">
                  <a:latin typeface="+mn-ea"/>
                </a:rPr>
                <a:t>)</a:t>
              </a:r>
            </a:p>
            <a:p>
              <a:pPr algn="l"/>
              <a:r>
                <a:rPr lang="en-US" altLang="ko-KR" b="1" dirty="0" smtClean="0">
                  <a:latin typeface="+mn-ea"/>
                  <a:ea typeface="+mn-ea"/>
                </a:rPr>
                <a:t>	 </a:t>
              </a:r>
              <a:r>
                <a:rPr lang="ko-KR" altLang="en-US" b="1" dirty="0" smtClean="0">
                  <a:latin typeface="+mn-ea"/>
                  <a:ea typeface="+mn-ea"/>
                </a:rPr>
                <a:t>최저 속도 </a:t>
              </a:r>
              <a:r>
                <a:rPr lang="en-US" altLang="ko-KR" b="1" dirty="0" smtClean="0">
                  <a:latin typeface="+mn-ea"/>
                  <a:ea typeface="+mn-ea"/>
                </a:rPr>
                <a:t>1.7kbps(</a:t>
              </a:r>
              <a:r>
                <a:rPr lang="ko-KR" altLang="en-US" b="1" dirty="0" smtClean="0">
                  <a:latin typeface="+mn-ea"/>
                  <a:ea typeface="+mn-ea"/>
                </a:rPr>
                <a:t>한글</a:t>
              </a:r>
              <a:r>
                <a:rPr lang="en-US" altLang="ko-KR" b="1" dirty="0" smtClean="0">
                  <a:latin typeface="+mn-ea"/>
                  <a:ea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395536" y="4590145"/>
              <a:ext cx="216024" cy="216024"/>
            </a:xfrm>
            <a:prstGeom prst="ellipse">
              <a:avLst/>
            </a:prstGeom>
            <a:solidFill>
              <a:srgbClr val="0364B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3116" y="1736812"/>
            <a:ext cx="4505325" cy="79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4176564" y="2708920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7"/>
          <p:cNvSpPr txBox="1"/>
          <p:nvPr/>
        </p:nvSpPr>
        <p:spPr>
          <a:xfrm>
            <a:off x="2231740" y="3645024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걸린 시간 약 </a:t>
            </a:r>
            <a:r>
              <a:rPr lang="en-US" altLang="ko-KR" sz="2000" dirty="0"/>
              <a:t>4</a:t>
            </a:r>
            <a:r>
              <a:rPr lang="ko-KR" altLang="en-US" sz="2000" dirty="0" smtClean="0"/>
              <a:t>초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전송 </a:t>
            </a:r>
            <a:r>
              <a:rPr lang="ko-KR" altLang="en-US" sz="2000" dirty="0" err="1"/>
              <a:t>데이터량</a:t>
            </a:r>
            <a:r>
              <a:rPr lang="ko-KR" altLang="en-US" sz="2000" dirty="0"/>
              <a:t> </a:t>
            </a:r>
            <a:r>
              <a:rPr lang="en-US" altLang="ko-KR" sz="2000" dirty="0"/>
              <a:t>10080bit</a:t>
            </a:r>
          </a:p>
          <a:p>
            <a:pPr algn="ctr"/>
            <a:r>
              <a:rPr lang="en-US" altLang="ko-KR" sz="2000" dirty="0" smtClean="0"/>
              <a:t>10080bit </a:t>
            </a:r>
            <a:r>
              <a:rPr lang="en-US" altLang="ko-KR" sz="2000" dirty="0"/>
              <a:t>/ 4s = 2520bps</a:t>
            </a:r>
          </a:p>
          <a:p>
            <a:pPr algn="ctr"/>
            <a:r>
              <a:rPr lang="ko-KR" altLang="en-US" sz="2000" dirty="0"/>
              <a:t>약 </a:t>
            </a:r>
            <a:r>
              <a:rPr lang="en-US" altLang="ko-KR" sz="2000" dirty="0"/>
              <a:t>2.5kpbs</a:t>
            </a:r>
          </a:p>
        </p:txBody>
      </p:sp>
    </p:spTree>
    <p:extLst>
      <p:ext uri="{BB962C8B-B14F-4D97-AF65-F5344CB8AC3E}">
        <p14:creationId xmlns:p14="http://schemas.microsoft.com/office/powerpoint/2010/main" xmlns="" val="30791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1" i="0" u="none" strike="noStrike" kern="1200" cap="none" spc="200" normalizeH="0" baseline="0" noProof="0" smtClean="0">
            <a:ln w="29210">
              <a:solidFill>
                <a:schemeClr val="accent3">
                  <a:tint val="10000"/>
                </a:schemeClr>
              </a:solidFill>
            </a:ln>
            <a:solidFill>
              <a:srgbClr val="4A206A"/>
            </a:solidFill>
            <a:effectLst>
              <a:innerShdw blurRad="50800" dist="50800" dir="8100000">
                <a:srgbClr val="7D7D7D">
                  <a:alpha val="73000"/>
                </a:srgbClr>
              </a:innerShdw>
            </a:effectLst>
            <a:uLnTx/>
            <a:uFillTx/>
            <a:latin typeface="HY동녘B" pitchFamily="18" charset="-127"/>
            <a:ea typeface="HY동녘B" pitchFamily="18" charset="-127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16033</TotalTime>
  <Words>614</Words>
  <Application>Microsoft Office PowerPoint</Application>
  <PresentationFormat>화면 슬라이드 쇼(4:3)</PresentationFormat>
  <Paragraphs>224</Paragraphs>
  <Slides>15</Slides>
  <Notes>1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MTS-1</dc:creator>
  <cp:lastModifiedBy>jang</cp:lastModifiedBy>
  <cp:revision>565</cp:revision>
  <dcterms:created xsi:type="dcterms:W3CDTF">2015-07-27T00:45:18Z</dcterms:created>
  <dcterms:modified xsi:type="dcterms:W3CDTF">2018-01-08T10:58:53Z</dcterms:modified>
</cp:coreProperties>
</file>