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309" r:id="rId4"/>
    <p:sldId id="262" r:id="rId5"/>
    <p:sldId id="274" r:id="rId6"/>
    <p:sldId id="264" r:id="rId7"/>
    <p:sldId id="307" r:id="rId8"/>
    <p:sldId id="306" r:id="rId9"/>
    <p:sldId id="308" r:id="rId10"/>
    <p:sldId id="267" r:id="rId11"/>
    <p:sldId id="275" r:id="rId12"/>
    <p:sldId id="257" r:id="rId13"/>
    <p:sldId id="259" r:id="rId14"/>
    <p:sldId id="269" r:id="rId15"/>
    <p:sldId id="272" r:id="rId16"/>
    <p:sldId id="260" r:id="rId17"/>
    <p:sldId id="271" r:id="rId18"/>
    <p:sldId id="285" r:id="rId19"/>
    <p:sldId id="277" r:id="rId20"/>
    <p:sldId id="280" r:id="rId21"/>
    <p:sldId id="292" r:id="rId22"/>
    <p:sldId id="291" r:id="rId23"/>
    <p:sldId id="293" r:id="rId24"/>
    <p:sldId id="289" r:id="rId25"/>
    <p:sldId id="281" r:id="rId26"/>
    <p:sldId id="294" r:id="rId27"/>
    <p:sldId id="296" r:id="rId28"/>
    <p:sldId id="297" r:id="rId29"/>
    <p:sldId id="283" r:id="rId30"/>
    <p:sldId id="302" r:id="rId31"/>
    <p:sldId id="301" r:id="rId32"/>
    <p:sldId id="287" r:id="rId33"/>
    <p:sldId id="284" r:id="rId34"/>
    <p:sldId id="265" r:id="rId35"/>
    <p:sldId id="268" r:id="rId36"/>
    <p:sldId id="298" r:id="rId37"/>
    <p:sldId id="276" r:id="rId38"/>
    <p:sldId id="278" r:id="rId39"/>
    <p:sldId id="305" r:id="rId40"/>
    <p:sldId id="300" r:id="rId41"/>
    <p:sldId id="290" r:id="rId42"/>
    <p:sldId id="303" r:id="rId43"/>
    <p:sldId id="304" r:id="rId44"/>
    <p:sldId id="270" r:id="rId45"/>
    <p:sldId id="263" r:id="rId46"/>
    <p:sldId id="31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309"/>
            <p14:sldId id="262"/>
            <p14:sldId id="274"/>
            <p14:sldId id="264"/>
            <p14:sldId id="307"/>
            <p14:sldId id="306"/>
            <p14:sldId id="308"/>
            <p14:sldId id="267"/>
            <p14:sldId id="275"/>
            <p14:sldId id="257"/>
            <p14:sldId id="259"/>
            <p14:sldId id="269"/>
            <p14:sldId id="272"/>
            <p14:sldId id="260"/>
            <p14:sldId id="271"/>
            <p14:sldId id="285"/>
            <p14:sldId id="277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65"/>
            <p14:sldId id="268"/>
            <p14:sldId id="298"/>
            <p14:sldId id="276"/>
            <p14:sldId id="278"/>
            <p14:sldId id="305"/>
            <p14:sldId id="300"/>
            <p14:sldId id="290"/>
            <p14:sldId id="303"/>
            <p14:sldId id="304"/>
            <p14:sldId id="270"/>
            <p14:sldId id="263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.hartin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dzone.com/articles/introduction-functional-0" TargetMode="External"/><Relationship Id="rId3" Type="http://schemas.openxmlformats.org/officeDocument/2006/relationships/hyperlink" Target="http://nealford.com/functionalthinking.html" TargetMode="External"/><Relationship Id="rId7" Type="http://schemas.openxmlformats.org/officeDocument/2006/relationships/hyperlink" Target="http://java.dzone.com/articles/introduction-functional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mbdafaq.org/" TargetMode="External"/><Relationship Id="rId5" Type="http://schemas.openxmlformats.org/officeDocument/2006/relationships/hyperlink" Target="http://learnyouahaskell.com/" TargetMode="External"/><Relationship Id="rId4" Type="http://schemas.openxmlformats.org/officeDocument/2006/relationships/hyperlink" Target="http://en.wikipedia.org/wiki/Referential_transparency_(computer_science)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haskellwiki/Functional_programm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Some Additional FP Idioms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/ maps, filters, folds 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 smtClean="0"/>
              <a:t>Partial application and currying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Range types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Can nearly </a:t>
            </a:r>
            <a:r>
              <a:rPr lang="en-US" dirty="0" smtClean="0"/>
              <a:t>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Express </a:t>
            </a:r>
            <a:r>
              <a:rPr lang="en-US" sz="2000" dirty="0" smtClean="0"/>
              <a:t>(return) a value</a:t>
            </a:r>
            <a:endParaRPr lang="en-US" sz="2000" dirty="0" smtClean="0"/>
          </a:p>
          <a:p>
            <a:r>
              <a:rPr lang="en-US" sz="2000" dirty="0" smtClean="0"/>
              <a:t>Consist of values, operators and other expressions</a:t>
            </a:r>
          </a:p>
          <a:p>
            <a:r>
              <a:rPr lang="en-US" sz="2000" dirty="0" smtClean="0"/>
              <a:t>Can be </a:t>
            </a:r>
            <a:r>
              <a:rPr lang="en-US" sz="2000" dirty="0" smtClean="0"/>
              <a:t>used a </a:t>
            </a:r>
            <a:r>
              <a:rPr lang="en-US" sz="2000" dirty="0" smtClean="0"/>
              <a:t>a value of the </a:t>
            </a:r>
            <a:r>
              <a:rPr lang="en-US" sz="2000" dirty="0" smtClean="0"/>
              <a:t>same </a:t>
            </a:r>
            <a:r>
              <a:rPr lang="en-US" sz="2000" dirty="0" smtClean="0"/>
              <a:t>type</a:t>
            </a:r>
          </a:p>
          <a:p>
            <a:pPr marL="114300" indent="0">
              <a:buNone/>
            </a:pPr>
            <a:endParaRPr lang="en-US" sz="20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+ 2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      </a:t>
            </a:r>
            <a:r>
              <a:rPr lang="en-US" sz="2000" dirty="0" smtClean="0">
                <a:solidFill>
                  <a:schemeClr val="accent6"/>
                </a:solidFill>
                <a:cs typeface="Consolas" pitchFamily="49" charset="0"/>
              </a:rPr>
              <a:t>// </a:t>
            </a:r>
            <a:r>
              <a:rPr lang="en-US" sz="2000" dirty="0" smtClean="0">
                <a:solidFill>
                  <a:schemeClr val="accent6"/>
                </a:solidFill>
                <a:cs typeface="Consolas" pitchFamily="49" charset="0"/>
              </a:rPr>
              <a:t>of type </a:t>
            </a:r>
            <a:r>
              <a:rPr lang="en-US" sz="20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20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bar(3,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(x + foo(1))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Do not return a value</a:t>
            </a:r>
          </a:p>
          <a:p>
            <a:r>
              <a:rPr lang="en-US" sz="2000" dirty="0" smtClean="0"/>
              <a:t>Are illegal in some places</a:t>
            </a:r>
          </a:p>
          <a:p>
            <a:r>
              <a:rPr lang="en-US" sz="2000" dirty="0" smtClean="0"/>
              <a:t>Exist </a:t>
            </a:r>
            <a:r>
              <a:rPr lang="en-US" sz="2000" i="1" dirty="0" smtClean="0"/>
              <a:t>solely</a:t>
            </a:r>
            <a:r>
              <a:rPr lang="en-US" sz="2000" dirty="0" smtClean="0"/>
              <a:t> for the purpose of their side effect</a:t>
            </a:r>
          </a:p>
          <a:p>
            <a:r>
              <a:rPr lang="en-US" sz="2000" dirty="0" smtClean="0"/>
              <a:t>Typically change some global state of the program or </a:t>
            </a:r>
            <a:r>
              <a:rPr lang="en-US" sz="2000" dirty="0" smtClean="0"/>
              <a:t>the system</a:t>
            </a:r>
          </a:p>
          <a:p>
            <a:r>
              <a:rPr lang="en-US" sz="2000" dirty="0" smtClean="0"/>
              <a:t>Cannot be substituted for values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Thread.sleep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(1000)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return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void save()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foo((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2), 2)</a:t>
            </a: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Cannot safely replace occurrences </a:t>
            </a:r>
            <a:r>
              <a:rPr lang="en-US" dirty="0" smtClean="0"/>
              <a:t>of an expression </a:t>
            </a:r>
            <a:r>
              <a:rPr lang="en-US" dirty="0" smtClean="0"/>
              <a:t>if its </a:t>
            </a:r>
            <a:r>
              <a:rPr lang="en-US" dirty="0" smtClean="0"/>
              <a:t>computation has </a:t>
            </a:r>
            <a:r>
              <a:rPr lang="en-US" dirty="0" smtClean="0"/>
              <a:t>side effects or hidden inputs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idempotent</a:t>
            </a:r>
            <a:endParaRPr lang="en-US" i="1" dirty="0" smtClean="0"/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Enables </a:t>
            </a:r>
            <a:r>
              <a:rPr lang="en-US" dirty="0"/>
              <a:t>features such as</a:t>
            </a:r>
          </a:p>
          <a:p>
            <a:pPr lvl="1"/>
            <a:r>
              <a:rPr lang="en-US" dirty="0" err="1" smtClean="0"/>
              <a:t>Memoizing</a:t>
            </a:r>
            <a:endParaRPr lang="en-US" dirty="0"/>
          </a:p>
          <a:p>
            <a:pPr lvl="1"/>
            <a:r>
              <a:rPr lang="en-US" dirty="0" smtClean="0"/>
              <a:t>Parallelization</a:t>
            </a:r>
            <a:endParaRPr lang="en-US" dirty="0" smtClean="0"/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Common sub-expression elimination (simplification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</a:t>
            </a:r>
            <a:r>
              <a:rPr lang="en-US" dirty="0" smtClean="0"/>
              <a:t>created</a:t>
            </a:r>
          </a:p>
          <a:p>
            <a:r>
              <a:rPr lang="en-US" dirty="0" smtClean="0"/>
              <a:t>Required </a:t>
            </a:r>
            <a:r>
              <a:rPr lang="en-US" dirty="0" smtClean="0"/>
              <a:t>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Impossible / very hard to rule out side effects</a:t>
            </a:r>
            <a:endParaRPr lang="en-US" dirty="0" smtClean="0"/>
          </a:p>
          <a:p>
            <a:pPr lvl="1"/>
            <a:r>
              <a:rPr lang="en-US" b="1" dirty="0" smtClean="0"/>
              <a:t>Be aware </a:t>
            </a:r>
            <a:r>
              <a:rPr lang="en-US" b="1" dirty="0"/>
              <a:t>of this if you ‘sprinkle’ functional programming into </a:t>
            </a:r>
            <a:r>
              <a:rPr lang="en-US" b="1" dirty="0" smtClean="0"/>
              <a:t>OO</a:t>
            </a:r>
          </a:p>
          <a:p>
            <a:r>
              <a:rPr lang="en-US" dirty="0" smtClean="0"/>
              <a:t>Allows deconstruction of objects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problems go </a:t>
            </a:r>
            <a:r>
              <a:rPr lang="en-US" dirty="0" smtClean="0"/>
              <a:t>away </a:t>
            </a:r>
            <a:r>
              <a:rPr lang="en-US" dirty="0" smtClean="0"/>
              <a:t>entirely if values (objects) are immutable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good strategy is to push mutability to the boundary of a </a:t>
            </a:r>
            <a:r>
              <a:rPr lang="en-US" dirty="0" smtClean="0"/>
              <a:t>module</a:t>
            </a:r>
            <a:endParaRPr lang="en-US" dirty="0" smtClean="0"/>
          </a:p>
          <a:p>
            <a:pPr lvl="1"/>
            <a:r>
              <a:rPr lang="en-US" dirty="0" smtClean="0"/>
              <a:t>An API that accepts mutable types only at entry/exit points</a:t>
            </a:r>
          </a:p>
          <a:p>
            <a:pPr lvl="1"/>
            <a:r>
              <a:rPr lang="en-US" dirty="0" smtClean="0"/>
              <a:t>Allows advantages </a:t>
            </a:r>
            <a:r>
              <a:rPr lang="en-US" dirty="0" smtClean="0"/>
              <a:t>of </a:t>
            </a:r>
            <a:r>
              <a:rPr lang="en-US" dirty="0" smtClean="0"/>
              <a:t>pure </a:t>
            </a:r>
            <a:r>
              <a:rPr lang="en-US" dirty="0" smtClean="0"/>
              <a:t>FP within </a:t>
            </a:r>
            <a:r>
              <a:rPr lang="en-US" dirty="0" smtClean="0"/>
              <a:t>the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Good for integrating with legacy code, non-FP libraries and frameworks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Easier </a:t>
            </a:r>
            <a:r>
              <a:rPr lang="en-US" dirty="0" smtClean="0"/>
              <a:t>to reason about </a:t>
            </a:r>
            <a:r>
              <a:rPr lang="en-US" i="1" dirty="0" smtClean="0"/>
              <a:t>correctness</a:t>
            </a:r>
            <a:r>
              <a:rPr lang="en-US" dirty="0" smtClean="0"/>
              <a:t>, </a:t>
            </a:r>
            <a:r>
              <a:rPr lang="en-US" dirty="0" smtClean="0"/>
              <a:t>perhaps harder </a:t>
            </a:r>
            <a:r>
              <a:rPr lang="en-US" dirty="0" smtClean="0"/>
              <a:t>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</a:t>
            </a:r>
            <a:r>
              <a:rPr lang="en-US" dirty="0" smtClean="0"/>
              <a:t>execution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smtClean="0"/>
              <a:t>can be treated as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Can be given names like other values, x =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7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-&gt; x * 2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8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390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6535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9192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(x) -&gt; {return x * 2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;};      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5337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 8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A look </a:t>
            </a:r>
            <a:r>
              <a:rPr lang="en-US" dirty="0" smtClean="0"/>
              <a:t>into functional programming’s origins</a:t>
            </a:r>
            <a:endParaRPr lang="en-US" dirty="0" smtClean="0"/>
          </a:p>
          <a:p>
            <a:r>
              <a:rPr lang="en-US" dirty="0" smtClean="0"/>
              <a:t>A language-neutral introduction to important FP concepts</a:t>
            </a:r>
          </a:p>
          <a:p>
            <a:r>
              <a:rPr lang="en-US" dirty="0" smtClean="0"/>
              <a:t>An idea of which problems </a:t>
            </a:r>
            <a:r>
              <a:rPr lang="en-US" dirty="0" smtClean="0"/>
              <a:t>are good candidates for FP</a:t>
            </a:r>
          </a:p>
          <a:p>
            <a:r>
              <a:rPr lang="en-US" dirty="0" smtClean="0"/>
              <a:t>Curiosity </a:t>
            </a:r>
            <a:r>
              <a:rPr lang="en-US" dirty="0" smtClean="0"/>
              <a:t>about some </a:t>
            </a:r>
            <a:r>
              <a:rPr lang="en-US" dirty="0" smtClean="0"/>
              <a:t>ideas which underpin FP</a:t>
            </a:r>
          </a:p>
          <a:p>
            <a:r>
              <a:rPr lang="en-US" dirty="0" smtClean="0"/>
              <a:t>A pragmatic plan for introducing FP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48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i="1" dirty="0" smtClean="0"/>
              <a:t>Not goals </a:t>
            </a:r>
            <a:r>
              <a:rPr lang="en-US" i="1" dirty="0" smtClean="0">
                <a:sym typeface="Wingdings" pitchFamily="2" charset="2"/>
              </a:rPr>
              <a:t></a:t>
            </a:r>
            <a:endParaRPr lang="en-US" i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836" y="4648200"/>
            <a:ext cx="7467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“Functional programming will save the world!”</a:t>
            </a:r>
          </a:p>
          <a:p>
            <a:r>
              <a:rPr lang="en-US" i="1" dirty="0" smtClean="0"/>
              <a:t>“Functional programming is better than …”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Can be passed as parameters</a:t>
            </a:r>
          </a:p>
          <a:p>
            <a:r>
              <a:rPr lang="en-US" dirty="0" smtClean="0"/>
              <a:t>Can be returned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084255"/>
            <a:ext cx="7197436" cy="25545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98744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</a:t>
            </a:r>
            <a:r>
              <a:rPr lang="en-US" dirty="0"/>
              <a:t>hand-in-hand with 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Valuable in processing collections (as we will see…)</a:t>
            </a:r>
            <a:endParaRPr lang="en-US" dirty="0" smtClean="0"/>
          </a:p>
          <a:p>
            <a:r>
              <a:rPr lang="en-US" dirty="0" smtClean="0"/>
              <a:t>Many OO patterns overlap with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Simplicity through unification:  statements vs. expressions, functions vs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. values</a:t>
            </a:r>
            <a:endParaRPr lang="en-US" b="1" i="1" dirty="0" smtClean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r>
              <a:rPr lang="en-US" dirty="0" smtClean="0"/>
              <a:t>can be </a:t>
            </a:r>
            <a:r>
              <a:rPr lang="en-US" dirty="0" smtClean="0"/>
              <a:t>defined </a:t>
            </a:r>
            <a:r>
              <a:rPr lang="en-US" dirty="0" smtClean="0"/>
              <a:t>and called without a name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46269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use ‘it’ when 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607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47711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0})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Type infer. allows 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3622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48768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Often </a:t>
            </a:r>
            <a:r>
              <a:rPr lang="en-US" dirty="0" smtClean="0"/>
              <a:t>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Lambdas </a:t>
            </a:r>
            <a:r>
              <a:rPr lang="en-US" dirty="0" smtClean="0"/>
              <a:t>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Functions that retain bindings to their enclosing scope</a:t>
            </a:r>
          </a:p>
          <a:p>
            <a:r>
              <a:rPr lang="en-US" dirty="0" smtClean="0"/>
              <a:t>Technically</a:t>
            </a:r>
            <a:r>
              <a:rPr lang="en-US" dirty="0" smtClean="0"/>
              <a:t>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673" y="3673779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{f(3)}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closureTest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callWith3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({y -&gt; 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8, because x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was bound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673" y="328826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54" y="5410200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</a:t>
            </a:r>
            <a:r>
              <a:rPr lang="en-US" dirty="0" smtClean="0"/>
              <a:t>selects items </a:t>
            </a:r>
            <a:r>
              <a:rPr lang="en-US" dirty="0" smtClean="0"/>
              <a:t>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</a:t>
            </a:r>
            <a:r>
              <a:rPr lang="en-US" dirty="0" smtClean="0"/>
              <a:t>to </a:t>
            </a:r>
            <a:r>
              <a:rPr lang="en-US" dirty="0" smtClean="0"/>
              <a:t>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</a:t>
            </a:r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Expressing what we want, not the steps to do it</a:t>
            </a:r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</a:t>
            </a:r>
            <a:r>
              <a:rPr lang="en-US" dirty="0" smtClean="0"/>
              <a:t>code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In simple case, similar </a:t>
            </a:r>
            <a:r>
              <a:rPr lang="en-US" dirty="0" smtClean="0"/>
              <a:t>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Brian </a:t>
            </a:r>
            <a:r>
              <a:rPr lang="en-US" dirty="0" err="1" smtClean="0"/>
              <a:t>Hartin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brian.hartin@gmail.com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 err="1" smtClean="0"/>
              <a:t>bjhartin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 at Iowa Student Loan Liquidity Corporation</a:t>
            </a:r>
          </a:p>
          <a:p>
            <a:r>
              <a:rPr lang="en-US" dirty="0" smtClean="0"/>
              <a:t>Program mostly in Groovy, Java, </a:t>
            </a:r>
            <a:r>
              <a:rPr lang="en-US" dirty="0" err="1" smtClean="0"/>
              <a:t>Scala</a:t>
            </a:r>
            <a:r>
              <a:rPr lang="en-US" dirty="0" smtClean="0"/>
              <a:t> and Ruby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7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powerful </a:t>
            </a:r>
            <a:r>
              <a:rPr lang="en-US" dirty="0" smtClean="0"/>
              <a:t>with immutable types (</a:t>
            </a:r>
            <a:r>
              <a:rPr lang="en-US" dirty="0" err="1" smtClean="0"/>
              <a:t>Scala</a:t>
            </a:r>
            <a:r>
              <a:rPr lang="en-US" dirty="0" smtClean="0"/>
              <a:t> case classes)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08970"/>
            <a:ext cx="7315200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3234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9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Kinds of patterns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27128"/>
              </p:ext>
            </p:extLst>
          </p:nvPr>
        </p:nvGraphicFramePr>
        <p:xfrm>
          <a:off x="685800" y="2286000"/>
          <a:ext cx="7086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181600"/>
              </a:tblGrid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</a:t>
                      </a:r>
                      <a:r>
                        <a:rPr lang="en-US" baseline="0" dirty="0" smtClean="0"/>
                        <a:t> : “my string”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s: String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Customer(_, Address( _, “Des</a:t>
                      </a:r>
                      <a:r>
                        <a:rPr lang="en-US" baseline="0" dirty="0" smtClean="0"/>
                        <a:t> Moines”, _, _))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alternatives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0 | 1 | 2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 (lists)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List() =&gt;                  </a:t>
                      </a:r>
                      <a:r>
                        <a:rPr lang="en-US" baseline="0" dirty="0" smtClean="0"/>
                        <a:t>// None</a:t>
                      </a:r>
                    </a:p>
                    <a:p>
                      <a:r>
                        <a:rPr lang="en-US" baseline="0" dirty="0" smtClean="0"/>
                        <a:t>case x :: List() =&gt;           // One</a:t>
                      </a:r>
                    </a:p>
                    <a:p>
                      <a:r>
                        <a:rPr lang="en-US" baseline="0" dirty="0" smtClean="0"/>
                        <a:t>case x :: </a:t>
                      </a:r>
                      <a:r>
                        <a:rPr lang="en-US" baseline="0" dirty="0" err="1" smtClean="0"/>
                        <a:t>xs</a:t>
                      </a:r>
                      <a:r>
                        <a:rPr lang="en-US" baseline="0" dirty="0" smtClean="0"/>
                        <a:t> =&gt;                // More than one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pattern guard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o</a:t>
                      </a:r>
                      <a:r>
                        <a:rPr lang="en-US" baseline="0" dirty="0" smtClean="0"/>
                        <a:t> if </a:t>
                      </a:r>
                      <a:r>
                        <a:rPr lang="en-US" baseline="0" dirty="0" err="1" smtClean="0"/>
                        <a:t>o.totalAmount</a:t>
                      </a:r>
                      <a:r>
                        <a:rPr lang="en-US" baseline="0" dirty="0" smtClean="0"/>
                        <a:t> &gt; 3</a:t>
                      </a:r>
                      <a:endParaRPr lang="en-US" dirty="0"/>
                    </a:p>
                  </a:txBody>
                  <a:tcPr/>
                </a:tc>
              </a:tr>
              <a:tr h="605683">
                <a:tc>
                  <a:txBody>
                    <a:bodyPr/>
                    <a:lstStyle/>
                    <a:p>
                      <a:r>
                        <a:rPr lang="en-US" dirty="0" smtClean="0"/>
                        <a:t>With multiple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</a:t>
                      </a:r>
                      <a:r>
                        <a:rPr lang="en-US" dirty="0" err="1" smtClean="0"/>
                        <a:t>fname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dirty="0" smtClean="0"/>
                        <a:t>, _, _, _, _) =&gt; 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baseline="0" dirty="0" smtClean="0"/>
                        <a:t> + “,” + </a:t>
                      </a:r>
                      <a:r>
                        <a:rPr lang="en-US" baseline="0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exhaustion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_ =&gt;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// No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other cases matched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</a:t>
            </a:r>
            <a:r>
              <a:rPr lang="en-US" i="1" dirty="0" smtClean="0"/>
              <a:t>fixes</a:t>
            </a:r>
            <a:r>
              <a:rPr lang="en-US" dirty="0" smtClean="0"/>
              <a:t> those arguments, producing a new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73" y="5569803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18429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en-US" sz="4000" dirty="0" smtClean="0"/>
              <a:t>(IMHO)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 smtClean="0"/>
              <a:t>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r>
              <a:rPr lang="en-US" dirty="0" smtClean="0"/>
              <a:t>Gives </a:t>
            </a:r>
            <a:r>
              <a:rPr lang="en-US" dirty="0" smtClean="0"/>
              <a:t>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Support for </a:t>
            </a:r>
            <a:r>
              <a:rPr lang="en-US" dirty="0" err="1" smtClean="0"/>
              <a:t>Func</a:t>
            </a:r>
            <a:r>
              <a:rPr lang="en-US" dirty="0" smtClean="0"/>
              <a:t>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Lambda expressions supported through </a:t>
            </a:r>
            <a:r>
              <a:rPr lang="en-US" i="1" dirty="0" smtClean="0"/>
              <a:t>functional interfaces</a:t>
            </a:r>
          </a:p>
          <a:p>
            <a:pPr lvl="1"/>
            <a:r>
              <a:rPr lang="en-US" dirty="0" smtClean="0"/>
              <a:t>An interface with one abstract method, e.g. </a:t>
            </a:r>
            <a:r>
              <a:rPr lang="en-US" i="1" dirty="0" smtClean="0"/>
              <a:t>Runnable</a:t>
            </a:r>
            <a:r>
              <a:rPr lang="en-US" dirty="0" smtClean="0"/>
              <a:t> or </a:t>
            </a:r>
            <a:r>
              <a:rPr lang="en-US" i="1" dirty="0" smtClean="0"/>
              <a:t>Comparator</a:t>
            </a:r>
          </a:p>
          <a:p>
            <a:r>
              <a:rPr lang="en-US" dirty="0" smtClean="0"/>
              <a:t>lambdas are instances of an Object subtypes</a:t>
            </a:r>
          </a:p>
          <a:p>
            <a:pPr lvl="1"/>
            <a:r>
              <a:rPr lang="en-US" dirty="0" smtClean="0"/>
              <a:t>Not necessarily well-behaved objects</a:t>
            </a:r>
          </a:p>
          <a:p>
            <a:r>
              <a:rPr lang="en-US" dirty="0" smtClean="0"/>
              <a:t>Are type compatible with functional interfaces if the signatures match</a:t>
            </a:r>
          </a:p>
          <a:p>
            <a:r>
              <a:rPr lang="en-US" i="1" dirty="0" smtClean="0"/>
              <a:t>Method references</a:t>
            </a:r>
            <a:r>
              <a:rPr lang="en-US" dirty="0" smtClean="0"/>
              <a:t> capture existing methods as lambdas</a:t>
            </a:r>
          </a:p>
          <a:p>
            <a:r>
              <a:rPr lang="en-US" dirty="0" smtClean="0"/>
              <a:t>Not </a:t>
            </a:r>
            <a:r>
              <a:rPr lang="en-US" i="1" dirty="0" smtClean="0"/>
              <a:t>pure</a:t>
            </a:r>
            <a:r>
              <a:rPr lang="en-US" dirty="0" smtClean="0"/>
              <a:t> functions – can be done with </a:t>
            </a:r>
            <a:r>
              <a:rPr lang="en-US" i="1" dirty="0" smtClean="0"/>
              <a:t>void </a:t>
            </a:r>
            <a:r>
              <a:rPr lang="en-US" dirty="0" smtClean="0"/>
              <a:t>methods, and with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</a:t>
            </a:r>
            <a:r>
              <a:rPr lang="en-US" dirty="0" smtClean="0"/>
              <a:t>/ operations supported </a:t>
            </a:r>
            <a:r>
              <a:rPr lang="en-US" dirty="0" smtClean="0"/>
              <a:t>via </a:t>
            </a:r>
            <a:r>
              <a:rPr lang="en-US" i="1" dirty="0" smtClean="0"/>
              <a:t>streams</a:t>
            </a:r>
          </a:p>
          <a:p>
            <a:pPr lvl="1"/>
            <a:r>
              <a:rPr lang="en-US" dirty="0" smtClean="0"/>
              <a:t>Sequences which may or may not be finite</a:t>
            </a:r>
          </a:p>
          <a:p>
            <a:r>
              <a:rPr lang="en-US" dirty="0" smtClean="0"/>
              <a:t>Functional interfaces define the </a:t>
            </a:r>
            <a:r>
              <a:rPr lang="en-US" i="1" dirty="0" smtClean="0"/>
              <a:t>type</a:t>
            </a:r>
            <a:r>
              <a:rPr lang="en-US" dirty="0" smtClean="0"/>
              <a:t> of higher order function accepted </a:t>
            </a:r>
          </a:p>
          <a:p>
            <a:r>
              <a:rPr lang="en-US" dirty="0"/>
              <a:t>Operations defined as intermediate (lazy) and terminal (eager)</a:t>
            </a:r>
            <a:endParaRPr lang="en-US" i="1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71324"/>
              </p:ext>
            </p:extLst>
          </p:nvPr>
        </p:nvGraphicFramePr>
        <p:xfrm>
          <a:off x="990600" y="37338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2194560"/>
                <a:gridCol w="2194560"/>
              </a:tblGrid>
              <a:tr h="50319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/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Interface /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style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Predicate.test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Comparator.compare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reduce (fold)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Consumer.accept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7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</a:t>
            </a:r>
            <a:r>
              <a:rPr lang="en-US" dirty="0" smtClean="0"/>
              <a:t>are loose representations of </a:t>
            </a:r>
            <a:r>
              <a:rPr lang="en-US" dirty="0" smtClean="0"/>
              <a:t>the </a:t>
            </a:r>
            <a:r>
              <a:rPr lang="en-US" dirty="0" smtClean="0"/>
              <a:t>computer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smtClean="0"/>
              <a:t>imperative </a:t>
            </a:r>
            <a:r>
              <a:rPr lang="en-US" dirty="0" smtClean="0"/>
              <a:t>languages such as C, C++, Java, </a:t>
            </a:r>
            <a:r>
              <a:rPr lang="en-US" dirty="0" smtClean="0"/>
              <a:t>etc.</a:t>
            </a:r>
            <a:endParaRPr lang="en-US" dirty="0" smtClean="0"/>
          </a:p>
          <a:p>
            <a:pPr lvl="1"/>
            <a:r>
              <a:rPr lang="en-US" dirty="0" smtClean="0"/>
              <a:t>Building </a:t>
            </a:r>
            <a:r>
              <a:rPr lang="en-US" dirty="0" smtClean="0"/>
              <a:t>blocks represent </a:t>
            </a:r>
            <a:r>
              <a:rPr lang="en-US" dirty="0" smtClean="0"/>
              <a:t>CPU </a:t>
            </a:r>
            <a:r>
              <a:rPr lang="en-US" dirty="0" smtClean="0"/>
              <a:t>and </a:t>
            </a:r>
            <a:r>
              <a:rPr lang="en-US" dirty="0" smtClean="0"/>
              <a:t>memory activities</a:t>
            </a:r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64051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 and </a:t>
                      </a:r>
                      <a:r>
                        <a:rPr lang="en-US" dirty="0" smtClean="0"/>
                        <a:t>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endParaRPr lang="en-US" b="1" dirty="0" smtClean="0">
              <a:solidFill>
                <a:srgbClr val="FF5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purely-functional programming language</a:t>
            </a:r>
          </a:p>
          <a:p>
            <a:pPr lvl="1"/>
            <a:r>
              <a:rPr lang="en-US" dirty="0" smtClean="0"/>
              <a:t>Introduced in 1987</a:t>
            </a:r>
          </a:p>
          <a:p>
            <a:pPr lvl="1"/>
            <a:r>
              <a:rPr lang="en-US" dirty="0" smtClean="0"/>
              <a:t>All objects immutable</a:t>
            </a:r>
          </a:p>
          <a:p>
            <a:pPr lvl="1"/>
            <a:r>
              <a:rPr lang="en-US" dirty="0" smtClean="0"/>
              <a:t>All functions pure</a:t>
            </a:r>
          </a:p>
          <a:p>
            <a:pPr lvl="2"/>
            <a:r>
              <a:rPr lang="en-US" dirty="0" smtClean="0"/>
              <a:t>Models side effects (IO, etc.) as return values</a:t>
            </a:r>
          </a:p>
          <a:p>
            <a:r>
              <a:rPr lang="en-US" dirty="0" smtClean="0"/>
              <a:t>Almost the reference implementation of functional programming</a:t>
            </a:r>
          </a:p>
          <a:p>
            <a:r>
              <a:rPr lang="en-US" dirty="0" smtClean="0"/>
              <a:t>Very good way to learn functional programming fundamentals</a:t>
            </a:r>
          </a:p>
          <a:p>
            <a:r>
              <a:rPr lang="en-US" dirty="0" smtClean="0"/>
              <a:t>Often, ‘if it compiles, it works’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haskell.org/wikiupload/8/86/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21439" cy="236219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495800"/>
            <a:ext cx="192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Haskell Curry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1900 – 1982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American Mathematician and Logician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70770"/>
            <a:ext cx="7315200" cy="4278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n &gt; 100  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f(101)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First class functions		true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comprehensions and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[1, 3, 105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higher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 functions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	[105]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map (\n -&gt; n/2) [2, 4]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anonymous functions		[1, 2]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take m 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case 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m,ys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Pattern matching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(0,_)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(_,[])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n,x:xs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x : take (n-1) 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All functions are curried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and can be partially applied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-- 8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852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95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</a:t>
            </a:r>
            <a:r>
              <a:rPr lang="en-US" dirty="0" smtClean="0"/>
              <a:t>, free online IDE:   </a:t>
            </a:r>
            <a:r>
              <a:rPr lang="en-US" dirty="0" smtClean="0">
                <a:solidFill>
                  <a:srgbClr val="0070C0"/>
                </a:solidFill>
              </a:rPr>
              <a:t>fpcomplete.com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Includes ‘School of Haskell’ tutorials</a:t>
            </a:r>
          </a:p>
          <a:p>
            <a:r>
              <a:rPr lang="en-US" dirty="0" smtClean="0"/>
              <a:t>Incredible free online book:   </a:t>
            </a:r>
            <a:r>
              <a:rPr lang="en-US" dirty="0" smtClean="0">
                <a:solidFill>
                  <a:srgbClr val="0070C0"/>
                </a:solidFill>
              </a:rPr>
              <a:t>learnyouahaskell.com</a:t>
            </a:r>
          </a:p>
          <a:p>
            <a:pPr lvl="1"/>
            <a:r>
              <a:rPr lang="en-US" dirty="0" smtClean="0"/>
              <a:t>Strong introduction to FP concepts, including advanced ones</a:t>
            </a:r>
          </a:p>
          <a:p>
            <a:pPr lvl="1"/>
            <a:r>
              <a:rPr lang="en-US" dirty="0" smtClean="0"/>
              <a:t>Even if learning </a:t>
            </a:r>
            <a:r>
              <a:rPr lang="en-US" dirty="0" err="1" smtClean="0"/>
              <a:t>Scala</a:t>
            </a:r>
            <a:r>
              <a:rPr lang="en-US" dirty="0" smtClean="0"/>
              <a:t>/Groovy/other, this is a great resource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66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Non-Von </a:t>
            </a:r>
            <a:r>
              <a:rPr lang="en-US" dirty="0" smtClean="0"/>
              <a:t>Neumann computer architectures</a:t>
            </a:r>
          </a:p>
          <a:p>
            <a:r>
              <a:rPr lang="en-US" dirty="0" smtClean="0"/>
              <a:t>Lambda calculus</a:t>
            </a:r>
          </a:p>
          <a:p>
            <a:r>
              <a:rPr lang="en-US" dirty="0" smtClean="0"/>
              <a:t>Applying functional thinking outside your program</a:t>
            </a:r>
          </a:p>
          <a:p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“Can Programming be Liberated from its Von Neumann Style?” (1977 Turing award paper/lecture by John Backus)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www.thocp.net/biographies/papers/backus_turingaward_lecture.pdf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“Functional Thinking” series by Neal </a:t>
            </a:r>
            <a:r>
              <a:rPr lang="en-US" sz="1600" dirty="0" smtClean="0"/>
              <a:t>Ford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nealford.com/functionalthinking.html</a:t>
            </a:r>
            <a:endParaRPr lang="en-US" sz="12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“Referential Transparency” – Wikipedia</a:t>
            </a:r>
          </a:p>
          <a:p>
            <a:pPr lvl="1"/>
            <a:r>
              <a:rPr lang="en-US" sz="1400" dirty="0" smtClean="0">
                <a:hlinkClick r:id="rId4"/>
              </a:rPr>
              <a:t>http://en.wikipedia.org/wiki/Referential_transparency_(computer_science)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Learn You a Haskell for Great Good</a:t>
            </a:r>
            <a:r>
              <a:rPr lang="en-US" sz="1600" dirty="0" smtClean="0"/>
              <a:t>! (</a:t>
            </a:r>
            <a:r>
              <a:rPr lang="en-US" sz="1600" dirty="0" err="1"/>
              <a:t>Miran</a:t>
            </a:r>
            <a:r>
              <a:rPr lang="en-US" sz="1600" dirty="0"/>
              <a:t> </a:t>
            </a:r>
            <a:r>
              <a:rPr lang="en-US" sz="1600" dirty="0" err="1" smtClean="0"/>
              <a:t>Lipovača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/>
            <a:r>
              <a:rPr lang="en-US" sz="1400" dirty="0" smtClean="0">
                <a:hlinkClick r:id="rId5"/>
              </a:rPr>
              <a:t>http://learnyouahaskell.com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Java 8 Lambda </a:t>
            </a:r>
            <a:r>
              <a:rPr lang="en-US" sz="1600" dirty="0" smtClean="0"/>
              <a:t>FAQ </a:t>
            </a:r>
            <a:r>
              <a:rPr lang="en-US" sz="1600" dirty="0" smtClean="0"/>
              <a:t>(</a:t>
            </a:r>
            <a:r>
              <a:rPr lang="en-US" sz="1600" dirty="0" err="1" smtClean="0"/>
              <a:t>Marice</a:t>
            </a:r>
            <a:r>
              <a:rPr lang="en-US" sz="1600" dirty="0" smtClean="0"/>
              <a:t> </a:t>
            </a:r>
            <a:r>
              <a:rPr lang="en-US" sz="1600" dirty="0" err="1" smtClean="0"/>
              <a:t>Naftalin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/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www.lambdafaq.org</a:t>
            </a:r>
            <a:endParaRPr lang="en-US" sz="1400" dirty="0" smtClean="0"/>
          </a:p>
          <a:p>
            <a:pPr marL="457200" indent="-342900">
              <a:buFont typeface="+mj-lt"/>
              <a:buAutoNum type="arabicPeriod"/>
            </a:pPr>
            <a:r>
              <a:rPr lang="en-US" sz="1600" dirty="0" smtClean="0"/>
              <a:t>An Introduction to Functional Languages by Ken </a:t>
            </a:r>
            <a:r>
              <a:rPr lang="en-US" sz="1600" dirty="0" err="1" smtClean="0"/>
              <a:t>Sipe</a:t>
            </a:r>
            <a:r>
              <a:rPr lang="en-US" sz="1600" dirty="0" smtClean="0"/>
              <a:t> (two parts)</a:t>
            </a:r>
          </a:p>
          <a:p>
            <a:pPr lvl="1"/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java.dzone.com/articles/introduction-functional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java.dzone.com/articles/introduction-functional-0</a:t>
            </a:r>
            <a:endParaRPr lang="en-US" sz="1400" dirty="0" smtClean="0"/>
          </a:p>
          <a:p>
            <a:pPr lvl="2"/>
            <a:endParaRPr lang="en-US" sz="12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</a:t>
            </a:r>
            <a:r>
              <a:rPr lang="en-US" dirty="0" smtClean="0"/>
              <a:t>designated </a:t>
            </a:r>
            <a:r>
              <a:rPr lang="en-US" dirty="0" smtClean="0"/>
              <a:t>in 1977 </a:t>
            </a:r>
            <a:r>
              <a:rPr lang="en-US" dirty="0" smtClean="0"/>
              <a:t>Turing-award paper: </a:t>
            </a:r>
            <a:r>
              <a:rPr lang="en-US" i="1" dirty="0"/>
              <a:t>“Can Programming be Liberated from its Von Neumann Style?”</a:t>
            </a:r>
          </a:p>
          <a:p>
            <a:pPr lvl="1"/>
            <a:r>
              <a:rPr lang="en-US" dirty="0" smtClean="0"/>
              <a:t>Inspired a lot of research into FP</a:t>
            </a:r>
          </a:p>
          <a:p>
            <a:r>
              <a:rPr lang="en-US" dirty="0" smtClean="0"/>
              <a:t>These languages focus on </a:t>
            </a:r>
            <a:r>
              <a:rPr lang="en-US" i="1" dirty="0"/>
              <a:t>telling the computer to do something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must think carefully about time and state, i.e. </a:t>
            </a:r>
            <a:r>
              <a:rPr lang="en-US" i="1" dirty="0"/>
              <a:t>sequencing</a:t>
            </a:r>
            <a:r>
              <a:rPr lang="en-US" dirty="0"/>
              <a:t>, </a:t>
            </a:r>
            <a:r>
              <a:rPr lang="en-US" i="1" dirty="0"/>
              <a:t>sharing</a:t>
            </a:r>
            <a:r>
              <a:rPr lang="en-US" dirty="0"/>
              <a:t> and </a:t>
            </a:r>
            <a:r>
              <a:rPr lang="en-US" i="1" dirty="0"/>
              <a:t>changing</a:t>
            </a:r>
            <a:endParaRPr lang="en-US" dirty="0"/>
          </a:p>
          <a:p>
            <a:pPr lvl="1"/>
            <a:r>
              <a:rPr lang="en-US" dirty="0"/>
              <a:t>Programs </a:t>
            </a:r>
            <a:r>
              <a:rPr lang="en-US" dirty="0" smtClean="0"/>
              <a:t>divided </a:t>
            </a:r>
            <a:r>
              <a:rPr lang="en-US" dirty="0"/>
              <a:t>into </a:t>
            </a:r>
            <a:r>
              <a:rPr lang="en-US" i="1" dirty="0"/>
              <a:t>statements </a:t>
            </a:r>
            <a:r>
              <a:rPr lang="en-US" dirty="0"/>
              <a:t>and </a:t>
            </a:r>
            <a:r>
              <a:rPr lang="en-US" i="1" dirty="0" smtClean="0"/>
              <a:t>expressions</a:t>
            </a:r>
            <a:endParaRPr lang="en-US" i="1" dirty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from </a:t>
            </a:r>
            <a:r>
              <a:rPr lang="en-US" i="1" dirty="0"/>
              <a:t>thinking about </a:t>
            </a:r>
            <a:r>
              <a:rPr lang="en-US" i="1" dirty="0" smtClean="0"/>
              <a:t>computation</a:t>
            </a:r>
            <a:endParaRPr lang="en-US" dirty="0"/>
          </a:p>
          <a:p>
            <a:r>
              <a:rPr lang="en-US" dirty="0"/>
              <a:t>Programs don’t have many useful mathematical properties.</a:t>
            </a:r>
          </a:p>
          <a:p>
            <a:pPr lvl="1"/>
            <a:r>
              <a:rPr lang="en-US" dirty="0"/>
              <a:t>Difficult to formally reason about them, or prove things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Backus proposed a language in which:</a:t>
            </a:r>
          </a:p>
          <a:p>
            <a:pPr lvl="1"/>
            <a:r>
              <a:rPr lang="en-US" dirty="0"/>
              <a:t>Computations are mathematical functions</a:t>
            </a:r>
          </a:p>
          <a:p>
            <a:pPr lvl="1"/>
            <a:r>
              <a:rPr lang="en-US" dirty="0"/>
              <a:t>Shared state is prohibited</a:t>
            </a:r>
          </a:p>
          <a:p>
            <a:pPr lvl="1"/>
            <a:r>
              <a:rPr lang="en-US" dirty="0"/>
              <a:t>Mutable state is prohibited</a:t>
            </a:r>
          </a:p>
          <a:p>
            <a:pPr lvl="1"/>
            <a:r>
              <a:rPr lang="en-US" dirty="0"/>
              <a:t>Programs had useful mathematical properties</a:t>
            </a:r>
          </a:p>
          <a:p>
            <a:pPr lvl="1"/>
            <a:r>
              <a:rPr lang="en-US" dirty="0"/>
              <a:t>provably correct</a:t>
            </a:r>
          </a:p>
          <a:p>
            <a:pPr lvl="1"/>
            <a:r>
              <a:rPr lang="en-US" dirty="0"/>
              <a:t>combined via composition</a:t>
            </a:r>
          </a:p>
          <a:p>
            <a:pPr lvl="1"/>
            <a:r>
              <a:rPr lang="en-US" dirty="0"/>
              <a:t>automatic </a:t>
            </a:r>
            <a:r>
              <a:rPr lang="en-US" dirty="0" smtClean="0"/>
              <a:t>program simplification/reduction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964" y="2209800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Need example here which shows: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fully comprehend what this code is doing without seeing more of the program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safely change the order of a computation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parallelize it safely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We’re not sure where the values are coming from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Spring context mess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 smtClean="0"/>
              <a:t>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76200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Ideals (not necessarily guaranteed)</a:t>
            </a:r>
          </a:p>
          <a:p>
            <a:pPr lvl="1"/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Functions are </a:t>
            </a:r>
            <a:r>
              <a:rPr lang="en-US" i="1" dirty="0" smtClean="0"/>
              <a:t>pure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first class</a:t>
            </a:r>
            <a:endParaRPr lang="en-US" dirty="0" smtClean="0"/>
          </a:p>
          <a:p>
            <a:pPr lvl="1"/>
            <a:r>
              <a:rPr lang="en-US" dirty="0" smtClean="0"/>
              <a:t>Some functions are </a:t>
            </a:r>
            <a:r>
              <a:rPr lang="en-US" i="1" dirty="0" smtClean="0"/>
              <a:t>higher order</a:t>
            </a:r>
          </a:p>
          <a:p>
            <a:pPr lvl="1"/>
            <a:r>
              <a:rPr lang="en-US" dirty="0" smtClean="0"/>
              <a:t>Values are immutable</a:t>
            </a:r>
          </a:p>
          <a:p>
            <a:pPr lvl="1"/>
            <a:r>
              <a:rPr lang="en-US" dirty="0" smtClean="0"/>
              <a:t>Logic expressed declaratively (often recursively)</a:t>
            </a:r>
          </a:p>
          <a:p>
            <a:pPr lvl="1"/>
            <a:r>
              <a:rPr lang="en-US" dirty="0" smtClean="0"/>
              <a:t>Reduction or elimination of </a:t>
            </a:r>
            <a:r>
              <a:rPr lang="en-US" i="1" dirty="0" smtClean="0"/>
              <a:t>state, </a:t>
            </a:r>
            <a:r>
              <a:rPr lang="en-US" dirty="0" smtClean="0"/>
              <a:t>especially global or shared</a:t>
            </a:r>
          </a:p>
          <a:p>
            <a:pPr lvl="1"/>
            <a:r>
              <a:rPr lang="en-US" dirty="0" smtClean="0"/>
              <a:t>Reduction in the </a:t>
            </a:r>
            <a:r>
              <a:rPr lang="en-US" i="1" dirty="0" smtClean="0"/>
              <a:t>number</a:t>
            </a:r>
            <a:r>
              <a:rPr lang="en-US" dirty="0" smtClean="0"/>
              <a:t> of concepts, increase in their </a:t>
            </a:r>
            <a:r>
              <a:rPr lang="en-US" i="1" dirty="0" smtClean="0"/>
              <a:t>power</a:t>
            </a:r>
          </a:p>
          <a:p>
            <a:pPr lvl="1"/>
            <a:r>
              <a:rPr lang="en-US" dirty="0" smtClean="0"/>
              <a:t>Hand sequencing replaced by </a:t>
            </a:r>
            <a:r>
              <a:rPr lang="en-US" i="1" dirty="0" smtClean="0"/>
              <a:t>composition </a:t>
            </a:r>
            <a:r>
              <a:rPr lang="en-US" dirty="0" smtClean="0"/>
              <a:t>(dependency graph)</a:t>
            </a:r>
            <a:endParaRPr lang="en-US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7620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491" y="1371600"/>
            <a:ext cx="4599709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Strive to </a:t>
            </a:r>
            <a:r>
              <a:rPr lang="en-US" dirty="0"/>
              <a:t>allow </a:t>
            </a:r>
            <a:r>
              <a:rPr lang="en-US" dirty="0" smtClean="0"/>
              <a:t>most computations </a:t>
            </a:r>
            <a:r>
              <a:rPr lang="en-US" dirty="0"/>
              <a:t>to be defined as </a:t>
            </a:r>
            <a:r>
              <a:rPr lang="en-US" i="1" dirty="0"/>
              <a:t>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dempotent</a:t>
            </a:r>
          </a:p>
          <a:p>
            <a:pPr lvl="1"/>
            <a:r>
              <a:rPr lang="en-US" dirty="0" smtClean="0"/>
              <a:t>side-effect free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24000"/>
            <a:ext cx="2505075" cy="17716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63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“In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functional programming, programs are executed by evaluating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expressions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, in contrast with imperative programming where programs are composed of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statements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which change global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when executed. 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--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www.haskell.org/haskellwiki/Functional_programming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76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2035</TotalTime>
  <Words>2768</Words>
  <Application>Microsoft Office PowerPoint</Application>
  <PresentationFormat>On-screen Show (4:3)</PresentationFormat>
  <Paragraphs>480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Foundations of Functional Programming</vt:lpstr>
      <vt:lpstr>Goals</vt:lpstr>
      <vt:lpstr>Who am I</vt:lpstr>
      <vt:lpstr>A Leaky Abstraction?</vt:lpstr>
      <vt:lpstr>Von Neumann Languages</vt:lpstr>
      <vt:lpstr>Von Neumann Languages, cont.</vt:lpstr>
      <vt:lpstr>Complexity</vt:lpstr>
      <vt:lpstr>Functional Languages</vt:lpstr>
      <vt:lpstr>Functional Languages, cont.</vt:lpstr>
      <vt:lpstr>Some Additional FP Idioms</vt:lpstr>
      <vt:lpstr>Non-Pure Functional Programming</vt:lpstr>
      <vt:lpstr>Expressions  vs.  Statements</vt:lpstr>
      <vt:lpstr>Expressions  vs.  Statements</vt:lpstr>
      <vt:lpstr>Referential Transparency</vt:lpstr>
      <vt:lpstr>Referential Transparency, cont.</vt:lpstr>
      <vt:lpstr>Immutability</vt:lpstr>
      <vt:lpstr>Immutability, cont.</vt:lpstr>
      <vt:lpstr>Declarative Programming</vt:lpstr>
      <vt:lpstr>First Class Functions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Others</vt:lpstr>
      <vt:lpstr>Pattern Matching</vt:lpstr>
      <vt:lpstr>Pattern Matching, cont.</vt:lpstr>
      <vt:lpstr>Pattern Matching, cont.</vt:lpstr>
      <vt:lpstr>Partial Application</vt:lpstr>
      <vt:lpstr>Lazy Evaluation</vt:lpstr>
      <vt:lpstr>The ‘Killer Feature’ of Func. Prog. (IMHO)</vt:lpstr>
      <vt:lpstr>The Killer Feature, cont.</vt:lpstr>
      <vt:lpstr>Good Candidates for FP</vt:lpstr>
      <vt:lpstr>Complexity</vt:lpstr>
      <vt:lpstr>Java 8 Support for Func. Prog.</vt:lpstr>
      <vt:lpstr>Java 8, cont.</vt:lpstr>
      <vt:lpstr>Applying Functional Concepts in Non-Functional Languages</vt:lpstr>
      <vt:lpstr>Haskell</vt:lpstr>
      <vt:lpstr>Haskell, cont.</vt:lpstr>
      <vt:lpstr>Haskell, cont.</vt:lpstr>
      <vt:lpstr>Related, Interesting Topics</vt:lpstr>
      <vt:lpstr>References</vt:lpstr>
      <vt:lpstr>Thank you!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135</cp:revision>
  <dcterms:created xsi:type="dcterms:W3CDTF">2014-04-28T22:06:48Z</dcterms:created>
  <dcterms:modified xsi:type="dcterms:W3CDTF">2014-05-05T04:26:53Z</dcterms:modified>
</cp:coreProperties>
</file>