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88" r:id="rId16"/>
    <p:sldId id="271" r:id="rId17"/>
    <p:sldId id="257" r:id="rId18"/>
    <p:sldId id="259" r:id="rId19"/>
    <p:sldId id="277" r:id="rId20"/>
    <p:sldId id="282" r:id="rId21"/>
    <p:sldId id="280" r:id="rId22"/>
    <p:sldId id="293" r:id="rId23"/>
    <p:sldId id="292" r:id="rId24"/>
    <p:sldId id="291" r:id="rId25"/>
    <p:sldId id="289" r:id="rId26"/>
    <p:sldId id="281" r:id="rId27"/>
    <p:sldId id="294" r:id="rId28"/>
    <p:sldId id="296" r:id="rId29"/>
    <p:sldId id="297" r:id="rId30"/>
    <p:sldId id="283" r:id="rId31"/>
    <p:sldId id="302" r:id="rId32"/>
    <p:sldId id="301" r:id="rId33"/>
    <p:sldId id="287" r:id="rId34"/>
    <p:sldId id="285" r:id="rId35"/>
    <p:sldId id="284" r:id="rId36"/>
    <p:sldId id="286" r:id="rId37"/>
    <p:sldId id="298" r:id="rId38"/>
    <p:sldId id="299" r:id="rId39"/>
    <p:sldId id="276" r:id="rId40"/>
    <p:sldId id="279" r:id="rId41"/>
    <p:sldId id="278" r:id="rId42"/>
    <p:sldId id="300" r:id="rId43"/>
    <p:sldId id="290" r:id="rId44"/>
    <p:sldId id="270" r:id="rId45"/>
    <p:sldId id="258" r:id="rId46"/>
    <p:sldId id="26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88"/>
            <p14:sldId id="271"/>
            <p14:sldId id="257"/>
            <p14:sldId id="259"/>
            <p14:sldId id="277"/>
            <p14:sldId id="282"/>
            <p14:sldId id="280"/>
            <p14:sldId id="293"/>
            <p14:sldId id="292"/>
            <p14:sldId id="291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5"/>
            <p14:sldId id="284"/>
            <p14:sldId id="286"/>
            <p14:sldId id="298"/>
            <p14:sldId id="299"/>
            <p14:sldId id="276"/>
            <p14:sldId id="279"/>
            <p14:sldId id="278"/>
            <p14:sldId id="300"/>
            <p14:sldId id="290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 smtClean="0"/>
              <a:t>Higher </a:t>
            </a:r>
            <a:r>
              <a:rPr lang="en-US" dirty="0" smtClean="0"/>
              <a:t>order and first class </a:t>
            </a:r>
            <a:r>
              <a:rPr lang="en-US" dirty="0" smtClean="0"/>
              <a:t>functions</a:t>
            </a:r>
          </a:p>
          <a:p>
            <a:r>
              <a:rPr lang="en-US" dirty="0"/>
              <a:t>Declarative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 smtClean="0"/>
              <a:t>List </a:t>
            </a:r>
            <a:r>
              <a:rPr lang="en-US" dirty="0" smtClean="0"/>
              <a:t>comprehensions</a:t>
            </a:r>
          </a:p>
          <a:p>
            <a:r>
              <a:rPr lang="en-US" dirty="0"/>
              <a:t>Pattern matching</a:t>
            </a:r>
          </a:p>
          <a:p>
            <a:pPr lvl="1"/>
            <a:r>
              <a:rPr lang="en-US" dirty="0" smtClean="0"/>
              <a:t>Algebraic </a:t>
            </a:r>
            <a:r>
              <a:rPr lang="en-US" dirty="0" smtClean="0"/>
              <a:t>data types</a:t>
            </a:r>
          </a:p>
          <a:p>
            <a:r>
              <a:rPr lang="en-US" dirty="0" smtClean="0"/>
              <a:t>Composition</a:t>
            </a:r>
            <a:endParaRPr lang="en-US" dirty="0" smtClean="0"/>
          </a:p>
          <a:p>
            <a:r>
              <a:rPr lang="en-US" dirty="0" smtClean="0"/>
              <a:t>Lazy evaluation</a:t>
            </a:r>
          </a:p>
          <a:p>
            <a:r>
              <a:rPr lang="en-US" dirty="0"/>
              <a:t>Partial application and currying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the name for the property which prohibits reassigning of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value cannot </a:t>
            </a:r>
            <a:r>
              <a:rPr lang="en-US" dirty="0" smtClean="0"/>
              <a:t>be </a:t>
            </a:r>
            <a:r>
              <a:rPr lang="en-US" dirty="0" smtClean="0"/>
              <a:t>changed, </a:t>
            </a:r>
            <a:r>
              <a:rPr lang="en-US" dirty="0" smtClean="0"/>
              <a:t>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many key FP features</a:t>
            </a:r>
          </a:p>
          <a:p>
            <a:pPr lvl="1"/>
            <a:r>
              <a:rPr lang="en-US" dirty="0"/>
              <a:t>An expression cannot be replaced with its computed value</a:t>
            </a:r>
          </a:p>
          <a:p>
            <a:pPr lvl="1"/>
            <a:r>
              <a:rPr lang="en-US" dirty="0"/>
              <a:t>Pattern matching cannot work</a:t>
            </a:r>
          </a:p>
          <a:p>
            <a:pPr lvl="1"/>
            <a:r>
              <a:rPr lang="en-US" dirty="0"/>
              <a:t>Lazy evaluation cannot work</a:t>
            </a:r>
          </a:p>
          <a:p>
            <a:pPr lvl="1"/>
            <a:r>
              <a:rPr lang="en-US" dirty="0" err="1"/>
              <a:t>Memoizing</a:t>
            </a:r>
            <a:r>
              <a:rPr lang="en-US" dirty="0"/>
              <a:t> cannot work (think String interning in Java)</a:t>
            </a:r>
          </a:p>
          <a:p>
            <a:pPr lvl="1"/>
            <a:r>
              <a:rPr lang="en-US" b="1" dirty="0"/>
              <a:t>Be very aware of this if you ‘sprinkle’ functional programming into 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a computation.</a:t>
            </a:r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{String name -&gt; 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Hello " + name + "!"}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 == "Hello you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!"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//Called via 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(name: String) =&gt; "Hello " + name + "!"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("Hello you!",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:: String -&gt; String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declaration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name = “Hello “ ++ name ++ “!”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body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g2 = g 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assigned as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TestCase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“Hello you!” (g2 name))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 language-neutral introduction </a:t>
            </a:r>
            <a:r>
              <a:rPr lang="en-US" dirty="0" smtClean="0"/>
              <a:t>to </a:t>
            </a:r>
            <a:r>
              <a:rPr lang="en-US" dirty="0" smtClean="0"/>
              <a:t>important FP concepts</a:t>
            </a:r>
          </a:p>
          <a:p>
            <a:pPr lvl="1"/>
            <a:r>
              <a:rPr lang="en-US" dirty="0" smtClean="0"/>
              <a:t>Some understanding of the implications of each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Comments about how many FP concepts need special syntax in hybrid languages, whereas in Haskell they are the default and more concise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9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</a:t>
            </a:r>
            <a:r>
              <a:rPr lang="en-US" dirty="0" smtClean="0"/>
              <a:t>acce</a:t>
            </a:r>
            <a:r>
              <a:rPr lang="en-US" dirty="0" smtClean="0"/>
              <a:t>pt </a:t>
            </a:r>
            <a:r>
              <a:rPr lang="en-US" dirty="0" smtClean="0"/>
              <a:t>functions </a:t>
            </a:r>
            <a:r>
              <a:rPr lang="en-US" dirty="0" smtClean="0"/>
              <a:t>as parameters and return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2671511"/>
            <a:ext cx="719743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286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14400"/>
          </a:xfrm>
        </p:spPr>
        <p:txBody>
          <a:bodyPr/>
          <a:lstStyle/>
          <a:p>
            <a:r>
              <a:rPr lang="en-US" dirty="0" smtClean="0"/>
              <a:t>In most languages with FP support, functions can be anonymous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9530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most languages with FP support, functions can be anonymous</a:t>
            </a:r>
          </a:p>
          <a:p>
            <a:r>
              <a:rPr lang="en-US" dirty="0" smtClean="0"/>
              <a:t>These are often called ‘closures’ or ‘lambda (expressions)’, as we will see in a few slides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Many OO patterns can be seen as a “poor man’s” substitute for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  <a:endParaRPr lang="en-US" b="1" i="1" dirty="0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 / Lambda Expressions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of items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 forms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  <a:endParaRPr lang="en-US" b="1" i="1" dirty="0" smtClean="0">
              <a:solidFill>
                <a:srgbClr val="FF5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 (</a:t>
            </a:r>
            <a:r>
              <a:rPr lang="en-US" b="1" dirty="0" smtClean="0">
                <a:solidFill>
                  <a:srgbClr val="FF505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b="1" dirty="0" err="1" smtClean="0">
                <a:solidFill>
                  <a:srgbClr val="FF5050"/>
                </a:solidFill>
              </a:rPr>
              <a:t>Functors</a:t>
            </a:r>
            <a:r>
              <a:rPr lang="en-US" b="1" dirty="0" smtClean="0">
                <a:solidFill>
                  <a:srgbClr val="FF5050"/>
                </a:solidFill>
              </a:rPr>
              <a:t>?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With simple patterns, it is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19200"/>
          </a:xfrm>
        </p:spPr>
        <p:txBody>
          <a:bodyPr/>
          <a:lstStyle/>
          <a:p>
            <a:r>
              <a:rPr lang="en-US" dirty="0" smtClean="0"/>
              <a:t>Pattern matching becomes much more powerful when combined with case classes in </a:t>
            </a:r>
            <a:r>
              <a:rPr lang="en-US" dirty="0" err="1" smtClean="0"/>
              <a:t>Scala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5050"/>
                </a:solidFill>
              </a:rPr>
              <a:t>higher level concept?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11779"/>
            <a:ext cx="73152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26268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Pattern guards</a:t>
            </a:r>
          </a:p>
          <a:p>
            <a:r>
              <a:rPr lang="en-US" dirty="0"/>
              <a:t>Binding</a:t>
            </a:r>
          </a:p>
          <a:p>
            <a:pPr lvl="1"/>
            <a:endParaRPr lang="en-US" dirty="0"/>
          </a:p>
          <a:p>
            <a:r>
              <a:rPr lang="en-US" dirty="0"/>
              <a:t>Algebraic Data Types</a:t>
            </a:r>
          </a:p>
          <a:p>
            <a:r>
              <a:rPr lang="en-US" dirty="0"/>
              <a:t>Examples of using types as ‘cases’ / polymorphism on values</a:t>
            </a:r>
          </a:p>
          <a:p>
            <a:pPr lvl="1"/>
            <a:r>
              <a:rPr lang="en-US" dirty="0"/>
              <a:t>Example of line processing with valid/invalid types, either[] and list comprehension</a:t>
            </a:r>
          </a:p>
          <a:p>
            <a:r>
              <a:rPr lang="en-US" dirty="0"/>
              <a:t>Partial functions / Haskell function bodies</a:t>
            </a:r>
          </a:p>
        </p:txBody>
      </p:sp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 &amp; Currying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5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paper: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</a:t>
            </a:r>
            <a:r>
              <a:rPr lang="en-US" dirty="0" smtClean="0"/>
              <a:t>prohibited</a:t>
            </a:r>
          </a:p>
          <a:p>
            <a:pPr lvl="1"/>
            <a:r>
              <a:rPr lang="en-US" dirty="0" smtClean="0"/>
              <a:t>The primary operation is function </a:t>
            </a:r>
            <a:r>
              <a:rPr lang="en-US" i="1" dirty="0" smtClean="0"/>
              <a:t>application</a:t>
            </a:r>
            <a:endParaRPr lang="en-US" i="1" dirty="0" smtClean="0"/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r>
              <a:rPr lang="en-US" b="1" dirty="0" smtClean="0">
                <a:solidFill>
                  <a:srgbClr val="FF5050"/>
                </a:solidFill>
              </a:rPr>
              <a:t>Examples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 from language comparison</a:t>
            </a:r>
          </a:p>
          <a:p>
            <a:r>
              <a:rPr lang="en-US" dirty="0" smtClean="0"/>
              <a:t>Info on Haskell Curry</a:t>
            </a:r>
          </a:p>
          <a:p>
            <a:r>
              <a:rPr lang="en-US" dirty="0" smtClean="0"/>
              <a:t>Compare syntax to other examples</a:t>
            </a:r>
          </a:p>
          <a:p>
            <a:r>
              <a:rPr lang="en-US" dirty="0" smtClean="0"/>
              <a:t>Info on Curry-Howard isomorphism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“Can Programming be Liberated from its Von Neumann Style?” (1977 Turing award lecture by John Backus)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www.thocp.net/biographies/papers/backus_turingaward_lecture.pdf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“Referential Transparency” – Wikipedia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://en.wikipedia.org/wiki/Referential_transparency_(computer_science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Learn You a Haskell for Great Good!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</a:t>
            </a:r>
            <a:r>
              <a:rPr lang="en-US" dirty="0" smtClean="0"/>
              <a:t>themselves </a:t>
            </a:r>
            <a:r>
              <a:rPr lang="en-US" b="1" dirty="0" smtClean="0">
                <a:solidFill>
                  <a:srgbClr val="FF0000"/>
                </a:solidFill>
              </a:rPr>
              <a:t>(example?)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proofs.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pPr lvl="1"/>
            <a:r>
              <a:rPr lang="en-US" dirty="0" smtClean="0"/>
              <a:t>Breaking things into pure functions, composed of expressions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named expressions</a:t>
            </a:r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mutable types, or very few mutable types</a:t>
            </a:r>
          </a:p>
          <a:p>
            <a:pPr lvl="1"/>
            <a:r>
              <a:rPr lang="en-US" dirty="0" smtClean="0"/>
              <a:t>I/O is accommodated via special constructs such as 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839</TotalTime>
  <Words>2456</Words>
  <Application>Microsoft Office PowerPoint</Application>
  <PresentationFormat>On-screen Show (4:3)</PresentationFormat>
  <Paragraphs>370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Foundations of Functional Programming</vt:lpstr>
      <vt:lpstr>Goals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Immutability, cont.</vt:lpstr>
      <vt:lpstr>Expressions  vs.  Statements</vt:lpstr>
      <vt:lpstr>Expressions  vs.  Statements</vt:lpstr>
      <vt:lpstr>First Class Functions</vt:lpstr>
      <vt:lpstr>First Class Functions, cont.</vt:lpstr>
      <vt:lpstr>Higher Order Functions</vt:lpstr>
      <vt:lpstr>Anonymous Functions</vt:lpstr>
      <vt:lpstr>Higher Order Functions, cont.</vt:lpstr>
      <vt:lpstr>Higher Order Functions, cont.</vt:lpstr>
      <vt:lpstr>Closures / Lambda Expressions</vt:lpstr>
      <vt:lpstr>List Comprehensions</vt:lpstr>
      <vt:lpstr>Filters &amp; Maps</vt:lpstr>
      <vt:lpstr>Folds (Reductions)</vt:lpstr>
      <vt:lpstr>List Comprehensions, cont.</vt:lpstr>
      <vt:lpstr>Pattern Matching</vt:lpstr>
      <vt:lpstr>Pattern Matching, cont.</vt:lpstr>
      <vt:lpstr>Pattern Matching, cont.</vt:lpstr>
      <vt:lpstr>Partial Application &amp; Currying</vt:lpstr>
      <vt:lpstr>Declarative Programming</vt:lpstr>
      <vt:lpstr>Lazy Evaluation</vt:lpstr>
      <vt:lpstr>Composition</vt:lpstr>
      <vt:lpstr>Good Candidates for FP</vt:lpstr>
      <vt:lpstr>Thinking in Functions</vt:lpstr>
      <vt:lpstr>Complexity</vt:lpstr>
      <vt:lpstr>Functional Languages on the JVM</vt:lpstr>
      <vt:lpstr>What’s in Java 8</vt:lpstr>
      <vt:lpstr>Applying Functional Concepts in Non-Functional Languages</vt:lpstr>
      <vt:lpstr>Haskell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85</cp:revision>
  <dcterms:created xsi:type="dcterms:W3CDTF">2014-04-28T22:06:48Z</dcterms:created>
  <dcterms:modified xsi:type="dcterms:W3CDTF">2014-05-01T03:34:42Z</dcterms:modified>
</cp:coreProperties>
</file>