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2" r:id="rId4"/>
    <p:sldId id="274" r:id="rId5"/>
    <p:sldId id="264" r:id="rId6"/>
    <p:sldId id="265" r:id="rId7"/>
    <p:sldId id="268" r:id="rId8"/>
    <p:sldId id="266" r:id="rId9"/>
    <p:sldId id="275" r:id="rId10"/>
    <p:sldId id="267" r:id="rId11"/>
    <p:sldId id="269" r:id="rId12"/>
    <p:sldId id="272" r:id="rId13"/>
    <p:sldId id="273" r:id="rId14"/>
    <p:sldId id="260" r:id="rId15"/>
    <p:sldId id="288" r:id="rId16"/>
    <p:sldId id="271" r:id="rId17"/>
    <p:sldId id="257" r:id="rId18"/>
    <p:sldId id="259" r:id="rId19"/>
    <p:sldId id="285" r:id="rId20"/>
    <p:sldId id="277" r:id="rId21"/>
    <p:sldId id="282" r:id="rId22"/>
    <p:sldId id="280" r:id="rId23"/>
    <p:sldId id="292" r:id="rId24"/>
    <p:sldId id="291" r:id="rId25"/>
    <p:sldId id="293" r:id="rId26"/>
    <p:sldId id="289" r:id="rId27"/>
    <p:sldId id="281" r:id="rId28"/>
    <p:sldId id="294" r:id="rId29"/>
    <p:sldId id="296" r:id="rId30"/>
    <p:sldId id="297" r:id="rId31"/>
    <p:sldId id="283" r:id="rId32"/>
    <p:sldId id="302" r:id="rId33"/>
    <p:sldId id="301" r:id="rId34"/>
    <p:sldId id="287" r:id="rId35"/>
    <p:sldId id="284" r:id="rId36"/>
    <p:sldId id="286" r:id="rId37"/>
    <p:sldId id="298" r:id="rId38"/>
    <p:sldId id="299" r:id="rId39"/>
    <p:sldId id="276" r:id="rId40"/>
    <p:sldId id="279" r:id="rId41"/>
    <p:sldId id="278" r:id="rId42"/>
    <p:sldId id="300" r:id="rId43"/>
    <p:sldId id="290" r:id="rId44"/>
    <p:sldId id="303" r:id="rId45"/>
    <p:sldId id="304" r:id="rId46"/>
    <p:sldId id="270" r:id="rId47"/>
    <p:sldId id="258" r:id="rId48"/>
    <p:sldId id="26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262"/>
            <p14:sldId id="274"/>
            <p14:sldId id="264"/>
            <p14:sldId id="265"/>
            <p14:sldId id="268"/>
            <p14:sldId id="266"/>
            <p14:sldId id="275"/>
            <p14:sldId id="267"/>
            <p14:sldId id="269"/>
            <p14:sldId id="272"/>
            <p14:sldId id="273"/>
            <p14:sldId id="260"/>
            <p14:sldId id="288"/>
            <p14:sldId id="271"/>
            <p14:sldId id="257"/>
            <p14:sldId id="259"/>
            <p14:sldId id="285"/>
            <p14:sldId id="277"/>
            <p14:sldId id="282"/>
            <p14:sldId id="280"/>
            <p14:sldId id="292"/>
            <p14:sldId id="291"/>
            <p14:sldId id="293"/>
            <p14:sldId id="289"/>
            <p14:sldId id="281"/>
            <p14:sldId id="294"/>
            <p14:sldId id="296"/>
            <p14:sldId id="297"/>
            <p14:sldId id="283"/>
            <p14:sldId id="302"/>
            <p14:sldId id="301"/>
            <p14:sldId id="287"/>
            <p14:sldId id="284"/>
            <p14:sldId id="286"/>
            <p14:sldId id="298"/>
            <p14:sldId id="299"/>
            <p14:sldId id="276"/>
            <p14:sldId id="279"/>
            <p14:sldId id="278"/>
            <p14:sldId id="300"/>
            <p14:sldId id="290"/>
            <p14:sldId id="303"/>
            <p14:sldId id="304"/>
            <p14:sldId id="270"/>
            <p14:sldId id="25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03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ferential_transparency_(computer_science)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Functional Programming Language Idioms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Programs composed of </a:t>
            </a:r>
            <a:r>
              <a:rPr lang="en-US" i="1" dirty="0" smtClean="0"/>
              <a:t>referentially transparent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Pure functions</a:t>
            </a:r>
          </a:p>
          <a:p>
            <a:r>
              <a:rPr lang="en-US" dirty="0"/>
              <a:t>Immutability</a:t>
            </a:r>
          </a:p>
          <a:p>
            <a:r>
              <a:rPr lang="en-US" dirty="0" smtClean="0"/>
              <a:t>Higher order and first class functions</a:t>
            </a:r>
          </a:p>
          <a:p>
            <a:r>
              <a:rPr lang="en-US" dirty="0"/>
              <a:t>Declarative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 smtClean="0"/>
              <a:t>List comprehensions</a:t>
            </a:r>
          </a:p>
          <a:p>
            <a:r>
              <a:rPr lang="en-US" dirty="0"/>
              <a:t>Pattern matching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Lazy evaluation</a:t>
            </a:r>
          </a:p>
          <a:p>
            <a:r>
              <a:rPr lang="en-US" dirty="0"/>
              <a:t>Partial application and currying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cannot safely replace all occurrences of an expression with its value if anything which affects its computation has changed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deterministic</a:t>
            </a:r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pPr lvl="1"/>
            <a:r>
              <a:rPr lang="en-US" i="1" dirty="0" err="1" smtClean="0"/>
              <a:t>Equational</a:t>
            </a:r>
            <a:r>
              <a:rPr lang="en-US" i="1" dirty="0" smtClean="0"/>
              <a:t> reasoning</a:t>
            </a:r>
            <a:endParaRPr lang="en-US" i="1" dirty="0"/>
          </a:p>
          <a:p>
            <a:r>
              <a:rPr lang="en-US" dirty="0"/>
              <a:t>Enables features such as</a:t>
            </a:r>
          </a:p>
          <a:p>
            <a:pPr lvl="1"/>
            <a:r>
              <a:rPr lang="en-US" dirty="0" err="1"/>
              <a:t>Memoizing</a:t>
            </a:r>
            <a:endParaRPr lang="en-US" dirty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sub-expression elimination (simplification)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the name for the property which prohibits reassigning of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6388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Reasoning axiomatically – building on top of solid foundations</a:t>
            </a:r>
          </a:p>
        </p:txBody>
      </p:sp>
    </p:spTree>
    <p:extLst>
      <p:ext uri="{BB962C8B-B14F-4D97-AF65-F5344CB8AC3E}">
        <p14:creationId xmlns:p14="http://schemas.microsoft.com/office/powerpoint/2010/main" val="150666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 value cannot be changed, once assigned</a:t>
            </a:r>
          </a:p>
          <a:p>
            <a:pPr lvl="1"/>
            <a:r>
              <a:rPr lang="en-US" dirty="0" smtClean="0"/>
              <a:t>Instead, new values are created</a:t>
            </a:r>
          </a:p>
          <a:p>
            <a:r>
              <a:rPr lang="en-US" dirty="0" smtClean="0"/>
              <a:t>Required for referential transparency – mutable types make </a:t>
            </a:r>
            <a:r>
              <a:rPr lang="en-US" dirty="0"/>
              <a:t>expressions </a:t>
            </a:r>
            <a:r>
              <a:rPr lang="en-US" i="1" dirty="0"/>
              <a:t>referentially </a:t>
            </a:r>
            <a:r>
              <a:rPr lang="en-US" i="1" dirty="0" smtClean="0"/>
              <a:t>opaque</a:t>
            </a:r>
          </a:p>
          <a:p>
            <a:pPr lvl="1"/>
            <a:r>
              <a:rPr lang="en-US" dirty="0" smtClean="0"/>
              <a:t>Breaks </a:t>
            </a:r>
            <a:r>
              <a:rPr lang="en-US" dirty="0"/>
              <a:t>many key FP features</a:t>
            </a:r>
          </a:p>
          <a:p>
            <a:pPr lvl="1"/>
            <a:r>
              <a:rPr lang="en-US" dirty="0"/>
              <a:t>An expression cannot be replaced with its computed value</a:t>
            </a:r>
          </a:p>
          <a:p>
            <a:pPr lvl="1"/>
            <a:r>
              <a:rPr lang="en-US" dirty="0"/>
              <a:t>Pattern matching cannot work</a:t>
            </a:r>
          </a:p>
          <a:p>
            <a:pPr lvl="1"/>
            <a:r>
              <a:rPr lang="en-US" dirty="0"/>
              <a:t>Lazy evaluation cannot work</a:t>
            </a:r>
          </a:p>
          <a:p>
            <a:pPr lvl="1"/>
            <a:r>
              <a:rPr lang="en-US" dirty="0" err="1"/>
              <a:t>Memoizing</a:t>
            </a:r>
            <a:r>
              <a:rPr lang="en-US" dirty="0"/>
              <a:t> cannot work (think String interning in Java)</a:t>
            </a:r>
          </a:p>
          <a:p>
            <a:pPr lvl="1"/>
            <a:r>
              <a:rPr lang="en-US" b="1" dirty="0"/>
              <a:t>Be very aware of this if you ‘sprinkle’ functional programming into OO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0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all of the problems that go away entirely if values (objects) are immutable.</a:t>
            </a:r>
          </a:p>
          <a:p>
            <a:r>
              <a:rPr lang="en-US" dirty="0" smtClean="0"/>
              <a:t>On the JVM, you will need to deal with mutable types.	</a:t>
            </a:r>
          </a:p>
          <a:p>
            <a:pPr lvl="1"/>
            <a:r>
              <a:rPr lang="en-US" dirty="0" smtClean="0"/>
              <a:t>You will interact with frameworks that expect mutable classes.</a:t>
            </a:r>
          </a:p>
          <a:p>
            <a:r>
              <a:rPr lang="en-US" dirty="0" smtClean="0"/>
              <a:t>A good strategy is to push mutability to the boundary of a module.</a:t>
            </a:r>
          </a:p>
          <a:p>
            <a:pPr lvl="1"/>
            <a:r>
              <a:rPr lang="en-US" dirty="0" smtClean="0"/>
              <a:t>This allows you take advantage of some pure FP benefits within the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languages emphasize </a:t>
            </a:r>
            <a:r>
              <a:rPr lang="en-US" i="1" dirty="0" smtClean="0"/>
              <a:t>expressions </a:t>
            </a:r>
            <a:r>
              <a:rPr lang="en-US" dirty="0" smtClean="0"/>
              <a:t>over </a:t>
            </a:r>
            <a:r>
              <a:rPr lang="en-US" i="1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Expressions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590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Express a typed value</a:t>
            </a:r>
          </a:p>
          <a:p>
            <a:r>
              <a:rPr lang="en-US" sz="1700" dirty="0" smtClean="0"/>
              <a:t>Consist of values, operators and other expressions</a:t>
            </a:r>
          </a:p>
          <a:p>
            <a:r>
              <a:rPr lang="en-US" sz="1700" dirty="0" smtClean="0"/>
              <a:t>Can be substituted for a value of the same type</a:t>
            </a:r>
          </a:p>
          <a:p>
            <a:r>
              <a:rPr lang="en-US" sz="1700" dirty="0" smtClean="0">
                <a:cs typeface="Consolas" pitchFamily="49" charset="0"/>
              </a:rPr>
              <a:t>Can be referentially transparent</a:t>
            </a:r>
          </a:p>
          <a:p>
            <a:r>
              <a:rPr lang="en-US" sz="1700" dirty="0" smtClean="0">
                <a:cs typeface="Consolas" pitchFamily="49" charset="0"/>
              </a:rPr>
              <a:t>May be more concise</a:t>
            </a:r>
          </a:p>
          <a:p>
            <a:endParaRPr lang="en-US" sz="17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+ 2  </a:t>
            </a:r>
            <a:r>
              <a:rPr lang="en-US" sz="1700" dirty="0" smtClean="0">
                <a:solidFill>
                  <a:schemeClr val="accent6"/>
                </a:solidFill>
                <a:cs typeface="Consolas" pitchFamily="49" charset="0"/>
              </a:rPr>
              <a:t>// of type </a:t>
            </a:r>
            <a:r>
              <a:rPr lang="en-US" sz="17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17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bar(3, (x + foo(1)))</a:t>
            </a:r>
          </a:p>
          <a:p>
            <a:pPr marL="114300" indent="0">
              <a:buNone/>
            </a:pPr>
            <a:endParaRPr lang="en-US" sz="1700" dirty="0" smtClean="0"/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(1+2) can be replaced by 3</a:t>
            </a: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x = if(…)</a:t>
            </a:r>
            <a:endParaRPr lang="en-US" sz="1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Statements tell the computer to do something.  Expressions define a computation.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1828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Do not return a value</a:t>
            </a:r>
          </a:p>
          <a:p>
            <a:r>
              <a:rPr lang="en-US" sz="1700" dirty="0" smtClean="0"/>
              <a:t>Are illegal in some places</a:t>
            </a:r>
          </a:p>
          <a:p>
            <a:r>
              <a:rPr lang="en-US" sz="1700" dirty="0" smtClean="0"/>
              <a:t>Exist </a:t>
            </a:r>
            <a:r>
              <a:rPr lang="en-US" sz="1700" i="1" dirty="0" smtClean="0"/>
              <a:t>solely</a:t>
            </a:r>
            <a:r>
              <a:rPr lang="en-US" sz="1700" dirty="0" smtClean="0"/>
              <a:t> for the purpose of their side effect</a:t>
            </a:r>
          </a:p>
          <a:p>
            <a:r>
              <a:rPr lang="en-US" sz="1700" dirty="0" smtClean="0"/>
              <a:t>Typically change some global state of the program or the system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y =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x = 1)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return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1700" dirty="0" err="1" smtClean="0">
                <a:solidFill>
                  <a:schemeClr val="accent2"/>
                </a:solidFill>
                <a:cs typeface="Consolas" pitchFamily="49" charset="0"/>
              </a:rPr>
              <a:t>System.out.println</a:t>
            </a: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 imperative programming</a:t>
            </a:r>
          </a:p>
          <a:p>
            <a:r>
              <a:rPr lang="en-US" dirty="0" smtClean="0"/>
              <a:t>Instead of telling the computer/language </a:t>
            </a:r>
            <a:r>
              <a:rPr lang="en-US" i="1" dirty="0" smtClean="0"/>
              <a:t>what to do</a:t>
            </a:r>
            <a:r>
              <a:rPr lang="en-US" dirty="0" smtClean="0"/>
              <a:t>, we tell it what we </a:t>
            </a:r>
            <a:r>
              <a:rPr lang="en-US" i="1" dirty="0" smtClean="0"/>
              <a:t>want</a:t>
            </a:r>
          </a:p>
          <a:p>
            <a:r>
              <a:rPr lang="en-US" dirty="0" smtClean="0"/>
              <a:t>With declarative programming, it is easier to reason about </a:t>
            </a:r>
            <a:r>
              <a:rPr lang="en-US" i="1" dirty="0" smtClean="0"/>
              <a:t>correctness</a:t>
            </a:r>
            <a:r>
              <a:rPr lang="en-US" dirty="0" smtClean="0"/>
              <a:t>, but harder to reason about </a:t>
            </a:r>
            <a:r>
              <a:rPr lang="en-US" i="1" dirty="0" smtClean="0"/>
              <a:t>performance</a:t>
            </a:r>
          </a:p>
          <a:p>
            <a:pPr lvl="1"/>
            <a:r>
              <a:rPr lang="en-US" dirty="0" smtClean="0"/>
              <a:t>SQL is an example – the DB plans the execution</a:t>
            </a:r>
          </a:p>
          <a:p>
            <a:r>
              <a:rPr lang="en-US" dirty="0" smtClean="0"/>
              <a:t>As computers get faster, the trend is toward higher levels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322038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438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look into the origin and purpose of functional programming</a:t>
            </a:r>
          </a:p>
          <a:p>
            <a:r>
              <a:rPr lang="en-US" dirty="0" smtClean="0"/>
              <a:t>A language-neutral introduction to important FP concepts</a:t>
            </a:r>
          </a:p>
          <a:p>
            <a:pPr lvl="1"/>
            <a:r>
              <a:rPr lang="en-US" dirty="0" smtClean="0"/>
              <a:t>Some understanding of the implications of each</a:t>
            </a:r>
          </a:p>
          <a:p>
            <a:r>
              <a:rPr lang="en-US" dirty="0" smtClean="0"/>
              <a:t>An appreciation of what kinds of problems are good candidates for FP</a:t>
            </a:r>
          </a:p>
          <a:p>
            <a:r>
              <a:rPr lang="en-US" dirty="0" smtClean="0"/>
              <a:t>A curiosity about some of the deeper ideas which underpin FP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What I hope you will get from this presentation:</a:t>
            </a:r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 has this quality if functions can be treated as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119311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{String name -&gt; 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Hello " + name + "!"}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g("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you") == "Hello you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!"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//Called via 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733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(name: String) =&gt; "Hello " + name + "!"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("Hello you!",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g("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you"))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328838"/>
            <a:ext cx="71974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name = “Hello “ ++ name ++ “!”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function body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g2 = g 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assigned as value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TestCase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“Hello you!” (g2 name))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94332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Comments about how many FP concepts need special syntax in hybrid languages, whereas in Haskell they are the default and more concise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92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can accept functions as parameters and return 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2671511"/>
            <a:ext cx="719743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{n % 2 == 0}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Accepts a function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check: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Boolean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{check(n)}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Returns a function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(m: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m}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(5)(6)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2860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Higher Order Functions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40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form of inversion of control</a:t>
            </a:r>
          </a:p>
          <a:p>
            <a:r>
              <a:rPr lang="en-US" dirty="0" smtClean="0"/>
              <a:t>Great </a:t>
            </a:r>
            <a:r>
              <a:rPr lang="en-US" dirty="0"/>
              <a:t>for when you want to ‘wrap’ behavior </a:t>
            </a:r>
            <a:r>
              <a:rPr lang="en-US" i="1" dirty="0"/>
              <a:t>around</a:t>
            </a:r>
            <a:r>
              <a:rPr lang="en-US" dirty="0"/>
              <a:t> other behavior, e.g.</a:t>
            </a:r>
          </a:p>
          <a:p>
            <a:pPr lvl="1"/>
            <a:r>
              <a:rPr lang="en-US" dirty="0"/>
              <a:t>Closing files or database connections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576697"/>
            <a:ext cx="719743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doWithWriter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(filename: String, f: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Any) =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File(filename))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try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f(writer)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 f doesn’t open or close the file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writer.close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91186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5715000"/>
            <a:ext cx="7620000" cy="85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useful for other cross-cutting concerns like transactions, benchmarking, logging,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Goes </a:t>
            </a:r>
            <a:r>
              <a:rPr lang="en-US" dirty="0"/>
              <a:t>hand-in-hand with first-class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Many OO patterns overlap with higher order functions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Anonymous inner classes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Iterator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rgbClr val="FF505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8810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Anonymous Functions </a:t>
            </a:r>
            <a:br>
              <a:rPr lang="en-US" sz="4000" dirty="0" smtClean="0"/>
            </a:br>
            <a:r>
              <a:rPr lang="en-US" sz="4000" dirty="0" smtClean="0"/>
              <a:t>(Lambda Expressions)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In most FP languages functions can be anonymous</a:t>
            </a:r>
          </a:p>
          <a:p>
            <a:r>
              <a:rPr lang="en-US" dirty="0" smtClean="0"/>
              <a:t>Can be defined and called without a name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251069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{n -&gt; n % 2 != 0})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{it %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!= 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use ‘it’ when one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86555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52511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{number % 2 != 0})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{_ % 2 != 0})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Type infer. allows this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482" y="51054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called </a:t>
            </a:r>
            <a:r>
              <a:rPr lang="en-US" i="1" dirty="0" smtClean="0"/>
              <a:t>lambda expressions</a:t>
            </a:r>
            <a:r>
              <a:rPr lang="en-US" dirty="0" smtClean="0"/>
              <a:t>, after the lambda calculus</a:t>
            </a:r>
          </a:p>
          <a:p>
            <a:r>
              <a:rPr lang="en-US" dirty="0" smtClean="0"/>
              <a:t>Often used for ad-hoc, simple computations, which don’t deserve a name</a:t>
            </a:r>
          </a:p>
          <a:p>
            <a:pPr lvl="1"/>
            <a:r>
              <a:rPr lang="en-US" dirty="0" smtClean="0"/>
              <a:t>Similar to some anonymous classes (e.g., comparators)</a:t>
            </a:r>
          </a:p>
          <a:p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6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Closures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Anonymous functions are often (lexical) </a:t>
            </a:r>
            <a:r>
              <a:rPr lang="en-US" i="1" dirty="0" smtClean="0"/>
              <a:t>closures</a:t>
            </a:r>
          </a:p>
          <a:p>
            <a:r>
              <a:rPr lang="en-US" dirty="0" smtClean="0"/>
              <a:t>A closure is a function whose </a:t>
            </a:r>
            <a:r>
              <a:rPr lang="en-US" i="1" dirty="0" smtClean="0"/>
              <a:t>lexical scope</a:t>
            </a:r>
            <a:r>
              <a:rPr lang="en-US" dirty="0" smtClean="0"/>
              <a:t> includes </a:t>
            </a:r>
            <a:r>
              <a:rPr lang="en-US" dirty="0" smtClean="0"/>
              <a:t>the scope </a:t>
            </a:r>
            <a:r>
              <a:rPr lang="en-US" dirty="0" smtClean="0"/>
              <a:t>in which it was defined</a:t>
            </a:r>
          </a:p>
          <a:p>
            <a:r>
              <a:rPr lang="en-US" dirty="0" smtClean="0"/>
              <a:t>Technically, anonymous functions don’t have to be closures</a:t>
            </a:r>
          </a:p>
          <a:p>
            <a:pPr lvl="1"/>
            <a:r>
              <a:rPr lang="en-US" dirty="0" smtClean="0"/>
              <a:t>But usually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043111"/>
            <a:ext cx="7197436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callWith3(Closure f) {f(3)}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5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addToX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{y -&gt; x + y}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 is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bound, x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free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callWith3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addToX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8, because x gets bound to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6576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2936" y="5652654"/>
            <a:ext cx="7620000" cy="90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that x is out of scope in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callWith3</a:t>
            </a:r>
          </a:p>
          <a:p>
            <a:r>
              <a:rPr lang="en-US" dirty="0" smtClean="0"/>
              <a:t>Closures + mutable types = possibility of surprising side effects</a:t>
            </a:r>
          </a:p>
        </p:txBody>
      </p:sp>
    </p:spTree>
    <p:extLst>
      <p:ext uri="{BB962C8B-B14F-4D97-AF65-F5344CB8AC3E}">
        <p14:creationId xmlns:p14="http://schemas.microsoft.com/office/powerpoint/2010/main" val="4045539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of performing arbitrary operations on list-like structures</a:t>
            </a:r>
          </a:p>
          <a:p>
            <a:pPr lvl="1"/>
            <a:r>
              <a:rPr lang="en-US" dirty="0" smtClean="0"/>
              <a:t>Largely replaces for and while loops</a:t>
            </a:r>
          </a:p>
          <a:p>
            <a:pPr lvl="1"/>
            <a:r>
              <a:rPr lang="en-US" dirty="0" smtClean="0"/>
              <a:t>Comes from ‘set-builder’ notation in mathematics: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Encourages us to think more about the results, not the steps</a:t>
            </a:r>
          </a:p>
          <a:p>
            <a:r>
              <a:rPr lang="en-US" dirty="0"/>
              <a:t>Common to languages with functional programming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Built on top of higher-order functions</a:t>
            </a:r>
          </a:p>
          <a:p>
            <a:r>
              <a:rPr lang="en-US" dirty="0" smtClean="0"/>
              <a:t>A core set of list comprehensions are common to most FP languages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67" y="2965501"/>
            <a:ext cx="3481243" cy="2925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0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&amp;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 smtClean="0"/>
              <a:t>Filter selects items by a predicate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471446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({it % 2 == 0})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[2, 4]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085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77688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5).filter({_ % 2 == 0})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19217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8318" y="41148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Map transforms items with a transformation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73" y="5874360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[“a”, “b”].collect({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it.toUpperCase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[“A”, “B”]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273" y="54888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73" y="4980602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5).map({_ * 2})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4, 6, 8, 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73" y="459509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13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Folds (Reductions)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/>
          <a:lstStyle/>
          <a:p>
            <a:r>
              <a:rPr lang="en-US" dirty="0" smtClean="0"/>
              <a:t>Reduces a list of items to a single item</a:t>
            </a:r>
          </a:p>
          <a:p>
            <a:r>
              <a:rPr lang="en-US" dirty="0" smtClean="0"/>
              <a:t>Common uses: totaling, averaging or other aggregation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52446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5].inject(0,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 -&gt;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466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foldLeft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(0)((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n) =&gt;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8318" y="4343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function argument takes an accumulator and the item</a:t>
            </a:r>
          </a:p>
          <a:p>
            <a:r>
              <a:rPr lang="en-US" dirty="0" smtClean="0"/>
              <a:t>Accepts an </a:t>
            </a:r>
            <a:r>
              <a:rPr lang="en-US" dirty="0"/>
              <a:t>initial value for the </a:t>
            </a:r>
            <a:r>
              <a:rPr lang="en-US" dirty="0" smtClean="0"/>
              <a:t>accumulator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programming languages of the last fifty years are loose representations of the computer architecture</a:t>
            </a:r>
          </a:p>
          <a:p>
            <a:pPr lvl="1"/>
            <a:r>
              <a:rPr lang="en-US" dirty="0" smtClean="0"/>
              <a:t>Includes all imperative languages such as C, C++, Java, et. al.</a:t>
            </a:r>
          </a:p>
          <a:p>
            <a:pPr lvl="1"/>
            <a:r>
              <a:rPr lang="en-US" dirty="0" smtClean="0"/>
              <a:t>Their building blocks represent activities of the CPU and memory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35052"/>
              </p:ext>
            </p:extLst>
          </p:nvPr>
        </p:nvGraphicFramePr>
        <p:xfrm>
          <a:off x="685800" y="34290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reference and 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Many other forms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rgbClr val="FF5050"/>
                </a:solidFill>
              </a:rPr>
              <a:t>???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6446"/>
              </p:ext>
            </p:extLst>
          </p:nvPr>
        </p:nvGraphicFramePr>
        <p:xfrm>
          <a:off x="685800" y="2286000"/>
          <a:ext cx="6781800" cy="113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+ filter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flattening nested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transposing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37338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dramatically simplify code (</a:t>
            </a:r>
            <a:r>
              <a:rPr lang="en-US" b="1" dirty="0" smtClean="0">
                <a:solidFill>
                  <a:srgbClr val="FF505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b="1" dirty="0" err="1" smtClean="0">
                <a:solidFill>
                  <a:srgbClr val="FF5050"/>
                </a:solidFill>
              </a:rPr>
              <a:t>Functors</a:t>
            </a:r>
            <a:r>
              <a:rPr lang="en-US" b="1" dirty="0" smtClean="0">
                <a:solidFill>
                  <a:srgbClr val="FF5050"/>
                </a:solidFill>
              </a:rPr>
              <a:t>?</a:t>
            </a:r>
            <a:endParaRPr 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9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specify behavior by matching values to patterns</a:t>
            </a:r>
          </a:p>
          <a:p>
            <a:r>
              <a:rPr lang="en-US" dirty="0" smtClean="0"/>
              <a:t>With simple patterns, it is similar to </a:t>
            </a:r>
            <a:r>
              <a:rPr lang="en-US" b="1" dirty="0" smtClean="0"/>
              <a:t>if/else</a:t>
            </a:r>
            <a:r>
              <a:rPr lang="en-US" dirty="0" smtClean="0"/>
              <a:t> or </a:t>
            </a:r>
            <a:r>
              <a:rPr lang="en-US" b="1" dirty="0" smtClean="0"/>
              <a:t>switch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76311"/>
            <a:ext cx="719743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1 =&gt; “one”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76800"/>
            <a:ext cx="7620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982" y="4191000"/>
            <a:ext cx="7620000" cy="44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Patterns can be very concise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109912"/>
            <a:ext cx="719743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s: String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(“f”) =&gt; “starts with f”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s: String =&gt; “other string, ” + s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i: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“an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72440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90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219200"/>
          </a:xfrm>
        </p:spPr>
        <p:txBody>
          <a:bodyPr/>
          <a:lstStyle/>
          <a:p>
            <a:r>
              <a:rPr lang="en-US" dirty="0" smtClean="0"/>
              <a:t>Pattern matching becomes much more powerful when combined with case classes in </a:t>
            </a:r>
            <a:r>
              <a:rPr lang="en-US" dirty="0" err="1" smtClean="0"/>
              <a:t>Scala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5050"/>
                </a:solidFill>
              </a:rPr>
              <a:t>higher level concept?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11779"/>
            <a:ext cx="731520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Order(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Customer, lines: [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OrderLine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Customer(email: String,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Address,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Address(line1: String, line2: String, city: String,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state: String, zip: String)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shippingChargeAdjustment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order match {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hawaiiOrder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Order(Customer(_, Address(_, _, _, “HI”, _)), _, _) =&gt; 1.5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bigOrder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Order(_, l1:l2:l3:l4:l5:ls, _) =&gt; 0.9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goodCustomerOrder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Order(c, _, _)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c.totalOrders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&gt; 10 =&gt; 0.8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1.0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Normal order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526268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10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Pattern guards</a:t>
            </a:r>
          </a:p>
          <a:p>
            <a:r>
              <a:rPr lang="en-US" dirty="0"/>
              <a:t>Binding</a:t>
            </a:r>
          </a:p>
          <a:p>
            <a:pPr lvl="1"/>
            <a:endParaRPr lang="en-US" dirty="0"/>
          </a:p>
          <a:p>
            <a:r>
              <a:rPr lang="en-US" dirty="0"/>
              <a:t>Algebraic Data Types</a:t>
            </a:r>
          </a:p>
          <a:p>
            <a:r>
              <a:rPr lang="en-US" dirty="0"/>
              <a:t>Examples of using types as ‘cases’ / polymorphism on values</a:t>
            </a:r>
          </a:p>
          <a:p>
            <a:pPr lvl="1"/>
            <a:r>
              <a:rPr lang="en-US" dirty="0"/>
              <a:t>Example of line processing with valid/invalid types, either[] and list comprehension</a:t>
            </a:r>
          </a:p>
          <a:p>
            <a:r>
              <a:rPr lang="en-US" dirty="0"/>
              <a:t>Partial functions / Haskell function </a:t>
            </a:r>
            <a:r>
              <a:rPr lang="en-US" dirty="0" smtClean="0"/>
              <a:t>bodies / List comprehension applicability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9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000" dirty="0" smtClean="0"/>
              <a:t>Partial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295400"/>
          </a:xfrm>
        </p:spPr>
        <p:txBody>
          <a:bodyPr/>
          <a:lstStyle/>
          <a:p>
            <a:r>
              <a:rPr lang="en-US" dirty="0" smtClean="0"/>
              <a:t>A function may be </a:t>
            </a:r>
            <a:r>
              <a:rPr lang="en-US" i="1" dirty="0" smtClean="0"/>
              <a:t>partially applied </a:t>
            </a:r>
            <a:r>
              <a:rPr lang="en-US" dirty="0" smtClean="0"/>
              <a:t>by providing only </a:t>
            </a:r>
            <a:r>
              <a:rPr lang="en-US" i="1" dirty="0" smtClean="0"/>
              <a:t>some </a:t>
            </a:r>
            <a:r>
              <a:rPr lang="en-US" dirty="0" smtClean="0"/>
              <a:t>of its arguments</a:t>
            </a:r>
          </a:p>
          <a:p>
            <a:r>
              <a:rPr lang="en-US" dirty="0" smtClean="0"/>
              <a:t>This fixes those arguments, producing a new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273" y="3193182"/>
            <a:ext cx="71974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y: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(5, _: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Fixes the first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(3)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273" y="280767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910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Haskell is beautiful in this regard.  Any function may be partially applied with no special 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273" y="5569803"/>
            <a:ext cx="71974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y = x + y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Function body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273" y="518429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79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54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Candidates for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09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95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These were designated </a:t>
            </a:r>
            <a:r>
              <a:rPr lang="en-US" i="1" dirty="0"/>
              <a:t>Von Neumann </a:t>
            </a:r>
            <a:r>
              <a:rPr lang="en-US" i="1" dirty="0" smtClean="0"/>
              <a:t>languages</a:t>
            </a:r>
            <a:r>
              <a:rPr lang="en-US" dirty="0" smtClean="0"/>
              <a:t> in a 1977 paper: </a:t>
            </a:r>
            <a:r>
              <a:rPr lang="en-US" i="1" dirty="0"/>
              <a:t>“Can Programming be Liberated from its Von Neumann Style?”</a:t>
            </a:r>
          </a:p>
          <a:p>
            <a:r>
              <a:rPr lang="en-US" dirty="0" smtClean="0"/>
              <a:t>He proposed a language in which:</a:t>
            </a:r>
          </a:p>
          <a:p>
            <a:pPr lvl="1"/>
            <a:r>
              <a:rPr lang="en-US" dirty="0" smtClean="0"/>
              <a:t>Computations are mathematical functions</a:t>
            </a:r>
          </a:p>
          <a:p>
            <a:pPr lvl="1"/>
            <a:r>
              <a:rPr lang="en-US" dirty="0" smtClean="0"/>
              <a:t>Shared state is prohibited</a:t>
            </a:r>
          </a:p>
          <a:p>
            <a:pPr lvl="1"/>
            <a:r>
              <a:rPr lang="en-US" dirty="0" smtClean="0"/>
              <a:t>Mutable state is prohibited</a:t>
            </a:r>
          </a:p>
          <a:p>
            <a:pPr lvl="1"/>
            <a:r>
              <a:rPr lang="en-US" dirty="0" smtClean="0"/>
              <a:t>The primary operation is function </a:t>
            </a:r>
            <a:r>
              <a:rPr lang="en-US" i="1" dirty="0" smtClean="0"/>
              <a:t>application</a:t>
            </a:r>
          </a:p>
          <a:p>
            <a:pPr lvl="1"/>
            <a:r>
              <a:rPr lang="en-US" dirty="0" smtClean="0"/>
              <a:t>Programs had useful mathematical properties, i.e. they could be proven correct, combined via composition, automatically simplified, etc.</a:t>
            </a:r>
          </a:p>
          <a:p>
            <a:r>
              <a:rPr lang="en-US" dirty="0" smtClean="0"/>
              <a:t>This paper inspired much research into functional programming languages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Functional Languages on the JVM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4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Applying Functional Concepts in Non-Functional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Can apply some of these concepts in non-functional languages</a:t>
            </a:r>
          </a:p>
          <a:p>
            <a:pPr lvl="1"/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Pure functions</a:t>
            </a:r>
          </a:p>
          <a:p>
            <a:pPr lvl="2"/>
            <a:r>
              <a:rPr lang="en-US" dirty="0" smtClean="0"/>
              <a:t>Determinism</a:t>
            </a:r>
          </a:p>
          <a:p>
            <a:pPr lvl="2"/>
            <a:r>
              <a:rPr lang="en-US" dirty="0" smtClean="0"/>
              <a:t>No side-effects</a:t>
            </a:r>
          </a:p>
          <a:p>
            <a:pPr lvl="2"/>
            <a:r>
              <a:rPr lang="en-US" dirty="0" err="1" smtClean="0"/>
              <a:t>Idempotency</a:t>
            </a:r>
            <a:endParaRPr lang="en-US" dirty="0" smtClean="0"/>
          </a:p>
          <a:p>
            <a:r>
              <a:rPr lang="en-US" b="1" dirty="0" smtClean="0">
                <a:solidFill>
                  <a:srgbClr val="FF5050"/>
                </a:solidFill>
              </a:rPr>
              <a:t>Examples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6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purely-functional programming language</a:t>
            </a:r>
          </a:p>
          <a:p>
            <a:pPr lvl="1"/>
            <a:r>
              <a:rPr lang="en-US" dirty="0" smtClean="0"/>
              <a:t>Introduced in 1987</a:t>
            </a:r>
          </a:p>
          <a:p>
            <a:pPr lvl="1"/>
            <a:r>
              <a:rPr lang="en-US" dirty="0" smtClean="0"/>
              <a:t>All objects immutable</a:t>
            </a:r>
          </a:p>
          <a:p>
            <a:pPr lvl="1"/>
            <a:r>
              <a:rPr lang="en-US" dirty="0" smtClean="0"/>
              <a:t>All functions pure</a:t>
            </a:r>
          </a:p>
          <a:p>
            <a:pPr lvl="2"/>
            <a:r>
              <a:rPr lang="en-US" dirty="0" smtClean="0"/>
              <a:t>Models side effects (IO, etc.) as return values</a:t>
            </a:r>
          </a:p>
          <a:p>
            <a:r>
              <a:rPr lang="en-US" dirty="0" smtClean="0"/>
              <a:t>Almost the reference implementation of functional programming</a:t>
            </a:r>
          </a:p>
          <a:p>
            <a:r>
              <a:rPr lang="en-US" dirty="0" smtClean="0"/>
              <a:t>Very good way to learn functional programming fundamentals</a:t>
            </a:r>
          </a:p>
          <a:p>
            <a:r>
              <a:rPr lang="en-US" dirty="0" smtClean="0"/>
              <a:t>Often, ‘if it compiles, it works’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://www.haskell.org/wikiupload/8/86/HaskellBCur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1921439" cy="2362199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4495800"/>
            <a:ext cx="1921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Haskell Curry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1900 – 1982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American Mathematician and Logician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34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70770"/>
            <a:ext cx="7315200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n = n &gt; 100  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		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f(101)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First class functions		true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comprehensions and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[1, 3, 105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higher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 functions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	[105]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map (\n -&gt; n/2) [2, 4]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anonymous functions		[1, 2]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take m 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case 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m,ys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Pattern matching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(0,_)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-&gt;  []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(_,[])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-&gt;  []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n,x:xs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x : take (n-1) 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All functions are curried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and can be partially applied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-- 8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852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95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Great, free online IDE:   </a:t>
            </a:r>
            <a:r>
              <a:rPr lang="en-US" dirty="0" smtClean="0">
                <a:solidFill>
                  <a:srgbClr val="0070C0"/>
                </a:solidFill>
              </a:rPr>
              <a:t>fpcomplete.com</a:t>
            </a:r>
          </a:p>
          <a:p>
            <a:r>
              <a:rPr lang="en-US" dirty="0" smtClean="0"/>
              <a:t>Incredible free online book:   </a:t>
            </a:r>
            <a:r>
              <a:rPr lang="en-US" dirty="0" smtClean="0">
                <a:solidFill>
                  <a:srgbClr val="0070C0"/>
                </a:solidFill>
              </a:rPr>
              <a:t>learnyouahaskell.com</a:t>
            </a:r>
          </a:p>
          <a:p>
            <a:pPr lvl="1"/>
            <a:r>
              <a:rPr lang="en-US" dirty="0" smtClean="0"/>
              <a:t>Strong introduction to FP concepts, including advanced ones</a:t>
            </a:r>
          </a:p>
          <a:p>
            <a:pPr lvl="1"/>
            <a:r>
              <a:rPr lang="en-US" dirty="0" smtClean="0"/>
              <a:t>Even if learning </a:t>
            </a:r>
            <a:r>
              <a:rPr lang="en-US" dirty="0" err="1" smtClean="0"/>
              <a:t>Scala</a:t>
            </a:r>
            <a:r>
              <a:rPr lang="en-US" dirty="0" smtClean="0"/>
              <a:t>/Groovy/other, this is a great resource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66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Non-Von Neumann computer architectures</a:t>
            </a:r>
          </a:p>
          <a:p>
            <a:pPr lvl="1"/>
            <a:r>
              <a:rPr lang="en-US" dirty="0" smtClean="0"/>
              <a:t>Lambda calculus</a:t>
            </a:r>
          </a:p>
          <a:p>
            <a:pPr lvl="1"/>
            <a:r>
              <a:rPr lang="en-US" dirty="0" smtClean="0"/>
              <a:t>Applying functional thinking outside your program</a:t>
            </a:r>
          </a:p>
          <a:p>
            <a:pPr lvl="1"/>
            <a:r>
              <a:rPr lang="en-US" dirty="0" smtClean="0"/>
              <a:t>Logic programming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</a:p>
          <a:p>
            <a:r>
              <a:rPr lang="en-US" dirty="0" smtClean="0"/>
              <a:t>Side-effect free</a:t>
            </a:r>
          </a:p>
          <a:p>
            <a:r>
              <a:rPr lang="en-US" dirty="0" smtClean="0"/>
              <a:t>Purity</a:t>
            </a:r>
          </a:p>
          <a:p>
            <a:r>
              <a:rPr lang="en-US" dirty="0" smtClean="0"/>
              <a:t>“</a:t>
            </a:r>
            <a:r>
              <a:rPr lang="en-US" dirty="0"/>
              <a:t>In functional programming, programs are executed by evaluating </a:t>
            </a:r>
            <a:r>
              <a:rPr lang="en-US" i="1" dirty="0"/>
              <a:t>expressions</a:t>
            </a:r>
            <a:r>
              <a:rPr lang="en-US" dirty="0"/>
              <a:t>, in contrast with imperative programming where programs are composed of </a:t>
            </a:r>
            <a:r>
              <a:rPr lang="en-US" i="1" dirty="0"/>
              <a:t>statements</a:t>
            </a:r>
            <a:r>
              <a:rPr lang="en-US" dirty="0"/>
              <a:t> which change global </a:t>
            </a:r>
            <a:r>
              <a:rPr lang="en-US" i="1" dirty="0"/>
              <a:t>state</a:t>
            </a:r>
            <a:r>
              <a:rPr lang="en-US" dirty="0"/>
              <a:t> when executed. ” [http://</a:t>
            </a:r>
            <a:r>
              <a:rPr lang="en-US" dirty="0" smtClean="0"/>
              <a:t>www.haskell.org/haskellwiki/Functional_programming]</a:t>
            </a:r>
          </a:p>
          <a:p>
            <a:r>
              <a:rPr lang="en-US" dirty="0" smtClean="0"/>
              <a:t>FP Big ideas: reasoning axiomatically, taking problems off the table</a:t>
            </a:r>
          </a:p>
          <a:p>
            <a:r>
              <a:rPr lang="en-US" dirty="0" smtClean="0"/>
              <a:t>Show some non-functional code and examine the problems reasoning about part of it in 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“Can Programming be Liberated from its Von Neumann Style?” (1977 Turing award lecture by John Backus)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www.thocp.net/biographies/papers/backus_turingaward_lecture.pdf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“Functional Thinking” series by Neal Ford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“Referential Transparency” – Wikipedia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://en.wikipedia.org/wiki/Referential_transparency_(computer_science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Learn You a Haskell for Great Good!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encourage us to think in terms of </a:t>
            </a:r>
            <a:r>
              <a:rPr lang="en-US" i="1" dirty="0" smtClean="0"/>
              <a:t>telling the computer to do something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often means we must think very carefully about time and state, i.e. </a:t>
            </a:r>
            <a:r>
              <a:rPr lang="en-US" i="1" dirty="0" smtClean="0"/>
              <a:t>sequencing</a:t>
            </a:r>
            <a:r>
              <a:rPr lang="en-US" dirty="0" smtClean="0"/>
              <a:t> things, </a:t>
            </a:r>
            <a:r>
              <a:rPr lang="en-US" i="1" dirty="0" smtClean="0"/>
              <a:t>sharing</a:t>
            </a:r>
            <a:r>
              <a:rPr lang="en-US" dirty="0" smtClean="0"/>
              <a:t> things and </a:t>
            </a:r>
            <a:r>
              <a:rPr lang="en-US" i="1" dirty="0" smtClean="0"/>
              <a:t>changing</a:t>
            </a:r>
            <a:r>
              <a:rPr lang="en-US" dirty="0" smtClean="0"/>
              <a:t> things</a:t>
            </a:r>
          </a:p>
          <a:p>
            <a:pPr lvl="1"/>
            <a:r>
              <a:rPr lang="en-US" dirty="0" smtClean="0"/>
              <a:t>The programs are divided into the world of </a:t>
            </a:r>
            <a:r>
              <a:rPr lang="en-US" i="1" dirty="0" smtClean="0"/>
              <a:t>statements </a:t>
            </a:r>
            <a:r>
              <a:rPr lang="en-US" dirty="0" smtClean="0"/>
              <a:t>and </a:t>
            </a:r>
            <a:r>
              <a:rPr lang="en-US" i="1" dirty="0" smtClean="0"/>
              <a:t>expressions.</a:t>
            </a:r>
          </a:p>
          <a:p>
            <a:pPr lvl="1"/>
            <a:r>
              <a:rPr lang="en-US" dirty="0" smtClean="0"/>
              <a:t>This leads to complexities which are not necessarily inherent to the computations themselves </a:t>
            </a:r>
            <a:r>
              <a:rPr lang="en-US" b="1" dirty="0" smtClean="0">
                <a:solidFill>
                  <a:srgbClr val="FF0000"/>
                </a:solidFill>
              </a:rPr>
              <a:t>(example?)</a:t>
            </a:r>
          </a:p>
          <a:p>
            <a:r>
              <a:rPr lang="en-US" dirty="0" smtClean="0"/>
              <a:t>This is fundamentally different from </a:t>
            </a:r>
            <a:r>
              <a:rPr lang="en-US" i="1" dirty="0" smtClean="0"/>
              <a:t>thinking about computation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kinds of programs don’t have very many useful mathematical properties.</a:t>
            </a:r>
          </a:p>
          <a:p>
            <a:pPr lvl="1"/>
            <a:r>
              <a:rPr lang="en-US" dirty="0" smtClean="0"/>
              <a:t>It is difficult to formally reason about them, or write proofs.</a:t>
            </a:r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</a:p>
          <a:p>
            <a:pPr lvl="1"/>
            <a:r>
              <a:rPr lang="en-US" dirty="0" smtClean="0"/>
              <a:t>Instead of thinking about </a:t>
            </a:r>
            <a:r>
              <a:rPr lang="en-US" i="1" dirty="0" smtClean="0"/>
              <a:t>order </a:t>
            </a:r>
            <a:r>
              <a:rPr lang="en-US" dirty="0" smtClean="0"/>
              <a:t>and </a:t>
            </a:r>
            <a:r>
              <a:rPr lang="en-US" i="1" dirty="0" smtClean="0"/>
              <a:t>state</a:t>
            </a:r>
            <a:r>
              <a:rPr lang="en-US" dirty="0" smtClean="0"/>
              <a:t>, we think about </a:t>
            </a:r>
            <a:r>
              <a:rPr lang="en-US" i="1" dirty="0" smtClean="0"/>
              <a:t>dependency </a:t>
            </a:r>
            <a:r>
              <a:rPr lang="en-US" dirty="0" smtClean="0"/>
              <a:t>and </a:t>
            </a:r>
            <a:r>
              <a:rPr lang="en-US" i="1" dirty="0" smtClean="0"/>
              <a:t>composition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use types in a much stronger way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Gives 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401762"/>
          </a:xfrm>
        </p:spPr>
        <p:txBody>
          <a:bodyPr/>
          <a:lstStyle/>
          <a:p>
            <a:r>
              <a:rPr lang="en-US" dirty="0" smtClean="0"/>
              <a:t>‘Pure’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Pure functional programming tries to adhere to rules very similar to what Backus defined.</a:t>
            </a:r>
          </a:p>
          <a:p>
            <a:pPr lvl="1"/>
            <a:r>
              <a:rPr lang="en-US" dirty="0" smtClean="0"/>
              <a:t>Programs are composed of expressions which do not change any global state</a:t>
            </a:r>
          </a:p>
          <a:p>
            <a:pPr lvl="1"/>
            <a:r>
              <a:rPr lang="en-US" dirty="0" smtClean="0"/>
              <a:t>Functions are simply expressions bound to names</a:t>
            </a:r>
          </a:p>
          <a:p>
            <a:pPr lvl="1"/>
            <a:r>
              <a:rPr lang="en-US" dirty="0" smtClean="0"/>
              <a:t>Functions have no side effects – they simply return a value</a:t>
            </a:r>
          </a:p>
          <a:p>
            <a:pPr lvl="1"/>
            <a:r>
              <a:rPr lang="en-US" dirty="0" smtClean="0"/>
              <a:t>Functions always return the same value for the same set of arguments</a:t>
            </a:r>
          </a:p>
          <a:p>
            <a:pPr lvl="2"/>
            <a:r>
              <a:rPr lang="en-US" dirty="0" smtClean="0"/>
              <a:t>In programming, we call this ‘deterministic’</a:t>
            </a:r>
          </a:p>
          <a:p>
            <a:pPr lvl="2"/>
            <a:r>
              <a:rPr lang="en-US" dirty="0" smtClean="0"/>
              <a:t>In math, they just call it a function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/>
              <a:t>Functions are first-class values</a:t>
            </a:r>
          </a:p>
          <a:p>
            <a:pPr lvl="1"/>
            <a:r>
              <a:rPr lang="en-US" dirty="0" smtClean="0"/>
              <a:t>No mutable types, or mutable types that require very explicit decisions</a:t>
            </a:r>
          </a:p>
          <a:p>
            <a:pPr lvl="1"/>
            <a:r>
              <a:rPr lang="en-US" dirty="0" smtClean="0"/>
              <a:t>I/O is accommodated via special constructs such as monads</a:t>
            </a:r>
          </a:p>
          <a:p>
            <a:pPr lvl="1"/>
            <a:r>
              <a:rPr lang="en-US" dirty="0" smtClean="0"/>
              <a:t>Programming is generally declarative – sequencing is up to the computer</a:t>
            </a:r>
          </a:p>
          <a:p>
            <a:r>
              <a:rPr lang="en-US" dirty="0" smtClean="0"/>
              <a:t>Some languages give you features to check these rules</a:t>
            </a:r>
          </a:p>
          <a:p>
            <a:r>
              <a:rPr lang="en-US" dirty="0" smtClean="0"/>
              <a:t>Some languages, e.g. Haskell, actually enforce these rules</a:t>
            </a:r>
          </a:p>
          <a:p>
            <a:r>
              <a:rPr lang="en-US" dirty="0" smtClean="0"/>
              <a:t>Maps more closely to mathematical concepts –emergent behavior</a:t>
            </a:r>
          </a:p>
        </p:txBody>
      </p:sp>
    </p:spTree>
    <p:extLst>
      <p:ext uri="{BB962C8B-B14F-4D97-AF65-F5344CB8AC3E}">
        <p14:creationId xmlns:p14="http://schemas.microsoft.com/office/powerpoint/2010/main" val="26880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You can still write nearly pure functional code in any of these languages</a:t>
            </a:r>
          </a:p>
          <a:p>
            <a:r>
              <a:rPr lang="en-US" dirty="0" smtClean="0"/>
              <a:t>Or, you can simply leverage certain features as 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1058</TotalTime>
  <Words>2780</Words>
  <Application>Microsoft Office PowerPoint</Application>
  <PresentationFormat>On-screen Show (4:3)</PresentationFormat>
  <Paragraphs>427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Adjacency</vt:lpstr>
      <vt:lpstr>Foundations of Functional Programming</vt:lpstr>
      <vt:lpstr>Goals</vt:lpstr>
      <vt:lpstr>A Leaky Abstraction?</vt:lpstr>
      <vt:lpstr>Von Neumann Languages</vt:lpstr>
      <vt:lpstr>Von Neumann Languages, cont.</vt:lpstr>
      <vt:lpstr>The ‘Killer Feature’ of Func. Prog.</vt:lpstr>
      <vt:lpstr>The Killer Feature, cont.</vt:lpstr>
      <vt:lpstr>‘Pure’ Functional Programming</vt:lpstr>
      <vt:lpstr>Non-Pure Functional Programming</vt:lpstr>
      <vt:lpstr>Functional Programming Language Idioms</vt:lpstr>
      <vt:lpstr>Referential Transparency</vt:lpstr>
      <vt:lpstr>Referential Transparency, cont.</vt:lpstr>
      <vt:lpstr>PowerPoint Presentation</vt:lpstr>
      <vt:lpstr>Immutability</vt:lpstr>
      <vt:lpstr>Immutability, cont.</vt:lpstr>
      <vt:lpstr>Immutability, cont.</vt:lpstr>
      <vt:lpstr>Expressions  vs.  Statements</vt:lpstr>
      <vt:lpstr>Expressions  vs.  Statements</vt:lpstr>
      <vt:lpstr>Declarative Programming</vt:lpstr>
      <vt:lpstr>First Class Functions</vt:lpstr>
      <vt:lpstr>First Class Functions, cont.</vt:lpstr>
      <vt:lpstr>Higher Order Functions</vt:lpstr>
      <vt:lpstr>Higher Order Functions, cont.</vt:lpstr>
      <vt:lpstr>Higher Order Functions, cont.</vt:lpstr>
      <vt:lpstr>Anonymous Functions  (Lambda Expressions)</vt:lpstr>
      <vt:lpstr>Closures</vt:lpstr>
      <vt:lpstr>List Comprehensions</vt:lpstr>
      <vt:lpstr>Filters &amp; Maps</vt:lpstr>
      <vt:lpstr>Folds (Reductions)</vt:lpstr>
      <vt:lpstr>List Comprehensions, cont.</vt:lpstr>
      <vt:lpstr>Pattern Matching</vt:lpstr>
      <vt:lpstr>Pattern Matching, cont.</vt:lpstr>
      <vt:lpstr>Pattern Matching, cont.</vt:lpstr>
      <vt:lpstr>Partial Application</vt:lpstr>
      <vt:lpstr>Lazy Evaluation</vt:lpstr>
      <vt:lpstr>Composition</vt:lpstr>
      <vt:lpstr>Good Candidates for FP</vt:lpstr>
      <vt:lpstr>Thinking in Functions</vt:lpstr>
      <vt:lpstr>Complexity</vt:lpstr>
      <vt:lpstr>Functional Languages on the JVM</vt:lpstr>
      <vt:lpstr>What’s in Java 8</vt:lpstr>
      <vt:lpstr>Applying Functional Concepts in Non-Functional Languages</vt:lpstr>
      <vt:lpstr>Haskell</vt:lpstr>
      <vt:lpstr>Haskell, cont.</vt:lpstr>
      <vt:lpstr>Haskell, cont.</vt:lpstr>
      <vt:lpstr>Related, Interesting Topics</vt:lpstr>
      <vt:lpstr>Scratchpage</vt:lpstr>
      <vt:lpstr>References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99</cp:revision>
  <dcterms:created xsi:type="dcterms:W3CDTF">2014-04-28T22:06:48Z</dcterms:created>
  <dcterms:modified xsi:type="dcterms:W3CDTF">2014-05-02T22:55:57Z</dcterms:modified>
</cp:coreProperties>
</file>