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62" r:id="rId4"/>
    <p:sldId id="264" r:id="rId5"/>
    <p:sldId id="265" r:id="rId6"/>
    <p:sldId id="268" r:id="rId7"/>
    <p:sldId id="266" r:id="rId8"/>
    <p:sldId id="267" r:id="rId9"/>
    <p:sldId id="269" r:id="rId10"/>
    <p:sldId id="272" r:id="rId11"/>
    <p:sldId id="273" r:id="rId12"/>
    <p:sldId id="260" r:id="rId13"/>
    <p:sldId id="271" r:id="rId14"/>
    <p:sldId id="257" r:id="rId15"/>
    <p:sldId id="259" r:id="rId16"/>
    <p:sldId id="270" r:id="rId17"/>
    <p:sldId id="258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2D6DA9-BA32-4C97-A375-88634FB52D4F}">
          <p14:sldIdLst>
            <p14:sldId id="256"/>
            <p14:sldId id="261"/>
            <p14:sldId id="262"/>
            <p14:sldId id="264"/>
            <p14:sldId id="265"/>
            <p14:sldId id="268"/>
            <p14:sldId id="266"/>
            <p14:sldId id="267"/>
            <p14:sldId id="269"/>
            <p14:sldId id="272"/>
            <p14:sldId id="273"/>
            <p14:sldId id="260"/>
            <p14:sldId id="271"/>
            <p14:sldId id="257"/>
            <p14:sldId id="259"/>
            <p14:sldId id="270"/>
            <p14:sldId id="258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BAD435-14A8-46F2-8968-23B8E604A030}" type="datetimeFigureOut">
              <a:rPr lang="en-US" smtClean="0"/>
              <a:t>04/28/2014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ferential_transparency_(computer_science)" TargetMode="External"/><Relationship Id="rId2" Type="http://schemas.openxmlformats.org/officeDocument/2006/relationships/hyperlink" Target="http://www.thocp.net/biographies/papers/backus_turingaward_lecture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5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Referential Transparency,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mathematics, all functions have this property</a:t>
            </a:r>
          </a:p>
          <a:p>
            <a:r>
              <a:rPr lang="en-US" dirty="0" smtClean="0"/>
              <a:t>Any referentially transparent expression is </a:t>
            </a:r>
            <a:r>
              <a:rPr lang="en-US" i="1" dirty="0" smtClean="0"/>
              <a:t>deterministic</a:t>
            </a:r>
          </a:p>
          <a:p>
            <a:r>
              <a:rPr lang="en-US" dirty="0" smtClean="0"/>
              <a:t>Allows </a:t>
            </a:r>
            <a:r>
              <a:rPr lang="en-US" dirty="0"/>
              <a:t>humans and compilers to reason more effectively about program </a:t>
            </a:r>
            <a:r>
              <a:rPr lang="en-US" dirty="0" smtClean="0"/>
              <a:t>behavior</a:t>
            </a:r>
          </a:p>
          <a:p>
            <a:pPr lvl="1"/>
            <a:r>
              <a:rPr lang="en-US" i="1" dirty="0" err="1" smtClean="0"/>
              <a:t>Equational</a:t>
            </a:r>
            <a:r>
              <a:rPr lang="en-US" i="1" dirty="0" smtClean="0"/>
              <a:t> reasoning</a:t>
            </a:r>
            <a:endParaRPr lang="en-US" i="1" dirty="0"/>
          </a:p>
          <a:p>
            <a:r>
              <a:rPr lang="en-US" dirty="0"/>
              <a:t>Enables features such as</a:t>
            </a:r>
          </a:p>
          <a:p>
            <a:pPr lvl="1"/>
            <a:r>
              <a:rPr lang="en-US" dirty="0" err="1"/>
              <a:t>Memoizing</a:t>
            </a:r>
            <a:endParaRPr lang="en-US" dirty="0"/>
          </a:p>
          <a:p>
            <a:pPr lvl="1"/>
            <a:r>
              <a:rPr lang="en-US" dirty="0" smtClean="0"/>
              <a:t>Common </a:t>
            </a:r>
            <a:r>
              <a:rPr lang="en-US" dirty="0"/>
              <a:t>sub-expression elimination (simplification)</a:t>
            </a:r>
          </a:p>
          <a:p>
            <a:pPr lvl="1"/>
            <a:r>
              <a:rPr lang="en-US" dirty="0" smtClean="0"/>
              <a:t>Parallelization</a:t>
            </a:r>
          </a:p>
          <a:p>
            <a:pPr lvl="1"/>
            <a:r>
              <a:rPr lang="en-US" dirty="0"/>
              <a:t>Lazy </a:t>
            </a:r>
            <a:r>
              <a:rPr lang="en-US" dirty="0" smtClean="0"/>
              <a:t>Evaluation</a:t>
            </a:r>
          </a:p>
          <a:p>
            <a:r>
              <a:rPr lang="en-US" i="1" dirty="0" smtClean="0"/>
              <a:t>How to guarantee referential transparency?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0384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7912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Reasoning axiomatically – building on top of solid foundations</a:t>
            </a:r>
          </a:p>
        </p:txBody>
      </p:sp>
    </p:spTree>
    <p:extLst>
      <p:ext uri="{BB962C8B-B14F-4D97-AF65-F5344CB8AC3E}">
        <p14:creationId xmlns:p14="http://schemas.microsoft.com/office/powerpoint/2010/main" val="150666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Immutability is a bedrock of FP</a:t>
            </a:r>
          </a:p>
          <a:p>
            <a:r>
              <a:rPr lang="en-US" dirty="0" smtClean="0"/>
              <a:t>A function cannot change its parameters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4964" y="2514600"/>
            <a:ext cx="719743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Product hammer = new Product(“Hammer”, 5.99);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inventorySystem.add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hammer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assertEqual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(5.99,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hammer.getPrice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());  //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This cannot fail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4964" y="3581400"/>
            <a:ext cx="76200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Mutable types make expressions </a:t>
            </a:r>
            <a:r>
              <a:rPr lang="en-US" sz="2000" i="1" dirty="0" smtClean="0"/>
              <a:t>referentially opaque, </a:t>
            </a:r>
            <a:r>
              <a:rPr lang="en-US" sz="2000" dirty="0" smtClean="0"/>
              <a:t>breaking many key FP features</a:t>
            </a:r>
          </a:p>
          <a:p>
            <a:pPr lvl="1"/>
            <a:r>
              <a:rPr lang="en-US" sz="1800" dirty="0" smtClean="0"/>
              <a:t>An expression cannot be replaced with its computed value</a:t>
            </a:r>
          </a:p>
          <a:p>
            <a:pPr lvl="1"/>
            <a:r>
              <a:rPr lang="en-US" sz="1800" dirty="0" smtClean="0"/>
              <a:t>Pattern matching cannot work</a:t>
            </a:r>
          </a:p>
          <a:p>
            <a:pPr lvl="1"/>
            <a:r>
              <a:rPr lang="en-US" sz="1800" dirty="0" smtClean="0"/>
              <a:t>Lazy evaluation cannot work</a:t>
            </a:r>
          </a:p>
          <a:p>
            <a:pPr lvl="1"/>
            <a:r>
              <a:rPr lang="en-US" sz="1800" dirty="0" err="1" smtClean="0"/>
              <a:t>Memoizing</a:t>
            </a:r>
            <a:r>
              <a:rPr lang="en-US" sz="1800" dirty="0" smtClean="0"/>
              <a:t> cannot work (think String interning in Java)</a:t>
            </a:r>
          </a:p>
          <a:p>
            <a:pPr lvl="1"/>
            <a:r>
              <a:rPr lang="en-US" sz="1800" b="1" dirty="0" smtClean="0"/>
              <a:t>Be very aware of this if you ‘sprinkle’ functional programming into OO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75235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all of the problems that go away entirely if values (objects) are immutable.</a:t>
            </a:r>
          </a:p>
          <a:p>
            <a:r>
              <a:rPr lang="en-US" dirty="0" smtClean="0"/>
              <a:t>On the JVM, you will need to deal with mutable types.	</a:t>
            </a:r>
          </a:p>
          <a:p>
            <a:pPr lvl="1"/>
            <a:r>
              <a:rPr lang="en-US" dirty="0" smtClean="0"/>
              <a:t>You will interact with frameworks that expect mutable classes.</a:t>
            </a:r>
          </a:p>
          <a:p>
            <a:r>
              <a:rPr lang="en-US" dirty="0" smtClean="0"/>
              <a:t>A good strategy is to push mutability to the boundary of a module.</a:t>
            </a:r>
          </a:p>
          <a:p>
            <a:pPr lvl="1"/>
            <a:r>
              <a:rPr lang="en-US" dirty="0" smtClean="0"/>
              <a:t>This allows you take advantage of some pure FP benefits within the module.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Making entire </a:t>
            </a:r>
            <a:r>
              <a:rPr lang="en-US" b="1" i="1" u="sng" dirty="0" smtClean="0">
                <a:solidFill>
                  <a:schemeClr val="accent3">
                    <a:lumMod val="50000"/>
                  </a:schemeClr>
                </a:solidFill>
              </a:rPr>
              <a:t>categories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 of errors impossible to express</a:t>
            </a:r>
          </a:p>
        </p:txBody>
      </p:sp>
    </p:spTree>
    <p:extLst>
      <p:ext uri="{BB962C8B-B14F-4D97-AF65-F5344CB8AC3E}">
        <p14:creationId xmlns:p14="http://schemas.microsoft.com/office/powerpoint/2010/main" val="358737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 languages emphasize </a:t>
            </a:r>
            <a:r>
              <a:rPr lang="en-US" i="1" dirty="0" smtClean="0"/>
              <a:t>expressions </a:t>
            </a:r>
            <a:r>
              <a:rPr lang="en-US" dirty="0" smtClean="0"/>
              <a:t>over </a:t>
            </a:r>
            <a:r>
              <a:rPr lang="en-US" i="1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Expressions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8055" y="2590800"/>
            <a:ext cx="7315200" cy="3733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Express a typed value</a:t>
            </a:r>
          </a:p>
          <a:p>
            <a:r>
              <a:rPr lang="en-US" sz="1700" dirty="0" smtClean="0"/>
              <a:t>Consist of values, operators and other expressions</a:t>
            </a:r>
          </a:p>
          <a:p>
            <a:r>
              <a:rPr lang="en-US" sz="1700" dirty="0" smtClean="0"/>
              <a:t>Can be substituted for a value of the same type</a:t>
            </a:r>
          </a:p>
          <a:p>
            <a:r>
              <a:rPr lang="en-US" sz="1700" dirty="0" smtClean="0">
                <a:cs typeface="Consolas" pitchFamily="49" charset="0"/>
              </a:rPr>
              <a:t>Can be referentially transparent</a:t>
            </a:r>
          </a:p>
          <a:p>
            <a:r>
              <a:rPr lang="en-US" sz="1700" dirty="0" smtClean="0">
                <a:cs typeface="Consolas" pitchFamily="49" charset="0"/>
              </a:rPr>
              <a:t>May be more concise</a:t>
            </a:r>
          </a:p>
          <a:p>
            <a:endParaRPr lang="en-US" sz="1700" dirty="0" smtClean="0"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1 + 2  </a:t>
            </a:r>
            <a:r>
              <a:rPr lang="en-US" sz="1700" dirty="0" smtClean="0">
                <a:solidFill>
                  <a:schemeClr val="accent6"/>
                </a:solidFill>
                <a:cs typeface="Consolas" pitchFamily="49" charset="0"/>
              </a:rPr>
              <a:t>// of type </a:t>
            </a:r>
            <a:r>
              <a:rPr lang="en-US" sz="1700" dirty="0" err="1" smtClean="0">
                <a:solidFill>
                  <a:schemeClr val="accent6"/>
                </a:solidFill>
                <a:cs typeface="Consolas" pitchFamily="49" charset="0"/>
              </a:rPr>
              <a:t>int</a:t>
            </a:r>
            <a:endParaRPr lang="en-US" sz="1700" dirty="0" smtClean="0">
              <a:solidFill>
                <a:schemeClr val="accent6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1 + x + foo(1)</a:t>
            </a: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bar(3, (x + foo(1)))</a:t>
            </a:r>
          </a:p>
          <a:p>
            <a:pPr marL="114300" indent="0">
              <a:buNone/>
            </a:pPr>
            <a:endParaRPr lang="en-US" sz="1700" dirty="0" smtClean="0"/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</a:rPr>
              <a:t>(1+2) can be replaced by 3</a:t>
            </a: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</a:rPr>
              <a:t>x = if(…)</a:t>
            </a:r>
            <a:endParaRPr lang="en-US" sz="17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26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5655" y="4572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Statements tell the computer to do something.  Expressions define a value as a computation.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981200"/>
            <a:ext cx="7315200" cy="1828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Do not return a value</a:t>
            </a:r>
          </a:p>
          <a:p>
            <a:r>
              <a:rPr lang="en-US" sz="1700" dirty="0" smtClean="0"/>
              <a:t>Are illegal in some places</a:t>
            </a:r>
          </a:p>
          <a:p>
            <a:r>
              <a:rPr lang="en-US" sz="1700" dirty="0" smtClean="0"/>
              <a:t>Exist </a:t>
            </a:r>
            <a:r>
              <a:rPr lang="en-US" sz="1700" i="1" dirty="0" smtClean="0"/>
              <a:t>solely</a:t>
            </a:r>
            <a:r>
              <a:rPr lang="en-US" sz="1700" dirty="0" smtClean="0"/>
              <a:t> for the purpose of their side effect</a:t>
            </a:r>
          </a:p>
          <a:p>
            <a:r>
              <a:rPr lang="en-US" sz="1700" dirty="0" smtClean="0"/>
              <a:t>Typically change some global state of the program or the system</a:t>
            </a:r>
          </a:p>
          <a:p>
            <a:pPr marL="114300" indent="0">
              <a:buNone/>
            </a:pP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y = (</a:t>
            </a:r>
            <a:r>
              <a:rPr lang="en-US" sz="1700" i="1" dirty="0" err="1" smtClean="0">
                <a:solidFill>
                  <a:srgbClr val="FF5050"/>
                </a:solidFill>
                <a:cs typeface="Consolas" pitchFamily="49" charset="0"/>
              </a:rPr>
              <a:t>int</a:t>
            </a: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 x = 1)</a:t>
            </a:r>
          </a:p>
          <a:p>
            <a:pPr marL="114300" indent="0">
              <a:buNone/>
            </a:pP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return (</a:t>
            </a:r>
            <a:r>
              <a:rPr lang="en-US" sz="1700" i="1" dirty="0" err="1" smtClean="0">
                <a:solidFill>
                  <a:srgbClr val="FF5050"/>
                </a:solidFill>
                <a:cs typeface="Consolas" pitchFamily="49" charset="0"/>
              </a:rPr>
              <a:t>int</a:t>
            </a: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 y = 2)</a:t>
            </a:r>
          </a:p>
          <a:p>
            <a:pPr marL="114300" indent="0">
              <a:buNone/>
            </a:pPr>
            <a:r>
              <a:rPr lang="en-US" sz="1700" dirty="0" err="1" smtClean="0">
                <a:solidFill>
                  <a:schemeClr val="accent2"/>
                </a:solidFill>
                <a:cs typeface="Consolas" pitchFamily="49" charset="0"/>
              </a:rPr>
              <a:t>System.out.println</a:t>
            </a: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(“Hi”)</a:t>
            </a: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524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8532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Extrapolating from 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7990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Scratchpage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</a:p>
          <a:p>
            <a:r>
              <a:rPr lang="en-US" dirty="0" smtClean="0"/>
              <a:t>Side-effect free</a:t>
            </a:r>
          </a:p>
          <a:p>
            <a:r>
              <a:rPr lang="en-US" dirty="0" smtClean="0"/>
              <a:t>Purity</a:t>
            </a:r>
          </a:p>
          <a:p>
            <a:r>
              <a:rPr lang="en-US" dirty="0" smtClean="0"/>
              <a:t>“</a:t>
            </a:r>
            <a:r>
              <a:rPr lang="en-US" dirty="0"/>
              <a:t>In functional programming, programs are executed by evaluating </a:t>
            </a:r>
            <a:r>
              <a:rPr lang="en-US" i="1" dirty="0"/>
              <a:t>expressions</a:t>
            </a:r>
            <a:r>
              <a:rPr lang="en-US" dirty="0"/>
              <a:t>, in contrast with imperative programming where programs are composed of </a:t>
            </a:r>
            <a:r>
              <a:rPr lang="en-US" i="1" dirty="0"/>
              <a:t>statements</a:t>
            </a:r>
            <a:r>
              <a:rPr lang="en-US" dirty="0"/>
              <a:t> which change global </a:t>
            </a:r>
            <a:r>
              <a:rPr lang="en-US" i="1" dirty="0"/>
              <a:t>state</a:t>
            </a:r>
            <a:r>
              <a:rPr lang="en-US" dirty="0"/>
              <a:t> when executed. </a:t>
            </a:r>
            <a:r>
              <a:rPr lang="en-US" dirty="0"/>
              <a:t>” [http://</a:t>
            </a:r>
            <a:r>
              <a:rPr lang="en-US" dirty="0" smtClean="0"/>
              <a:t>www.haskell.org/haskellwiki/Functional_programming]</a:t>
            </a:r>
          </a:p>
          <a:p>
            <a:r>
              <a:rPr lang="en-US" dirty="0" smtClean="0"/>
              <a:t>FP Big ideas: reasoning axiomatically, taking problems off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“Can Programming be Liberated from its Von Neumann Style?” (1977 Turing award lecture by John Backus)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www.thocp.net/biographies/papers/backus_turingaward_lecture.pdf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“Functional Thinking” series by Neal Ford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“Referential Transparency” – Wikipedia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://en.wikipedia.org/wiki/Referential_transparency_(computer_science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2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look into the origin and purpose of functional programming</a:t>
            </a:r>
          </a:p>
          <a:p>
            <a:r>
              <a:rPr lang="en-US" dirty="0" smtClean="0"/>
              <a:t>An introduction to some fundamental FP concepts, and their value</a:t>
            </a:r>
          </a:p>
          <a:p>
            <a:r>
              <a:rPr lang="en-US" dirty="0" smtClean="0"/>
              <a:t>An appreciation of what kinds of problems are good candidates for FP</a:t>
            </a:r>
          </a:p>
          <a:p>
            <a:r>
              <a:rPr lang="en-US" dirty="0" smtClean="0"/>
              <a:t>A curiosity about some of the deeper ideas which underpin FP</a:t>
            </a:r>
          </a:p>
        </p:txBody>
      </p:sp>
    </p:spTree>
    <p:extLst>
      <p:ext uri="{BB962C8B-B14F-4D97-AF65-F5344CB8AC3E}">
        <p14:creationId xmlns:p14="http://schemas.microsoft.com/office/powerpoint/2010/main" val="378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Leaky Abstraction?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295400"/>
          </a:xfrm>
        </p:spPr>
        <p:txBody>
          <a:bodyPr/>
          <a:lstStyle/>
          <a:p>
            <a:r>
              <a:rPr lang="en-US" dirty="0" smtClean="0"/>
              <a:t>Many popular programming languages of the last fifty years are loose representations of the computer architecture</a:t>
            </a:r>
          </a:p>
          <a:p>
            <a:pPr lvl="1"/>
            <a:r>
              <a:rPr lang="en-US" dirty="0" smtClean="0"/>
              <a:t>Their building blocks represent activities of the CPU and memory</a:t>
            </a:r>
          </a:p>
          <a:p>
            <a:pPr lvl="2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6839"/>
              </p:ext>
            </p:extLst>
          </p:nvPr>
        </p:nvGraphicFramePr>
        <p:xfrm>
          <a:off x="685800" y="2971800"/>
          <a:ext cx="7010400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25138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variables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int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;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memory locations</a:t>
                      </a:r>
                      <a:endParaRPr lang="en-US" b="0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/ while / 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 ‘test’ and ‘jump’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10;</a:t>
                      </a:r>
                    </a:p>
                    <a:p>
                      <a:r>
                        <a:rPr lang="en-US" dirty="0" smtClean="0"/>
                        <a:t>a = b;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fetching, storing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+ (4 * 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reference and arithmetic instructions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4102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Such languages were designated Von Neumann languages, because they reflect the Von Neumann computer architecture [1]</a:t>
            </a:r>
          </a:p>
        </p:txBody>
      </p:sp>
    </p:spTree>
    <p:extLst>
      <p:ext uri="{BB962C8B-B14F-4D97-AF65-F5344CB8AC3E}">
        <p14:creationId xmlns:p14="http://schemas.microsoft.com/office/powerpoint/2010/main" val="369455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They encourage us to think in terms of </a:t>
            </a:r>
            <a:r>
              <a:rPr lang="en-US" i="1" dirty="0" smtClean="0"/>
              <a:t>telling the computer to do something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often means we must think very carefully about time and state, i.e. </a:t>
            </a:r>
            <a:r>
              <a:rPr lang="en-US" i="1" dirty="0" smtClean="0"/>
              <a:t>sequencing</a:t>
            </a:r>
            <a:r>
              <a:rPr lang="en-US" dirty="0" smtClean="0"/>
              <a:t> things, </a:t>
            </a:r>
            <a:r>
              <a:rPr lang="en-US" i="1" dirty="0" smtClean="0"/>
              <a:t>sharing</a:t>
            </a:r>
            <a:r>
              <a:rPr lang="en-US" dirty="0" smtClean="0"/>
              <a:t> things and </a:t>
            </a:r>
            <a:r>
              <a:rPr lang="en-US" i="1" dirty="0" smtClean="0"/>
              <a:t>changing</a:t>
            </a:r>
            <a:r>
              <a:rPr lang="en-US" dirty="0" smtClean="0"/>
              <a:t> things</a:t>
            </a:r>
          </a:p>
          <a:p>
            <a:pPr lvl="1"/>
            <a:r>
              <a:rPr lang="en-US" dirty="0" smtClean="0"/>
              <a:t>The programs are divided into the world of </a:t>
            </a:r>
            <a:r>
              <a:rPr lang="en-US" i="1" dirty="0" smtClean="0"/>
              <a:t>statements </a:t>
            </a:r>
            <a:r>
              <a:rPr lang="en-US" dirty="0" smtClean="0"/>
              <a:t>and </a:t>
            </a:r>
            <a:r>
              <a:rPr lang="en-US" i="1" dirty="0" smtClean="0"/>
              <a:t>expressions.</a:t>
            </a:r>
          </a:p>
          <a:p>
            <a:pPr lvl="1"/>
            <a:r>
              <a:rPr lang="en-US" dirty="0" smtClean="0"/>
              <a:t>This leads to complexities which are not necessarily inherent to the </a:t>
            </a:r>
            <a:r>
              <a:rPr lang="en-US" i="1" dirty="0" smtClean="0"/>
              <a:t>computations themselves</a:t>
            </a:r>
          </a:p>
          <a:p>
            <a:r>
              <a:rPr lang="en-US" dirty="0" smtClean="0"/>
              <a:t>This is fundamentally different from </a:t>
            </a:r>
            <a:r>
              <a:rPr lang="en-US" i="1" dirty="0" smtClean="0"/>
              <a:t>describing the details of a computation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kinds of programs don’t have very many useful mathematical properties.</a:t>
            </a:r>
          </a:p>
          <a:p>
            <a:pPr lvl="1"/>
            <a:r>
              <a:rPr lang="en-US" dirty="0" smtClean="0"/>
              <a:t>It is difficult to formally reason about them, or write proofs.</a:t>
            </a:r>
          </a:p>
          <a:p>
            <a:pPr lvl="1"/>
            <a:r>
              <a:rPr lang="en-US" dirty="0" smtClean="0"/>
              <a:t>This led John Backus of IBM to write a paper on ‘functional’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53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dirty="0" smtClean="0"/>
              <a:t>The ‘Killer Feature’ of 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 to think about </a:t>
            </a:r>
            <a:r>
              <a:rPr lang="en-US" i="1" dirty="0" smtClean="0"/>
              <a:t>computations</a:t>
            </a:r>
            <a:endParaRPr lang="en-US" dirty="0" smtClean="0"/>
          </a:p>
          <a:p>
            <a:pPr lvl="1"/>
            <a:r>
              <a:rPr lang="en-US" dirty="0" smtClean="0"/>
              <a:t>Breaking things into pure functions, composed of expressions (</a:t>
            </a:r>
            <a:r>
              <a:rPr lang="en-US" b="1" dirty="0" smtClean="0"/>
              <a:t>example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Instead of thinking about </a:t>
            </a:r>
            <a:r>
              <a:rPr lang="en-US" i="1" dirty="0" smtClean="0"/>
              <a:t>order</a:t>
            </a:r>
            <a:r>
              <a:rPr lang="en-US" dirty="0" smtClean="0"/>
              <a:t>, we think about </a:t>
            </a:r>
            <a:r>
              <a:rPr lang="en-US" i="1" dirty="0" smtClean="0"/>
              <a:t>dependency </a:t>
            </a:r>
            <a:r>
              <a:rPr lang="en-US" dirty="0" smtClean="0"/>
              <a:t>and </a:t>
            </a:r>
            <a:r>
              <a:rPr lang="en-US" i="1" dirty="0" smtClean="0"/>
              <a:t>composition </a:t>
            </a:r>
            <a:r>
              <a:rPr lang="en-US" dirty="0" smtClean="0"/>
              <a:t>(</a:t>
            </a:r>
            <a:r>
              <a:rPr lang="en-US" b="1" dirty="0" smtClean="0"/>
              <a:t>example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use types in a much stronger way (</a:t>
            </a:r>
            <a:r>
              <a:rPr lang="en-US" b="1" dirty="0" smtClean="0"/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Gives us a way to write programs composed of subprograms</a:t>
            </a:r>
          </a:p>
          <a:p>
            <a:r>
              <a:rPr lang="en-US" dirty="0" smtClean="0"/>
              <a:t>We can more easily understand a part of a program without understanding the whole (</a:t>
            </a:r>
            <a:r>
              <a:rPr lang="en-US" b="1" dirty="0" smtClean="0"/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Part of a historic trend toward a higher level of abstraction as hardware capabilities increase</a:t>
            </a:r>
          </a:p>
          <a:p>
            <a:r>
              <a:rPr lang="en-US" dirty="0" smtClean="0"/>
              <a:t>Can leverage some of these ideas in non-functional languages (</a:t>
            </a:r>
            <a:r>
              <a:rPr lang="en-US" b="1" dirty="0" smtClean="0"/>
              <a:t>example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5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more easily parallelize computations (</a:t>
            </a:r>
            <a:r>
              <a:rPr lang="en-US" b="1" dirty="0" smtClean="0"/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</a:t>
            </a:r>
            <a:r>
              <a:rPr lang="en-US" dirty="0" err="1" smtClean="0"/>
              <a:t>memoize</a:t>
            </a:r>
            <a:r>
              <a:rPr lang="en-US" dirty="0" smtClean="0"/>
              <a:t> computations (</a:t>
            </a:r>
            <a:r>
              <a:rPr lang="en-US" b="1" dirty="0" smtClean="0"/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Compilers can perform more kinds of optimizations</a:t>
            </a:r>
          </a:p>
          <a:p>
            <a:pPr lvl="1"/>
            <a:r>
              <a:rPr lang="en-US" dirty="0" smtClean="0"/>
              <a:t>Reordering computations</a:t>
            </a:r>
          </a:p>
          <a:p>
            <a:pPr lvl="1"/>
            <a:r>
              <a:rPr lang="en-US" dirty="0" smtClean="0"/>
              <a:t>Pulling things out of loops</a:t>
            </a:r>
          </a:p>
          <a:p>
            <a:pPr lvl="1"/>
            <a:r>
              <a:rPr lang="en-US" dirty="0" smtClean="0"/>
              <a:t>Tail call optimization (appropriate here ???)</a:t>
            </a:r>
          </a:p>
          <a:p>
            <a:r>
              <a:rPr lang="en-US" dirty="0" smtClean="0"/>
              <a:t>Can use lazy evaluation</a:t>
            </a:r>
          </a:p>
          <a:p>
            <a:r>
              <a:rPr lang="en-US" dirty="0" smtClean="0"/>
              <a:t>Can deal with infinite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3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functions are functions in the mathematical sense, i.e. </a:t>
            </a:r>
            <a:r>
              <a:rPr lang="en-US" i="1" dirty="0" smtClean="0"/>
              <a:t>deterministic</a:t>
            </a:r>
          </a:p>
          <a:p>
            <a:r>
              <a:rPr lang="en-US" dirty="0" smtClean="0"/>
              <a:t>No functions or expressions have any effect beyond their return value, i.e. no </a:t>
            </a:r>
            <a:r>
              <a:rPr lang="en-US" i="1" dirty="0" smtClean="0"/>
              <a:t>side effects</a:t>
            </a:r>
          </a:p>
          <a:p>
            <a:r>
              <a:rPr lang="en-US" dirty="0" smtClean="0"/>
              <a:t>No statements</a:t>
            </a:r>
          </a:p>
          <a:p>
            <a:r>
              <a:rPr lang="en-US" dirty="0" smtClean="0"/>
              <a:t>No mutable types</a:t>
            </a:r>
          </a:p>
          <a:p>
            <a:r>
              <a:rPr lang="en-US" dirty="0" smtClean="0"/>
              <a:t>I/O is accommodated via special constructs such as monads</a:t>
            </a:r>
          </a:p>
          <a:p>
            <a:r>
              <a:rPr lang="en-US" dirty="0" smtClean="0"/>
              <a:t>We will talk largely about both pure and non-pure 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268803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Functional Programming Language Idioms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Programs composed of </a:t>
            </a:r>
            <a:r>
              <a:rPr lang="en-US" i="1" dirty="0" smtClean="0"/>
              <a:t>referentially transparent </a:t>
            </a:r>
            <a:r>
              <a:rPr lang="en-US" dirty="0" smtClean="0"/>
              <a:t>expressions</a:t>
            </a:r>
          </a:p>
          <a:p>
            <a:r>
              <a:rPr lang="en-US" dirty="0" smtClean="0"/>
              <a:t>Pure functions</a:t>
            </a:r>
          </a:p>
          <a:p>
            <a:r>
              <a:rPr lang="en-US" dirty="0" smtClean="0"/>
              <a:t>Higher order and first class functions</a:t>
            </a:r>
          </a:p>
          <a:p>
            <a:r>
              <a:rPr lang="en-US" dirty="0" smtClean="0"/>
              <a:t>Immutability</a:t>
            </a:r>
          </a:p>
          <a:p>
            <a:r>
              <a:rPr lang="en-US" dirty="0" smtClean="0"/>
              <a:t>List comprehensions</a:t>
            </a:r>
          </a:p>
          <a:p>
            <a:r>
              <a:rPr lang="en-US" dirty="0" smtClean="0"/>
              <a:t>Algebraic data types</a:t>
            </a:r>
          </a:p>
          <a:p>
            <a:r>
              <a:rPr lang="en-US" dirty="0" smtClean="0"/>
              <a:t>Pattern matching</a:t>
            </a:r>
          </a:p>
          <a:p>
            <a:r>
              <a:rPr lang="en-US" dirty="0" smtClean="0"/>
              <a:t>Recursion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Partial application and currying</a:t>
            </a:r>
          </a:p>
          <a:p>
            <a:r>
              <a:rPr lang="en-US" dirty="0" smtClean="0"/>
              <a:t>Declarative programming</a:t>
            </a:r>
          </a:p>
          <a:p>
            <a:r>
              <a:rPr lang="en-US" dirty="0" smtClean="0"/>
              <a:t>Lazy evaluation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2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An expression is </a:t>
            </a:r>
            <a:r>
              <a:rPr lang="en-US" i="1" dirty="0" smtClean="0"/>
              <a:t>referentially transparent</a:t>
            </a:r>
            <a:r>
              <a:rPr lang="en-US" dirty="0" smtClean="0"/>
              <a:t> if, once computed, its value can safely be substituted for the expression.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4964" y="2514600"/>
            <a:ext cx="7197436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= 1 + 2;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3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could replace (1 + 2) with 3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y = 3 * 5 – (1 + 2);  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Non-trivial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$34.00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Can we safely replace the second term with $34.00?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amount2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dailyTotal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+ 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486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cannot safely replace all occurrences of an expression with its value if anything which affects its computation has changed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742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288</TotalTime>
  <Words>1035</Words>
  <Application>Microsoft Office PowerPoint</Application>
  <PresentationFormat>On-screen Show (4:3)</PresentationFormat>
  <Paragraphs>160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Adjacency</vt:lpstr>
      <vt:lpstr>PowerPoint Presentation</vt:lpstr>
      <vt:lpstr>Goals of this Presentation</vt:lpstr>
      <vt:lpstr>A Leaky Abstraction?</vt:lpstr>
      <vt:lpstr>(cont)</vt:lpstr>
      <vt:lpstr>The ‘Killer Feature’ of FP</vt:lpstr>
      <vt:lpstr>(cont)</vt:lpstr>
      <vt:lpstr>Purity</vt:lpstr>
      <vt:lpstr>Functional Programming Language Idioms</vt:lpstr>
      <vt:lpstr>Referential Transparency</vt:lpstr>
      <vt:lpstr>Referential Transparency, cont.</vt:lpstr>
      <vt:lpstr>PowerPoint Presentation</vt:lpstr>
      <vt:lpstr>Immutability</vt:lpstr>
      <vt:lpstr>Immutability, cont.</vt:lpstr>
      <vt:lpstr>Expressions  vs.  Statements</vt:lpstr>
      <vt:lpstr>Expressions  vs.  Statements</vt:lpstr>
      <vt:lpstr>Extrapolating from FP</vt:lpstr>
      <vt:lpstr>Scratchpage</vt:lpstr>
      <vt:lpstr>References</vt:lpstr>
    </vt:vector>
  </TitlesOfParts>
  <Company>ISL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pair9</dc:creator>
  <cp:lastModifiedBy>pair9</cp:lastModifiedBy>
  <cp:revision>37</cp:revision>
  <dcterms:created xsi:type="dcterms:W3CDTF">2014-04-28T22:06:48Z</dcterms:created>
  <dcterms:modified xsi:type="dcterms:W3CDTF">2014-04-29T02:55:40Z</dcterms:modified>
</cp:coreProperties>
</file>