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93" r:id="rId2"/>
    <p:sldId id="276" r:id="rId3"/>
    <p:sldId id="277" r:id="rId4"/>
    <p:sldId id="278" r:id="rId5"/>
    <p:sldId id="279" r:id="rId6"/>
    <p:sldId id="304" r:id="rId7"/>
    <p:sldId id="280" r:id="rId8"/>
    <p:sldId id="300" r:id="rId9"/>
    <p:sldId id="308" r:id="rId10"/>
    <p:sldId id="309" r:id="rId11"/>
    <p:sldId id="296" r:id="rId12"/>
    <p:sldId id="312" r:id="rId13"/>
    <p:sldId id="301" r:id="rId14"/>
    <p:sldId id="306" r:id="rId15"/>
    <p:sldId id="307" r:id="rId16"/>
    <p:sldId id="310" r:id="rId17"/>
    <p:sldId id="302" r:id="rId18"/>
    <p:sldId id="294" r:id="rId19"/>
    <p:sldId id="323" r:id="rId20"/>
    <p:sldId id="297" r:id="rId21"/>
    <p:sldId id="311" r:id="rId22"/>
    <p:sldId id="321" r:id="rId23"/>
    <p:sldId id="314" r:id="rId24"/>
    <p:sldId id="313" r:id="rId25"/>
    <p:sldId id="316" r:id="rId26"/>
    <p:sldId id="322" r:id="rId27"/>
    <p:sldId id="317" r:id="rId28"/>
    <p:sldId id="318" r:id="rId29"/>
    <p:sldId id="319" r:id="rId30"/>
    <p:sldId id="32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B6C05F-C9F0-4C0F-8F19-7CA2C958872F}">
          <p14:sldIdLst>
            <p14:sldId id="293"/>
            <p14:sldId id="276"/>
            <p14:sldId id="277"/>
            <p14:sldId id="278"/>
            <p14:sldId id="279"/>
            <p14:sldId id="304"/>
            <p14:sldId id="280"/>
            <p14:sldId id="300"/>
            <p14:sldId id="308"/>
            <p14:sldId id="309"/>
          </p14:sldIdLst>
        </p14:section>
        <p14:section name="Predicate Logic" id="{1686246F-D507-43CE-97EF-FAE78EE8C0CC}">
          <p14:sldIdLst>
            <p14:sldId id="296"/>
            <p14:sldId id="312"/>
            <p14:sldId id="301"/>
            <p14:sldId id="306"/>
            <p14:sldId id="307"/>
            <p14:sldId id="310"/>
            <p14:sldId id="302"/>
          </p14:sldIdLst>
        </p14:section>
        <p14:section name="Temporal" id="{843F2A14-801E-4ADF-AD18-B13B416FFE24}">
          <p14:sldIdLst>
            <p14:sldId id="294"/>
            <p14:sldId id="323"/>
            <p14:sldId id="297"/>
            <p14:sldId id="311"/>
            <p14:sldId id="321"/>
            <p14:sldId id="314"/>
            <p14:sldId id="313"/>
            <p14:sldId id="316"/>
            <p14:sldId id="322"/>
          </p14:sldIdLst>
        </p14:section>
        <p14:section name="Sets???" id="{101D31A2-9FA5-4575-A6E1-6A98BA30E67B}">
          <p14:sldIdLst>
            <p14:sldId id="317"/>
            <p14:sldId id="318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47" d="100"/>
          <a:sy n="47" d="100"/>
        </p:scale>
        <p:origin x="10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EBA72-9931-45E0-BC5B-8739D2C4EC0D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01CD4-AF6D-4D42-8C0A-A2632F8E5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40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B891D-C605-43A0-BE65-27870EF333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92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&lt;&gt;"I'm asleep"</a:t>
            </a:r>
          </a:p>
          <a:p>
            <a:r>
              <a:rPr lang="en-US" dirty="0"/>
              <a:t>[]"I'm asleep"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01CD4-AF6D-4D42-8C0A-A2632F8E58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28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Amir </a:t>
            </a:r>
            <a:r>
              <a:rPr lang="en-US" dirty="0" err="1"/>
              <a:t>Pneuli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01CD4-AF6D-4D42-8C0A-A2632F8E58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0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B891D-C605-43A0-BE65-27870EF3332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17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B891D-C605-43A0-BE65-27870EF3332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566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B891D-C605-43A0-BE65-27870EF3332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42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B891D-C605-43A0-BE65-27870EF3332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94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study of universal truths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B891D-C605-43A0-BE65-27870EF333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547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study of universal truths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B891D-C605-43A0-BE65-27870EF333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8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study of universal truths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B891D-C605-43A0-BE65-27870EF333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72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study of universal truths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B891D-C605-43A0-BE65-27870EF3332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7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TLA+ Augments that one more construct of this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01CD4-AF6D-4D42-8C0A-A2632F8E58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64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these all to express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201CD4-AF6D-4D42-8C0A-A2632F8E58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54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study of universal truths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B891D-C605-43A0-BE65-27870EF3332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41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Wanted to be able to explain how things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B891D-C605-43A0-BE65-27870EF333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1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AAE7D-570B-FC77-0B16-C22900E5B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8E6A0-C0F2-38C0-BA23-C79E11265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A2ED5-BFFE-B495-CBD3-821D1102D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3184-ABC2-477F-BD62-80816C768C25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E5E6D-9ECB-545D-20CA-BBE760E8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406D1-AC30-BBBE-9C06-0DA46EAD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8C66-4C85-4F6D-BB46-32498A57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DF47-6BB1-C505-1E78-B8840338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B1972-BBF6-17CE-3032-6654D58F6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7BA9-3666-BC03-7822-C596D150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3184-ABC2-477F-BD62-80816C768C25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D5EF0-F424-712E-81C1-1F0F0803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0C65-804C-9F93-F2AB-EC8FE48E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8C66-4C85-4F6D-BB46-32498A57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7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5BBB1-A0D2-A78C-06CB-9C4DF47A3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EF7C0-8A4C-325A-AE21-475CBACF0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4B33E-6C41-02DE-C9EA-5D529A09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3184-ABC2-477F-BD62-80816C768C25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6E246-7176-805C-66DF-3033BB13B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C03F8-8222-79CC-687B-929935D0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8C66-4C85-4F6D-BB46-32498A57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1FD1-917D-2109-57C8-20D788BA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92064-D7DB-5E05-458E-4CA34D680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CA045-05A1-49F6-2614-AFC6E32F6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3184-ABC2-477F-BD62-80816C768C25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67C3C-58F0-AF86-1AF6-158E4045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ABD67-0C7C-8E8C-778F-469838BA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8C66-4C85-4F6D-BB46-32498A57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5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4DB8-DEC6-D060-7B3B-7895D9E1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2B76-ED1B-5BB5-BB82-796FB30B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17E8-E0A5-A6B8-7692-B60E85CA5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3184-ABC2-477F-BD62-80816C768C25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511BB-94EC-8E89-A132-030129A0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48818-096E-0180-0D6B-6FE85A02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8C66-4C85-4F6D-BB46-32498A57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0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D00A-6A68-CEBF-16EA-2DF4CF36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FF95A-ADD6-D223-57B2-8A9F6BC38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B2DE1-1FFA-DA56-6114-C1DB2AAC8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B59B6-A8D5-0BF5-EE1C-7F3F639C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3184-ABC2-477F-BD62-80816C768C25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1AED2-6AEA-F362-ED3B-EDFD01E4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10D01C-AABD-04D0-1DAC-1332F53B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8C66-4C85-4F6D-BB46-32498A57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0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ED29-2D6A-4979-E660-89419B86C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FCB56-02ED-8154-5821-171DD1334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8A703-B1F2-84FE-8C58-6AE3163A2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8C2FF-95A9-3C1A-C353-F89B3EBE2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52372-B786-0AA6-7C10-0E44431C1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77882-E7C8-FD0B-3F51-7FA61E56A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3184-ABC2-477F-BD62-80816C768C25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132D25-52E0-A86D-D372-5FBD248C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F4113-A2C6-9D85-1585-3381CFF49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8C66-4C85-4F6D-BB46-32498A57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1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34CA-4460-DBF2-B77D-E00F9E26C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8F689-5016-7E84-36DB-9BFF03548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3184-ABC2-477F-BD62-80816C768C25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47AB4-6F22-87A5-FBCC-1B896C29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C5284-E477-7F8A-C296-48EC5BDA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8C66-4C85-4F6D-BB46-32498A57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6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90D18-A124-F9F0-A002-067C8B4F9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3184-ABC2-477F-BD62-80816C768C25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B8990B-CF25-53C0-3379-308243F10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CE38F-429B-E1CF-8216-8894F8F7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8C66-4C85-4F6D-BB46-32498A57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7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A169-C501-0C33-5B12-FF76FA3A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54EF3-633B-198A-B3D7-F9AE8DC79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5B2A2-1D29-F8C7-5512-7605469A8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9F117-2A29-EA76-D206-1323A563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3184-ABC2-477F-BD62-80816C768C25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2085A-23EF-7EC8-92F4-53B10A27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C040F-A873-BFD0-E800-99AFDEA7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8C66-4C85-4F6D-BB46-32498A57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4510-696E-71D2-E176-3357DCE5A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AB22B2-E5D7-2728-5A87-50558F848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4CFEF-F930-F491-84DF-CDDA60BCE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CADCB-5556-D2E6-8ACB-B5F71C6F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33184-ABC2-477F-BD62-80816C768C25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6CDB4-62DB-7A71-234B-80D512F3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AD228-9E17-A449-5056-52B2EB8E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18C66-4C85-4F6D-BB46-32498A57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883BA-8111-56E7-20DD-68BFFD8A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A3731-CCDB-28E9-F0E7-6D739E9CA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C3759-871C-D389-931A-7904D4070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33184-ABC2-477F-BD62-80816C768C25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28CA-A3B2-6D59-04E9-D374C1304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BC54B-9952-3E63-99F6-0A50A0AB2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18C66-4C85-4F6D-BB46-32498A571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0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29FD-FF23-5531-F8B6-94A75A73B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Logic: the study of truth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36956-619E-0C10-35C5-4C3A52D1E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99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A05A-54A5-601E-6847-BA786E13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7997A-B75F-A708-3234-74C82DE0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A \/ B \/ (C /\ D)</a:t>
            </a:r>
          </a:p>
          <a:p>
            <a:pPr marL="0" indent="0">
              <a:buNone/>
            </a:pP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\/ A</a:t>
            </a:r>
          </a:p>
          <a:p>
            <a:pPr marL="0" indent="0">
              <a:buNone/>
            </a:pP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\/ B</a:t>
            </a:r>
          </a:p>
          <a:p>
            <a:pPr marL="0" indent="0">
              <a:buNone/>
            </a:pP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\/ /\ C</a:t>
            </a:r>
          </a:p>
          <a:p>
            <a:pPr marL="0" indent="0">
              <a:buNone/>
            </a:pP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   /\ D</a:t>
            </a:r>
          </a:p>
        </p:txBody>
      </p:sp>
    </p:spTree>
    <p:extLst>
      <p:ext uri="{BB962C8B-B14F-4D97-AF65-F5344CB8AC3E}">
        <p14:creationId xmlns:p14="http://schemas.microsoft.com/office/powerpoint/2010/main" val="20641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1507-75FB-92CD-B8A3-04AE76ADB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Predicate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D6B34-4D2A-233F-78EC-631E595A6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0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AFE1-A4D2-FC61-F10E-C075DACE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to cover sets?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22A16C-584C-4284-F3CA-5B85A9DE33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Yeah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6E5D3-63FC-2215-81FF-1D269EC6975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Nah</a:t>
            </a:r>
          </a:p>
        </p:txBody>
      </p:sp>
      <p:sp>
        <p:nvSpPr>
          <p:cNvPr id="4" name="Action Button: Go Forward or Next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71CE0DAE-9586-8315-8B79-9CBEC4C64C89}"/>
              </a:ext>
            </a:extLst>
          </p:cNvPr>
          <p:cNvSpPr/>
          <p:nvPr/>
        </p:nvSpPr>
        <p:spPr>
          <a:xfrm>
            <a:off x="6919560" y="3480086"/>
            <a:ext cx="1042416" cy="1042416"/>
          </a:xfrm>
          <a:prstGeom prst="actionButtonForwardNex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6213985D-41E7-A323-04D2-B4D9E9329C1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2081469"/>
                  </p:ext>
                </p:extLst>
              </p:nvPr>
            </p:nvGraphicFramePr>
            <p:xfrm>
              <a:off x="838200" y="2808002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01D31A2-9FA5-4575-A6E1-6A98BA30E67B}">
                    <psez:zmPr id="{4E5FE530-5468-4BCF-9F68-D9EF5D13659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Section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213985D-41E7-A323-04D2-B4D9E9329C1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200" y="280800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110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1888BC-194F-AA2A-9137-AA4D6AE8C382}"/>
              </a:ext>
            </a:extLst>
          </p:cNvPr>
          <p:cNvSpPr txBox="1"/>
          <p:nvPr/>
        </p:nvSpPr>
        <p:spPr>
          <a:xfrm>
            <a:off x="1427766" y="1320225"/>
            <a:ext cx="2660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/>
              <a:t>Does everyone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AE6019-94FF-E95F-6778-1165B7E46130}"/>
              </a:ext>
            </a:extLst>
          </p:cNvPr>
          <p:cNvSpPr txBox="1"/>
          <p:nvPr/>
        </p:nvSpPr>
        <p:spPr>
          <a:xfrm>
            <a:off x="4038783" y="1320224"/>
            <a:ext cx="2136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/>
              <a:t>in the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287722-7268-40EF-368F-D963B891A114}"/>
              </a:ext>
            </a:extLst>
          </p:cNvPr>
          <p:cNvSpPr txBox="1"/>
          <p:nvPr/>
        </p:nvSpPr>
        <p:spPr>
          <a:xfrm>
            <a:off x="6026747" y="1320223"/>
            <a:ext cx="262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/>
              <a:t>have a laptop?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C1E95-E1EA-B6B0-2235-C315218DD0FE}"/>
              </a:ext>
            </a:extLst>
          </p:cNvPr>
          <p:cNvSpPr txBox="1"/>
          <p:nvPr/>
        </p:nvSpPr>
        <p:spPr>
          <a:xfrm>
            <a:off x="2758001" y="3074700"/>
            <a:ext cx="4956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/>
              <a:t>\A p \in Room: </a:t>
            </a:r>
            <a:r>
              <a:rPr lang="en-US" sz="3200" dirty="0" err="1"/>
              <a:t>HasLaptop</a:t>
            </a:r>
            <a:r>
              <a:rPr lang="en-US" sz="3200" dirty="0"/>
              <a:t>(p)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E9CC1C-33D0-A37E-767B-515983FF387D}"/>
              </a:ext>
            </a:extLst>
          </p:cNvPr>
          <p:cNvSpPr txBox="1"/>
          <p:nvPr/>
        </p:nvSpPr>
        <p:spPr>
          <a:xfrm>
            <a:off x="5317840" y="4181475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endParaRPr lang="en-US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1A2E0-D0FC-A525-2522-1641B1607C73}"/>
              </a:ext>
            </a:extLst>
          </p:cNvPr>
          <p:cNvSpPr txBox="1"/>
          <p:nvPr/>
        </p:nvSpPr>
        <p:spPr>
          <a:xfrm>
            <a:off x="2602140" y="1967925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>
                <a:solidFill>
                  <a:srgbClr val="C00000"/>
                </a:solidFill>
              </a:rPr>
              <a:t>∀p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06705-BC8C-FA3D-C8B8-5B6C7601AEA4}"/>
              </a:ext>
            </a:extLst>
          </p:cNvPr>
          <p:cNvSpPr txBox="1"/>
          <p:nvPr/>
        </p:nvSpPr>
        <p:spPr>
          <a:xfrm>
            <a:off x="3976925" y="1967925"/>
            <a:ext cx="1620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>
                <a:solidFill>
                  <a:srgbClr val="00B0F0"/>
                </a:solidFill>
              </a:rPr>
              <a:t>∈ Room: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FDFB7E-6B94-83C4-F2C9-09376F8AA865}"/>
              </a:ext>
            </a:extLst>
          </p:cNvPr>
          <p:cNvSpPr txBox="1"/>
          <p:nvPr/>
        </p:nvSpPr>
        <p:spPr>
          <a:xfrm>
            <a:off x="5660342" y="1967925"/>
            <a:ext cx="24166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 err="1">
                <a:solidFill>
                  <a:srgbClr val="00B050"/>
                </a:solidFill>
              </a:rPr>
              <a:t>HasLaptop</a:t>
            </a:r>
            <a:r>
              <a:rPr lang="en-US" sz="3200" dirty="0">
                <a:solidFill>
                  <a:srgbClr val="00B050"/>
                </a:solidFill>
              </a:rPr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378307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DE98F6-6FC9-96B3-E09B-9DF051ED444A}"/>
              </a:ext>
            </a:extLst>
          </p:cNvPr>
          <p:cNvSpPr txBox="1"/>
          <p:nvPr/>
        </p:nvSpPr>
        <p:spPr>
          <a:xfrm>
            <a:off x="2303974" y="1607608"/>
            <a:ext cx="70565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/>
              <a:t>Is anyone in the room running Windows?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DDA1B-8A38-F77C-C20B-42A74E34C3AB}"/>
              </a:ext>
            </a:extLst>
          </p:cNvPr>
          <p:cNvSpPr txBox="1"/>
          <p:nvPr/>
        </p:nvSpPr>
        <p:spPr>
          <a:xfrm>
            <a:off x="3568122" y="2844225"/>
            <a:ext cx="4920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/>
              <a:t>\E p \in Room: </a:t>
            </a:r>
            <a:r>
              <a:rPr lang="en-US" sz="3200" dirty="0" err="1"/>
              <a:t>HasLaptop</a:t>
            </a:r>
            <a:r>
              <a:rPr lang="en-US" sz="3200" dirty="0"/>
              <a:t>(p)</a:t>
            </a:r>
          </a:p>
        </p:txBody>
      </p:sp>
    </p:spTree>
    <p:extLst>
      <p:ext uri="{BB962C8B-B14F-4D97-AF65-F5344CB8AC3E}">
        <p14:creationId xmlns:p14="http://schemas.microsoft.com/office/powerpoint/2010/main" val="238204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DE98F6-6FC9-96B3-E09B-9DF051ED444A}"/>
              </a:ext>
            </a:extLst>
          </p:cNvPr>
          <p:cNvSpPr txBox="1"/>
          <p:nvPr/>
        </p:nvSpPr>
        <p:spPr>
          <a:xfrm>
            <a:off x="1715065" y="1607608"/>
            <a:ext cx="82343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i="1" dirty="0"/>
              <a:t>Who</a:t>
            </a:r>
            <a:r>
              <a:rPr lang="en-US" sz="3200" dirty="0"/>
              <a:t> is someone in the room running Windows?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DDA1B-8A38-F77C-C20B-42A74E34C3AB}"/>
              </a:ext>
            </a:extLst>
          </p:cNvPr>
          <p:cNvSpPr txBox="1"/>
          <p:nvPr/>
        </p:nvSpPr>
        <p:spPr>
          <a:xfrm>
            <a:off x="3042339" y="2844225"/>
            <a:ext cx="5971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/>
              <a:t>CHOOSE p \in Room: </a:t>
            </a:r>
            <a:r>
              <a:rPr lang="en-US" sz="3200" dirty="0" err="1"/>
              <a:t>HasLaptop</a:t>
            </a:r>
            <a:r>
              <a:rPr lang="en-US" sz="3200" dirty="0"/>
              <a:t>(p)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290BD-7F0A-858C-857C-1C11CAB8E971}"/>
              </a:ext>
            </a:extLst>
          </p:cNvPr>
          <p:cNvSpPr txBox="1"/>
          <p:nvPr/>
        </p:nvSpPr>
        <p:spPr>
          <a:xfrm>
            <a:off x="3624389" y="3496067"/>
            <a:ext cx="4807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200" dirty="0"/>
              <a:t>(Will only return one result)</a:t>
            </a:r>
          </a:p>
        </p:txBody>
      </p:sp>
    </p:spTree>
    <p:extLst>
      <p:ext uri="{BB962C8B-B14F-4D97-AF65-F5344CB8AC3E}">
        <p14:creationId xmlns:p14="http://schemas.microsoft.com/office/powerpoint/2010/main" val="178231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ECB22-3AB7-BD5B-8540-708AFA115CB4}"/>
              </a:ext>
            </a:extLst>
          </p:cNvPr>
          <p:cNvSpPr txBox="1"/>
          <p:nvPr/>
        </p:nvSpPr>
        <p:spPr>
          <a:xfrm>
            <a:off x="5638800" y="297180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21D10A-D8F5-0C55-1F75-33F6FD08A6D7}"/>
              </a:ext>
            </a:extLst>
          </p:cNvPr>
          <p:cNvSpPr/>
          <p:nvPr/>
        </p:nvSpPr>
        <p:spPr>
          <a:xfrm>
            <a:off x="2752739" y="4119335"/>
            <a:ext cx="18465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18602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1507-75FB-92CD-B8A3-04AE76ADB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D6B34-4D2A-233F-78EC-631E595A6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57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air" descr="Office Chair with solid fill">
            <a:extLst>
              <a:ext uri="{FF2B5EF4-FFF2-40B4-BE49-F238E27FC236}">
                <a16:creationId xmlns:a16="http://schemas.microsoft.com/office/drawing/2014/main" id="{33D95173-211C-2CF0-8243-C05B077F0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5240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1A1FC1-3BC2-58DA-3DC9-3DA2FC2FFA15}"/>
              </a:ext>
            </a:extLst>
          </p:cNvPr>
          <p:cNvSpPr txBox="1"/>
          <p:nvPr/>
        </p:nvSpPr>
        <p:spPr>
          <a:xfrm>
            <a:off x="7115128" y="3001770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?</a:t>
            </a:r>
          </a:p>
        </p:txBody>
      </p:sp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3183B202-BAF0-737A-839A-A91710270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9528" y="3001770"/>
            <a:ext cx="914400" cy="914400"/>
          </a:xfrm>
          <a:prstGeom prst="rect">
            <a:avLst/>
          </a:prstGeom>
        </p:spPr>
      </p:pic>
      <p:pic>
        <p:nvPicPr>
          <p:cNvPr id="6" name="Person" descr="User with solid fill">
            <a:extLst>
              <a:ext uri="{FF2B5EF4-FFF2-40B4-BE49-F238E27FC236}">
                <a16:creationId xmlns:a16="http://schemas.microsoft.com/office/drawing/2014/main" id="{7C36ABE4-3A2E-B14E-1AF1-09BA18528B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8130" y="305646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9F7A85-3E66-8B57-2120-7DA558EE6F19}"/>
              </a:ext>
            </a:extLst>
          </p:cNvPr>
          <p:cNvSpPr txBox="1"/>
          <p:nvPr/>
        </p:nvSpPr>
        <p:spPr>
          <a:xfrm>
            <a:off x="5411104" y="2951139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6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6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hair" descr="Office Chair with solid fill">
            <a:extLst>
              <a:ext uri="{FF2B5EF4-FFF2-40B4-BE49-F238E27FC236}">
                <a16:creationId xmlns:a16="http://schemas.microsoft.com/office/drawing/2014/main" id="{33D95173-211C-2CF0-8243-C05B077F0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3052402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1A1FC1-3BC2-58DA-3DC9-3DA2FC2FFA15}"/>
              </a:ext>
            </a:extLst>
          </p:cNvPr>
          <p:cNvSpPr txBox="1"/>
          <p:nvPr/>
        </p:nvSpPr>
        <p:spPr>
          <a:xfrm>
            <a:off x="7115128" y="3001770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?</a:t>
            </a:r>
          </a:p>
        </p:txBody>
      </p:sp>
      <p:pic>
        <p:nvPicPr>
          <p:cNvPr id="2" name="Graphic 1" descr="Close with solid fill">
            <a:extLst>
              <a:ext uri="{FF2B5EF4-FFF2-40B4-BE49-F238E27FC236}">
                <a16:creationId xmlns:a16="http://schemas.microsoft.com/office/drawing/2014/main" id="{12809087-7D0B-0789-E4C3-2F54BFE95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9528" y="3103033"/>
            <a:ext cx="914400" cy="914400"/>
          </a:xfrm>
          <a:prstGeom prst="rect">
            <a:avLst/>
          </a:prstGeom>
        </p:spPr>
      </p:pic>
      <p:pic>
        <p:nvPicPr>
          <p:cNvPr id="6" name="Person" descr="User with solid fill">
            <a:extLst>
              <a:ext uri="{FF2B5EF4-FFF2-40B4-BE49-F238E27FC236}">
                <a16:creationId xmlns:a16="http://schemas.microsoft.com/office/drawing/2014/main" id="{7C36ABE4-3A2E-B14E-1AF1-09BA18528B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38130" y="305646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9F7A85-3E66-8B57-2120-7DA558EE6F19}"/>
              </a:ext>
            </a:extLst>
          </p:cNvPr>
          <p:cNvSpPr txBox="1"/>
          <p:nvPr/>
        </p:nvSpPr>
        <p:spPr>
          <a:xfrm>
            <a:off x="5411104" y="2951139"/>
            <a:ext cx="91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0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66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6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6E2C5E-8EE4-FEA2-7F43-A4B39337244C}"/>
              </a:ext>
            </a:extLst>
          </p:cNvPr>
          <p:cNvSpPr txBox="1"/>
          <p:nvPr/>
        </p:nvSpPr>
        <p:spPr>
          <a:xfrm>
            <a:off x="1468877" y="3813243"/>
            <a:ext cx="8978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if(x &amp;&amp; (y || !z)) {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32CDA76-F74F-6F4A-7477-A2A56F0096AD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637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1507-75FB-92CD-B8A3-04AE76ADB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D6B34-4D2A-233F-78EC-631E595A6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952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E22B9C-E7F5-36B0-D353-491DC7175F87}"/>
              </a:ext>
            </a:extLst>
          </p:cNvPr>
          <p:cNvSpPr txBox="1"/>
          <p:nvPr/>
        </p:nvSpPr>
        <p:spPr>
          <a:xfrm>
            <a:off x="2743200" y="1984442"/>
            <a:ext cx="523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[]P True all the time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&lt;&gt;P True sometimes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A3F58-BFE4-325A-EAC6-E107DB8CCCBB}"/>
              </a:ext>
            </a:extLst>
          </p:cNvPr>
          <p:cNvSpPr txBox="1"/>
          <p:nvPr/>
        </p:nvSpPr>
        <p:spPr>
          <a:xfrm>
            <a:off x="2743200" y="3580897"/>
            <a:ext cx="5231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[]&lt;&gt;P recurrently true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&lt;&gt;[]P settles on true</a:t>
            </a:r>
          </a:p>
        </p:txBody>
      </p:sp>
    </p:spTree>
    <p:extLst>
      <p:ext uri="{BB962C8B-B14F-4D97-AF65-F5344CB8AC3E}">
        <p14:creationId xmlns:p14="http://schemas.microsoft.com/office/powerpoint/2010/main" val="777217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F6507BE2-2120-23E5-A567-9E55D02D2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400" y="381000"/>
            <a:ext cx="55372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866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C02EEF6-B84A-3ACF-0565-59D09E238A79}"/>
              </a:ext>
            </a:extLst>
          </p:cNvPr>
          <p:cNvSpPr txBox="1"/>
          <p:nvPr/>
        </p:nvSpPr>
        <p:spPr>
          <a:xfrm>
            <a:off x="6685590" y="3161975"/>
            <a:ext cx="1452572" cy="707886"/>
          </a:xfrm>
          <a:prstGeom prst="rect">
            <a:avLst/>
          </a:prstGeom>
          <a:noFill/>
          <a:ln w="12700">
            <a:solidFill>
              <a:schemeClr val="dk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0001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24AF2-1B1C-70E5-A4E7-BE4C0743F4AF}"/>
              </a:ext>
            </a:extLst>
          </p:cNvPr>
          <p:cNvSpPr txBox="1"/>
          <p:nvPr/>
        </p:nvSpPr>
        <p:spPr>
          <a:xfrm>
            <a:off x="2087464" y="3158327"/>
            <a:ext cx="1452572" cy="707886"/>
          </a:xfrm>
          <a:prstGeom prst="rect">
            <a:avLst/>
          </a:prstGeom>
          <a:noFill/>
          <a:ln w="12700">
            <a:solidFill>
              <a:schemeClr val="dk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0000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20F764-DF0E-6115-9480-5AF921E3EC0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540036" y="3512270"/>
            <a:ext cx="3145554" cy="3648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E0F436-2465-195F-12C5-15D0F54C716F}"/>
              </a:ext>
            </a:extLst>
          </p:cNvPr>
          <p:cNvGrpSpPr/>
          <p:nvPr/>
        </p:nvGrpSpPr>
        <p:grpSpPr>
          <a:xfrm>
            <a:off x="3410582" y="2049083"/>
            <a:ext cx="3387842" cy="1109244"/>
            <a:chOff x="3410582" y="2049083"/>
            <a:chExt cx="3387842" cy="110924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6BD109-8A78-4322-DE3D-CF47FD3C292D}"/>
                </a:ext>
              </a:extLst>
            </p:cNvPr>
            <p:cNvSpPr txBox="1"/>
            <p:nvPr/>
          </p:nvSpPr>
          <p:spPr>
            <a:xfrm>
              <a:off x="3451139" y="2049083"/>
              <a:ext cx="33233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counter' = counter + 1</a:t>
              </a:r>
            </a:p>
          </p:txBody>
        </p: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FEA5727-2CED-4F15-F177-1546A8CED2A5}"/>
                </a:ext>
              </a:extLst>
            </p:cNvPr>
            <p:cNvSpPr/>
            <p:nvPr/>
          </p:nvSpPr>
          <p:spPr>
            <a:xfrm rot="5400000">
              <a:off x="4644037" y="1003941"/>
              <a:ext cx="920931" cy="3387842"/>
            </a:xfrm>
            <a:prstGeom prst="rightBrac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391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A6C4B40-1CC6-F1B4-E20E-3E638E1D0DE5}"/>
              </a:ext>
            </a:extLst>
          </p:cNvPr>
          <p:cNvSpPr txBox="1"/>
          <p:nvPr/>
        </p:nvSpPr>
        <p:spPr>
          <a:xfrm>
            <a:off x="3994159" y="358459"/>
            <a:ext cx="389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[] counter' = counter + 1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930D87-4479-3B41-264F-E1A0BABFC7D6}"/>
              </a:ext>
            </a:extLst>
          </p:cNvPr>
          <p:cNvSpPr txBox="1"/>
          <p:nvPr/>
        </p:nvSpPr>
        <p:spPr>
          <a:xfrm>
            <a:off x="543453" y="2050675"/>
            <a:ext cx="754381" cy="378823"/>
          </a:xfrm>
          <a:prstGeom prst="rect">
            <a:avLst/>
          </a:prstGeom>
          <a:noFill/>
          <a:ln w="12700">
            <a:solidFill>
              <a:schemeClr val="dk1">
                <a:shade val="50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0000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7E1163-9E86-7248-8C6F-0E6A6DBEA75B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1297834" y="2240086"/>
            <a:ext cx="661699" cy="1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414727-77CD-5521-1D89-10163AC39327}"/>
              </a:ext>
            </a:extLst>
          </p:cNvPr>
          <p:cNvSpPr txBox="1"/>
          <p:nvPr/>
        </p:nvSpPr>
        <p:spPr>
          <a:xfrm>
            <a:off x="1959533" y="2050674"/>
            <a:ext cx="754381" cy="378823"/>
          </a:xfrm>
          <a:prstGeom prst="rect">
            <a:avLst/>
          </a:prstGeom>
          <a:noFill/>
          <a:ln w="12700">
            <a:solidFill>
              <a:schemeClr val="dk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0001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5564C7-0C7F-D448-CB65-3A8B7695FB07}"/>
              </a:ext>
            </a:extLst>
          </p:cNvPr>
          <p:cNvGrpSpPr/>
          <p:nvPr/>
        </p:nvGrpSpPr>
        <p:grpSpPr>
          <a:xfrm>
            <a:off x="2713914" y="2050671"/>
            <a:ext cx="8496482" cy="378826"/>
            <a:chOff x="2713914" y="2050671"/>
            <a:chExt cx="8496482" cy="37882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6882FC-D04F-CA51-7309-3ADE17C57455}"/>
                </a:ext>
              </a:extLst>
            </p:cNvPr>
            <p:cNvSpPr txBox="1"/>
            <p:nvPr/>
          </p:nvSpPr>
          <p:spPr>
            <a:xfrm>
              <a:off x="3375613" y="2050672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4354E6-CC92-D118-3FE1-DE89024EC46C}"/>
                </a:ext>
              </a:extLst>
            </p:cNvPr>
            <p:cNvSpPr txBox="1"/>
            <p:nvPr/>
          </p:nvSpPr>
          <p:spPr>
            <a:xfrm>
              <a:off x="4791693" y="2050674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8859BA-5DAB-6E60-33B9-08ABC770C2BA}"/>
                </a:ext>
              </a:extLst>
            </p:cNvPr>
            <p:cNvSpPr txBox="1"/>
            <p:nvPr/>
          </p:nvSpPr>
          <p:spPr>
            <a:xfrm>
              <a:off x="6207773" y="2050671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FDE227B-609F-04C2-5725-9EFF88004186}"/>
                </a:ext>
              </a:extLst>
            </p:cNvPr>
            <p:cNvSpPr txBox="1"/>
            <p:nvPr/>
          </p:nvSpPr>
          <p:spPr>
            <a:xfrm>
              <a:off x="7623853" y="2050674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1EB912-810F-45A0-E8F0-800CE5B7AA58}"/>
                </a:ext>
              </a:extLst>
            </p:cNvPr>
            <p:cNvSpPr txBox="1"/>
            <p:nvPr/>
          </p:nvSpPr>
          <p:spPr>
            <a:xfrm>
              <a:off x="9039933" y="2050674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0006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9363976-5117-64DE-0D2D-C5345F156134}"/>
                </a:ext>
              </a:extLst>
            </p:cNvPr>
            <p:cNvSpPr txBox="1"/>
            <p:nvPr/>
          </p:nvSpPr>
          <p:spPr>
            <a:xfrm>
              <a:off x="10456015" y="2050674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0007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0BE315D-233E-064A-DAC0-2CE05D87E594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2713914" y="2240084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756196-14EB-51ED-ABE4-F765D14F4DFE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4129994" y="2240084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AE00C65-DA17-1CE3-88E2-BF34B8A8D7A5}"/>
                </a:ext>
              </a:extLst>
            </p:cNvPr>
            <p:cNvCxnSpPr/>
            <p:nvPr/>
          </p:nvCxnSpPr>
          <p:spPr>
            <a:xfrm flipV="1">
              <a:off x="5546074" y="2240084"/>
              <a:ext cx="661699" cy="1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768DC4A-A980-7E4E-246E-266BC49EFF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2154" y="2240082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2B15F84-2FDF-9A1C-BA90-360DECE8E7A2}"/>
                </a:ext>
              </a:extLst>
            </p:cNvPr>
            <p:cNvCxnSpPr>
              <a:cxnSpLocks/>
            </p:cNvCxnSpPr>
            <p:nvPr/>
          </p:nvCxnSpPr>
          <p:spPr>
            <a:xfrm>
              <a:off x="8378234" y="2240082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E959F35-BC7F-6090-1711-3A71927E16C1}"/>
                </a:ext>
              </a:extLst>
            </p:cNvPr>
            <p:cNvCxnSpPr>
              <a:cxnSpLocks/>
            </p:cNvCxnSpPr>
            <p:nvPr/>
          </p:nvCxnSpPr>
          <p:spPr>
            <a:xfrm>
              <a:off x="9794314" y="2240082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24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F0AAB4-41B1-70CE-FEEA-84C7A1166DEA}"/>
              </a:ext>
            </a:extLst>
          </p:cNvPr>
          <p:cNvSpPr txBox="1"/>
          <p:nvPr/>
        </p:nvSpPr>
        <p:spPr>
          <a:xfrm>
            <a:off x="543453" y="2050675"/>
            <a:ext cx="754381" cy="378823"/>
          </a:xfrm>
          <a:prstGeom prst="rect">
            <a:avLst/>
          </a:prstGeom>
          <a:noFill/>
          <a:ln w="12700">
            <a:solidFill>
              <a:schemeClr val="dk1">
                <a:shade val="50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0000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2EEF6-B84A-3ACF-0565-59D09E238A79}"/>
              </a:ext>
            </a:extLst>
          </p:cNvPr>
          <p:cNvSpPr txBox="1"/>
          <p:nvPr/>
        </p:nvSpPr>
        <p:spPr>
          <a:xfrm>
            <a:off x="1959533" y="2050674"/>
            <a:ext cx="754381" cy="378823"/>
          </a:xfrm>
          <a:prstGeom prst="rect">
            <a:avLst/>
          </a:prstGeom>
          <a:noFill/>
          <a:ln w="12700">
            <a:solidFill>
              <a:schemeClr val="dk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0001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C4B40-1CC6-F1B4-E20E-3E638E1D0DE5}"/>
              </a:ext>
            </a:extLst>
          </p:cNvPr>
          <p:cNvSpPr txBox="1"/>
          <p:nvPr/>
        </p:nvSpPr>
        <p:spPr>
          <a:xfrm>
            <a:off x="3994159" y="358459"/>
            <a:ext cx="603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[] counter' = counter + 1 \/ counter' = 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A68A08-A3B6-E683-4486-B0CE04F6D53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1297834" y="2240086"/>
            <a:ext cx="661699" cy="1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3B5B66E-A381-2943-F7E9-D03A02452189}"/>
              </a:ext>
            </a:extLst>
          </p:cNvPr>
          <p:cNvGrpSpPr/>
          <p:nvPr/>
        </p:nvGrpSpPr>
        <p:grpSpPr>
          <a:xfrm>
            <a:off x="2713914" y="2050671"/>
            <a:ext cx="8496482" cy="378826"/>
            <a:chOff x="2713914" y="2050671"/>
            <a:chExt cx="8496482" cy="37882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62B4183-E614-C818-C971-260EE707BA27}"/>
                </a:ext>
              </a:extLst>
            </p:cNvPr>
            <p:cNvSpPr txBox="1"/>
            <p:nvPr/>
          </p:nvSpPr>
          <p:spPr>
            <a:xfrm>
              <a:off x="3375613" y="2050672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0002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3B425D-8166-E335-4CC5-966BABDF348C}"/>
                </a:ext>
              </a:extLst>
            </p:cNvPr>
            <p:cNvSpPr txBox="1"/>
            <p:nvPr/>
          </p:nvSpPr>
          <p:spPr>
            <a:xfrm>
              <a:off x="4791693" y="2050674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0003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807724-AAF0-B597-E5C3-6EE941C66F10}"/>
                </a:ext>
              </a:extLst>
            </p:cNvPr>
            <p:cNvSpPr txBox="1"/>
            <p:nvPr/>
          </p:nvSpPr>
          <p:spPr>
            <a:xfrm>
              <a:off x="6207773" y="2050671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0004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148C86-7CA1-24F0-627C-08311EE86D95}"/>
                </a:ext>
              </a:extLst>
            </p:cNvPr>
            <p:cNvSpPr txBox="1"/>
            <p:nvPr/>
          </p:nvSpPr>
          <p:spPr>
            <a:xfrm>
              <a:off x="7623853" y="2050674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0005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20529D-9929-8948-0CDD-EBA08386CC14}"/>
                </a:ext>
              </a:extLst>
            </p:cNvPr>
            <p:cNvSpPr txBox="1"/>
            <p:nvPr/>
          </p:nvSpPr>
          <p:spPr>
            <a:xfrm>
              <a:off x="9039933" y="2050674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0006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FD8F71-7E2C-2DF7-E132-2580820F42EA}"/>
                </a:ext>
              </a:extLst>
            </p:cNvPr>
            <p:cNvSpPr txBox="1"/>
            <p:nvPr/>
          </p:nvSpPr>
          <p:spPr>
            <a:xfrm>
              <a:off x="10456015" y="2050674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0007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240E101-72CF-E63A-BED2-F7ABF261D21E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 flipV="1">
              <a:off x="2713914" y="2240084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178440-E353-0E49-2AA9-4689E014FB38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4129994" y="2240084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78375E6-E853-FB90-C546-6A55064DC33B}"/>
                </a:ext>
              </a:extLst>
            </p:cNvPr>
            <p:cNvCxnSpPr/>
            <p:nvPr/>
          </p:nvCxnSpPr>
          <p:spPr>
            <a:xfrm flipV="1">
              <a:off x="5546074" y="2240084"/>
              <a:ext cx="661699" cy="1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5A6AA18-A9AA-B6BA-F362-FC0A53A18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2154" y="2240082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60A5EFD-A906-EE24-66D8-C903975B91C3}"/>
                </a:ext>
              </a:extLst>
            </p:cNvPr>
            <p:cNvCxnSpPr>
              <a:cxnSpLocks/>
            </p:cNvCxnSpPr>
            <p:nvPr/>
          </p:nvCxnSpPr>
          <p:spPr>
            <a:xfrm>
              <a:off x="8378234" y="2240082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4D54157-3C62-E532-96AB-08499BA38151}"/>
                </a:ext>
              </a:extLst>
            </p:cNvPr>
            <p:cNvCxnSpPr>
              <a:cxnSpLocks/>
            </p:cNvCxnSpPr>
            <p:nvPr/>
          </p:nvCxnSpPr>
          <p:spPr>
            <a:xfrm>
              <a:off x="9794314" y="2240082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D8E2257-2687-6263-DF54-F2E759AAAB23}"/>
              </a:ext>
            </a:extLst>
          </p:cNvPr>
          <p:cNvGrpSpPr/>
          <p:nvPr/>
        </p:nvGrpSpPr>
        <p:grpSpPr>
          <a:xfrm>
            <a:off x="4129994" y="2240084"/>
            <a:ext cx="7080402" cy="908831"/>
            <a:chOff x="4129994" y="2240084"/>
            <a:chExt cx="7080402" cy="90883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AB277D-FCC7-CBBA-DBEF-1AAFDDFDB728}"/>
                </a:ext>
              </a:extLst>
            </p:cNvPr>
            <p:cNvSpPr txBox="1"/>
            <p:nvPr/>
          </p:nvSpPr>
          <p:spPr>
            <a:xfrm>
              <a:off x="4791693" y="2770092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59B967F-CEC0-2EEA-67C0-8907735ABF52}"/>
                </a:ext>
              </a:extLst>
            </p:cNvPr>
            <p:cNvSpPr txBox="1"/>
            <p:nvPr/>
          </p:nvSpPr>
          <p:spPr>
            <a:xfrm>
              <a:off x="6207773" y="2770089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6C30987-CC78-9DF8-404B-D4BE1004C3AD}"/>
                </a:ext>
              </a:extLst>
            </p:cNvPr>
            <p:cNvSpPr txBox="1"/>
            <p:nvPr/>
          </p:nvSpPr>
          <p:spPr>
            <a:xfrm>
              <a:off x="7623853" y="2770092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B1977E-2524-E8CE-9FE0-6B371C5BAEC1}"/>
                </a:ext>
              </a:extLst>
            </p:cNvPr>
            <p:cNvSpPr txBox="1"/>
            <p:nvPr/>
          </p:nvSpPr>
          <p:spPr>
            <a:xfrm>
              <a:off x="9039933" y="2770092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56720E3-4634-E7B3-4390-C6B84597155A}"/>
                </a:ext>
              </a:extLst>
            </p:cNvPr>
            <p:cNvSpPr txBox="1"/>
            <p:nvPr/>
          </p:nvSpPr>
          <p:spPr>
            <a:xfrm>
              <a:off x="10456015" y="2770092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0004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48E701D-EFEE-888A-8D0A-6A7E7D7E8B3E}"/>
                </a:ext>
              </a:extLst>
            </p:cNvPr>
            <p:cNvCxnSpPr/>
            <p:nvPr/>
          </p:nvCxnSpPr>
          <p:spPr>
            <a:xfrm flipV="1">
              <a:off x="5546074" y="2959502"/>
              <a:ext cx="661699" cy="1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0351D91-603E-F7F5-7575-8EE9AD320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2154" y="2959500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D5DF7BA-EF55-0EE5-F8BB-F4991E4D5C39}"/>
                </a:ext>
              </a:extLst>
            </p:cNvPr>
            <p:cNvCxnSpPr>
              <a:cxnSpLocks/>
            </p:cNvCxnSpPr>
            <p:nvPr/>
          </p:nvCxnSpPr>
          <p:spPr>
            <a:xfrm>
              <a:off x="8378234" y="2959500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8BB2543-44A9-7C1A-CED8-68B6CE5F3619}"/>
                </a:ext>
              </a:extLst>
            </p:cNvPr>
            <p:cNvCxnSpPr>
              <a:cxnSpLocks/>
            </p:cNvCxnSpPr>
            <p:nvPr/>
          </p:nvCxnSpPr>
          <p:spPr>
            <a:xfrm>
              <a:off x="9794314" y="2959500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60CAACE6-DF55-C135-F502-528DC7B0D89D}"/>
                </a:ext>
              </a:extLst>
            </p:cNvPr>
            <p:cNvCxnSpPr>
              <a:cxnSpLocks/>
              <a:stCxn id="3" idx="3"/>
              <a:endCxn id="37" idx="1"/>
            </p:cNvCxnSpPr>
            <p:nvPr/>
          </p:nvCxnSpPr>
          <p:spPr>
            <a:xfrm>
              <a:off x="4129994" y="2240084"/>
              <a:ext cx="661699" cy="719420"/>
            </a:xfrm>
            <a:prstGeom prst="curvedConnector3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E760EA-E9CF-5EF9-8318-5EA83CEB3F2F}"/>
              </a:ext>
            </a:extLst>
          </p:cNvPr>
          <p:cNvGrpSpPr/>
          <p:nvPr/>
        </p:nvGrpSpPr>
        <p:grpSpPr>
          <a:xfrm>
            <a:off x="6962154" y="2959501"/>
            <a:ext cx="4248242" cy="908828"/>
            <a:chOff x="6962154" y="2959501"/>
            <a:chExt cx="4248242" cy="908828"/>
          </a:xfrm>
        </p:grpSpPr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CCA0C591-114C-4202-39F7-291208A8BF32}"/>
                </a:ext>
              </a:extLst>
            </p:cNvPr>
            <p:cNvCxnSpPr>
              <a:cxnSpLocks/>
              <a:stCxn id="38" idx="3"/>
              <a:endCxn id="50" idx="1"/>
            </p:cNvCxnSpPr>
            <p:nvPr/>
          </p:nvCxnSpPr>
          <p:spPr>
            <a:xfrm>
              <a:off x="6962154" y="2959501"/>
              <a:ext cx="661699" cy="719417"/>
            </a:xfrm>
            <a:prstGeom prst="curvedConnector3">
              <a:avLst>
                <a:gd name="adj1" fmla="val 50000"/>
              </a:avLst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B4738F9-A54B-A3B2-5116-F53D2667F276}"/>
                </a:ext>
              </a:extLst>
            </p:cNvPr>
            <p:cNvSpPr txBox="1"/>
            <p:nvPr/>
          </p:nvSpPr>
          <p:spPr>
            <a:xfrm>
              <a:off x="7623853" y="3489506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319194D-1567-B9D9-54DB-9AE3AA11572A}"/>
                </a:ext>
              </a:extLst>
            </p:cNvPr>
            <p:cNvSpPr txBox="1"/>
            <p:nvPr/>
          </p:nvSpPr>
          <p:spPr>
            <a:xfrm>
              <a:off x="9039933" y="3489506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5F9ADD7-1BDF-3CC6-A343-913D73310A1A}"/>
                </a:ext>
              </a:extLst>
            </p:cNvPr>
            <p:cNvSpPr txBox="1"/>
            <p:nvPr/>
          </p:nvSpPr>
          <p:spPr>
            <a:xfrm>
              <a:off x="10456015" y="3489506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0002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4A8BD8-1C55-037F-2559-1E9427A7D5F3}"/>
                </a:ext>
              </a:extLst>
            </p:cNvPr>
            <p:cNvCxnSpPr>
              <a:cxnSpLocks/>
            </p:cNvCxnSpPr>
            <p:nvPr/>
          </p:nvCxnSpPr>
          <p:spPr>
            <a:xfrm>
              <a:off x="8378234" y="3678914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7E8620C-6CBB-D815-4F96-0B282E37FB31}"/>
                </a:ext>
              </a:extLst>
            </p:cNvPr>
            <p:cNvCxnSpPr>
              <a:cxnSpLocks/>
            </p:cNvCxnSpPr>
            <p:nvPr/>
          </p:nvCxnSpPr>
          <p:spPr>
            <a:xfrm>
              <a:off x="9794314" y="3678914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3109107-56F4-7106-9BBB-4733C7DD7282}"/>
              </a:ext>
            </a:extLst>
          </p:cNvPr>
          <p:cNvGrpSpPr/>
          <p:nvPr/>
        </p:nvGrpSpPr>
        <p:grpSpPr>
          <a:xfrm>
            <a:off x="1297834" y="2240087"/>
            <a:ext cx="9912562" cy="2772405"/>
            <a:chOff x="1297834" y="2240087"/>
            <a:chExt cx="9912562" cy="2772405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C153373-D06D-8053-070A-DAC587D99E86}"/>
                </a:ext>
              </a:extLst>
            </p:cNvPr>
            <p:cNvSpPr txBox="1"/>
            <p:nvPr/>
          </p:nvSpPr>
          <p:spPr>
            <a:xfrm>
              <a:off x="1959533" y="4633669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CF76906-345A-E06A-0DD6-F0EFDA8536B7}"/>
                </a:ext>
              </a:extLst>
            </p:cNvPr>
            <p:cNvSpPr txBox="1"/>
            <p:nvPr/>
          </p:nvSpPr>
          <p:spPr>
            <a:xfrm>
              <a:off x="3375613" y="4633667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0000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E5FE115-8697-05E2-08AC-E8C9605531D7}"/>
                </a:ext>
              </a:extLst>
            </p:cNvPr>
            <p:cNvSpPr txBox="1"/>
            <p:nvPr/>
          </p:nvSpPr>
          <p:spPr>
            <a:xfrm>
              <a:off x="4791693" y="4633669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E8B5FCA-B67F-A6C3-FBEE-7CB0E56395E6}"/>
                </a:ext>
              </a:extLst>
            </p:cNvPr>
            <p:cNvSpPr txBox="1"/>
            <p:nvPr/>
          </p:nvSpPr>
          <p:spPr>
            <a:xfrm>
              <a:off x="6207773" y="4633666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0000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F9C0FC8-0D9A-5CF1-A7E2-0C881342F5EC}"/>
                </a:ext>
              </a:extLst>
            </p:cNvPr>
            <p:cNvSpPr txBox="1"/>
            <p:nvPr/>
          </p:nvSpPr>
          <p:spPr>
            <a:xfrm>
              <a:off x="7623853" y="4633669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0000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9F6B3D-589C-3AF7-167B-9EC63D8DFA81}"/>
                </a:ext>
              </a:extLst>
            </p:cNvPr>
            <p:cNvSpPr txBox="1"/>
            <p:nvPr/>
          </p:nvSpPr>
          <p:spPr>
            <a:xfrm>
              <a:off x="9039933" y="4633669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DEB5716-73A0-6475-3FE4-9C8AC2072573}"/>
                </a:ext>
              </a:extLst>
            </p:cNvPr>
            <p:cNvSpPr txBox="1"/>
            <p:nvPr/>
          </p:nvSpPr>
          <p:spPr>
            <a:xfrm>
              <a:off x="10456015" y="4633669"/>
              <a:ext cx="754381" cy="378823"/>
            </a:xfrm>
            <a:prstGeom prst="rect">
              <a:avLst/>
            </a:prstGeom>
            <a:noFill/>
            <a:ln w="12700">
              <a:solidFill>
                <a:schemeClr val="dk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0000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1218737-E985-8058-0B1E-EDA3B73E40B4}"/>
                </a:ext>
              </a:extLst>
            </p:cNvPr>
            <p:cNvCxnSpPr>
              <a:cxnSpLocks/>
              <a:stCxn id="69" idx="3"/>
              <a:endCxn id="70" idx="1"/>
            </p:cNvCxnSpPr>
            <p:nvPr/>
          </p:nvCxnSpPr>
          <p:spPr>
            <a:xfrm flipV="1">
              <a:off x="2713914" y="4823079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EA70489-0286-0FF3-99C4-83B18F9AD767}"/>
                </a:ext>
              </a:extLst>
            </p:cNvPr>
            <p:cNvCxnSpPr>
              <a:cxnSpLocks/>
              <a:stCxn id="70" idx="3"/>
              <a:endCxn id="71" idx="1"/>
            </p:cNvCxnSpPr>
            <p:nvPr/>
          </p:nvCxnSpPr>
          <p:spPr>
            <a:xfrm>
              <a:off x="4129994" y="4823079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D0BEA36-1941-A95C-5050-848D17A34853}"/>
                </a:ext>
              </a:extLst>
            </p:cNvPr>
            <p:cNvCxnSpPr/>
            <p:nvPr/>
          </p:nvCxnSpPr>
          <p:spPr>
            <a:xfrm flipV="1">
              <a:off x="5546074" y="4823079"/>
              <a:ext cx="661699" cy="1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7DB36AB-12AC-AD2A-9535-C0486E96B1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2154" y="4823077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BD0C1488-7784-EED2-9503-44B966B7F33F}"/>
                </a:ext>
              </a:extLst>
            </p:cNvPr>
            <p:cNvCxnSpPr>
              <a:cxnSpLocks/>
            </p:cNvCxnSpPr>
            <p:nvPr/>
          </p:nvCxnSpPr>
          <p:spPr>
            <a:xfrm>
              <a:off x="8378234" y="4823077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91898AD-DC5C-2ACA-9D4C-582D950009E2}"/>
                </a:ext>
              </a:extLst>
            </p:cNvPr>
            <p:cNvCxnSpPr>
              <a:cxnSpLocks/>
            </p:cNvCxnSpPr>
            <p:nvPr/>
          </p:nvCxnSpPr>
          <p:spPr>
            <a:xfrm>
              <a:off x="9794314" y="4823077"/>
              <a:ext cx="661699" cy="2"/>
            </a:xfrm>
            <a:prstGeom prst="straightConnector1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or: Curved 81">
              <a:extLst>
                <a:ext uri="{FF2B5EF4-FFF2-40B4-BE49-F238E27FC236}">
                  <a16:creationId xmlns:a16="http://schemas.microsoft.com/office/drawing/2014/main" id="{2C72C162-D6D3-A293-CD23-6E2130C88832}"/>
                </a:ext>
              </a:extLst>
            </p:cNvPr>
            <p:cNvCxnSpPr>
              <a:cxnSpLocks/>
              <a:stCxn id="7" idx="3"/>
              <a:endCxn id="69" idx="1"/>
            </p:cNvCxnSpPr>
            <p:nvPr/>
          </p:nvCxnSpPr>
          <p:spPr>
            <a:xfrm>
              <a:off x="1297834" y="2240087"/>
              <a:ext cx="661699" cy="2582994"/>
            </a:xfrm>
            <a:prstGeom prst="curvedConnector3">
              <a:avLst/>
            </a:prstGeom>
            <a:ln>
              <a:tailEnd type="triangle" w="med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EA6B0AA6-C070-1AFA-D317-1B9ED74016DF}"/>
              </a:ext>
            </a:extLst>
          </p:cNvPr>
          <p:cNvSpPr txBox="1"/>
          <p:nvPr/>
        </p:nvSpPr>
        <p:spPr>
          <a:xfrm>
            <a:off x="1628683" y="5542492"/>
            <a:ext cx="2324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[]counter &gt;= 0?</a:t>
            </a:r>
          </a:p>
          <a:p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&lt;&gt;counter = 5?</a:t>
            </a:r>
          </a:p>
        </p:txBody>
      </p:sp>
    </p:spTree>
    <p:extLst>
      <p:ext uri="{BB962C8B-B14F-4D97-AF65-F5344CB8AC3E}">
        <p14:creationId xmlns:p14="http://schemas.microsoft.com/office/powerpoint/2010/main" val="3008302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EE9B-46CC-92AA-7945-DF871E58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picture containing person, person, outdoor, wearing&#10;&#10;Description automatically generated">
            <a:extLst>
              <a:ext uri="{FF2B5EF4-FFF2-40B4-BE49-F238E27FC236}">
                <a16:creationId xmlns:a16="http://schemas.microsoft.com/office/drawing/2014/main" id="{E4F89275-3616-9802-43F7-184506C7C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8425"/>
            <a:ext cx="3420151" cy="4351338"/>
          </a:xfrm>
        </p:spPr>
      </p:pic>
    </p:spTree>
    <p:extLst>
      <p:ext uri="{BB962C8B-B14F-4D97-AF65-F5344CB8AC3E}">
        <p14:creationId xmlns:p14="http://schemas.microsoft.com/office/powerpoint/2010/main" val="955392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B65-23E7-9FBF-292D-B838A8A6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3D336-6B73-7C05-05B6-9CF2C5B06107}"/>
              </a:ext>
            </a:extLst>
          </p:cNvPr>
          <p:cNvSpPr txBox="1"/>
          <p:nvPr/>
        </p:nvSpPr>
        <p:spPr>
          <a:xfrm>
            <a:off x="76200" y="2705725"/>
            <a:ext cx="4724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Fira Code" pitchFamily="1" charset="0"/>
                <a:ea typeface="Fira Code" pitchFamily="1" charset="0"/>
                <a:cs typeface="Fira Code" pitchFamily="1" charset="0"/>
              </a:rPr>
              <a:t>{}</a:t>
            </a: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18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B65-23E7-9FBF-292D-B838A8A6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62CD0-51BA-F03B-B340-FBA4A1102A36}"/>
              </a:ext>
            </a:extLst>
          </p:cNvPr>
          <p:cNvSpPr txBox="1"/>
          <p:nvPr/>
        </p:nvSpPr>
        <p:spPr>
          <a:xfrm>
            <a:off x="-914400" y="2705725"/>
            <a:ext cx="6705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Fira Code" pitchFamily="1" charset="0"/>
                <a:ea typeface="Fira Code" pitchFamily="1" charset="0"/>
                <a:cs typeface="Fira Code" pitchFamily="1" charset="0"/>
              </a:rPr>
              <a:t>{1}</a:t>
            </a: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117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7B65-23E7-9FBF-292D-B838A8A68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62CD0-51BA-F03B-B340-FBA4A1102A36}"/>
              </a:ext>
            </a:extLst>
          </p:cNvPr>
          <p:cNvSpPr txBox="1"/>
          <p:nvPr/>
        </p:nvSpPr>
        <p:spPr>
          <a:xfrm>
            <a:off x="533400" y="2705725"/>
            <a:ext cx="381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Fira Code" pitchFamily="1" charset="0"/>
                <a:ea typeface="Fira Code" pitchFamily="1" charset="0"/>
                <a:cs typeface="Fira Code" pitchFamily="1" charset="0"/>
              </a:rPr>
              <a:t>{1,3}</a:t>
            </a: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A20566-B6DD-FB3D-F97A-AB28D19C50C4}"/>
              </a:ext>
            </a:extLst>
          </p:cNvPr>
          <p:cNvSpPr txBox="1"/>
          <p:nvPr/>
        </p:nvSpPr>
        <p:spPr>
          <a:xfrm>
            <a:off x="4114800" y="2705725"/>
            <a:ext cx="4343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={3,1}</a:t>
            </a: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966EF5-5742-3621-4F68-D2D84BE1F2AD}"/>
              </a:ext>
            </a:extLst>
          </p:cNvPr>
          <p:cNvSpPr txBox="1"/>
          <p:nvPr/>
        </p:nvSpPr>
        <p:spPr>
          <a:xfrm>
            <a:off x="4114800" y="4572000"/>
            <a:ext cx="76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={3,1,1,3}</a:t>
            </a: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79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F6E2C5E-8EE4-FEA2-7F43-A4B39337244C}"/>
              </a:ext>
            </a:extLst>
          </p:cNvPr>
          <p:cNvSpPr txBox="1"/>
          <p:nvPr/>
        </p:nvSpPr>
        <p:spPr>
          <a:xfrm>
            <a:off x="1284052" y="2505670"/>
            <a:ext cx="1381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&amp;&amp;</a:t>
            </a:r>
          </a:p>
          <a:p>
            <a:r>
              <a:rPr lang="en-US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||</a:t>
            </a:r>
          </a:p>
          <a:p>
            <a:r>
              <a:rPr lang="en-US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68B50B-01E1-0209-9B95-AF704F309724}"/>
              </a:ext>
            </a:extLst>
          </p:cNvPr>
          <p:cNvSpPr txBox="1"/>
          <p:nvPr/>
        </p:nvSpPr>
        <p:spPr>
          <a:xfrm>
            <a:off x="1157592" y="1651828"/>
            <a:ext cx="203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F2B97C-2351-6559-802E-B0BC1896DDB9}"/>
              </a:ext>
            </a:extLst>
          </p:cNvPr>
          <p:cNvSpPr txBox="1"/>
          <p:nvPr/>
        </p:nvSpPr>
        <p:spPr>
          <a:xfrm>
            <a:off x="6713707" y="1651828"/>
            <a:ext cx="203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C3B3B-DA96-8E34-5D8F-4074473E4632}"/>
              </a:ext>
            </a:extLst>
          </p:cNvPr>
          <p:cNvSpPr txBox="1"/>
          <p:nvPr/>
        </p:nvSpPr>
        <p:spPr>
          <a:xfrm>
            <a:off x="6712085" y="2505669"/>
            <a:ext cx="13813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/\</a:t>
            </a:r>
          </a:p>
          <a:p>
            <a:r>
              <a:rPr lang="en-US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\/</a:t>
            </a:r>
          </a:p>
          <a:p>
            <a:r>
              <a:rPr lang="en-US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~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39F880A-E0D2-7AF1-5A24-49E32EE0A0FA}"/>
              </a:ext>
            </a:extLst>
          </p:cNvPr>
          <p:cNvGrpSpPr/>
          <p:nvPr/>
        </p:nvGrpSpPr>
        <p:grpSpPr>
          <a:xfrm>
            <a:off x="3414409" y="2752928"/>
            <a:ext cx="2548646" cy="1848257"/>
            <a:chOff x="3414409" y="2752928"/>
            <a:chExt cx="2548646" cy="1848257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B9247CC-8DE7-C82C-1E92-576CE175E6F4}"/>
                </a:ext>
              </a:extLst>
            </p:cNvPr>
            <p:cNvSpPr/>
            <p:nvPr/>
          </p:nvSpPr>
          <p:spPr>
            <a:xfrm>
              <a:off x="3414409" y="2752928"/>
              <a:ext cx="2548646" cy="29183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1FE5242-06AC-08BD-F0AE-1956F5AE5556}"/>
                </a:ext>
              </a:extLst>
            </p:cNvPr>
            <p:cNvSpPr/>
            <p:nvPr/>
          </p:nvSpPr>
          <p:spPr>
            <a:xfrm>
              <a:off x="3414409" y="3531141"/>
              <a:ext cx="2548646" cy="29183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B78B2549-6EF4-F375-0820-DABCAF68130C}"/>
                </a:ext>
              </a:extLst>
            </p:cNvPr>
            <p:cNvSpPr/>
            <p:nvPr/>
          </p:nvSpPr>
          <p:spPr>
            <a:xfrm>
              <a:off x="3414409" y="4309355"/>
              <a:ext cx="2548646" cy="291830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1661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462CD0-51BA-F03B-B340-FBA4A1102A36}"/>
              </a:ext>
            </a:extLst>
          </p:cNvPr>
          <p:cNvSpPr txBox="1"/>
          <p:nvPr/>
        </p:nvSpPr>
        <p:spPr>
          <a:xfrm>
            <a:off x="152400" y="552271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{1,3}</a:t>
            </a:r>
            <a:endParaRPr lang="en-US" sz="11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9402A-9AF4-1EE5-C605-2BFCF75338A8}"/>
              </a:ext>
            </a:extLst>
          </p:cNvPr>
          <p:cNvSpPr txBox="1"/>
          <p:nvPr/>
        </p:nvSpPr>
        <p:spPr>
          <a:xfrm>
            <a:off x="152400" y="2124891"/>
            <a:ext cx="5486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\union{2,3}</a:t>
            </a:r>
            <a:endParaRPr lang="en-US" sz="11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61FC8-3E6B-FE14-E963-504C2AFD28E2}"/>
              </a:ext>
            </a:extLst>
          </p:cNvPr>
          <p:cNvSpPr txBox="1"/>
          <p:nvPr/>
        </p:nvSpPr>
        <p:spPr>
          <a:xfrm>
            <a:off x="7239000" y="2133600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={1,2,3}</a:t>
            </a:r>
            <a:endParaRPr lang="en-US" sz="11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8262FC-D292-E216-3073-7466FD68DEF9}"/>
              </a:ext>
            </a:extLst>
          </p:cNvPr>
          <p:cNvSpPr txBox="1"/>
          <p:nvPr/>
        </p:nvSpPr>
        <p:spPr>
          <a:xfrm>
            <a:off x="38100" y="34290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\intersect{2,3}</a:t>
            </a:r>
            <a:endParaRPr lang="en-US" sz="11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AF618-33E4-20DA-FD10-DE8A766CB139}"/>
              </a:ext>
            </a:extLst>
          </p:cNvPr>
          <p:cNvSpPr txBox="1"/>
          <p:nvPr/>
        </p:nvSpPr>
        <p:spPr>
          <a:xfrm>
            <a:off x="6324600" y="3437709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={2}</a:t>
            </a:r>
            <a:endParaRPr lang="en-US" sz="11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A1910E-7B5A-5007-2D72-F65B8308A229}"/>
              </a:ext>
            </a:extLst>
          </p:cNvPr>
          <p:cNvSpPr txBox="1"/>
          <p:nvPr/>
        </p:nvSpPr>
        <p:spPr>
          <a:xfrm>
            <a:off x="228600" y="4711336"/>
            <a:ext cx="304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\{2,3}</a:t>
            </a:r>
            <a:endParaRPr lang="en-US" sz="11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217B46-D123-8EEF-D354-38B8560BE95C}"/>
              </a:ext>
            </a:extLst>
          </p:cNvPr>
          <p:cNvSpPr txBox="1"/>
          <p:nvPr/>
        </p:nvSpPr>
        <p:spPr>
          <a:xfrm>
            <a:off x="6324600" y="4711335"/>
            <a:ext cx="396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Fira Code" pitchFamily="1" charset="0"/>
                <a:ea typeface="Fira Code" pitchFamily="1" charset="0"/>
                <a:cs typeface="Fira Code" pitchFamily="1" charset="0"/>
              </a:rPr>
              <a:t>={1}</a:t>
            </a:r>
            <a:endParaRPr lang="en-US" sz="11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7EA2F9-D6ED-D98F-E8B4-975ABCE9F628}"/>
              </a:ext>
            </a:extLst>
          </p:cNvPr>
          <p:cNvSpPr txBox="1"/>
          <p:nvPr/>
        </p:nvSpPr>
        <p:spPr>
          <a:xfrm>
            <a:off x="3453320" y="2340299"/>
            <a:ext cx="198444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/\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6AF6D-23BC-90FC-BAFD-7EA4A0F43773}"/>
              </a:ext>
            </a:extLst>
          </p:cNvPr>
          <p:cNvSpPr txBox="1"/>
          <p:nvPr/>
        </p:nvSpPr>
        <p:spPr>
          <a:xfrm>
            <a:off x="5787957" y="2733472"/>
            <a:ext cx="21303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/>
              <a:t>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62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7EA2F9-D6ED-D98F-E8B4-975ABCE9F628}"/>
              </a:ext>
            </a:extLst>
          </p:cNvPr>
          <p:cNvSpPr txBox="1"/>
          <p:nvPr/>
        </p:nvSpPr>
        <p:spPr>
          <a:xfrm rot="10800000">
            <a:off x="3453320" y="2340299"/>
            <a:ext cx="198444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latin typeface="Fira Code" pitchFamily="1" charset="0"/>
                <a:ea typeface="Fira Code" pitchFamily="1" charset="0"/>
                <a:cs typeface="Fira Code" pitchFamily="1" charset="0"/>
              </a:rPr>
              <a:t>/\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6AF6D-23BC-90FC-BAFD-7EA4A0F43773}"/>
              </a:ext>
            </a:extLst>
          </p:cNvPr>
          <p:cNvSpPr txBox="1"/>
          <p:nvPr/>
        </p:nvSpPr>
        <p:spPr>
          <a:xfrm>
            <a:off x="5778228" y="2878908"/>
            <a:ext cx="63327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/>
              <a:t>hhhhhhhh</a:t>
            </a:r>
            <a:r>
              <a:rPr lang="en-US" sz="8000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767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Word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1507-75FB-92CD-B8A3-04AE76ADB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D6B34-4D2A-233F-78EC-631E595A6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30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1A5E6E-9E16-4535-8E7F-B43FE7BCC5CD}"/>
              </a:ext>
            </a:extLst>
          </p:cNvPr>
          <p:cNvSpPr txBox="1"/>
          <p:nvPr/>
        </p:nvSpPr>
        <p:spPr>
          <a:xfrm>
            <a:off x="1654310" y="2136338"/>
            <a:ext cx="48750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Fira Code" pitchFamily="1" charset="0"/>
                <a:ea typeface="Fira Code" pitchFamily="1" charset="0"/>
                <a:cs typeface="Fira Code" pitchFamily="1" charset="0"/>
              </a:rPr>
              <a:t>TRUE, FALSE</a:t>
            </a:r>
          </a:p>
        </p:txBody>
      </p:sp>
    </p:spTree>
    <p:extLst>
      <p:ext uri="{BB962C8B-B14F-4D97-AF65-F5344CB8AC3E}">
        <p14:creationId xmlns:p14="http://schemas.microsoft.com/office/powerpoint/2010/main" val="414601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71507-75FB-92CD-B8A3-04AE76ADB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Exercises!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DD6B34-4D2A-233F-78EC-631E595A6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26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CA05A-54A5-601E-6847-BA786E13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7997A-B75F-A708-3234-74C82DE0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(x &lt; 10) &amp;&amp; (x &gt; 2) &amp;&amp; NOT (x % 5 &gt; 3)</a:t>
            </a:r>
          </a:p>
          <a:p>
            <a:pPr marL="0" indent="0">
              <a:buNone/>
            </a:pP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(x &lt; 10) /\ (x &gt; 2) /\ ~(x % 5 &gt; 3)</a:t>
            </a:r>
          </a:p>
          <a:p>
            <a:pPr marL="0" indent="0">
              <a:buNone/>
            </a:pP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marL="0" indent="0">
              <a:buNone/>
            </a:pP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/\ x &lt; 10</a:t>
            </a:r>
          </a:p>
          <a:p>
            <a:pPr marL="0" indent="0">
              <a:buNone/>
            </a:pP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/\ x &gt; 2</a:t>
            </a:r>
          </a:p>
          <a:p>
            <a:pPr marL="0" indent="0">
              <a:buNone/>
            </a:pPr>
            <a:r>
              <a:rPr lang="en-US" dirty="0">
                <a:latin typeface="Fira Code" pitchFamily="1" charset="0"/>
                <a:ea typeface="Fira Code" pitchFamily="1" charset="0"/>
                <a:cs typeface="Fira Code" pitchFamily="1" charset="0"/>
              </a:rPr>
              <a:t>/\ ~(x % 2 = 1)</a:t>
            </a:r>
          </a:p>
        </p:txBody>
      </p:sp>
    </p:spTree>
    <p:extLst>
      <p:ext uri="{BB962C8B-B14F-4D97-AF65-F5344CB8AC3E}">
        <p14:creationId xmlns:p14="http://schemas.microsoft.com/office/powerpoint/2010/main" val="95331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9183</TotalTime>
  <Words>412</Words>
  <Application>Microsoft Office PowerPoint</Application>
  <PresentationFormat>Widescreen</PresentationFormat>
  <Paragraphs>138</Paragraphs>
  <Slides>30</Slides>
  <Notes>15</Notes>
  <HiddenSlides>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Fira Code</vt:lpstr>
      <vt:lpstr>Office Theme</vt:lpstr>
      <vt:lpstr>Logic: the study of truth</vt:lpstr>
      <vt:lpstr>PowerPoint Presentation</vt:lpstr>
      <vt:lpstr>PowerPoint Presentation</vt:lpstr>
      <vt:lpstr>PowerPoint Presentation</vt:lpstr>
      <vt:lpstr>PowerPoint Presentation</vt:lpstr>
      <vt:lpstr>Propositional Logic</vt:lpstr>
      <vt:lpstr>PowerPoint Presentation</vt:lpstr>
      <vt:lpstr>Exercises!</vt:lpstr>
      <vt:lpstr>Exercise 1</vt:lpstr>
      <vt:lpstr>Exercise 2</vt:lpstr>
      <vt:lpstr>Predicate Logic</vt:lpstr>
      <vt:lpstr>Do we need to cover sets?</vt:lpstr>
      <vt:lpstr>PowerPoint Presentation</vt:lpstr>
      <vt:lpstr>PowerPoint Presentation</vt:lpstr>
      <vt:lpstr>PowerPoint Presentation</vt:lpstr>
      <vt:lpstr>PowerPoint Presentation</vt:lpstr>
      <vt:lpstr>Exercises!</vt:lpstr>
      <vt:lpstr>PowerPoint Presentation</vt:lpstr>
      <vt:lpstr>PowerPoint Presentation</vt:lpstr>
      <vt:lpstr>Temporal Logic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Sets</vt:lpstr>
      <vt:lpstr>PowerPoint Presentation</vt:lpstr>
      <vt:lpstr>%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Hillel Wayne</dc:creator>
  <cp:lastModifiedBy>Hillel Wayne</cp:lastModifiedBy>
  <cp:revision>38</cp:revision>
  <dcterms:created xsi:type="dcterms:W3CDTF">2022-09-06T23:53:54Z</dcterms:created>
  <dcterms:modified xsi:type="dcterms:W3CDTF">2022-09-20T23:04:10Z</dcterms:modified>
</cp:coreProperties>
</file>