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60"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8277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3830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944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2414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8024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3144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1158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331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5856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0110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2/8/2023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5247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2/8/2023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2755430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006C-F892-E3DD-87FC-A6F539E20E90}"/>
              </a:ext>
            </a:extLst>
          </p:cNvPr>
          <p:cNvSpPr>
            <a:spLocks noGrp="1"/>
          </p:cNvSpPr>
          <p:nvPr>
            <p:ph type="ctrTitle"/>
          </p:nvPr>
        </p:nvSpPr>
        <p:spPr>
          <a:xfrm>
            <a:off x="2671927" y="4118453"/>
            <a:ext cx="9571905" cy="1232744"/>
          </a:xfrm>
        </p:spPr>
        <p:txBody>
          <a:bodyPr anchor="ctr">
            <a:normAutofit fontScale="90000"/>
          </a:bodyPr>
          <a:lstStyle/>
          <a:p>
            <a:r>
              <a:rPr lang="en-US" sz="3200"/>
              <a:t>Analysis of the Impact of Economic Status on Nutrient Deficiency and Related Chronic Diseases </a:t>
            </a:r>
            <a:br>
              <a:rPr lang="en-US" sz="3200"/>
            </a:br>
            <a:endParaRPr lang="en-US" sz="3200" dirty="0"/>
          </a:p>
        </p:txBody>
      </p:sp>
      <p:sp>
        <p:nvSpPr>
          <p:cNvPr id="3" name="Subtitle 2">
            <a:extLst>
              <a:ext uri="{FF2B5EF4-FFF2-40B4-BE49-F238E27FC236}">
                <a16:creationId xmlns:a16="http://schemas.microsoft.com/office/drawing/2014/main" id="{D9978031-1F66-D03D-B50F-6A5FD97E07EE}"/>
              </a:ext>
            </a:extLst>
          </p:cNvPr>
          <p:cNvSpPr>
            <a:spLocks noGrp="1"/>
          </p:cNvSpPr>
          <p:nvPr>
            <p:ph type="subTitle" idx="1"/>
          </p:nvPr>
        </p:nvSpPr>
        <p:spPr>
          <a:xfrm>
            <a:off x="4164542" y="4891438"/>
            <a:ext cx="7496336" cy="459759"/>
          </a:xfrm>
        </p:spPr>
        <p:txBody>
          <a:bodyPr anchor="b">
            <a:normAutofit/>
          </a:bodyPr>
          <a:lstStyle/>
          <a:p>
            <a:pPr algn="r"/>
            <a:r>
              <a:rPr lang="en-US"/>
              <a:t>By Bradley Hepburn, Mololuwa Fatoki, and Abigail Janvier</a:t>
            </a:r>
            <a:endParaRPr lang="en-US" dirty="0"/>
          </a:p>
        </p:txBody>
      </p:sp>
    </p:spTree>
    <p:extLst>
      <p:ext uri="{BB962C8B-B14F-4D97-AF65-F5344CB8AC3E}">
        <p14:creationId xmlns:p14="http://schemas.microsoft.com/office/powerpoint/2010/main" val="103566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F8F8-B65F-3EFC-ACFB-F74FAD997404}"/>
              </a:ext>
            </a:extLst>
          </p:cNvPr>
          <p:cNvSpPr>
            <a:spLocks noGrp="1"/>
          </p:cNvSpPr>
          <p:nvPr>
            <p:ph type="title"/>
          </p:nvPr>
        </p:nvSpPr>
        <p:spPr>
          <a:xfrm>
            <a:off x="233680" y="233680"/>
            <a:ext cx="8886884" cy="681470"/>
          </a:xfrm>
        </p:spPr>
        <p:txBody>
          <a:bodyPr/>
          <a:lstStyle/>
          <a:p>
            <a:r>
              <a:rPr lang="en-US" dirty="0"/>
              <a:t>Question 1</a:t>
            </a:r>
          </a:p>
        </p:txBody>
      </p:sp>
      <p:pic>
        <p:nvPicPr>
          <p:cNvPr id="5" name="Content Placeholder 4">
            <a:extLst>
              <a:ext uri="{FF2B5EF4-FFF2-40B4-BE49-F238E27FC236}">
                <a16:creationId xmlns:a16="http://schemas.microsoft.com/office/drawing/2014/main" id="{4FD3FD8A-6D58-E7BF-5004-A451E40CA96F}"/>
              </a:ext>
            </a:extLst>
          </p:cNvPr>
          <p:cNvPicPr>
            <a:picLocks noGrp="1" noChangeAspect="1"/>
          </p:cNvPicPr>
          <p:nvPr>
            <p:ph idx="1"/>
          </p:nvPr>
        </p:nvPicPr>
        <p:blipFill>
          <a:blip/>
          <a:stretch>
            <a:fillRect/>
          </a:stretch>
        </p:blipFill>
        <p:spPr>
          <a:xfrm>
            <a:off x="6375055" y="2073275"/>
            <a:ext cx="5112440" cy="3676650"/>
          </a:xfrm>
        </p:spPr>
      </p:pic>
      <p:sp>
        <p:nvSpPr>
          <p:cNvPr id="7" name="TextBox 6">
            <a:extLst>
              <a:ext uri="{FF2B5EF4-FFF2-40B4-BE49-F238E27FC236}">
                <a16:creationId xmlns:a16="http://schemas.microsoft.com/office/drawing/2014/main" id="{E285BEB2-0CBF-ADC6-BEC8-5366B1A89057}"/>
              </a:ext>
            </a:extLst>
          </p:cNvPr>
          <p:cNvSpPr txBox="1"/>
          <p:nvPr/>
        </p:nvSpPr>
        <p:spPr>
          <a:xfrm>
            <a:off x="589280" y="1221708"/>
            <a:ext cx="5669280" cy="3139321"/>
          </a:xfrm>
          <a:prstGeom prst="rect">
            <a:avLst/>
          </a:prstGeom>
          <a:noFill/>
        </p:spPr>
        <p:txBody>
          <a:bodyPr wrap="square" rtlCol="0">
            <a:spAutoFit/>
          </a:bodyPr>
          <a:lstStyle/>
          <a:p>
            <a:r>
              <a:rPr lang="en-US" dirty="0"/>
              <a:t>Does economic status significantly impact the prevalence of nutrient deficiency and related chronic diseases in a population?</a:t>
            </a:r>
          </a:p>
          <a:p>
            <a:endParaRPr lang="en-US" dirty="0"/>
          </a:p>
          <a:p>
            <a:pPr marL="742950" lvl="1" indent="-285750">
              <a:buFont typeface="Arial" panose="020B0604020202020204" pitchFamily="34" charset="0"/>
              <a:buChar char="•"/>
            </a:pPr>
            <a:r>
              <a:rPr lang="en-US" dirty="0"/>
              <a:t>Negative linear regression</a:t>
            </a:r>
          </a:p>
          <a:p>
            <a:pPr marL="742950" lvl="1" indent="-285750">
              <a:buFont typeface="Arial" panose="020B0604020202020204" pitchFamily="34" charset="0"/>
              <a:buChar char="•"/>
            </a:pPr>
            <a:r>
              <a:rPr lang="en-US" dirty="0"/>
              <a:t>Pearson Coefficient -0.33</a:t>
            </a:r>
          </a:p>
          <a:p>
            <a:pPr lvl="1"/>
            <a:endParaRPr lang="en-US" dirty="0"/>
          </a:p>
          <a:p>
            <a:pPr marL="742950" lvl="1" indent="-285750">
              <a:buFont typeface="Arial" panose="020B0604020202020204" pitchFamily="34" charset="0"/>
              <a:buChar char="•"/>
            </a:pPr>
            <a:r>
              <a:rPr lang="en-US" dirty="0"/>
              <a:t>Limitations</a:t>
            </a:r>
          </a:p>
          <a:p>
            <a:pPr marL="1200150" lvl="2" indent="-285750">
              <a:buFont typeface="Arial" panose="020B0604020202020204" pitchFamily="34" charset="0"/>
              <a:buChar char="•"/>
            </a:pPr>
            <a:r>
              <a:rPr lang="en-US" dirty="0"/>
              <a:t>Too many variables</a:t>
            </a:r>
          </a:p>
          <a:p>
            <a:pPr marL="1200150" lvl="2" indent="-285750">
              <a:buFont typeface="Arial" panose="020B0604020202020204" pitchFamily="34" charset="0"/>
              <a:buChar char="•"/>
            </a:pPr>
            <a:r>
              <a:rPr lang="en-US" dirty="0"/>
              <a:t>Limited data resources </a:t>
            </a:r>
          </a:p>
          <a:p>
            <a:pPr marL="1200150" lvl="2" indent="-285750">
              <a:buFont typeface="Arial" panose="020B0604020202020204" pitchFamily="34" charset="0"/>
              <a:buChar char="•"/>
            </a:pPr>
            <a:r>
              <a:rPr lang="en-US" dirty="0"/>
              <a:t>Outliers </a:t>
            </a:r>
          </a:p>
        </p:txBody>
      </p:sp>
    </p:spTree>
    <p:extLst>
      <p:ext uri="{BB962C8B-B14F-4D97-AF65-F5344CB8AC3E}">
        <p14:creationId xmlns:p14="http://schemas.microsoft.com/office/powerpoint/2010/main" val="252819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4139-4248-FABD-08D5-B508B8E11A38}"/>
              </a:ext>
            </a:extLst>
          </p:cNvPr>
          <p:cNvSpPr>
            <a:spLocks noGrp="1"/>
          </p:cNvSpPr>
          <p:nvPr>
            <p:ph type="title"/>
          </p:nvPr>
        </p:nvSpPr>
        <p:spPr>
          <a:xfrm>
            <a:off x="294640" y="274320"/>
            <a:ext cx="8886884" cy="645131"/>
          </a:xfrm>
        </p:spPr>
        <p:txBody>
          <a:bodyPr/>
          <a:lstStyle/>
          <a:p>
            <a:r>
              <a:rPr lang="en-US" dirty="0"/>
              <a:t>Question 2</a:t>
            </a:r>
          </a:p>
        </p:txBody>
      </p:sp>
      <p:sp>
        <p:nvSpPr>
          <p:cNvPr id="4" name="TextBox 3">
            <a:extLst>
              <a:ext uri="{FF2B5EF4-FFF2-40B4-BE49-F238E27FC236}">
                <a16:creationId xmlns:a16="http://schemas.microsoft.com/office/drawing/2014/main" id="{6BE62CEB-4B6A-14A4-8D56-02CC681CAF75}"/>
              </a:ext>
            </a:extLst>
          </p:cNvPr>
          <p:cNvSpPr txBox="1"/>
          <p:nvPr/>
        </p:nvSpPr>
        <p:spPr>
          <a:xfrm>
            <a:off x="589280" y="1221708"/>
            <a:ext cx="5669280" cy="4524315"/>
          </a:xfrm>
          <a:prstGeom prst="rect">
            <a:avLst/>
          </a:prstGeom>
          <a:noFill/>
        </p:spPr>
        <p:txBody>
          <a:bodyPr wrap="square" rtlCol="0">
            <a:spAutoFit/>
          </a:bodyPr>
          <a:lstStyle/>
          <a:p>
            <a:r>
              <a:rPr lang="en-US" dirty="0"/>
              <a:t>Do more affluent areas experience less cases of nutrient deficiency related diseases than impoverished communities?</a:t>
            </a:r>
          </a:p>
          <a:p>
            <a:endParaRPr lang="en-US" dirty="0"/>
          </a:p>
          <a:p>
            <a:pPr marL="742950" lvl="1" indent="-285750">
              <a:buFont typeface="Arial" panose="020B0604020202020204" pitchFamily="34" charset="0"/>
              <a:buChar char="•"/>
            </a:pPr>
            <a:r>
              <a:rPr lang="en-US" dirty="0"/>
              <a:t>No correlation found between cardiovascular disease and diabetes and nutrient deficiency </a:t>
            </a:r>
          </a:p>
          <a:p>
            <a:pPr marL="742950" lvl="1" indent="-285750">
              <a:buFont typeface="Arial" panose="020B0604020202020204" pitchFamily="34" charset="0"/>
              <a:buChar char="•"/>
            </a:pPr>
            <a:r>
              <a:rPr lang="en-US" dirty="0"/>
              <a:t>Negative relationship between the prevalence of disease and median household income</a:t>
            </a:r>
          </a:p>
          <a:p>
            <a:pPr lvl="1"/>
            <a:endParaRPr lang="en-US" dirty="0"/>
          </a:p>
          <a:p>
            <a:pPr marL="742950" lvl="1" indent="-285750">
              <a:buFont typeface="Arial" panose="020B0604020202020204" pitchFamily="34" charset="0"/>
              <a:buChar char="•"/>
            </a:pPr>
            <a:r>
              <a:rPr lang="en-US" dirty="0"/>
              <a:t>Limitations</a:t>
            </a:r>
          </a:p>
          <a:p>
            <a:pPr marL="1200150" lvl="2" indent="-285750">
              <a:buFont typeface="Arial" panose="020B0604020202020204" pitchFamily="34" charset="0"/>
              <a:buChar char="•"/>
            </a:pPr>
            <a:r>
              <a:rPr lang="en-US" dirty="0"/>
              <a:t>Collected data did not relate to nutrient deficiency</a:t>
            </a:r>
          </a:p>
          <a:p>
            <a:pPr marL="1200150" lvl="2" indent="-285750">
              <a:buFont typeface="Arial" panose="020B0604020202020204" pitchFamily="34" charset="0"/>
              <a:buChar char="•"/>
            </a:pPr>
            <a:r>
              <a:rPr lang="en-US" dirty="0"/>
              <a:t>Couldn’t find data in proper format for analysis</a:t>
            </a:r>
          </a:p>
        </p:txBody>
      </p:sp>
      <p:pic>
        <p:nvPicPr>
          <p:cNvPr id="3" name="Picture 2">
            <a:extLst>
              <a:ext uri="{FF2B5EF4-FFF2-40B4-BE49-F238E27FC236}">
                <a16:creationId xmlns:a16="http://schemas.microsoft.com/office/drawing/2014/main" id="{AD22353E-4F6C-21D1-D945-D1F89009034E}"/>
              </a:ext>
            </a:extLst>
          </p:cNvPr>
          <p:cNvPicPr>
            <a:picLocks noChangeAspect="1"/>
          </p:cNvPicPr>
          <p:nvPr/>
        </p:nvPicPr>
        <p:blipFill>
          <a:blip r:embed="rId2"/>
          <a:stretch>
            <a:fillRect/>
          </a:stretch>
        </p:blipFill>
        <p:spPr>
          <a:xfrm>
            <a:off x="6391275" y="700088"/>
            <a:ext cx="4439662" cy="2728912"/>
          </a:xfrm>
          <a:prstGeom prst="rect">
            <a:avLst/>
          </a:prstGeom>
        </p:spPr>
      </p:pic>
      <p:pic>
        <p:nvPicPr>
          <p:cNvPr id="5" name="Picture 4">
            <a:extLst>
              <a:ext uri="{FF2B5EF4-FFF2-40B4-BE49-F238E27FC236}">
                <a16:creationId xmlns:a16="http://schemas.microsoft.com/office/drawing/2014/main" id="{7822B859-FDC4-E40A-5AA7-1597DA65DAFB}"/>
              </a:ext>
            </a:extLst>
          </p:cNvPr>
          <p:cNvPicPr>
            <a:picLocks noChangeAspect="1"/>
          </p:cNvPicPr>
          <p:nvPr/>
        </p:nvPicPr>
        <p:blipFill>
          <a:blip r:embed="rId3"/>
          <a:stretch>
            <a:fillRect/>
          </a:stretch>
        </p:blipFill>
        <p:spPr>
          <a:xfrm>
            <a:off x="6848475" y="3664342"/>
            <a:ext cx="4295775" cy="3041257"/>
          </a:xfrm>
          <a:prstGeom prst="rect">
            <a:avLst/>
          </a:prstGeom>
        </p:spPr>
      </p:pic>
    </p:spTree>
    <p:extLst>
      <p:ext uri="{BB962C8B-B14F-4D97-AF65-F5344CB8AC3E}">
        <p14:creationId xmlns:p14="http://schemas.microsoft.com/office/powerpoint/2010/main" val="241431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653C83-6227-4B61-1C7C-A0BD7D1DAB52}"/>
              </a:ext>
            </a:extLst>
          </p:cNvPr>
          <p:cNvPicPr>
            <a:picLocks noChangeAspect="1"/>
          </p:cNvPicPr>
          <p:nvPr/>
        </p:nvPicPr>
        <p:blipFill>
          <a:blip r:embed="rId2"/>
          <a:stretch>
            <a:fillRect/>
          </a:stretch>
        </p:blipFill>
        <p:spPr>
          <a:xfrm>
            <a:off x="6029325" y="1847988"/>
            <a:ext cx="5953601" cy="3162024"/>
          </a:xfrm>
          <a:prstGeom prst="rect">
            <a:avLst/>
          </a:prstGeom>
        </p:spPr>
      </p:pic>
      <p:sp>
        <p:nvSpPr>
          <p:cNvPr id="2" name="Title 1">
            <a:extLst>
              <a:ext uri="{FF2B5EF4-FFF2-40B4-BE49-F238E27FC236}">
                <a16:creationId xmlns:a16="http://schemas.microsoft.com/office/drawing/2014/main" id="{84543CAD-0B1C-2331-FF4E-A42B68A81DFD}"/>
              </a:ext>
            </a:extLst>
          </p:cNvPr>
          <p:cNvSpPr>
            <a:spLocks noGrp="1"/>
          </p:cNvSpPr>
          <p:nvPr>
            <p:ph type="title"/>
          </p:nvPr>
        </p:nvSpPr>
        <p:spPr>
          <a:xfrm>
            <a:off x="426720" y="298191"/>
            <a:ext cx="8886884" cy="742430"/>
          </a:xfrm>
        </p:spPr>
        <p:txBody>
          <a:bodyPr/>
          <a:lstStyle/>
          <a:p>
            <a:r>
              <a:rPr lang="en-US" dirty="0"/>
              <a:t>Question 3</a:t>
            </a:r>
          </a:p>
        </p:txBody>
      </p:sp>
      <p:sp>
        <p:nvSpPr>
          <p:cNvPr id="3" name="Content Placeholder 2">
            <a:extLst>
              <a:ext uri="{FF2B5EF4-FFF2-40B4-BE49-F238E27FC236}">
                <a16:creationId xmlns:a16="http://schemas.microsoft.com/office/drawing/2014/main" id="{FF2CBD87-601D-7F11-0E4A-061351494CE5}"/>
              </a:ext>
            </a:extLst>
          </p:cNvPr>
          <p:cNvSpPr>
            <a:spLocks noGrp="1"/>
          </p:cNvSpPr>
          <p:nvPr>
            <p:ph idx="1"/>
          </p:nvPr>
        </p:nvSpPr>
        <p:spPr>
          <a:xfrm>
            <a:off x="632967" y="1428496"/>
            <a:ext cx="6196457" cy="3677683"/>
          </a:xfrm>
        </p:spPr>
        <p:txBody>
          <a:bodyPr>
            <a:normAutofit lnSpcReduction="10000"/>
          </a:bodyPr>
          <a:lstStyle/>
          <a:p>
            <a:pPr marL="0" indent="0">
              <a:buNone/>
            </a:pPr>
            <a:r>
              <a:rPr lang="en-US" dirty="0"/>
              <a:t>What is the economic status of the regions most affected by nutrient deficiency and its related chronic diseases?</a:t>
            </a:r>
          </a:p>
          <a:p>
            <a:pPr marL="742950" lvl="1" indent="-285750">
              <a:buFont typeface="Arial" panose="020B0604020202020204" pitchFamily="34" charset="0"/>
              <a:buChar char="•"/>
            </a:pPr>
            <a:r>
              <a:rPr lang="en-US" dirty="0"/>
              <a:t>Southern Asia 	</a:t>
            </a:r>
          </a:p>
          <a:p>
            <a:pPr marL="971550" lvl="2" indent="-285750"/>
            <a:r>
              <a:rPr lang="en-US" dirty="0"/>
              <a:t>India</a:t>
            </a:r>
          </a:p>
          <a:p>
            <a:pPr marL="971550" lvl="2" indent="-285750"/>
            <a:r>
              <a:rPr lang="en-US" dirty="0"/>
              <a:t>China</a:t>
            </a:r>
          </a:p>
          <a:p>
            <a:pPr marL="742950" lvl="1" indent="-285750">
              <a:buFont typeface="Arial" panose="020B0604020202020204" pitchFamily="34" charset="0"/>
              <a:buChar char="•"/>
            </a:pPr>
            <a:r>
              <a:rPr lang="en-US" dirty="0"/>
              <a:t>Economic Status</a:t>
            </a:r>
          </a:p>
          <a:p>
            <a:pPr marL="971550" lvl="2" indent="-285750"/>
            <a:r>
              <a:rPr lang="en-US" dirty="0"/>
              <a:t>$10,000 - $20,000 </a:t>
            </a:r>
          </a:p>
          <a:p>
            <a:pPr marL="742950" lvl="1" indent="-285750">
              <a:buFont typeface="Arial" panose="020B0604020202020204" pitchFamily="34" charset="0"/>
              <a:buChar char="•"/>
            </a:pPr>
            <a:r>
              <a:rPr lang="en-US" dirty="0"/>
              <a:t>Limitations</a:t>
            </a:r>
          </a:p>
          <a:p>
            <a:pPr marL="971550" lvl="2" indent="-285750"/>
            <a:r>
              <a:rPr lang="en-US" dirty="0"/>
              <a:t>Data doesn’t account for disparities between income brackets within countries </a:t>
            </a:r>
          </a:p>
          <a:p>
            <a:pPr marL="0" indent="0">
              <a:buNone/>
            </a:pPr>
            <a:endParaRPr lang="en-US" dirty="0"/>
          </a:p>
        </p:txBody>
      </p:sp>
    </p:spTree>
    <p:extLst>
      <p:ext uri="{BB962C8B-B14F-4D97-AF65-F5344CB8AC3E}">
        <p14:creationId xmlns:p14="http://schemas.microsoft.com/office/powerpoint/2010/main" val="158657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4780-3B53-42C5-A8DB-86A9AEF7C383}"/>
              </a:ext>
            </a:extLst>
          </p:cNvPr>
          <p:cNvSpPr>
            <a:spLocks noGrp="1"/>
          </p:cNvSpPr>
          <p:nvPr>
            <p:ph type="title"/>
          </p:nvPr>
        </p:nvSpPr>
        <p:spPr>
          <a:xfrm>
            <a:off x="1307973" y="1752600"/>
            <a:ext cx="8886884" cy="595110"/>
          </a:xfrm>
        </p:spPr>
        <p:txBody>
          <a:bodyPr/>
          <a:lstStyle/>
          <a:p>
            <a:r>
              <a:rPr lang="en-US" dirty="0"/>
              <a:t>Conclusion</a:t>
            </a:r>
          </a:p>
        </p:txBody>
      </p:sp>
      <p:sp>
        <p:nvSpPr>
          <p:cNvPr id="3" name="Content Placeholder 2">
            <a:extLst>
              <a:ext uri="{FF2B5EF4-FFF2-40B4-BE49-F238E27FC236}">
                <a16:creationId xmlns:a16="http://schemas.microsoft.com/office/drawing/2014/main" id="{F6FAE79F-D646-2126-09B1-38977F32E53C}"/>
              </a:ext>
            </a:extLst>
          </p:cNvPr>
          <p:cNvSpPr>
            <a:spLocks noGrp="1"/>
          </p:cNvSpPr>
          <p:nvPr>
            <p:ph idx="1"/>
          </p:nvPr>
        </p:nvSpPr>
        <p:spPr>
          <a:xfrm>
            <a:off x="1307973" y="2568321"/>
            <a:ext cx="8883836" cy="3677683"/>
          </a:xfrm>
        </p:spPr>
        <p:txBody>
          <a:bodyPr/>
          <a:lstStyle/>
          <a:p>
            <a:r>
              <a:rPr lang="en-US" dirty="0"/>
              <a:t>Hypothesis was partially correct due to limitations in data resources that would have allowed analysis of Houston area</a:t>
            </a:r>
          </a:p>
          <a:p>
            <a:r>
              <a:rPr lang="en-US" dirty="0"/>
              <a:t>Correlations were weak to moderate at best due to a host of variables not included in the scope of this study</a:t>
            </a:r>
          </a:p>
          <a:p>
            <a:r>
              <a:rPr lang="en-US" dirty="0"/>
              <a:t>Cardiovascular disease and diabetes presented a negative correlation to median household income</a:t>
            </a:r>
          </a:p>
          <a:p>
            <a:endParaRPr lang="en-US" dirty="0"/>
          </a:p>
        </p:txBody>
      </p:sp>
    </p:spTree>
    <p:extLst>
      <p:ext uri="{BB962C8B-B14F-4D97-AF65-F5344CB8AC3E}">
        <p14:creationId xmlns:p14="http://schemas.microsoft.com/office/powerpoint/2010/main" val="13149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3AA4-D909-E99B-C532-3F43889A5C69}"/>
              </a:ext>
            </a:extLst>
          </p:cNvPr>
          <p:cNvSpPr>
            <a:spLocks noGrp="1"/>
          </p:cNvSpPr>
          <p:nvPr>
            <p:ph type="title"/>
          </p:nvPr>
        </p:nvSpPr>
        <p:spPr>
          <a:xfrm>
            <a:off x="490603" y="247909"/>
            <a:ext cx="8886884" cy="953669"/>
          </a:xfrm>
        </p:spPr>
        <p:txBody>
          <a:bodyPr/>
          <a:lstStyle/>
          <a:p>
            <a:r>
              <a:rPr lang="en-US" dirty="0"/>
              <a:t>Background </a:t>
            </a:r>
          </a:p>
        </p:txBody>
      </p:sp>
      <p:sp>
        <p:nvSpPr>
          <p:cNvPr id="6" name="Content Placeholder 2">
            <a:extLst>
              <a:ext uri="{FF2B5EF4-FFF2-40B4-BE49-F238E27FC236}">
                <a16:creationId xmlns:a16="http://schemas.microsoft.com/office/drawing/2014/main" id="{DAA913C9-01A5-F6F5-1432-EF84C1FDB1D9}"/>
              </a:ext>
            </a:extLst>
          </p:cNvPr>
          <p:cNvSpPr txBox="1">
            <a:spLocks/>
          </p:cNvSpPr>
          <p:nvPr/>
        </p:nvSpPr>
        <p:spPr>
          <a:xfrm>
            <a:off x="863821" y="1343025"/>
            <a:ext cx="8883836" cy="49881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Nutrient Deficiency</a:t>
            </a:r>
          </a:p>
          <a:p>
            <a:pPr lvl="1"/>
            <a:r>
              <a:rPr lang="en-US" dirty="0"/>
              <a:t>Defined as an inadequate supply of essential nutrients such as vitamins and minerals in the diet resulting in malnutrition or disease</a:t>
            </a:r>
          </a:p>
          <a:p>
            <a:r>
              <a:rPr lang="en-US" b="1" dirty="0"/>
              <a:t>Related Diseases</a:t>
            </a:r>
          </a:p>
          <a:p>
            <a:pPr lvl="1"/>
            <a:r>
              <a:rPr lang="en-US" dirty="0"/>
              <a:t>Anemia</a:t>
            </a:r>
          </a:p>
          <a:p>
            <a:pPr lvl="1"/>
            <a:r>
              <a:rPr lang="en-US" dirty="0"/>
              <a:t>Certain cancers </a:t>
            </a:r>
          </a:p>
          <a:p>
            <a:pPr lvl="2"/>
            <a:r>
              <a:rPr lang="en-US" dirty="0"/>
              <a:t>Prostate</a:t>
            </a:r>
          </a:p>
          <a:p>
            <a:pPr lvl="2"/>
            <a:r>
              <a:rPr lang="en-US" dirty="0"/>
              <a:t>Breast</a:t>
            </a:r>
          </a:p>
          <a:p>
            <a:pPr lvl="2"/>
            <a:r>
              <a:rPr lang="en-US" dirty="0"/>
              <a:t>Colorectal</a:t>
            </a:r>
          </a:p>
          <a:p>
            <a:pPr lvl="2"/>
            <a:r>
              <a:rPr lang="en-US" dirty="0"/>
              <a:t>Thyroid</a:t>
            </a:r>
          </a:p>
          <a:p>
            <a:pPr lvl="1"/>
            <a:r>
              <a:rPr lang="en-US" dirty="0"/>
              <a:t>Osteoporosis </a:t>
            </a:r>
          </a:p>
          <a:p>
            <a:r>
              <a:rPr lang="en-US" b="1" dirty="0"/>
              <a:t>Causes </a:t>
            </a:r>
            <a:endParaRPr lang="en-US" dirty="0"/>
          </a:p>
          <a:p>
            <a:pPr lvl="1"/>
            <a:r>
              <a:rPr lang="en-US" dirty="0"/>
              <a:t>Poor diet/ food scarcity</a:t>
            </a:r>
          </a:p>
          <a:p>
            <a:pPr lvl="1"/>
            <a:r>
              <a:rPr lang="en-US" dirty="0"/>
              <a:t>Insufficient nutrient absorption in the body</a:t>
            </a:r>
          </a:p>
          <a:p>
            <a:r>
              <a:rPr lang="en-US" b="1" dirty="0"/>
              <a:t>Most affected regions</a:t>
            </a:r>
          </a:p>
          <a:p>
            <a:pPr lvl="1"/>
            <a:r>
              <a:rPr lang="en-US" dirty="0"/>
              <a:t>Sub-Saharan Africa </a:t>
            </a:r>
          </a:p>
          <a:p>
            <a:pPr lvl="1"/>
            <a:r>
              <a:rPr lang="en-US" dirty="0"/>
              <a:t>South Asia</a:t>
            </a:r>
          </a:p>
          <a:p>
            <a:endParaRPr lang="en-US" dirty="0"/>
          </a:p>
          <a:p>
            <a:pPr lvl="1"/>
            <a:endParaRPr lang="en-US" dirty="0"/>
          </a:p>
        </p:txBody>
      </p:sp>
    </p:spTree>
    <p:extLst>
      <p:ext uri="{BB962C8B-B14F-4D97-AF65-F5344CB8AC3E}">
        <p14:creationId xmlns:p14="http://schemas.microsoft.com/office/powerpoint/2010/main" val="202036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0647-BD1A-0B2B-CF4F-27196B83FDD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03B5F13-89C0-5C31-9FEF-ADD5DEF84CFA}"/>
              </a:ext>
            </a:extLst>
          </p:cNvPr>
          <p:cNvSpPr>
            <a:spLocks noGrp="1"/>
          </p:cNvSpPr>
          <p:nvPr>
            <p:ph idx="1"/>
          </p:nvPr>
        </p:nvSpPr>
        <p:spPr/>
        <p:txBody>
          <a:bodyPr/>
          <a:lstStyle/>
          <a:p>
            <a:pPr marL="0" indent="0">
              <a:buNone/>
            </a:pPr>
            <a:r>
              <a:rPr lang="en-US" dirty="0"/>
              <a:t>To understand the role economic status plays in the prevalence of nutrient deficiency, our project seeks to analyze the relationship between economic status and the presence of nutrient deficiency and related chronic diseases on three separate scales.</a:t>
            </a:r>
          </a:p>
          <a:p>
            <a:r>
              <a:rPr lang="en-US" dirty="0"/>
              <a:t>Global</a:t>
            </a:r>
          </a:p>
          <a:p>
            <a:r>
              <a:rPr lang="en-US" dirty="0"/>
              <a:t>National – United States of America</a:t>
            </a:r>
          </a:p>
          <a:p>
            <a:r>
              <a:rPr lang="en-US" dirty="0"/>
              <a:t>Local – Greater Houston Area</a:t>
            </a:r>
          </a:p>
          <a:p>
            <a:endParaRPr lang="en-US" dirty="0"/>
          </a:p>
        </p:txBody>
      </p:sp>
    </p:spTree>
    <p:extLst>
      <p:ext uri="{BB962C8B-B14F-4D97-AF65-F5344CB8AC3E}">
        <p14:creationId xmlns:p14="http://schemas.microsoft.com/office/powerpoint/2010/main" val="264647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AF95-A40D-2DF1-BFE5-522E6A28CE0B}"/>
              </a:ext>
            </a:extLst>
          </p:cNvPr>
          <p:cNvSpPr>
            <a:spLocks noGrp="1"/>
          </p:cNvSpPr>
          <p:nvPr>
            <p:ph type="title"/>
          </p:nvPr>
        </p:nvSpPr>
        <p:spPr>
          <a:xfrm>
            <a:off x="1355598" y="1879816"/>
            <a:ext cx="8886884" cy="953669"/>
          </a:xfrm>
        </p:spPr>
        <p:txBody>
          <a:bodyPr/>
          <a:lstStyle/>
          <a:p>
            <a:r>
              <a:rPr lang="en-US" dirty="0"/>
              <a:t>Hypothesis</a:t>
            </a:r>
          </a:p>
        </p:txBody>
      </p:sp>
      <p:sp>
        <p:nvSpPr>
          <p:cNvPr id="3" name="Content Placeholder 2">
            <a:extLst>
              <a:ext uri="{FF2B5EF4-FFF2-40B4-BE49-F238E27FC236}">
                <a16:creationId xmlns:a16="http://schemas.microsoft.com/office/drawing/2014/main" id="{E1886F48-3B9D-05D7-5ECF-83002569A8B3}"/>
              </a:ext>
            </a:extLst>
          </p:cNvPr>
          <p:cNvSpPr>
            <a:spLocks noGrp="1"/>
          </p:cNvSpPr>
          <p:nvPr>
            <p:ph idx="1"/>
          </p:nvPr>
        </p:nvSpPr>
        <p:spPr>
          <a:xfrm>
            <a:off x="1355598" y="2958846"/>
            <a:ext cx="8883836" cy="3677683"/>
          </a:xfrm>
        </p:spPr>
        <p:txBody>
          <a:bodyPr/>
          <a:lstStyle/>
          <a:p>
            <a:pPr marL="0" indent="0">
              <a:buNone/>
            </a:pPr>
            <a:r>
              <a:rPr lang="en-US" dirty="0"/>
              <a:t>There will be an increase in the prevalence of nutrient deficiency and related chronic diseases as the median income value decreases per country, state, and zip code in Houston.</a:t>
            </a:r>
          </a:p>
        </p:txBody>
      </p:sp>
    </p:spTree>
    <p:extLst>
      <p:ext uri="{BB962C8B-B14F-4D97-AF65-F5344CB8AC3E}">
        <p14:creationId xmlns:p14="http://schemas.microsoft.com/office/powerpoint/2010/main" val="418335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86BC-922F-E952-3E80-25E8F6DC952A}"/>
              </a:ext>
            </a:extLst>
          </p:cNvPr>
          <p:cNvSpPr>
            <a:spLocks noGrp="1"/>
          </p:cNvSpPr>
          <p:nvPr>
            <p:ph type="title"/>
          </p:nvPr>
        </p:nvSpPr>
        <p:spPr>
          <a:xfrm>
            <a:off x="132080" y="81967"/>
            <a:ext cx="8886884" cy="780587"/>
          </a:xfrm>
        </p:spPr>
        <p:txBody>
          <a:bodyPr/>
          <a:lstStyle/>
          <a:p>
            <a:r>
              <a:rPr lang="en-US" dirty="0"/>
              <a:t>Median Income v. Nutritional Deficiency</a:t>
            </a:r>
          </a:p>
        </p:txBody>
      </p:sp>
      <p:sp>
        <p:nvSpPr>
          <p:cNvPr id="3" name="Content Placeholder 2">
            <a:extLst>
              <a:ext uri="{FF2B5EF4-FFF2-40B4-BE49-F238E27FC236}">
                <a16:creationId xmlns:a16="http://schemas.microsoft.com/office/drawing/2014/main" id="{FA59FBDF-11AF-FACE-76FC-979A95435678}"/>
              </a:ext>
            </a:extLst>
          </p:cNvPr>
          <p:cNvSpPr>
            <a:spLocks noGrp="1"/>
          </p:cNvSpPr>
          <p:nvPr>
            <p:ph idx="1"/>
          </p:nvPr>
        </p:nvSpPr>
        <p:spPr>
          <a:xfrm>
            <a:off x="287529" y="1301230"/>
            <a:ext cx="5808472" cy="4977650"/>
          </a:xfrm>
        </p:spPr>
        <p:txBody>
          <a:bodyPr>
            <a:normAutofit/>
          </a:bodyPr>
          <a:lstStyle/>
          <a:p>
            <a:r>
              <a:rPr lang="en-US" dirty="0"/>
              <a:t>Distribution of median income converted to USD per country</a:t>
            </a:r>
          </a:p>
          <a:p>
            <a:pPr lvl="1"/>
            <a:r>
              <a:rPr lang="en-US" dirty="0"/>
              <a:t>Sub–Saharan Africa, Southern Asia, some of Eastern Europe, and the Pacific Islands</a:t>
            </a:r>
          </a:p>
          <a:p>
            <a:pPr lvl="2"/>
            <a:r>
              <a:rPr lang="en-US" dirty="0"/>
              <a:t>Median income from less than $10,000 to $20,000 a year</a:t>
            </a:r>
          </a:p>
          <a:p>
            <a:pPr lvl="2"/>
            <a:r>
              <a:rPr lang="en-US" dirty="0"/>
              <a:t>Low presence of undernourishment (high in India)</a:t>
            </a:r>
          </a:p>
          <a:p>
            <a:pPr lvl="1"/>
            <a:r>
              <a:rPr lang="en-US" dirty="0"/>
              <a:t>South America, Northern Asia, and some parts of Western Europe </a:t>
            </a:r>
          </a:p>
          <a:p>
            <a:pPr lvl="2"/>
            <a:r>
              <a:rPr lang="en-US" dirty="0"/>
              <a:t>Median income ranging around $30,000 to $45,000 a year</a:t>
            </a:r>
          </a:p>
          <a:p>
            <a:pPr lvl="2"/>
            <a:r>
              <a:rPr lang="en-US" dirty="0"/>
              <a:t>Negligible presence of undernourishment except Brazil</a:t>
            </a:r>
          </a:p>
          <a:p>
            <a:pPr lvl="1"/>
            <a:r>
              <a:rPr lang="en-US" dirty="0"/>
              <a:t>Australia, Canada, Northern Europe</a:t>
            </a:r>
          </a:p>
          <a:p>
            <a:pPr lvl="2"/>
            <a:r>
              <a:rPr lang="en-US" dirty="0"/>
              <a:t>Median income ranging around $50,000 to $80,000 a year</a:t>
            </a:r>
          </a:p>
          <a:p>
            <a:pPr lvl="2"/>
            <a:r>
              <a:rPr lang="en-US" dirty="0"/>
              <a:t>Negligible presence of undernourishment</a:t>
            </a:r>
          </a:p>
          <a:p>
            <a:pPr lvl="2"/>
            <a:endParaRPr lang="en-US" dirty="0"/>
          </a:p>
          <a:p>
            <a:pPr lvl="2"/>
            <a:endParaRPr lang="en-US" dirty="0"/>
          </a:p>
          <a:p>
            <a:pPr lvl="2"/>
            <a:endParaRPr lang="en-US" dirty="0"/>
          </a:p>
        </p:txBody>
      </p:sp>
      <p:pic>
        <p:nvPicPr>
          <p:cNvPr id="4" name="Picture 3">
            <a:extLst>
              <a:ext uri="{FF2B5EF4-FFF2-40B4-BE49-F238E27FC236}">
                <a16:creationId xmlns:a16="http://schemas.microsoft.com/office/drawing/2014/main" id="{24122A52-029F-8992-7F7D-EA66DAE38AB0}"/>
              </a:ext>
            </a:extLst>
          </p:cNvPr>
          <p:cNvPicPr>
            <a:picLocks noChangeAspect="1"/>
          </p:cNvPicPr>
          <p:nvPr/>
        </p:nvPicPr>
        <p:blipFill rotWithShape="1">
          <a:blip/>
          <a:srcRect l="6657" t="9748" r="11083" b="7656"/>
          <a:stretch/>
        </p:blipFill>
        <p:spPr>
          <a:xfrm>
            <a:off x="6096000" y="3593596"/>
            <a:ext cx="6044886" cy="3034794"/>
          </a:xfrm>
          <a:prstGeom prst="rect">
            <a:avLst/>
          </a:prstGeom>
        </p:spPr>
      </p:pic>
      <p:pic>
        <p:nvPicPr>
          <p:cNvPr id="1026" name="Picture 2">
            <a:extLst>
              <a:ext uri="{FF2B5EF4-FFF2-40B4-BE49-F238E27FC236}">
                <a16:creationId xmlns:a16="http://schemas.microsoft.com/office/drawing/2014/main" id="{764379A0-DFCB-E3EB-D0D5-89B36291654D}"/>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l="6889" t="7067" r="11156" b="5835"/>
          <a:stretch/>
        </p:blipFill>
        <p:spPr bwMode="auto">
          <a:xfrm>
            <a:off x="6553200" y="820798"/>
            <a:ext cx="5488206" cy="291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4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0047C5-354F-6682-A076-DEAB851C16AE}"/>
              </a:ext>
            </a:extLst>
          </p:cNvPr>
          <p:cNvPicPr>
            <a:picLocks noChangeAspect="1"/>
          </p:cNvPicPr>
          <p:nvPr/>
        </p:nvPicPr>
        <p:blipFill>
          <a:blip/>
          <a:stretch>
            <a:fillRect/>
          </a:stretch>
        </p:blipFill>
        <p:spPr>
          <a:xfrm>
            <a:off x="492716" y="3733864"/>
            <a:ext cx="5719012" cy="3047936"/>
          </a:xfrm>
          <a:prstGeom prst="rect">
            <a:avLst/>
          </a:prstGeom>
        </p:spPr>
      </p:pic>
      <p:sp>
        <p:nvSpPr>
          <p:cNvPr id="2" name="Title 1">
            <a:extLst>
              <a:ext uri="{FF2B5EF4-FFF2-40B4-BE49-F238E27FC236}">
                <a16:creationId xmlns:a16="http://schemas.microsoft.com/office/drawing/2014/main" id="{97E5711A-27FB-FC16-6490-157DDB0AD677}"/>
              </a:ext>
            </a:extLst>
          </p:cNvPr>
          <p:cNvSpPr>
            <a:spLocks noGrp="1"/>
          </p:cNvSpPr>
          <p:nvPr>
            <p:ph type="title"/>
          </p:nvPr>
        </p:nvSpPr>
        <p:spPr>
          <a:xfrm>
            <a:off x="279356" y="220561"/>
            <a:ext cx="8886884" cy="953669"/>
          </a:xfrm>
        </p:spPr>
        <p:txBody>
          <a:bodyPr>
            <a:normAutofit fontScale="90000"/>
          </a:bodyPr>
          <a:lstStyle/>
          <a:p>
            <a:r>
              <a:rPr lang="en-US" dirty="0"/>
              <a:t>Undernourishment and Cardiovascular Disease</a:t>
            </a:r>
          </a:p>
        </p:txBody>
      </p:sp>
      <p:pic>
        <p:nvPicPr>
          <p:cNvPr id="4" name="Content Placeholder 3">
            <a:extLst>
              <a:ext uri="{FF2B5EF4-FFF2-40B4-BE49-F238E27FC236}">
                <a16:creationId xmlns:a16="http://schemas.microsoft.com/office/drawing/2014/main" id="{584657E1-117E-36D4-7803-592FF1EE7B7C}"/>
              </a:ext>
            </a:extLst>
          </p:cNvPr>
          <p:cNvPicPr>
            <a:picLocks noGrp="1" noChangeAspect="1"/>
          </p:cNvPicPr>
          <p:nvPr>
            <p:ph idx="1"/>
          </p:nvPr>
        </p:nvPicPr>
        <p:blipFill rotWithShape="1">
          <a:blip/>
          <a:stretch/>
        </p:blipFill>
        <p:spPr>
          <a:xfrm>
            <a:off x="6211728" y="3922294"/>
            <a:ext cx="5719012" cy="2859506"/>
          </a:xfrm>
          <a:prstGeom prst="rect">
            <a:avLst/>
          </a:prstGeom>
        </p:spPr>
      </p:pic>
      <p:sp>
        <p:nvSpPr>
          <p:cNvPr id="6" name="TextBox 5">
            <a:extLst>
              <a:ext uri="{FF2B5EF4-FFF2-40B4-BE49-F238E27FC236}">
                <a16:creationId xmlns:a16="http://schemas.microsoft.com/office/drawing/2014/main" id="{22ADED7F-EACA-6302-EA04-FAEA1AF1F052}"/>
              </a:ext>
            </a:extLst>
          </p:cNvPr>
          <p:cNvSpPr txBox="1"/>
          <p:nvPr/>
        </p:nvSpPr>
        <p:spPr>
          <a:xfrm>
            <a:off x="492716" y="1361440"/>
            <a:ext cx="6913924" cy="2185214"/>
          </a:xfrm>
          <a:prstGeom prst="rect">
            <a:avLst/>
          </a:prstGeom>
          <a:noFill/>
        </p:spPr>
        <p:txBody>
          <a:bodyPr wrap="square" rtlCol="0">
            <a:spAutoFit/>
          </a:bodyPr>
          <a:lstStyle/>
          <a:p>
            <a:pPr marL="285750" indent="-285750">
              <a:buFont typeface="Arial" panose="020B0604020202020204" pitchFamily="34" charset="0"/>
              <a:buChar char="•"/>
            </a:pPr>
            <a:r>
              <a:rPr lang="en-US" dirty="0"/>
              <a:t>Geographical data displays a low distribution of cardiovascular disease globally</a:t>
            </a:r>
          </a:p>
          <a:p>
            <a:pPr marL="742950" lvl="1" indent="-285750">
              <a:buFont typeface="Arial" panose="020B0604020202020204" pitchFamily="34" charset="0"/>
              <a:buChar char="•"/>
            </a:pPr>
            <a:r>
              <a:rPr lang="en-US" sz="1600" dirty="0"/>
              <a:t>Eastern Europe and Russia present a high rate of cardiovascular disease</a:t>
            </a:r>
          </a:p>
          <a:p>
            <a:pPr marL="285750" indent="-285750">
              <a:buFont typeface="Arial" panose="020B0604020202020204" pitchFamily="34" charset="0"/>
              <a:buChar char="•"/>
            </a:pPr>
            <a:r>
              <a:rPr lang="en-US" dirty="0"/>
              <a:t>Statistical analysis shows a negative correlation between cardiovascular disease and undernourishment</a:t>
            </a:r>
          </a:p>
          <a:p>
            <a:pPr marL="742950" lvl="1" indent="-285750">
              <a:buFont typeface="Arial" panose="020B0604020202020204" pitchFamily="34" charset="0"/>
              <a:buChar char="•"/>
            </a:pPr>
            <a:r>
              <a:rPr lang="en-US" sz="1600" dirty="0"/>
              <a:t>Pearson coefficient of -0.28 demonstrates a weak negative relationship</a:t>
            </a:r>
          </a:p>
        </p:txBody>
      </p:sp>
    </p:spTree>
    <p:extLst>
      <p:ext uri="{BB962C8B-B14F-4D97-AF65-F5344CB8AC3E}">
        <p14:creationId xmlns:p14="http://schemas.microsoft.com/office/powerpoint/2010/main" val="35012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D83C-2CC6-AC6F-01B0-9A0EE56CB11B}"/>
              </a:ext>
            </a:extLst>
          </p:cNvPr>
          <p:cNvSpPr>
            <a:spLocks noGrp="1"/>
          </p:cNvSpPr>
          <p:nvPr>
            <p:ph type="title"/>
          </p:nvPr>
        </p:nvSpPr>
        <p:spPr>
          <a:xfrm>
            <a:off x="1066800" y="347561"/>
            <a:ext cx="8886884" cy="953669"/>
          </a:xfrm>
        </p:spPr>
        <p:txBody>
          <a:bodyPr/>
          <a:lstStyle/>
          <a:p>
            <a:r>
              <a:rPr lang="en-US" dirty="0"/>
              <a:t>Cardiovascular Disease v Income</a:t>
            </a:r>
          </a:p>
        </p:txBody>
      </p:sp>
      <p:sp>
        <p:nvSpPr>
          <p:cNvPr id="6" name="Content Placeholder 5">
            <a:extLst>
              <a:ext uri="{FF2B5EF4-FFF2-40B4-BE49-F238E27FC236}">
                <a16:creationId xmlns:a16="http://schemas.microsoft.com/office/drawing/2014/main" id="{768D57C0-A193-4580-F9F7-53C745863C8C}"/>
              </a:ext>
            </a:extLst>
          </p:cNvPr>
          <p:cNvSpPr txBox="1">
            <a:spLocks noGrp="1"/>
          </p:cNvSpPr>
          <p:nvPr>
            <p:ph idx="1"/>
          </p:nvPr>
        </p:nvSpPr>
        <p:spPr>
          <a:xfrm>
            <a:off x="1069975" y="1509713"/>
            <a:ext cx="8883650" cy="2244782"/>
          </a:xfrm>
          <a:prstGeom prst="rect">
            <a:avLst/>
          </a:prstGeom>
          <a:noFill/>
        </p:spPr>
        <p:txBody>
          <a:bodyPr wrap="square" rtlCol="0">
            <a:spAutoFit/>
          </a:bodyPr>
          <a:lstStyle/>
          <a:p>
            <a:pPr marL="285750" indent="-285750">
              <a:buFont typeface="Arial" panose="020B0604020202020204" pitchFamily="34" charset="0"/>
              <a:buChar char="•"/>
            </a:pPr>
            <a:r>
              <a:rPr lang="en-US" dirty="0"/>
              <a:t>Geographical data displays a high distribution of cardiovascular disease nationally</a:t>
            </a:r>
          </a:p>
          <a:p>
            <a:pPr marL="605790" lvl="1" indent="-285750">
              <a:buFont typeface="Arial" panose="020B0604020202020204" pitchFamily="34" charset="0"/>
              <a:buChar char="•"/>
            </a:pPr>
            <a:r>
              <a:rPr lang="en-US" dirty="0"/>
              <a:t>Eastern and Southern states present more cases of cardiovascular disease</a:t>
            </a:r>
          </a:p>
          <a:p>
            <a:pPr marL="285750" indent="-285750">
              <a:buFont typeface="Arial" panose="020B0604020202020204" pitchFamily="34" charset="0"/>
              <a:buChar char="•"/>
            </a:pPr>
            <a:r>
              <a:rPr lang="en-US" dirty="0"/>
              <a:t>Statistical analysis shows a negative correlation between cardiovascular disease and median household income</a:t>
            </a:r>
          </a:p>
          <a:p>
            <a:pPr marL="742950" lvl="1" indent="-285750">
              <a:buFont typeface="Arial" panose="020B0604020202020204" pitchFamily="34" charset="0"/>
              <a:buChar char="•"/>
            </a:pPr>
            <a:r>
              <a:rPr lang="en-US" sz="1600" dirty="0"/>
              <a:t>Pearson coefficient of -0.09 demonstrates a weak negative relationship</a:t>
            </a:r>
          </a:p>
        </p:txBody>
      </p:sp>
      <p:pic>
        <p:nvPicPr>
          <p:cNvPr id="4" name="Picture 3">
            <a:extLst>
              <a:ext uri="{FF2B5EF4-FFF2-40B4-BE49-F238E27FC236}">
                <a16:creationId xmlns:a16="http://schemas.microsoft.com/office/drawing/2014/main" id="{0EBFC69C-60B7-70CF-55AA-2080A29F0F9B}"/>
              </a:ext>
            </a:extLst>
          </p:cNvPr>
          <p:cNvPicPr>
            <a:picLocks noChangeAspect="1"/>
          </p:cNvPicPr>
          <p:nvPr/>
        </p:nvPicPr>
        <p:blipFill rotWithShape="1">
          <a:blip/>
          <a:srcRect l="5284" t="20439" b="20339"/>
          <a:stretch/>
        </p:blipFill>
        <p:spPr>
          <a:xfrm>
            <a:off x="6333116" y="3635304"/>
            <a:ext cx="4964804" cy="3104309"/>
          </a:xfrm>
          <a:prstGeom prst="rect">
            <a:avLst/>
          </a:prstGeom>
        </p:spPr>
      </p:pic>
      <p:pic>
        <p:nvPicPr>
          <p:cNvPr id="5" name="Picture 4">
            <a:extLst>
              <a:ext uri="{FF2B5EF4-FFF2-40B4-BE49-F238E27FC236}">
                <a16:creationId xmlns:a16="http://schemas.microsoft.com/office/drawing/2014/main" id="{21E4D68A-9D76-B126-BE9F-0F624CEEC278}"/>
              </a:ext>
            </a:extLst>
          </p:cNvPr>
          <p:cNvPicPr>
            <a:picLocks noChangeAspect="1"/>
          </p:cNvPicPr>
          <p:nvPr/>
        </p:nvPicPr>
        <p:blipFill>
          <a:blip/>
          <a:stretch>
            <a:fillRect/>
          </a:stretch>
        </p:blipFill>
        <p:spPr>
          <a:xfrm>
            <a:off x="1178561" y="3796795"/>
            <a:ext cx="4331681" cy="2891804"/>
          </a:xfrm>
          <a:prstGeom prst="rect">
            <a:avLst/>
          </a:prstGeom>
        </p:spPr>
      </p:pic>
    </p:spTree>
    <p:extLst>
      <p:ext uri="{BB962C8B-B14F-4D97-AF65-F5344CB8AC3E}">
        <p14:creationId xmlns:p14="http://schemas.microsoft.com/office/powerpoint/2010/main" val="404508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D475-C680-0E33-9EA7-47877DE203E1}"/>
              </a:ext>
            </a:extLst>
          </p:cNvPr>
          <p:cNvSpPr>
            <a:spLocks noGrp="1"/>
          </p:cNvSpPr>
          <p:nvPr>
            <p:ph type="title"/>
          </p:nvPr>
        </p:nvSpPr>
        <p:spPr>
          <a:xfrm>
            <a:off x="243840" y="293540"/>
            <a:ext cx="8886884" cy="656218"/>
          </a:xfrm>
        </p:spPr>
        <p:txBody>
          <a:bodyPr/>
          <a:lstStyle/>
          <a:p>
            <a:r>
              <a:rPr lang="en-US" dirty="0"/>
              <a:t>Diabetes v. Undernourishment</a:t>
            </a:r>
          </a:p>
        </p:txBody>
      </p:sp>
      <p:sp>
        <p:nvSpPr>
          <p:cNvPr id="3" name="Content Placeholder 2">
            <a:extLst>
              <a:ext uri="{FF2B5EF4-FFF2-40B4-BE49-F238E27FC236}">
                <a16:creationId xmlns:a16="http://schemas.microsoft.com/office/drawing/2014/main" id="{71254341-A3B6-A790-13F3-11A801FCF256}"/>
              </a:ext>
            </a:extLst>
          </p:cNvPr>
          <p:cNvSpPr>
            <a:spLocks noGrp="1"/>
          </p:cNvSpPr>
          <p:nvPr>
            <p:ph idx="1"/>
          </p:nvPr>
        </p:nvSpPr>
        <p:spPr>
          <a:xfrm>
            <a:off x="467360" y="1123627"/>
            <a:ext cx="8883836" cy="3677683"/>
          </a:xfrm>
        </p:spPr>
        <p:txBody>
          <a:bodyPr/>
          <a:lstStyle/>
          <a:p>
            <a:pPr marL="285750" indent="-285750">
              <a:buFont typeface="Arial" panose="020B0604020202020204" pitchFamily="34" charset="0"/>
              <a:buChar char="•"/>
            </a:pPr>
            <a:r>
              <a:rPr lang="en-US" dirty="0"/>
              <a:t>Geographical data displays a low distribution of diabetes globally</a:t>
            </a:r>
          </a:p>
          <a:p>
            <a:pPr marL="605790" lvl="1" indent="-285750">
              <a:buFont typeface="Arial" panose="020B0604020202020204" pitchFamily="34" charset="0"/>
              <a:buChar char="•"/>
            </a:pPr>
            <a:r>
              <a:rPr lang="en-US" dirty="0"/>
              <a:t>Asian countries (China and India) present more cases of diabetes</a:t>
            </a:r>
          </a:p>
          <a:p>
            <a:pPr marL="285750" indent="-285750">
              <a:buFont typeface="Arial" panose="020B0604020202020204" pitchFamily="34" charset="0"/>
              <a:buChar char="•"/>
            </a:pPr>
            <a:r>
              <a:rPr lang="en-US" dirty="0"/>
              <a:t>Statistical analysis shows a negative correlation between diabetes and prevalence of undernourishment </a:t>
            </a:r>
          </a:p>
          <a:p>
            <a:pPr marL="605790" lvl="1" indent="-285750">
              <a:buFont typeface="Arial" panose="020B0604020202020204" pitchFamily="34" charset="0"/>
              <a:buChar char="•"/>
            </a:pPr>
            <a:r>
              <a:rPr lang="en-US" sz="1400" dirty="0"/>
              <a:t>Pearson coefficient of -0.09 demonstrates a weak negative relationship</a:t>
            </a:r>
          </a:p>
          <a:p>
            <a:endParaRPr lang="en-US" dirty="0"/>
          </a:p>
        </p:txBody>
      </p:sp>
      <p:pic>
        <p:nvPicPr>
          <p:cNvPr id="5" name="Picture 4">
            <a:extLst>
              <a:ext uri="{FF2B5EF4-FFF2-40B4-BE49-F238E27FC236}">
                <a16:creationId xmlns:a16="http://schemas.microsoft.com/office/drawing/2014/main" id="{801578C2-2A13-F1D4-33C7-9CCEDBF21639}"/>
              </a:ext>
            </a:extLst>
          </p:cNvPr>
          <p:cNvPicPr>
            <a:picLocks noChangeAspect="1"/>
          </p:cNvPicPr>
          <p:nvPr/>
        </p:nvPicPr>
        <p:blipFill rotWithShape="1">
          <a:blip/>
          <a:srcRect l="6222" t="7888" r="9642" b="7589"/>
          <a:stretch/>
        </p:blipFill>
        <p:spPr>
          <a:xfrm>
            <a:off x="6096000" y="3525521"/>
            <a:ext cx="6039671" cy="3033712"/>
          </a:xfrm>
          <a:prstGeom prst="rect">
            <a:avLst/>
          </a:prstGeom>
        </p:spPr>
      </p:pic>
      <p:pic>
        <p:nvPicPr>
          <p:cNvPr id="6" name="Picture 5">
            <a:extLst>
              <a:ext uri="{FF2B5EF4-FFF2-40B4-BE49-F238E27FC236}">
                <a16:creationId xmlns:a16="http://schemas.microsoft.com/office/drawing/2014/main" id="{F16835D0-F8A2-6C2E-232B-FC462231D491}"/>
              </a:ext>
            </a:extLst>
          </p:cNvPr>
          <p:cNvPicPr>
            <a:picLocks noChangeAspect="1"/>
          </p:cNvPicPr>
          <p:nvPr/>
        </p:nvPicPr>
        <p:blipFill>
          <a:blip/>
          <a:stretch>
            <a:fillRect/>
          </a:stretch>
        </p:blipFill>
        <p:spPr>
          <a:xfrm>
            <a:off x="749187" y="3525521"/>
            <a:ext cx="5422405" cy="3033712"/>
          </a:xfrm>
          <a:prstGeom prst="rect">
            <a:avLst/>
          </a:prstGeom>
        </p:spPr>
      </p:pic>
    </p:spTree>
    <p:extLst>
      <p:ext uri="{BB962C8B-B14F-4D97-AF65-F5344CB8AC3E}">
        <p14:creationId xmlns:p14="http://schemas.microsoft.com/office/powerpoint/2010/main" val="246177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E7CD-B43C-484D-FC8D-0715787210BA}"/>
              </a:ext>
            </a:extLst>
          </p:cNvPr>
          <p:cNvSpPr>
            <a:spLocks noGrp="1"/>
          </p:cNvSpPr>
          <p:nvPr>
            <p:ph type="title"/>
          </p:nvPr>
        </p:nvSpPr>
        <p:spPr>
          <a:xfrm>
            <a:off x="223520" y="245637"/>
            <a:ext cx="8886884" cy="562834"/>
          </a:xfrm>
        </p:spPr>
        <p:txBody>
          <a:bodyPr/>
          <a:lstStyle/>
          <a:p>
            <a:r>
              <a:rPr lang="en-US" dirty="0"/>
              <a:t>Diabetes v. Income</a:t>
            </a:r>
          </a:p>
        </p:txBody>
      </p:sp>
      <p:sp>
        <p:nvSpPr>
          <p:cNvPr id="3" name="Content Placeholder 2">
            <a:extLst>
              <a:ext uri="{FF2B5EF4-FFF2-40B4-BE49-F238E27FC236}">
                <a16:creationId xmlns:a16="http://schemas.microsoft.com/office/drawing/2014/main" id="{999F74E5-EF27-EBEA-8566-D18AB61AAE55}"/>
              </a:ext>
            </a:extLst>
          </p:cNvPr>
          <p:cNvSpPr>
            <a:spLocks noGrp="1"/>
          </p:cNvSpPr>
          <p:nvPr>
            <p:ph idx="1"/>
          </p:nvPr>
        </p:nvSpPr>
        <p:spPr>
          <a:xfrm>
            <a:off x="622808" y="1245616"/>
            <a:ext cx="8883836" cy="3677683"/>
          </a:xfrm>
        </p:spPr>
        <p:txBody>
          <a:bodyPr/>
          <a:lstStyle/>
          <a:p>
            <a:pPr marL="285750" indent="-285750">
              <a:buFont typeface="Arial" panose="020B0604020202020204" pitchFamily="34" charset="0"/>
              <a:buChar char="•"/>
            </a:pPr>
            <a:r>
              <a:rPr lang="en-US" dirty="0"/>
              <a:t>Geographical data displays a relatively high distribution of diabetes nationally</a:t>
            </a:r>
          </a:p>
          <a:p>
            <a:pPr marL="605790" lvl="1" indent="-285750">
              <a:buFont typeface="Arial" panose="020B0604020202020204" pitchFamily="34" charset="0"/>
              <a:buChar char="•"/>
            </a:pPr>
            <a:r>
              <a:rPr lang="en-US" dirty="0"/>
              <a:t>Southern states present more cases of diabetes</a:t>
            </a:r>
          </a:p>
          <a:p>
            <a:pPr marL="285750" indent="-285750">
              <a:buFont typeface="Arial" panose="020B0604020202020204" pitchFamily="34" charset="0"/>
              <a:buChar char="•"/>
            </a:pPr>
            <a:r>
              <a:rPr lang="en-US" dirty="0"/>
              <a:t>Statistical analysis shows a negative correlation between diabetes and median household income</a:t>
            </a:r>
          </a:p>
          <a:p>
            <a:pPr marL="605790" lvl="1" indent="-285750">
              <a:buFont typeface="Arial" panose="020B0604020202020204" pitchFamily="34" charset="0"/>
              <a:buChar char="•"/>
            </a:pPr>
            <a:r>
              <a:rPr lang="en-US" sz="1400" dirty="0"/>
              <a:t>Pearson coefficient of -0.16 demonstrates a weak negative relationship</a:t>
            </a:r>
          </a:p>
          <a:p>
            <a:endParaRPr lang="en-US" dirty="0"/>
          </a:p>
        </p:txBody>
      </p:sp>
      <p:pic>
        <p:nvPicPr>
          <p:cNvPr id="4" name="Picture 3">
            <a:extLst>
              <a:ext uri="{FF2B5EF4-FFF2-40B4-BE49-F238E27FC236}">
                <a16:creationId xmlns:a16="http://schemas.microsoft.com/office/drawing/2014/main" id="{E2E92D8D-8DB6-0E27-0424-3BF90AD22E36}"/>
              </a:ext>
            </a:extLst>
          </p:cNvPr>
          <p:cNvPicPr>
            <a:picLocks noChangeAspect="1"/>
          </p:cNvPicPr>
          <p:nvPr/>
        </p:nvPicPr>
        <p:blipFill rotWithShape="1">
          <a:blip/>
          <a:srcRect l="2592" t="22518" r="-2074" b="18666"/>
          <a:stretch/>
        </p:blipFill>
        <p:spPr>
          <a:xfrm>
            <a:off x="6467158" y="3429000"/>
            <a:ext cx="5217422" cy="3084612"/>
          </a:xfrm>
          <a:prstGeom prst="rect">
            <a:avLst/>
          </a:prstGeom>
        </p:spPr>
      </p:pic>
      <p:pic>
        <p:nvPicPr>
          <p:cNvPr id="5" name="Picture 4">
            <a:extLst>
              <a:ext uri="{FF2B5EF4-FFF2-40B4-BE49-F238E27FC236}">
                <a16:creationId xmlns:a16="http://schemas.microsoft.com/office/drawing/2014/main" id="{63BF8CED-7094-ED1A-3C95-9B614908F87E}"/>
              </a:ext>
            </a:extLst>
          </p:cNvPr>
          <p:cNvPicPr>
            <a:picLocks noChangeAspect="1"/>
          </p:cNvPicPr>
          <p:nvPr/>
        </p:nvPicPr>
        <p:blipFill>
          <a:blip/>
          <a:stretch>
            <a:fillRect/>
          </a:stretch>
        </p:blipFill>
        <p:spPr>
          <a:xfrm>
            <a:off x="756602" y="3275148"/>
            <a:ext cx="5136197" cy="3354251"/>
          </a:xfrm>
          <a:prstGeom prst="rect">
            <a:avLst/>
          </a:prstGeom>
        </p:spPr>
      </p:pic>
    </p:spTree>
    <p:extLst>
      <p:ext uri="{BB962C8B-B14F-4D97-AF65-F5344CB8AC3E}">
        <p14:creationId xmlns:p14="http://schemas.microsoft.com/office/powerpoint/2010/main" val="3655084239"/>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
  <TotalTime>1520</TotalTime>
  <Words>637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Neue Haas Grotesk Text Pro</vt:lpstr>
      <vt:lpstr>SwellVTI</vt:lpstr>
      <vt:lpstr>Analysis of the Impact of Economic Status on Nutrient Deficiency and Related Chronic Diseases  </vt:lpstr>
      <vt:lpstr>Background </vt:lpstr>
      <vt:lpstr>Objective</vt:lpstr>
      <vt:lpstr>Hypothesis</vt:lpstr>
      <vt:lpstr>Median Income v. Nutritional Deficiency</vt:lpstr>
      <vt:lpstr>Undernourishment and Cardiovascular Disease</vt:lpstr>
      <vt:lpstr>Cardiovascular Disease v Income</vt:lpstr>
      <vt:lpstr>Diabetes v. Undernourishment</vt:lpstr>
      <vt:lpstr>Diabetes v. Income</vt:lpstr>
      <vt:lpstr>Question 1</vt:lpstr>
      <vt:lpstr>Question 2</vt:lpstr>
      <vt:lpstr>Question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Impact of Economic Status on Nutrient Deficiency and Related Chronic Diseases</dc:title>
  <dc:creator>Janvier, Abigail B</dc:creator>
  <cp:lastModifiedBy>Janvier, Abigail B</cp:lastModifiedBy>
  <cp:revision>6</cp:revision>
  <dcterms:created xsi:type="dcterms:W3CDTF">2023-02-07T02:13:33Z</dcterms:created>
  <dcterms:modified xsi:type="dcterms:W3CDTF">2023-02-09T03:26:59Z</dcterms:modified>
</cp:coreProperties>
</file>