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sldIdLst>
    <p:sldId id="257" r:id="rId5"/>
    <p:sldId id="258" r:id="rId6"/>
    <p:sldId id="275" r:id="rId7"/>
    <p:sldId id="265" r:id="rId8"/>
    <p:sldId id="276" r:id="rId9"/>
    <p:sldId id="278" r:id="rId10"/>
    <p:sldId id="280" r:id="rId11"/>
    <p:sldId id="292" r:id="rId12"/>
    <p:sldId id="282" r:id="rId13"/>
    <p:sldId id="291" r:id="rId14"/>
    <p:sldId id="285" r:id="rId15"/>
    <p:sldId id="286" r:id="rId16"/>
    <p:sldId id="287" r:id="rId17"/>
    <p:sldId id="293" r:id="rId18"/>
    <p:sldId id="296" r:id="rId19"/>
    <p:sldId id="295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27" autoAdjust="0"/>
  </p:normalViewPr>
  <p:slideViewPr>
    <p:cSldViewPr snapToGrid="0">
      <p:cViewPr varScale="1">
        <p:scale>
          <a:sx n="100" d="100"/>
          <a:sy n="100" d="100"/>
        </p:scale>
        <p:origin x="34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9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05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in this map that CA  alcohol production per population in extremely low for its population.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5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if we look just at the median of the ABV</a:t>
            </a:r>
            <a:r>
              <a:rPr lang="en-US" baseline="0" dirty="0" smtClean="0"/>
              <a:t> values for the producers in CA we will notice that they actually above the .055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66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45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83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6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26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9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</a:p>
          <a:p>
            <a:r>
              <a:rPr lang="en-US" dirty="0" smtClean="0"/>
              <a:t>In this short</a:t>
            </a:r>
            <a:r>
              <a:rPr lang="en-US" baseline="0" dirty="0" smtClean="0"/>
              <a:t> 5 minutes we will show you the results of our mission to analyze Anheuser-Busch completion</a:t>
            </a:r>
          </a:p>
          <a:p>
            <a:r>
              <a:rPr lang="en-US" baseline="0" dirty="0" smtClean="0"/>
              <a:t>Look for optimal opportunities for you in the craft beer market.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4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quickly go over these questions asked by your companies data analyst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2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in CO and 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5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was missing</a:t>
            </a:r>
            <a:r>
              <a:rPr lang="en-US" baseline="0" dirty="0" smtClean="0"/>
              <a:t> data in the files that we were given. The highest percentage missing is the bitterness IBU which makes sense since the US has just started getting into more bitter beers.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7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in focus</a:t>
            </a:r>
            <a:r>
              <a:rPr lang="en-US" baseline="0" dirty="0" smtClean="0"/>
              <a:t> on the states with the high bitterness manufacturing Co and Ca stand out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4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Holmes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Alcohol by Volume</a:t>
            </a:r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High</a:t>
            </a:r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ABV Ratings</a:t>
            </a:r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4873925" cy="569343"/>
          </a:xfrm>
        </p:spPr>
        <p:txBody>
          <a:bodyPr/>
          <a:lstStyle/>
          <a:p>
            <a:r>
              <a:rPr dirty="0"/>
              <a:t>States </a:t>
            </a:r>
            <a:r>
              <a:rPr lang="en-US" dirty="0" smtClean="0"/>
              <a:t>Population</a:t>
            </a:r>
            <a:endParaRPr dirty="0"/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0" y="457200"/>
            <a:ext cx="9144000" cy="914400"/>
          </a:xfrm>
        </p:spPr>
        <p:txBody>
          <a:bodyPr/>
          <a:lstStyle/>
          <a:p>
            <a:r>
              <a:rPr/>
              <a:t>Relationship Between ABV and IBU</a:t>
            </a:r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2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opportunities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1" y="2590801"/>
            <a:ext cx="1106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California and Colorado are the most active brewery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Brewing styles are trending towards higher bitterness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Populations are trending towards higher bitterness and lower </a:t>
            </a:r>
            <a:r>
              <a:rPr lang="en-US" sz="2400" dirty="0" smtClean="0"/>
              <a:t>alcohol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17534" y="4565887"/>
            <a:ext cx="5207266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OPPORTUNITY</a:t>
            </a:r>
          </a:p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Capture the High Bitterness</a:t>
            </a:r>
          </a:p>
          <a:p>
            <a:pPr algn="ctr"/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Low </a:t>
            </a:r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lcohol Market in California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964" y="6048531"/>
            <a:ext cx="9438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Next Step: Research and Analysis of the California Market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3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" y="137160"/>
            <a:ext cx="11887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Mel Schwan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mschwan@smu.edu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1-949-584-6588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Data Analyst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922125" y="6242050"/>
            <a:ext cx="269875" cy="269875"/>
          </a:xfrm>
        </p:spPr>
        <p:txBody>
          <a:bodyPr/>
          <a:lstStyle/>
          <a:p>
            <a:fld id="{EECC7194-A4D0-457B-9D3E-53681723AF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6917" y="614659"/>
            <a:ext cx="63830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433" y="4322352"/>
            <a:ext cx="1353192" cy="18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=""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=""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7315200" cy="914400"/>
          </a:xfrm>
        </p:spPr>
        <p:txBody>
          <a:bodyPr/>
          <a:lstStyle/>
          <a:p>
            <a:r>
              <a:rPr/>
              <a:t>States With the Most Breweries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0" y="1828800"/>
          <a:ext cx="7315200" cy="457200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3657600"/>
                <a:gridCol w="3657600"/>
              </a:tblGrid>
              <a:tr h="7620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Number_of_breweries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32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7315200" cy="914400"/>
          </a:xfrm>
        </p:spPr>
        <p:txBody>
          <a:bodyPr/>
          <a:lstStyle/>
          <a:p>
            <a:r>
              <a:rPr/>
              <a:t>First Breweries Combined Beer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27248"/>
              </p:ext>
            </p:extLst>
          </p:nvPr>
        </p:nvGraphicFramePr>
        <p:xfrm>
          <a:off x="457200" y="914400"/>
          <a:ext cx="10972800" cy="5551714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22514">
                <a:tc>
                  <a:txBody>
                    <a:bodyPr/>
                    <a:lstStyle/>
                    <a:p>
                      <a:r>
                        <a:rPr sz="1400"/>
                        <a:t>Beer_name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Beer_ID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Brewery_id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Brewery_name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ABV_rating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IBU_rating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Pub 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Pale Lager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10 Barrel Brewing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Bend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Devil's Cup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Pale Ale (APA)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Rise of the 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Sinister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Double / Imperial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Sex and Candy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American 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sz="1400"/>
                        <a:t>Black 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Oatmeal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18th Street 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dirty="0"/>
                        <a:t>NA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00400" y="457200"/>
            <a:ext cx="7315200" cy="914400"/>
          </a:xfrm>
        </p:spPr>
        <p:txBody>
          <a:bodyPr/>
          <a:lstStyle/>
          <a:p>
            <a:r>
              <a:rPr/>
              <a:t>What Data Was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2286000" y="2743200"/>
            <a:ext cx="10972800" cy="914400"/>
          </a:xfrm>
        </p:spPr>
        <p:txBody>
          <a:bodyPr/>
          <a:lstStyle/>
          <a:p>
            <a:r>
              <a:rPr/>
              <a:t>  ABV &gt; 2.57%   IBU &gt; 41.7%   Style &gt; 0.21%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Bitterness by Volume</a:t>
            </a:r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743200" y="457200"/>
            <a:ext cx="9144000" cy="914400"/>
          </a:xfrm>
        </p:spPr>
        <p:txBody>
          <a:bodyPr/>
          <a:lstStyle/>
          <a:p>
            <a:r>
              <a:rPr/>
              <a:t>States IBU High</a:t>
            </a:r>
          </a:p>
        </p:txBody>
      </p:sp>
      <p:pic>
        <p:nvPicPr>
          <p:cNvPr id="3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purl.org/dc/terms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531</Words>
  <Application>Microsoft Office PowerPoint</Application>
  <PresentationFormat>Widescreen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and opportunities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2019-06-29T17:33:46Z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