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sldIdLst xmlns:a="http://schemas.openxmlformats.org/drawingml/2006/main" xmlns:r="http://schemas.openxmlformats.org/officeDocument/2006/relationships" xmlns:p="http://schemas.openxmlformats.org/presentationml/2006/main">
    <p:sldId id="257" r:id="rId5"/>
    <p:sldId id="258" r:id="rId6"/>
    <p:sldId id="275" r:id="rId7"/>
    <p:sldId id="265" r:id="rId8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 varScale="1">
        <p:scale>
          <a:sx n="113" d="100"/>
          <a:sy n="113" d="100"/>
        </p:scale>
        <p:origin x="442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r>
              <a:rPr lang="en-US" baseline="0" dirty="0" smtClean="0"/>
              <a:t> </a:t>
            </a:r>
            <a:r>
              <a:rPr lang="en-US" baseline="0" smtClean="0"/>
              <a:t>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=""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=""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=""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=""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=""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=""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=""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=""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=""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=""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=""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=""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=""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=""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F76D43D-0DDD-4BAD-8213-BDBF75C3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=""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=""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=""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=""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=""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515979"/>
            <a:ext cx="10800000" cy="4629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eb4ecc499a.jpg"/></Relationships>
</file>

<file path=ppt/slides/_rels/slide1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eb4a3b5748.jpg"/></Relationships>
</file>

<file path=ppt/slides/_rels/slide1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eb458d663a0.jpg"/></Relationships>
</file>

<file path=ppt/slides/_rels/slide1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eb4310794b.jpg"/></Relationships>
</file>

<file path=ppt/slides/_rels/slide1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eb4425f1582.jpg"/></Relationships>
</file>

<file path=ppt/slides/_rels/slide1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eb466ec286f.jpg"/></Relationships>
</file>

<file path=ppt/slides/_rels/slide1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eb46acd1f7a.jpg"/></Relationships>
</file>

<file path=ppt/slides/_rels/slide1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eb4398039b2.jpg"/></Relationships>
</file>

<file path=ppt/slides/_rels/slide1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eb488553e.jpg"/><Relationship Id="rId3" Type="http://schemas.openxmlformats.org/officeDocument/2006/relationships/image" Target="../media/fileeb47db4531a.jpg"/></Relationships>
</file>

<file path=ppt/slides/_rels/slide2.xml.rels><?xml version="1.0" encoding="UTF-8" standalone="yes"?>
<Relationships 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eb42b431cb5.jpg"/></Relationships>
</file>

<file path=ppt/slides/_rels/slide2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eb42b04325d.jpg"/></Relationships>
</file>

<file path=ppt/slides/_rels/slide2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eb41cc60bb.jpg"/></Relationships>
</file>

<file path=ppt/slides/_rels/slide2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eb44c3825bd.jpg"/></Relationships>
</file>

<file path=ppt/slides/_rels/slide2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eb4797a7ff9.jpg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=""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73"/>
            <a:ext cx="12191999" cy="6864173"/>
          </a:xfr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 smtClean="0"/>
              <a:t>Anheuser-BusCh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Blake and Schwan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=""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454598" y="3429630"/>
            <a:ext cx="6008666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A136CB0-4ED9-43FA-81D5-6D3225795A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Standard Deviation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High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Ratings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Standard Deviation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High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Ratings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Brewers Ratings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States with High Median ABV and IBU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7432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1828800" y="457200"/>
            <a:ext cx="7315200" cy="914400"/>
          </a:xfrm>
        </p:spPr>
        <p:txBody>
          <a:bodyPr/>
          <a:lstStyle/>
          <a:p>
            <a:r>
              <a:rPr/>
              <a:t>Highest ABV &amp; IBU by State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 rot="-0">
            <a:off x="914400" y="2743200"/>
            <a:ext cx="10972800" cy="914400"/>
          </a:xfrm>
        </p:spPr>
        <p:txBody>
          <a:bodyPr/>
          <a:lstStyle/>
          <a:p>
            <a:r>
              <a:rPr/>
              <a:t>State with the most ABV beers is  CO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/>
          </p:nvPr>
        </p:nvSpPr>
        <p:spPr>
          <a:xfrm rot="-0">
            <a:off x="914400" y="4572000"/>
            <a:ext cx="10972800" cy="914400"/>
          </a:xfrm>
        </p:spPr>
        <p:txBody>
          <a:bodyPr/>
          <a:lstStyle/>
          <a:p>
            <a:r>
              <a:rPr/>
              <a:t>State with the most IBU beers is  CO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Summary ABV Top and Bottom by States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914400" y="1828800"/>
            <a:ext cx="4572000" cy="41148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7315200" y="1828800"/>
            <a:ext cx="4572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=""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D509E5E-F68C-4F2B-8EC7-432595860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1800" dirty="0"/>
              <a:t>Our mission </a:t>
            </a:r>
            <a:r>
              <a:rPr lang="en-US" sz="1800" dirty="0" smtClean="0"/>
              <a:t>is to analyze Anheuser-Busch’s competition</a:t>
            </a:r>
          </a:p>
          <a:p>
            <a:r>
              <a:rPr lang="en-US" sz="1800" dirty="0" smtClean="0"/>
              <a:t>OPTIMAL opportunities in the craft beer market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180" y="3139682"/>
            <a:ext cx="5743118" cy="1008000"/>
          </a:xfrm>
        </p:spPr>
        <p:txBody>
          <a:bodyPr/>
          <a:lstStyle/>
          <a:p>
            <a:r>
              <a:rPr lang="en-US" sz="3600" dirty="0" smtClean="0"/>
              <a:t>Brewer and beer style forecast</a:t>
            </a:r>
            <a:endParaRPr lang="en-US" sz="3600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=""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47180" y="4332686"/>
            <a:ext cx="5344284" cy="64215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C3FC51DE-D10A-4DE8-A7E3-22FA2E4FC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=""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Alcohol by Volume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Bitterness by Volume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Relationship Between ABV and IBU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7432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Summary and Opportunities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" y="137160"/>
            <a:ext cx="11887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" y="137160"/>
            <a:ext cx="11887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000" y="2470768"/>
            <a:ext cx="8410754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and how did we produce this market analysis?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your competition?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kind of beer are they producing?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issue did we find in your data?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style and where are your competitors producing beers?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states does the ABV and IBU matter?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ABV metrics are available?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the relationship between the ABV and IBU values?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conclusion have we come to?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can be done in future market analysis with the right data?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799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=""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D25444F-B85F-42E8-9E0A-A625CA1FD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statistics tools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 Language used by the majority of data scientist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=""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14343" y="1275098"/>
            <a:ext cx="6024479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5" y="2246192"/>
            <a:ext cx="11207133" cy="329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States With the Most Breweries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743200" y="1828800"/>
          <a:ext cx="7315200" cy="45720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3657600"/>
                <a:gridCol w="3657600"/>
              </a:tblGrid>
              <a:tr h="762000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Number_of_breweries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MI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TX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States With the Least Breweries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743200" y="1828800"/>
          <a:ext cx="7315200" cy="45720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3657600"/>
                <a:gridCol w="3657600"/>
              </a:tblGrid>
              <a:tr h="762000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Number_of_breweries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NV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DC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SD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WV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First Breweries Combined Beer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914400"/>
          <a:ext cx="10972800" cy="36576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22514">
                <a:tc>
                  <a:txBody>
                    <a:bodyPr/>
                    <a:lstStyle/>
                    <a:p>
                      <a:r>
                        <a:t>Beer_name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Beer_ID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Style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Ounces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ABV_rating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IBU_rating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Pub Beer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Lager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 Barrel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Devil's Cup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Ale (APA)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Rise of the Phoenix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Sinister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Double / Imperial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Sex and Candy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Black Exodus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Oatmeal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Last Breweries Combined Beer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914400"/>
          <a:ext cx="10972800" cy="36576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22514">
                <a:tc>
                  <a:txBody>
                    <a:bodyPr/>
                    <a:lstStyle/>
                    <a:p>
                      <a:r>
                        <a:t>Beer_name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Beer_ID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Style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Ounces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ABV_rating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IBU_rating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Rocky Mountain Oyster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Belgorado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Belgian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Rail Yard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Amber / Red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B3K Black Lager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Schwarzbier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Silverback Pale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Ale (APA)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Rail Yard Ale (2009)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 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Amber / Red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3200400" y="457200"/>
            <a:ext cx="7315200" cy="914400"/>
          </a:xfrm>
        </p:spPr>
        <p:txBody>
          <a:bodyPr/>
          <a:lstStyle/>
          <a:p>
            <a:r>
              <a:rPr/>
              <a:t>What Data Was Missing?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 rot="-0">
            <a:off x="2286000" y="2743200"/>
            <a:ext cx="10972800" cy="914400"/>
          </a:xfrm>
        </p:spPr>
        <p:txBody>
          <a:bodyPr/>
          <a:lstStyle/>
          <a:p>
            <a:r>
              <a:rPr/>
              <a:t>  ABV &gt; 2.57%   IBU &gt; 41.7%   Style &gt; 0.21%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B5A128-369C-4902-8D4C-DC78A7EDE1C2}">
  <ds:schemaRefs>
    <ds:schemaRef ds:uri="71af3243-3dd4-4a8d-8c0d-dd76da1f02a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E503717-EE9E-4D32-83A6-59F23E996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A7569E-E204-496A-95C5-F6E51FB4AB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130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</vt:lpstr>
      <vt:lpstr>Calibri</vt:lpstr>
      <vt:lpstr>Courier New</vt:lpstr>
      <vt:lpstr>Gill Sans MT</vt:lpstr>
      <vt:lpstr>Office Theme</vt:lpstr>
      <vt:lpstr>Anheuser-BusCh Market analysis</vt:lpstr>
      <vt:lpstr>Brewer and beer style forecast</vt:lpstr>
      <vt:lpstr>Agenda</vt:lpstr>
      <vt:lpstr>Market statistics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YOUR healthcare OFFICE solution</dc:title>
  <dc:creator/>
  <cp:lastModifiedBy/>
  <cp:revision>8</cp:revision>
  <dcterms:created xsi:type="dcterms:W3CDTF">2019-05-09T20:07:45Z</dcterms:created>
  <dcterms:modified xsi:type="dcterms:W3CDTF">2019-06-26T23:25:21Z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