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73" r:id="rId7"/>
    <p:sldId id="270" r:id="rId8"/>
    <p:sldId id="274" r:id="rId9"/>
    <p:sldId id="275" r:id="rId10"/>
    <p:sldId id="276" r:id="rId11"/>
    <p:sldId id="277" r:id="rId12"/>
    <p:sldId id="271" r:id="rId13"/>
    <p:sldId id="272" r:id="rId14"/>
    <p:sldId id="278" r:id="rId15"/>
    <p:sldId id="279" r:id="rId16"/>
    <p:sldId id="267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64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71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5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20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91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25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83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68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56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1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04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58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IT">
  <p:cSld name="AF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shiel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5400" y="2590800"/>
            <a:ext cx="1905000" cy="20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/>
        </p:nvSpPr>
        <p:spPr>
          <a:xfrm>
            <a:off x="917575" y="354013"/>
            <a:ext cx="67786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Force Institute of Technology</a:t>
            </a:r>
            <a:endParaRPr sz="3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Google Shape;11;p1"/>
          <p:cNvSpPr/>
          <p:nvPr/>
        </p:nvSpPr>
        <p:spPr>
          <a:xfrm rot="10800000" flipH="1">
            <a:off x="1588" y="6489700"/>
            <a:ext cx="1811337" cy="60325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025" tIns="45500" rIns="91025" bIns="45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7107238" y="6500813"/>
            <a:ext cx="2022475" cy="619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/>
          <p:nvPr/>
        </p:nvSpPr>
        <p:spPr>
          <a:xfrm flipH="1">
            <a:off x="7107225" y="6500800"/>
            <a:ext cx="2022475" cy="6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844675" y="6386513"/>
            <a:ext cx="5270500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Air University: The Intellectual and Leadership Center of the Air Force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 rot="10800000" flipH="1">
            <a:off x="6324600" y="989013"/>
            <a:ext cx="2819400" cy="7778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 txBox="1"/>
          <p:nvPr/>
        </p:nvSpPr>
        <p:spPr>
          <a:xfrm flipH="1">
            <a:off x="6324600" y="989000"/>
            <a:ext cx="2819400" cy="7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75" tIns="41475" rIns="82975" bIns="41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/>
          <p:nvPr/>
        </p:nvSpPr>
        <p:spPr>
          <a:xfrm rot="10800000" flipH="1">
            <a:off x="0" y="989013"/>
            <a:ext cx="2478088" cy="74612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025" tIns="45500" rIns="91025" bIns="455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 descr="chrmblue_std 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850" y="128588"/>
            <a:ext cx="803275" cy="741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3505200" y="6589713"/>
            <a:ext cx="2155825" cy="2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25" tIns="41100" rIns="82225" bIns="41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Aim High…Fly - Fight - Win</a:t>
            </a:r>
            <a:endParaRPr sz="1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438400" y="901700"/>
            <a:ext cx="39766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300" tIns="41650" rIns="83300" bIns="41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AFIT of Today is the Air Force of Tomorrow.</a:t>
            </a:r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2949" y="165463"/>
            <a:ext cx="1455088" cy="624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kkur13/boston-crime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048000" y="1524000"/>
            <a:ext cx="6019800" cy="229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Group 3: Boston Crime Data 2015-2018</a:t>
            </a:r>
            <a:endParaRPr dirty="0"/>
          </a:p>
        </p:txBody>
      </p:sp>
      <p:sp>
        <p:nvSpPr>
          <p:cNvPr id="40" name="Google Shape;40;p5"/>
          <p:cNvSpPr txBox="1"/>
          <p:nvPr/>
        </p:nvSpPr>
        <p:spPr>
          <a:xfrm>
            <a:off x="2286000" y="4267200"/>
            <a:ext cx="4613275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Capt</a:t>
            </a: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Brandon </a:t>
            </a:r>
            <a:r>
              <a:rPr lang="en-US" sz="2000" b="1" i="0" u="none" strike="noStrike" cap="none" dirty="0" err="1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Hufstetler</a:t>
            </a:r>
            <a:endParaRPr sz="2000" b="1" i="0" u="none" strike="noStrike" cap="none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1st Lt Garrett Alarcon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</a:t>
            </a: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Lt </a:t>
            </a: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Jinan Andrews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</a:t>
            </a:r>
            <a:r>
              <a:rPr lang="en-US" sz="2000" b="1" i="0" u="none" strike="noStrike" cap="none" dirty="0" smtClean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Lt Anson Cheng</a:t>
            </a:r>
            <a:endParaRPr sz="2000" b="1" i="0" u="none" strike="noStrike" cap="none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2d Lt </a:t>
            </a:r>
            <a:r>
              <a:rPr lang="en-US" sz="2000" b="1" dirty="0" smtClean="0">
                <a:solidFill>
                  <a:srgbClr val="000066"/>
                </a:solidFill>
              </a:rPr>
              <a:t>Nick Forrest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000066"/>
                </a:solidFill>
              </a:rPr>
              <a:t>2d Lt Nestor Hernandez</a:t>
            </a:r>
            <a:endParaRPr dirty="0"/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8138" y="41148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District Crime Breakdowns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51" y="1987296"/>
            <a:ext cx="4669039" cy="4315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2"/>
          <a:stretch/>
        </p:blipFill>
        <p:spPr>
          <a:xfrm>
            <a:off x="109729" y="1987296"/>
            <a:ext cx="4078322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Violent Crime Heat Map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19" y="1958975"/>
            <a:ext cx="5334762" cy="4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C 5.0 Decision Tree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Attribute Usage: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Confusion Matrix: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61%</a:t>
            </a:r>
            <a:endParaRPr b="1"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55" y="1581912"/>
            <a:ext cx="1651085" cy="1562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76" y="3803081"/>
            <a:ext cx="5371242" cy="18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Keras</a:t>
            </a:r>
            <a:r>
              <a:rPr lang="en-US" sz="3200" dirty="0" smtClean="0"/>
              <a:t> Neural Network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3543"/>
            <a:ext cx="2875655" cy="5059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55" y="16759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Keras</a:t>
            </a:r>
            <a:r>
              <a:rPr lang="en-US" sz="3200" dirty="0" smtClean="0"/>
              <a:t> Neural Network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Confusion Matrix: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Accuracy: </a:t>
            </a:r>
            <a:r>
              <a:rPr lang="en-US" b="1" dirty="0" smtClean="0"/>
              <a:t>31%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8711" r="14302" b="3645"/>
          <a:stretch/>
        </p:blipFill>
        <p:spPr>
          <a:xfrm>
            <a:off x="3267460" y="1447800"/>
            <a:ext cx="557876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9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Exploratory Data Analysis provided useful insights into temporal and geographic trends in the data.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When given time and location:</a:t>
            </a:r>
          </a:p>
          <a:p>
            <a:pPr marL="788987" lvl="1" indent="-331787">
              <a:spcBef>
                <a:spcPts val="0"/>
              </a:spcBef>
              <a:buSzPts val="2400"/>
            </a:pPr>
            <a:r>
              <a:rPr lang="en-US" dirty="0" smtClean="0"/>
              <a:t>C 5.0 model predicts expected crime with 61% accuracy</a:t>
            </a:r>
          </a:p>
          <a:p>
            <a:pPr marL="788987" lvl="1" indent="-331787">
              <a:spcBef>
                <a:spcPts val="0"/>
              </a:spcBef>
              <a:buSzPts val="2400"/>
            </a:pPr>
            <a:r>
              <a:rPr lang="en-US" dirty="0" smtClean="0"/>
              <a:t>Neural Network predicts crime with 31% accuracy</a:t>
            </a:r>
          </a:p>
          <a:p>
            <a:pPr marL="788987" lvl="1" indent="-331787">
              <a:spcBef>
                <a:spcPts val="0"/>
              </a:spcBef>
              <a:buSzPts val="2400"/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All districts experience similar ratio of crime types, but manpower needs vary greatly.</a:t>
            </a:r>
          </a:p>
          <a:p>
            <a:pPr marL="331787" indent="-331787">
              <a:spcBef>
                <a:spcPts val="0"/>
              </a:spcBef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This analysis could help with manpower allocation and </a:t>
            </a:r>
            <a:r>
              <a:rPr lang="en-US" smtClean="0"/>
              <a:t>expectation management.</a:t>
            </a:r>
            <a:endParaRPr dirty="0"/>
          </a:p>
          <a:p>
            <a:pPr marL="331787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19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Objectives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Data Overview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Data Prep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Exploratory Data Analysis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C 5.0 Decision Tree</a:t>
            </a:r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 smtClean="0"/>
              <a:t>Keras</a:t>
            </a:r>
            <a:r>
              <a:rPr lang="en-US" dirty="0" smtClean="0"/>
              <a:t> Neural Network</a:t>
            </a:r>
            <a:endParaRPr dirty="0"/>
          </a:p>
          <a:p>
            <a:pPr marL="331788" lvl="0" indent="-3317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Summary</a:t>
            </a:r>
            <a:endParaRPr dirty="0"/>
          </a:p>
          <a:p>
            <a:pPr marL="331787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Objectives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This report seeks to answer the following research questions: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1003300" lvl="1" indent="-457200">
              <a:buFont typeface="+mj-lt"/>
              <a:buAutoNum type="arabicPeriod"/>
            </a:pPr>
            <a:r>
              <a:rPr lang="en-US" dirty="0"/>
              <a:t>Where do crimes most commonly occur in the city of Boston</a:t>
            </a:r>
            <a:r>
              <a:rPr lang="en-US" dirty="0" smtClean="0"/>
              <a:t>?</a:t>
            </a:r>
            <a:endParaRPr lang="en-US" dirty="0"/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crimes most commonly occur in each of the 12 districts of Boston</a:t>
            </a:r>
            <a:r>
              <a:rPr lang="en-US" dirty="0" smtClean="0"/>
              <a:t>?</a:t>
            </a:r>
            <a:endParaRPr lang="en-US" dirty="0"/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there a pattern the rate of crime that occurs throughout the day?</a:t>
            </a:r>
          </a:p>
          <a:p>
            <a:pPr marL="10033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best way to allocate Boston Police Department manpower to utilize officers more </a:t>
            </a:r>
            <a:r>
              <a:rPr lang="en-US" dirty="0" smtClean="0"/>
              <a:t>efficiently and </a:t>
            </a:r>
            <a:r>
              <a:rPr lang="en-US" dirty="0"/>
              <a:t>effectively?</a:t>
            </a:r>
          </a:p>
          <a:p>
            <a:pPr marL="788987" lvl="1" indent="-331787">
              <a:spcBef>
                <a:spcPts val="0"/>
              </a:spcBef>
              <a:buSzPts val="2400"/>
            </a:pPr>
            <a:endParaRPr dirty="0" smtClean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Overview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Boston Crime Database obtained from: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www.kaggle.com/ankkur13/boston-crime-data</a:t>
            </a:r>
            <a:endParaRPr lang="en-US" dirty="0" smtClean="0"/>
          </a:p>
          <a:p>
            <a:pPr marL="788987" lvl="1" indent="-331787">
              <a:spcBef>
                <a:spcPts val="0"/>
              </a:spcBef>
              <a:buSzPts val="2400"/>
            </a:pPr>
            <a:endParaRPr lang="en-US" dirty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Used Predictor Variables: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DISTRICT 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MONTH  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DAY_OF_WEEK </a:t>
            </a:r>
            <a:r>
              <a:rPr lang="en-US" dirty="0" smtClean="0"/>
              <a:t> 	Factor</a:t>
            </a:r>
            <a:endParaRPr lang="en-US" dirty="0" smtClean="0"/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HOUR 			Factor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LATITUDE 		Numeric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LONGITUDE  		Numeric</a:t>
            </a:r>
            <a:endParaRPr lang="en-US" dirty="0" smtClean="0"/>
          </a:p>
          <a:p>
            <a:pPr marL="331787" indent="-331787">
              <a:spcBef>
                <a:spcPts val="0"/>
              </a:spcBef>
            </a:pPr>
            <a:r>
              <a:rPr lang="en-US" dirty="0" smtClean="0"/>
              <a:t>Response Variable:</a:t>
            </a:r>
          </a:p>
          <a:p>
            <a:pPr marL="788987" lvl="1" indent="-331787">
              <a:spcBef>
                <a:spcPts val="0"/>
              </a:spcBef>
            </a:pPr>
            <a:r>
              <a:rPr lang="en-US" dirty="0" smtClean="0"/>
              <a:t>OFFENSE_CODE	Factor</a:t>
            </a:r>
          </a:p>
          <a:p>
            <a:pPr marL="788987" lvl="1" indent="-331787"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*Unused variables were redundant or unnecessary for this analysis</a:t>
            </a:r>
            <a:endParaRPr sz="2000"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09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Prep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Offense Codes were sorted into seven categories: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00" y="1958975"/>
            <a:ext cx="6472200" cy="44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Data Prep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DAY_OF_WEEK ordered from Monday to Sunday</a:t>
            </a:r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 smtClean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This step was not required for MONTH or HOUR because those variables are input as numeric factors.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" y="2316480"/>
            <a:ext cx="7489376" cy="839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89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Strong Hourly Trends – Traffic, Theft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79320"/>
            <a:ext cx="6096000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08120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Moderate Hourly Trends – Violent, Money, Other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1"/>
          <a:stretch/>
        </p:blipFill>
        <p:spPr>
          <a:xfrm>
            <a:off x="926592" y="1845882"/>
            <a:ext cx="6096000" cy="147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3"/>
          <a:stretch/>
        </p:blipFill>
        <p:spPr>
          <a:xfrm>
            <a:off x="926592" y="3300984"/>
            <a:ext cx="6096000" cy="1466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4"/>
          <a:stretch/>
        </p:blipFill>
        <p:spPr>
          <a:xfrm>
            <a:off x="932688" y="4770120"/>
            <a:ext cx="6096000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00" tIns="45500" rIns="91000" bIns="455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Exploratory Data Analysis</a:t>
            </a:r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1787" lvl="0" indent="-331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smtClean="0"/>
              <a:t>Bi-Modal Hourly Trends – Drugs/Sex, Medical</a:t>
            </a:r>
            <a:endParaRPr dirty="0"/>
          </a:p>
          <a:p>
            <a:pPr marL="331788" lvl="0" indent="-1793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1512"/>
            <a:ext cx="60960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18788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97880"/>
      </p:ext>
    </p:extLst>
  </p:cSld>
  <p:clrMapOvr>
    <a:masterClrMapping/>
  </p:clrMapOvr>
</p:sld>
</file>

<file path=ppt/theme/theme1.xml><?xml version="1.0" encoding="utf-8"?>
<a:theme xmlns:a="http://schemas.openxmlformats.org/drawingml/2006/main" name="AFIT_Slide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327</Words>
  <Application>Microsoft Office PowerPoint</Application>
  <PresentationFormat>On-screen Show (4:3)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AFIT_Slide_Template</vt:lpstr>
      <vt:lpstr>PowerPoint Presentation</vt:lpstr>
      <vt:lpstr>Overview</vt:lpstr>
      <vt:lpstr>Objectives</vt:lpstr>
      <vt:lpstr>Data Overview</vt:lpstr>
      <vt:lpstr>Data Prep</vt:lpstr>
      <vt:lpstr>Data Prep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 5.0 Decision Tree</vt:lpstr>
      <vt:lpstr>Keras Neural Network</vt:lpstr>
      <vt:lpstr>Keras Neural Network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Hufstetler, Brandon J 1st Lt USAF AETC AFIT/ENS</dc:creator>
  <cp:lastModifiedBy>Hufstetler, Brandon J 1st Lt USAF AETC AFIT/ENS</cp:lastModifiedBy>
  <cp:revision>9</cp:revision>
  <dcterms:modified xsi:type="dcterms:W3CDTF">2019-08-22T13:01:51Z</dcterms:modified>
</cp:coreProperties>
</file>