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69" r:id="rId6"/>
    <p:sldId id="273" r:id="rId7"/>
    <p:sldId id="270" r:id="rId8"/>
    <p:sldId id="274" r:id="rId9"/>
    <p:sldId id="275" r:id="rId10"/>
    <p:sldId id="276" r:id="rId11"/>
    <p:sldId id="277" r:id="rId12"/>
    <p:sldId id="271" r:id="rId13"/>
    <p:sldId id="272" r:id="rId14"/>
    <p:sldId id="278" r:id="rId15"/>
    <p:sldId id="279" r:id="rId16"/>
    <p:sldId id="267" r:id="rId1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646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711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52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7208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2919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6250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836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68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563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41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043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58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IT">
  <p:cSld name="AFI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" descr="shiel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95400" y="2590800"/>
            <a:ext cx="1905000" cy="2097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 txBox="1"/>
          <p:nvPr/>
        </p:nvSpPr>
        <p:spPr>
          <a:xfrm>
            <a:off x="917575" y="354013"/>
            <a:ext cx="67786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Air Force Institute of Technology</a:t>
            </a:r>
            <a:endParaRPr sz="3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1" name="Google Shape;11;p1"/>
          <p:cNvSpPr/>
          <p:nvPr/>
        </p:nvSpPr>
        <p:spPr>
          <a:xfrm rot="10800000" flipH="1">
            <a:off x="1588" y="6489700"/>
            <a:ext cx="1811337" cy="60325"/>
          </a:xfrm>
          <a:prstGeom prst="rect">
            <a:avLst/>
          </a:prstGeom>
          <a:gradFill>
            <a:gsLst>
              <a:gs pos="0">
                <a:srgbClr val="000099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025" tIns="45500" rIns="91025" bIns="455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 rot="10800000" flipH="1">
            <a:off x="7107238" y="6500813"/>
            <a:ext cx="2022475" cy="619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DDDDD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 txBox="1"/>
          <p:nvPr/>
        </p:nvSpPr>
        <p:spPr>
          <a:xfrm flipH="1">
            <a:off x="7107225" y="6500800"/>
            <a:ext cx="2022475" cy="6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75" tIns="41475" rIns="82975" bIns="414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844675" y="6386513"/>
            <a:ext cx="52705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75" tIns="41475" rIns="82975" bIns="41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Air University: The Intellectual and Leadership Center of the Air Force</a:t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 rot="10800000" flipH="1">
            <a:off x="6324600" y="989013"/>
            <a:ext cx="2819400" cy="7778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DDDDD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 txBox="1"/>
          <p:nvPr/>
        </p:nvSpPr>
        <p:spPr>
          <a:xfrm flipH="1">
            <a:off x="6324600" y="989000"/>
            <a:ext cx="2819400" cy="7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75" tIns="41475" rIns="82975" bIns="414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/>
          <p:nvPr/>
        </p:nvSpPr>
        <p:spPr>
          <a:xfrm rot="10800000" flipH="1">
            <a:off x="0" y="989013"/>
            <a:ext cx="2478088" cy="74612"/>
          </a:xfrm>
          <a:prstGeom prst="rect">
            <a:avLst/>
          </a:prstGeom>
          <a:gradFill>
            <a:gsLst>
              <a:gs pos="0">
                <a:srgbClr val="000099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025" tIns="45500" rIns="91025" bIns="455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" descr="chrmblue_std sma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6850" y="128588"/>
            <a:ext cx="803275" cy="74136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3505200" y="6589713"/>
            <a:ext cx="2155825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25" tIns="41100" rIns="82225" bIns="41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Aim High…Fly - Fight - Win</a:t>
            </a: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438400" y="901700"/>
            <a:ext cx="39766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300" tIns="41650" rIns="83300" bIns="41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 AFIT of Today is the Air Force of Tomorrow.</a:t>
            </a:r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2949" y="165463"/>
            <a:ext cx="1455088" cy="624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kkur13/boston-crime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3048000" y="1524000"/>
            <a:ext cx="6019800" cy="229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 dirty="0" smtClean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Group 3: Boston Crime Data 2015-2018</a:t>
            </a:r>
            <a:endParaRPr dirty="0"/>
          </a:p>
        </p:txBody>
      </p:sp>
      <p:sp>
        <p:nvSpPr>
          <p:cNvPr id="40" name="Google Shape;40;p5"/>
          <p:cNvSpPr txBox="1"/>
          <p:nvPr/>
        </p:nvSpPr>
        <p:spPr>
          <a:xfrm>
            <a:off x="2286000" y="4267200"/>
            <a:ext cx="4613275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Capt</a:t>
            </a:r>
            <a:r>
              <a:rPr lang="en-US" sz="20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Brandon </a:t>
            </a:r>
            <a:r>
              <a:rPr lang="en-US" sz="2000" b="1" i="0" u="none" strike="noStrike" cap="none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Hufstetler</a:t>
            </a:r>
            <a:endParaRPr sz="2000" b="1" i="0" u="none" strike="noStrike" cap="none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smtClean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1st Lt Garrett Alarcon</a:t>
            </a:r>
            <a:endParaRPr dirty="0"/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smtClean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2d </a:t>
            </a:r>
            <a:r>
              <a:rPr lang="en-US" sz="20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Lt </a:t>
            </a:r>
            <a:r>
              <a:rPr lang="en-US" sz="2000" b="1" i="0" u="none" strike="noStrike" cap="none" dirty="0" smtClean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Jinan Andrews</a:t>
            </a:r>
            <a:endParaRPr dirty="0"/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2d </a:t>
            </a:r>
            <a:r>
              <a:rPr lang="en-US" sz="2000" b="1" i="0" u="none" strike="noStrike" cap="none" dirty="0" smtClean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Lt Anson Cheng</a:t>
            </a:r>
            <a:endParaRPr sz="2000" b="1" i="0" u="none" strike="noStrike" cap="none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2d Lt </a:t>
            </a:r>
            <a:r>
              <a:rPr lang="en-US" sz="2000" b="1" dirty="0" smtClean="0">
                <a:solidFill>
                  <a:srgbClr val="000066"/>
                </a:solidFill>
              </a:rPr>
              <a:t>Nick Forrest</a:t>
            </a: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0066"/>
                </a:solidFill>
              </a:rPr>
              <a:t>2d Lt Nestor Hernandez</a:t>
            </a:r>
            <a:endParaRPr dirty="0"/>
          </a:p>
          <a:p>
            <a:pPr marL="0" marR="0" lvl="0" indent="0" algn="ctr" rtl="0">
              <a:spcBef>
                <a:spcPts val="2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2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2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8138" y="411480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Exploratory Data Analysis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District Crime Breakdowns</a:t>
            </a: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051" y="1987296"/>
            <a:ext cx="4669039" cy="4315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52"/>
          <a:stretch/>
        </p:blipFill>
        <p:spPr>
          <a:xfrm>
            <a:off x="109729" y="1987296"/>
            <a:ext cx="4078322" cy="43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4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Exploratory Data Analysis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Violent Crime Heat Map</a:t>
            </a: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019" y="1958975"/>
            <a:ext cx="5334762" cy="43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8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C 5.0 Decision Tree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Attribute Usage:</a:t>
            </a:r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Confusion Matrix:</a:t>
            </a:r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Accuracy: </a:t>
            </a:r>
            <a:r>
              <a:rPr lang="en-US" b="1" dirty="0" smtClean="0"/>
              <a:t>61%</a:t>
            </a:r>
            <a:endParaRPr b="1"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855" y="1581912"/>
            <a:ext cx="1651085" cy="15621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76" y="3803081"/>
            <a:ext cx="5371242" cy="18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9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Keras</a:t>
            </a:r>
            <a:r>
              <a:rPr lang="en-US" sz="3200" dirty="0" smtClean="0"/>
              <a:t> Neural Network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03543"/>
            <a:ext cx="2875655" cy="5059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55" y="16759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56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Keras</a:t>
            </a:r>
            <a:r>
              <a:rPr lang="en-US" sz="3200" dirty="0" smtClean="0"/>
              <a:t> Neural Network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Confusion Matrix:</a:t>
            </a:r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b="1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Accuracy: </a:t>
            </a:r>
            <a:r>
              <a:rPr lang="en-US" b="1" dirty="0" smtClean="0"/>
              <a:t>31%</a:t>
            </a:r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11245" r="12743" b="3633"/>
          <a:stretch/>
        </p:blipFill>
        <p:spPr>
          <a:xfrm>
            <a:off x="3172574" y="1819373"/>
            <a:ext cx="5433225" cy="456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9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Summary</a:t>
            </a:r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Exploratory Data Analysis provided useful insights into temporal and geographic trends in the data.</a:t>
            </a:r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When given time and location:</a:t>
            </a:r>
          </a:p>
          <a:p>
            <a:pPr marL="788987" lvl="1" indent="-331787">
              <a:spcBef>
                <a:spcPts val="0"/>
              </a:spcBef>
              <a:buSzPts val="2400"/>
            </a:pPr>
            <a:r>
              <a:rPr lang="en-US" dirty="0" smtClean="0"/>
              <a:t>C 5.0 model predicts expected crime with 61% accuracy</a:t>
            </a:r>
          </a:p>
          <a:p>
            <a:pPr marL="788987" lvl="1" indent="-331787">
              <a:spcBef>
                <a:spcPts val="0"/>
              </a:spcBef>
              <a:buSzPts val="2400"/>
            </a:pPr>
            <a:r>
              <a:rPr lang="en-US" dirty="0" smtClean="0"/>
              <a:t>Neural Network predicts crime with 31% accuracy</a:t>
            </a:r>
          </a:p>
          <a:p>
            <a:pPr marL="788987" lvl="1" indent="-331787">
              <a:spcBef>
                <a:spcPts val="0"/>
              </a:spcBef>
              <a:buSzPts val="2400"/>
            </a:pPr>
            <a:endParaRPr lang="en-US" dirty="0"/>
          </a:p>
          <a:p>
            <a:pPr marL="331787" indent="-331787">
              <a:spcBef>
                <a:spcPts val="0"/>
              </a:spcBef>
            </a:pPr>
            <a:r>
              <a:rPr lang="en-US" dirty="0" smtClean="0"/>
              <a:t>All districts experience similar ratio of crime types, but manpower needs vary greatly.</a:t>
            </a:r>
          </a:p>
          <a:p>
            <a:pPr marL="331787" indent="-331787">
              <a:spcBef>
                <a:spcPts val="0"/>
              </a:spcBef>
            </a:pPr>
            <a:endParaRPr lang="en-US" dirty="0"/>
          </a:p>
          <a:p>
            <a:pPr marL="331787" indent="-331787">
              <a:spcBef>
                <a:spcPts val="0"/>
              </a:spcBef>
            </a:pPr>
            <a:r>
              <a:rPr lang="en-US" dirty="0" smtClean="0"/>
              <a:t>This analysis could help with manpower allocation and </a:t>
            </a:r>
            <a:r>
              <a:rPr lang="en-US" smtClean="0"/>
              <a:t>expectation management.</a:t>
            </a:r>
            <a:endParaRPr dirty="0"/>
          </a:p>
          <a:p>
            <a:pPr marL="331787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19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Objectives</a:t>
            </a:r>
            <a:endParaRPr dirty="0"/>
          </a:p>
          <a:p>
            <a:pPr marL="331788" lvl="0" indent="-3317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Data Overview</a:t>
            </a:r>
            <a:endParaRPr dirty="0"/>
          </a:p>
          <a:p>
            <a:pPr marL="331788" lvl="0" indent="-3317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Data Prep</a:t>
            </a:r>
            <a:endParaRPr dirty="0"/>
          </a:p>
          <a:p>
            <a:pPr marL="331788" lvl="0" indent="-3317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Exploratory Data Analysis</a:t>
            </a:r>
            <a:endParaRPr dirty="0"/>
          </a:p>
          <a:p>
            <a:pPr marL="331788" lvl="0" indent="-3317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C 5.0 Decision Tree</a:t>
            </a:r>
          </a:p>
          <a:p>
            <a:pPr marL="331788" lvl="0" indent="-3317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 smtClean="0"/>
              <a:t>Keras</a:t>
            </a:r>
            <a:r>
              <a:rPr lang="en-US" dirty="0" smtClean="0"/>
              <a:t> Neural Network</a:t>
            </a:r>
            <a:endParaRPr dirty="0"/>
          </a:p>
          <a:p>
            <a:pPr marL="331788" lvl="0" indent="-3317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Summary</a:t>
            </a:r>
            <a:endParaRPr dirty="0"/>
          </a:p>
          <a:p>
            <a:pPr marL="331787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Objectives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This report seeks to answer the following research questions:</a:t>
            </a:r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1003300" lvl="1" indent="-457200">
              <a:buFont typeface="+mj-lt"/>
              <a:buAutoNum type="arabicPeriod"/>
            </a:pPr>
            <a:r>
              <a:rPr lang="en-US" dirty="0"/>
              <a:t>Where do crimes most commonly occur in the city of Boston</a:t>
            </a:r>
            <a:r>
              <a:rPr lang="en-US" dirty="0" smtClean="0"/>
              <a:t>?</a:t>
            </a:r>
            <a:endParaRPr lang="en-US" dirty="0"/>
          </a:p>
          <a:p>
            <a:pPr marL="1003300" lvl="1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type of crimes most commonly occur in each of the 12 districts of Boston</a:t>
            </a:r>
            <a:r>
              <a:rPr lang="en-US" dirty="0" smtClean="0"/>
              <a:t>?</a:t>
            </a:r>
            <a:endParaRPr lang="en-US" dirty="0"/>
          </a:p>
          <a:p>
            <a:pPr marL="1003300" lvl="1" indent="-457200">
              <a:buFont typeface="+mj-lt"/>
              <a:buAutoNum type="arabicPeriod"/>
            </a:pPr>
            <a:r>
              <a:rPr lang="en-US" dirty="0" smtClean="0"/>
              <a:t>Is </a:t>
            </a:r>
            <a:r>
              <a:rPr lang="en-US" dirty="0"/>
              <a:t>there a pattern the rate of crime that occurs throughout the day?</a:t>
            </a:r>
          </a:p>
          <a:p>
            <a:pPr marL="1003300" lvl="1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best way to allocate Boston Police Department manpower to utilize officers more </a:t>
            </a:r>
            <a:r>
              <a:rPr lang="en-US" dirty="0" smtClean="0"/>
              <a:t>efficiently and </a:t>
            </a:r>
            <a:r>
              <a:rPr lang="en-US" dirty="0"/>
              <a:t>effectively?</a:t>
            </a:r>
          </a:p>
          <a:p>
            <a:pPr marL="788987" lvl="1" indent="-331787">
              <a:spcBef>
                <a:spcPts val="0"/>
              </a:spcBef>
              <a:buSzPts val="2400"/>
            </a:pPr>
            <a:endParaRPr dirty="0" smtClean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Data Overview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Boston Crime Database obtained from:</a:t>
            </a:r>
          </a:p>
          <a:p>
            <a:pPr marL="457200" lvl="1" indent="0">
              <a:spcBef>
                <a:spcPts val="0"/>
              </a:spcBef>
              <a:buSzPts val="2400"/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www.kaggle.com/ankkur13/boston-crime-data</a:t>
            </a:r>
            <a:endParaRPr lang="en-US" dirty="0" smtClean="0"/>
          </a:p>
          <a:p>
            <a:pPr marL="788987" lvl="1" indent="-331787">
              <a:spcBef>
                <a:spcPts val="0"/>
              </a:spcBef>
              <a:buSzPts val="2400"/>
            </a:pPr>
            <a:endParaRPr lang="en-US" dirty="0"/>
          </a:p>
          <a:p>
            <a:pPr marL="331787" indent="-331787">
              <a:spcBef>
                <a:spcPts val="0"/>
              </a:spcBef>
            </a:pPr>
            <a:r>
              <a:rPr lang="en-US" dirty="0" smtClean="0"/>
              <a:t>Used Predictor Variables:</a:t>
            </a:r>
          </a:p>
          <a:p>
            <a:pPr marL="788987" lvl="1" indent="-331787">
              <a:spcBef>
                <a:spcPts val="0"/>
              </a:spcBef>
            </a:pPr>
            <a:r>
              <a:rPr lang="en-US" dirty="0" smtClean="0"/>
              <a:t>DISTRICT 		Factor</a:t>
            </a:r>
          </a:p>
          <a:p>
            <a:pPr marL="788987" lvl="1" indent="-331787">
              <a:spcBef>
                <a:spcPts val="0"/>
              </a:spcBef>
            </a:pPr>
            <a:r>
              <a:rPr lang="en-US" dirty="0" smtClean="0"/>
              <a:t>MONTH  		Factor</a:t>
            </a:r>
          </a:p>
          <a:p>
            <a:pPr marL="788987" lvl="1" indent="-331787">
              <a:spcBef>
                <a:spcPts val="0"/>
              </a:spcBef>
            </a:pPr>
            <a:r>
              <a:rPr lang="en-US" dirty="0" smtClean="0"/>
              <a:t>DAY_OF_WEEK  	Factor</a:t>
            </a:r>
          </a:p>
          <a:p>
            <a:pPr marL="788987" lvl="1" indent="-331787">
              <a:spcBef>
                <a:spcPts val="0"/>
              </a:spcBef>
            </a:pPr>
            <a:r>
              <a:rPr lang="en-US" dirty="0" smtClean="0"/>
              <a:t>HOUR 			Factor</a:t>
            </a:r>
          </a:p>
          <a:p>
            <a:pPr marL="788987" lvl="1" indent="-331787">
              <a:spcBef>
                <a:spcPts val="0"/>
              </a:spcBef>
            </a:pPr>
            <a:r>
              <a:rPr lang="en-US" dirty="0" smtClean="0"/>
              <a:t>LATITUDE 		Numeric</a:t>
            </a:r>
          </a:p>
          <a:p>
            <a:pPr marL="788987" lvl="1" indent="-331787">
              <a:spcBef>
                <a:spcPts val="0"/>
              </a:spcBef>
            </a:pPr>
            <a:r>
              <a:rPr lang="en-US" dirty="0" smtClean="0"/>
              <a:t>LONGITUDE  		Numeric</a:t>
            </a:r>
          </a:p>
          <a:p>
            <a:pPr marL="331787" indent="-331787">
              <a:spcBef>
                <a:spcPts val="0"/>
              </a:spcBef>
            </a:pPr>
            <a:r>
              <a:rPr lang="en-US" dirty="0" smtClean="0"/>
              <a:t>Response Variable:</a:t>
            </a:r>
          </a:p>
          <a:p>
            <a:pPr marL="788987" lvl="1" indent="-331787">
              <a:spcBef>
                <a:spcPts val="0"/>
              </a:spcBef>
            </a:pPr>
            <a:r>
              <a:rPr lang="en-US" dirty="0" smtClean="0"/>
              <a:t>OFFENSE_CODE	Factor</a:t>
            </a:r>
          </a:p>
          <a:p>
            <a:pPr marL="788987" lvl="1" indent="-331787">
              <a:spcBef>
                <a:spcPts val="0"/>
              </a:spcBef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*Unused variables were redundant or unnecessary for this analysis</a:t>
            </a:r>
            <a:endParaRPr sz="2000"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409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Data Prep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Offense Codes were sorted into seven categories:</a:t>
            </a: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00" y="1958975"/>
            <a:ext cx="6472200" cy="44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0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Data Prep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DAY_OF_WEEK ordered from Monday to Sunday</a:t>
            </a:r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This step was not required for MONTH or HOUR because those variables are input as numeric factors.</a:t>
            </a: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2" y="2316480"/>
            <a:ext cx="7489376" cy="8390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489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Exploratory Data Analysis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Strong Hourly Trends – Traffic, Theft</a:t>
            </a: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79320"/>
            <a:ext cx="6096000" cy="182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08120"/>
            <a:ext cx="6096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4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Exploratory Data Analysis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Moderate Hourly Trends – Violent, Money, Other</a:t>
            </a: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01"/>
          <a:stretch/>
        </p:blipFill>
        <p:spPr>
          <a:xfrm>
            <a:off x="926592" y="1845882"/>
            <a:ext cx="6096000" cy="147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33"/>
          <a:stretch/>
        </p:blipFill>
        <p:spPr>
          <a:xfrm>
            <a:off x="926592" y="3300984"/>
            <a:ext cx="6096000" cy="14660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34"/>
          <a:stretch/>
        </p:blipFill>
        <p:spPr>
          <a:xfrm>
            <a:off x="932688" y="4770120"/>
            <a:ext cx="6096000" cy="16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0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Exploratory Data Analysis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Bi-Modal Hourly Trends – Drugs/Sex, Medical</a:t>
            </a: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91512"/>
            <a:ext cx="6096000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18788"/>
            <a:ext cx="6096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97880"/>
      </p:ext>
    </p:extLst>
  </p:cSld>
  <p:clrMapOvr>
    <a:masterClrMapping/>
  </p:clrMapOvr>
</p:sld>
</file>

<file path=ppt/theme/theme1.xml><?xml version="1.0" encoding="utf-8"?>
<a:theme xmlns:a="http://schemas.openxmlformats.org/drawingml/2006/main" name="AFIT_Slide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327</Words>
  <Application>Microsoft Office PowerPoint</Application>
  <PresentationFormat>On-screen Show (4:3)</PresentationFormat>
  <Paragraphs>119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AFIT_Slide_Template</vt:lpstr>
      <vt:lpstr>PowerPoint Presentation</vt:lpstr>
      <vt:lpstr>Overview</vt:lpstr>
      <vt:lpstr>Objectives</vt:lpstr>
      <vt:lpstr>Data Overview</vt:lpstr>
      <vt:lpstr>Data Prep</vt:lpstr>
      <vt:lpstr>Data Prep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C 5.0 Decision Tree</vt:lpstr>
      <vt:lpstr>Keras Neural Network</vt:lpstr>
      <vt:lpstr>Keras Neural Network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Hufstetler, Brandon J 1st Lt USAF AETC AFIT/ENS</dc:creator>
  <cp:lastModifiedBy>Windows User</cp:lastModifiedBy>
  <cp:revision>10</cp:revision>
  <dcterms:modified xsi:type="dcterms:W3CDTF">2019-08-27T16:51:51Z</dcterms:modified>
</cp:coreProperties>
</file>