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69" r:id="rId6"/>
    <p:sldId id="273" r:id="rId7"/>
    <p:sldId id="270" r:id="rId8"/>
    <p:sldId id="274" r:id="rId9"/>
    <p:sldId id="275" r:id="rId10"/>
    <p:sldId id="276" r:id="rId11"/>
    <p:sldId id="277" r:id="rId12"/>
    <p:sldId id="271" r:id="rId13"/>
    <p:sldId id="272" r:id="rId14"/>
    <p:sldId id="278" r:id="rId15"/>
    <p:sldId id="279" r:id="rId16"/>
    <p:sldId id="280" r:id="rId17"/>
    <p:sldId id="267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6" autoAdjust="0"/>
    <p:restoredTop sz="88821" autoAdjust="0"/>
  </p:normalViewPr>
  <p:slideViewPr>
    <p:cSldViewPr snapToGrid="0">
      <p:cViewPr>
        <p:scale>
          <a:sx n="60" d="100"/>
          <a:sy n="60" d="100"/>
        </p:scale>
        <p:origin x="246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0351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Nestor</a:t>
            </a: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839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Each district was looked at individually and compared to each other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Normalized</a:t>
            </a:r>
            <a:r>
              <a:rPr lang="en-US" baseline="0" dirty="0" smtClean="0"/>
              <a:t> district comparison: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First column is non-reported districts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64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Jinan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71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 smtClean="0"/>
              <a:t>Huf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5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Nick/Garrett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20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Garrett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91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mtClean="0"/>
              <a:t>Nick</a:t>
            </a: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25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mtClean="0"/>
              <a:t>Nick</a:t>
            </a: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020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7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Nestor</a:t>
            </a:r>
            <a:endParaRPr dirty="0"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01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Nestor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982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Anson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83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Anson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68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Anson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56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Examined monthly, hourly, and daily trends for the 7 categories (traffic, theft, violent, money, other, drug/sex, medical)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1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Jinan</a:t>
            </a: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04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b="1" baseline="0" dirty="0" smtClean="0"/>
              <a:t>Monthly</a:t>
            </a:r>
            <a:r>
              <a:rPr lang="en-US" baseline="0" dirty="0" smtClean="0"/>
              <a:t>: occurrences rose during summer months and dropped off around September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b="1" baseline="0" dirty="0" smtClean="0"/>
              <a:t>Hourly</a:t>
            </a:r>
            <a:r>
              <a:rPr lang="en-US" baseline="0" dirty="0" smtClean="0"/>
              <a:t>: crime occurrence dipped around 3 am and then occurrences increased as the working day began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b="1" baseline="0" dirty="0" smtClean="0"/>
              <a:t>Weekly</a:t>
            </a:r>
            <a:r>
              <a:rPr lang="en-US" baseline="0" dirty="0" smtClean="0"/>
              <a:t>: Generally uniform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endParaRPr lang="en-US" baseline="0" dirty="0" smtClean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58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IT">
  <p:cSld name="AFI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 descr="shiel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5400" y="2590800"/>
            <a:ext cx="1905000" cy="2097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/>
          <p:nvPr/>
        </p:nvSpPr>
        <p:spPr>
          <a:xfrm>
            <a:off x="917575" y="354013"/>
            <a:ext cx="67786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Air Force Institute of Technology</a:t>
            </a:r>
            <a:endParaRPr sz="3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Google Shape;11;p1"/>
          <p:cNvSpPr/>
          <p:nvPr/>
        </p:nvSpPr>
        <p:spPr>
          <a:xfrm rot="10800000" flipH="1">
            <a:off x="1588" y="6489700"/>
            <a:ext cx="1811337" cy="60325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025" tIns="45500" rIns="91025" bIns="455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7107238" y="6500813"/>
            <a:ext cx="2022475" cy="619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/>
          <p:nvPr/>
        </p:nvSpPr>
        <p:spPr>
          <a:xfrm flipH="1">
            <a:off x="7107225" y="6500800"/>
            <a:ext cx="2022475" cy="6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5" tIns="41475" rIns="82975" bIns="41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844675" y="6386513"/>
            <a:ext cx="52705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5" tIns="41475" rIns="82975" bIns="41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Air University: The Intellectual and Leadership Center of the Air Force</a:t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 rot="10800000" flipH="1">
            <a:off x="6324600" y="989013"/>
            <a:ext cx="2819400" cy="7778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 txBox="1"/>
          <p:nvPr/>
        </p:nvSpPr>
        <p:spPr>
          <a:xfrm flipH="1">
            <a:off x="6324600" y="989000"/>
            <a:ext cx="2819400" cy="7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5" tIns="41475" rIns="82975" bIns="41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/>
          <p:nvPr/>
        </p:nvSpPr>
        <p:spPr>
          <a:xfrm rot="10800000" flipH="1">
            <a:off x="0" y="989013"/>
            <a:ext cx="2478088" cy="74612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025" tIns="45500" rIns="91025" bIns="455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 descr="chrmblue_std 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850" y="128588"/>
            <a:ext cx="803275" cy="741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3505200" y="6589713"/>
            <a:ext cx="2155825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25" tIns="41100" rIns="82225" bIns="41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Aim High…Fly - Fight - Win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438400" y="901700"/>
            <a:ext cx="39766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300" tIns="41650" rIns="83300" bIns="41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AFIT of Today is the Air Force of Tomorrow.</a:t>
            </a:r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2949" y="165463"/>
            <a:ext cx="1455088" cy="624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kkur13/boston-crime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048000" y="1524000"/>
            <a:ext cx="6019800" cy="2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Group 3: Boston Crime Data 2015-2018</a:t>
            </a:r>
            <a:endParaRPr dirty="0"/>
          </a:p>
        </p:txBody>
      </p:sp>
      <p:sp>
        <p:nvSpPr>
          <p:cNvPr id="40" name="Google Shape;40;p5"/>
          <p:cNvSpPr txBox="1"/>
          <p:nvPr/>
        </p:nvSpPr>
        <p:spPr>
          <a:xfrm>
            <a:off x="2286000" y="4267200"/>
            <a:ext cx="4613275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Capt</a:t>
            </a: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Brandon </a:t>
            </a:r>
            <a:r>
              <a:rPr lang="en-US" sz="20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Hufstetler</a:t>
            </a:r>
            <a:endParaRPr sz="2000" b="1" i="0" u="none" strike="noStrike" cap="none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1st Lt Garrett Alarcon</a:t>
            </a:r>
            <a:endParaRPr dirty="0"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2d </a:t>
            </a: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Lt </a:t>
            </a: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Jinan Andrews</a:t>
            </a:r>
            <a:endParaRPr dirty="0"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2d </a:t>
            </a: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Lt Anson Cheng</a:t>
            </a:r>
            <a:endParaRPr sz="2000" b="1" i="0" u="none" strike="noStrike" cap="none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2d Lt </a:t>
            </a:r>
            <a:r>
              <a:rPr lang="en-US" sz="2000" b="1" dirty="0" smtClean="0">
                <a:solidFill>
                  <a:srgbClr val="000066"/>
                </a:solidFill>
              </a:rPr>
              <a:t>Nick Forrest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0066"/>
                </a:solidFill>
              </a:rPr>
              <a:t>2d Lt Nestor Hernandez</a:t>
            </a:r>
            <a:endParaRPr dirty="0"/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8138" y="41148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District Crime Breakdowns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51" y="1987296"/>
            <a:ext cx="4669039" cy="4315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2"/>
          <a:stretch/>
        </p:blipFill>
        <p:spPr>
          <a:xfrm>
            <a:off x="109729" y="1987296"/>
            <a:ext cx="4078322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Violent Crime Heat Map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19" y="1958975"/>
            <a:ext cx="5334762" cy="4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C 5.0 Decision Tree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Attribute Usage: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Confusion Matrix: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Accuracy: </a:t>
            </a:r>
            <a:r>
              <a:rPr lang="en-US" b="1" dirty="0" smtClean="0"/>
              <a:t>61%</a:t>
            </a:r>
            <a:endParaRPr b="1"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55" y="1581912"/>
            <a:ext cx="1651085" cy="15621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76" y="3803081"/>
            <a:ext cx="5371242" cy="18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Keras</a:t>
            </a:r>
            <a:r>
              <a:rPr lang="en-US" sz="3200" dirty="0" smtClean="0"/>
              <a:t> Neural Network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03543"/>
            <a:ext cx="2875655" cy="5059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55" y="16759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Keras</a:t>
            </a:r>
            <a:r>
              <a:rPr lang="en-US" sz="3200" dirty="0" smtClean="0"/>
              <a:t> Neural Network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Confusion Matrix: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b="1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Accuracy: </a:t>
            </a:r>
            <a:r>
              <a:rPr lang="en-US" b="1" dirty="0" smtClean="0"/>
              <a:t>31%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1245" r="12743" b="3633"/>
          <a:stretch/>
        </p:blipFill>
        <p:spPr>
          <a:xfrm>
            <a:off x="3172574" y="1819373"/>
            <a:ext cx="5433225" cy="45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9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Exploratory Data Analysis provided useful insights into temporal and geographic trends in the data.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When given time and location:</a:t>
            </a:r>
          </a:p>
          <a:p>
            <a:pPr marL="788987" lvl="1" indent="-331787">
              <a:spcBef>
                <a:spcPts val="0"/>
              </a:spcBef>
              <a:buSzPts val="2400"/>
            </a:pPr>
            <a:r>
              <a:rPr lang="en-US" dirty="0" smtClean="0"/>
              <a:t>C 5.0 model predicts expected crime with 61% accuracy</a:t>
            </a:r>
          </a:p>
          <a:p>
            <a:pPr marL="788987" lvl="1" indent="-331787">
              <a:spcBef>
                <a:spcPts val="0"/>
              </a:spcBef>
              <a:buSzPts val="2400"/>
            </a:pPr>
            <a:r>
              <a:rPr lang="en-US" dirty="0" smtClean="0"/>
              <a:t>Neural Network predicts crime with 31% accuracy</a:t>
            </a:r>
          </a:p>
          <a:p>
            <a:pPr marL="788987" lvl="1" indent="-331787">
              <a:spcBef>
                <a:spcPts val="0"/>
              </a:spcBef>
              <a:buSzPts val="2400"/>
            </a:pPr>
            <a:endParaRPr lang="en-US" dirty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All districts experience similar ratio of crime types, but manpower needs vary greatly.</a:t>
            </a:r>
          </a:p>
          <a:p>
            <a:pPr marL="331787" indent="-331787">
              <a:spcBef>
                <a:spcPts val="0"/>
              </a:spcBef>
            </a:pPr>
            <a:endParaRPr lang="en-US" dirty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This analysis could help with manpower allocation and expectation management.</a:t>
            </a:r>
            <a:endParaRPr dirty="0"/>
          </a:p>
          <a:p>
            <a:pPr marL="331787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19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Research Questions</a:t>
            </a:r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81000" y="1187117"/>
            <a:ext cx="8224838" cy="53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1600" dirty="0" smtClean="0"/>
              <a:t>Where </a:t>
            </a:r>
            <a:r>
              <a:rPr lang="en-US" sz="1600" dirty="0"/>
              <a:t>do crimes most commonly occur in the city of </a:t>
            </a:r>
            <a:r>
              <a:rPr lang="en-US" sz="1600" dirty="0" smtClean="0"/>
              <a:t>Boston?</a:t>
            </a:r>
          </a:p>
          <a:p>
            <a:pPr marL="1066800" lvl="1" indent="-457200">
              <a:spcBef>
                <a:spcPts val="480"/>
              </a:spcBef>
              <a:buSzPts val="2400"/>
            </a:pPr>
            <a:r>
              <a:rPr lang="en-US" sz="1600" dirty="0" smtClean="0"/>
              <a:t>Dispersed throughout Boston</a:t>
            </a:r>
          </a:p>
          <a:p>
            <a:pPr marL="1066800" lvl="1" indent="-457200">
              <a:spcBef>
                <a:spcPts val="480"/>
              </a:spcBef>
              <a:buSzPts val="2400"/>
            </a:pPr>
            <a:r>
              <a:rPr lang="en-US" sz="1600" dirty="0" smtClean="0"/>
              <a:t>Location </a:t>
            </a:r>
            <a:r>
              <a:rPr lang="en-US" sz="1600" dirty="0"/>
              <a:t>of crimes is a function of crime type and time. </a:t>
            </a:r>
            <a:endParaRPr lang="en-US" sz="1600" dirty="0" smtClean="0"/>
          </a:p>
          <a:p>
            <a:pPr marL="1066800" lvl="1" indent="-457200">
              <a:spcBef>
                <a:spcPts val="480"/>
              </a:spcBef>
              <a:buSzPts val="2400"/>
            </a:pPr>
            <a:r>
              <a:rPr lang="en-US" sz="1600" dirty="0" smtClean="0"/>
              <a:t>Given </a:t>
            </a:r>
            <a:r>
              <a:rPr lang="en-US" sz="1600" dirty="0"/>
              <a:t>a specific type of crime, it is </a:t>
            </a:r>
            <a:r>
              <a:rPr lang="en-US" sz="1600" dirty="0" smtClean="0"/>
              <a:t>possible to </a:t>
            </a:r>
            <a:r>
              <a:rPr lang="en-US" sz="1600" dirty="0"/>
              <a:t>some extent to predict where and when it is expected to </a:t>
            </a:r>
            <a:r>
              <a:rPr lang="en-US" sz="1600" dirty="0" smtClean="0"/>
              <a:t>occur.</a:t>
            </a:r>
          </a:p>
          <a:p>
            <a:pPr marL="6096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1600" dirty="0" smtClean="0"/>
              <a:t>What </a:t>
            </a:r>
            <a:r>
              <a:rPr lang="en-US" sz="1600" dirty="0"/>
              <a:t>type of crimes most commonly occur in each of the 12 districts of </a:t>
            </a:r>
            <a:r>
              <a:rPr lang="en-US" sz="1600" dirty="0" smtClean="0"/>
              <a:t>Boston?</a:t>
            </a:r>
          </a:p>
          <a:p>
            <a:pPr marL="1066800" lvl="1" indent="-457200">
              <a:spcBef>
                <a:spcPts val="480"/>
              </a:spcBef>
              <a:buSzPts val="2400"/>
            </a:pPr>
            <a:r>
              <a:rPr lang="en-US" sz="1600" dirty="0" smtClean="0"/>
              <a:t>Each </a:t>
            </a:r>
            <a:r>
              <a:rPr lang="en-US" sz="1600" dirty="0"/>
              <a:t>district appears to </a:t>
            </a:r>
            <a:r>
              <a:rPr lang="en-US" sz="1600" dirty="0" smtClean="0"/>
              <a:t>experience </a:t>
            </a:r>
            <a:r>
              <a:rPr lang="en-US" sz="1600" dirty="0"/>
              <a:t>the same distribution of crime. </a:t>
            </a:r>
            <a:endParaRPr lang="en-US" sz="1600" dirty="0" smtClean="0"/>
          </a:p>
          <a:p>
            <a:pPr marL="1066800" lvl="1" indent="-457200">
              <a:spcBef>
                <a:spcPts val="480"/>
              </a:spcBef>
              <a:buSzPts val="2400"/>
            </a:pPr>
            <a:r>
              <a:rPr lang="en-US" sz="1600" dirty="0"/>
              <a:t>D</a:t>
            </a:r>
            <a:r>
              <a:rPr lang="en-US" sz="1600" dirty="0" smtClean="0"/>
              <a:t>ifference </a:t>
            </a:r>
            <a:r>
              <a:rPr lang="en-US" sz="1600" dirty="0"/>
              <a:t>between each district is in the rate at which </a:t>
            </a:r>
            <a:r>
              <a:rPr lang="en-US" sz="1600" dirty="0" smtClean="0"/>
              <a:t>crime occurs</a:t>
            </a:r>
            <a:r>
              <a:rPr lang="en-US" sz="1600" dirty="0"/>
              <a:t>. Some districts experience significantly more crime than </a:t>
            </a:r>
            <a:r>
              <a:rPr lang="en-US" sz="1600" dirty="0" smtClean="0"/>
              <a:t>others.</a:t>
            </a:r>
          </a:p>
          <a:p>
            <a:pPr marL="6096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1600" dirty="0" smtClean="0"/>
              <a:t>Is </a:t>
            </a:r>
            <a:r>
              <a:rPr lang="en-US" sz="1600" dirty="0"/>
              <a:t>there a pattern </a:t>
            </a:r>
            <a:r>
              <a:rPr lang="en-US" sz="1600" dirty="0" smtClean="0"/>
              <a:t>for the </a:t>
            </a:r>
            <a:r>
              <a:rPr lang="en-US" sz="1600" dirty="0"/>
              <a:t>rate of crime that occurs throughout the </a:t>
            </a:r>
            <a:r>
              <a:rPr lang="en-US" sz="1600" dirty="0" smtClean="0"/>
              <a:t>day?</a:t>
            </a:r>
          </a:p>
          <a:p>
            <a:pPr marL="1066800" lvl="1" indent="-457200">
              <a:spcBef>
                <a:spcPts val="480"/>
              </a:spcBef>
              <a:buSzPts val="2400"/>
            </a:pPr>
            <a:r>
              <a:rPr lang="en-US" sz="1600" dirty="0" smtClean="0"/>
              <a:t>Crime </a:t>
            </a:r>
            <a:r>
              <a:rPr lang="en-US" sz="1600" dirty="0"/>
              <a:t>occurrence dipped around 3 am and then occurrences increased as the working day began </a:t>
            </a:r>
            <a:endParaRPr lang="en-US" sz="1600" dirty="0" smtClean="0"/>
          </a:p>
          <a:p>
            <a:pPr marL="609600" indent="-457200">
              <a:buFont typeface="+mj-lt"/>
              <a:buAutoNum type="arabicPeriod"/>
            </a:pPr>
            <a:r>
              <a:rPr lang="en-US" sz="1600" dirty="0" smtClean="0"/>
              <a:t>What </a:t>
            </a:r>
            <a:r>
              <a:rPr lang="en-US" sz="1600" dirty="0"/>
              <a:t>is the best way to allocate Boston Police Department manpower to utilize officers more </a:t>
            </a:r>
            <a:r>
              <a:rPr lang="en-US" sz="1600" dirty="0" smtClean="0"/>
              <a:t>efficiently and effectively?</a:t>
            </a:r>
          </a:p>
          <a:p>
            <a:pPr marL="1066800" lvl="1" indent="-457200"/>
            <a:r>
              <a:rPr lang="en-US" sz="1600" dirty="0" smtClean="0"/>
              <a:t>Using </a:t>
            </a:r>
            <a:r>
              <a:rPr lang="en-US" sz="1600" dirty="0"/>
              <a:t>a predictive model like the C5.0, it may be possible for a decision maker to determine </a:t>
            </a:r>
            <a:r>
              <a:rPr lang="en-US" sz="1600" dirty="0" smtClean="0"/>
              <a:t>the appropriate </a:t>
            </a:r>
            <a:r>
              <a:rPr lang="en-US" sz="1600" dirty="0"/>
              <a:t>training, allocation and scheduling of officers in </a:t>
            </a:r>
            <a:r>
              <a:rPr lang="en-US" sz="1600" dirty="0" smtClean="0"/>
              <a:t>Boston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576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Objectives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Data Overview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Data Prep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Exploratory Data Analysis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C 5.0 Decision Tree</a:t>
            </a:r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 smtClean="0"/>
              <a:t>Keras</a:t>
            </a:r>
            <a:r>
              <a:rPr lang="en-US" dirty="0" smtClean="0"/>
              <a:t> Neural Network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Summary</a:t>
            </a:r>
            <a:endParaRPr dirty="0"/>
          </a:p>
          <a:p>
            <a:pPr marL="331787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Objectives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This report seeks to answer the following research questions: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1003300" lvl="1" indent="-457200">
              <a:buFont typeface="+mj-lt"/>
              <a:buAutoNum type="arabicPeriod"/>
            </a:pPr>
            <a:r>
              <a:rPr lang="en-US" dirty="0"/>
              <a:t>Where do crimes most commonly occur in the city of Boston</a:t>
            </a:r>
            <a:r>
              <a:rPr lang="en-US" dirty="0" smtClean="0"/>
              <a:t>?</a:t>
            </a:r>
            <a:endParaRPr lang="en-US" dirty="0"/>
          </a:p>
          <a:p>
            <a:pPr marL="1003300" lvl="1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type of crimes most commonly occur in each of the 12 districts of Boston</a:t>
            </a:r>
            <a:r>
              <a:rPr lang="en-US" dirty="0" smtClean="0"/>
              <a:t>?</a:t>
            </a:r>
            <a:endParaRPr lang="en-US" dirty="0"/>
          </a:p>
          <a:p>
            <a:pPr marL="1003300" lvl="1" indent="-4572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there a </a:t>
            </a:r>
            <a:r>
              <a:rPr lang="en-US" dirty="0" smtClean="0"/>
              <a:t>pattern for </a:t>
            </a:r>
            <a:r>
              <a:rPr lang="en-US" dirty="0"/>
              <a:t>the rate of crime that occurs throughout the day?</a:t>
            </a:r>
          </a:p>
          <a:p>
            <a:pPr marL="1003300" lvl="1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best way to allocate Boston Police Department manpower to utilize officers more </a:t>
            </a:r>
            <a:r>
              <a:rPr lang="en-US" dirty="0" smtClean="0"/>
              <a:t>efficiently and </a:t>
            </a:r>
            <a:r>
              <a:rPr lang="en-US" dirty="0"/>
              <a:t>effectively?</a:t>
            </a:r>
          </a:p>
          <a:p>
            <a:pPr marL="788987" lvl="1" indent="-331787">
              <a:spcBef>
                <a:spcPts val="0"/>
              </a:spcBef>
              <a:buSzPts val="2400"/>
            </a:pPr>
            <a:endParaRPr dirty="0" smtClean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 Overview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Boston Crime Database obtained from: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www.kaggle.com/ankkur13/boston-crime-data</a:t>
            </a:r>
            <a:endParaRPr lang="en-US" dirty="0" smtClean="0"/>
          </a:p>
          <a:p>
            <a:pPr marL="788987" lvl="1" indent="-331787">
              <a:spcBef>
                <a:spcPts val="0"/>
              </a:spcBef>
              <a:buSzPts val="2400"/>
            </a:pPr>
            <a:endParaRPr lang="en-US" dirty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Used Predictor Variables: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DISTRICT 	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MONTH  	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DAY_OF_WEEK  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HOUR 		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LATITUDE 		Numeric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LONGITUDE  		Numeric</a:t>
            </a:r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Response Variable: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OFFENSE_CODE	Factor</a:t>
            </a:r>
          </a:p>
          <a:p>
            <a:pPr marL="788987" lvl="1" indent="-331787"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*Unused variables were redundant or unnecessary for this analysis</a:t>
            </a:r>
            <a:endParaRPr sz="2000"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09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 Prep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Offense Codes were sorted into seven categories: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00" y="1958975"/>
            <a:ext cx="6472200" cy="44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0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 Prep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DAY_OF_WEEK ordered from Monday to Sunday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This step was not required for MONTH or HOUR because those variables are input as numeric factors.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" y="2316480"/>
            <a:ext cx="7489376" cy="839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8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Strong Hourly Trends – Traffic, Theft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79320"/>
            <a:ext cx="609600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08120"/>
            <a:ext cx="609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Moderate Hourly Trends – Violent, Money, Other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1"/>
          <a:stretch/>
        </p:blipFill>
        <p:spPr>
          <a:xfrm>
            <a:off x="926592" y="1845882"/>
            <a:ext cx="6096000" cy="147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33"/>
          <a:stretch/>
        </p:blipFill>
        <p:spPr>
          <a:xfrm>
            <a:off x="926592" y="3300984"/>
            <a:ext cx="6096000" cy="1466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4"/>
          <a:stretch/>
        </p:blipFill>
        <p:spPr>
          <a:xfrm>
            <a:off x="932688" y="4770120"/>
            <a:ext cx="6096000" cy="1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Bi-Modal Hourly Trends – Drugs/Sex, Medical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91512"/>
            <a:ext cx="60960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18788"/>
            <a:ext cx="609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IT_Slide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602</Words>
  <Application>Microsoft Office PowerPoint</Application>
  <PresentationFormat>On-screen Show (4:3)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AFIT_Slide_Template</vt:lpstr>
      <vt:lpstr>PowerPoint Presentation</vt:lpstr>
      <vt:lpstr>Overview</vt:lpstr>
      <vt:lpstr>Objectives</vt:lpstr>
      <vt:lpstr>Data Overview</vt:lpstr>
      <vt:lpstr>Data Prep</vt:lpstr>
      <vt:lpstr>Data Prep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 5.0 Decision Tree</vt:lpstr>
      <vt:lpstr>Keras Neural Network</vt:lpstr>
      <vt:lpstr>Keras Neural Network</vt:lpstr>
      <vt:lpstr>Summary</vt:lpstr>
      <vt:lpstr>Research Questions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Hufstetler, Brandon J 1st Lt USAF AETC AFIT/ENS</dc:creator>
  <cp:lastModifiedBy>Jinan Andrews</cp:lastModifiedBy>
  <cp:revision>14</cp:revision>
  <dcterms:modified xsi:type="dcterms:W3CDTF">2019-08-27T17:45:00Z</dcterms:modified>
</cp:coreProperties>
</file>