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21945600" cy="329184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63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63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63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63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63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63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63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63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63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Ian Grosse" initials="IRG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  <p:clrMru>
    <a:srgbClr val="1A11C5"/>
    <a:srgbClr val="0066FF"/>
    <a:srgbClr val="0050C6"/>
    <a:srgbClr val="990033"/>
    <a:srgbClr val="005CE4"/>
    <a:srgbClr val="A63046"/>
    <a:srgbClr val="0000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40" d="100"/>
          <a:sy n="40" d="100"/>
        </p:scale>
        <p:origin x="-1164" y="216"/>
      </p:cViewPr>
      <p:guideLst>
        <p:guide orient="horz" pos="15984"/>
        <p:guide pos="691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286000" y="685800"/>
            <a:ext cx="228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37C80718-8B30-4721-A812-6DA855F965C0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53D21C-1400-4B51-AE96-E0C86AF18F98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4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5709" y="10225088"/>
            <a:ext cx="18654183" cy="7058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91417" y="18654713"/>
            <a:ext cx="15362767" cy="84105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14E45E-C7A1-4773-A880-31405C2CAF0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2089EC-BFD9-4EA7-AAD4-E2E4D5247AF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909926" y="1321595"/>
            <a:ext cx="4937125" cy="2808208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98551" y="1321595"/>
            <a:ext cx="14709775" cy="2808208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7155A17-F038-4C9B-99BB-8C874C2A8A0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EF4DFE-B456-46CD-A4EF-53B2C05B4CE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3551" y="21152645"/>
            <a:ext cx="18654183" cy="653891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3551" y="13951745"/>
            <a:ext cx="18654183" cy="72009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94BE8B-A124-4C80-8BF2-695E288ACC7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8550" y="7679532"/>
            <a:ext cx="9823450" cy="2172414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23600" y="7679532"/>
            <a:ext cx="9823450" cy="2172414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0C1505B-19AB-45B9-8C5E-D2D6AE57238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492" y="1319213"/>
            <a:ext cx="19750617" cy="5486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492" y="7367588"/>
            <a:ext cx="9696450" cy="30718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492" y="10439400"/>
            <a:ext cx="9696450" cy="1896665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148484" y="7367588"/>
            <a:ext cx="9699625" cy="30718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148484" y="10439400"/>
            <a:ext cx="9699625" cy="1896665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28DC834-49D8-4E7D-A180-5F3FF648187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FAD94C4-F4EC-4B1F-A88A-A34A725E8EE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0A719C5-8E40-40C0-A0FE-E780765538F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492" y="1309688"/>
            <a:ext cx="7219950" cy="55792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79909" y="1309688"/>
            <a:ext cx="12268200" cy="2809637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492" y="6888957"/>
            <a:ext cx="7219950" cy="225171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89BE18A-0056-447D-9DE3-E79F36A266E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1067" y="23043358"/>
            <a:ext cx="13167783" cy="27193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01067" y="2940845"/>
            <a:ext cx="13167783" cy="1975246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1067" y="25762745"/>
            <a:ext cx="13167783" cy="386476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F1BE141-45BF-418B-BCCD-2AFFBAA25C5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98550" y="1322388"/>
            <a:ext cx="197485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13461" tIns="156729" rIns="313461" bIns="15672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98550" y="7680325"/>
            <a:ext cx="19748500" cy="2172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13461" tIns="156729" rIns="313461" bIns="1567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98550" y="29975175"/>
            <a:ext cx="51181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13461" tIns="156729" rIns="313461" bIns="156729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49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499350" y="29975175"/>
            <a:ext cx="69469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13461" tIns="156729" rIns="313461" bIns="156729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49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5728950" y="29975175"/>
            <a:ext cx="51181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13461" tIns="156729" rIns="313461" bIns="156729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4900"/>
            </a:lvl1pPr>
          </a:lstStyle>
          <a:p>
            <a:fld id="{19393450-6491-4F2E-B6E5-B438163A8408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133725" rtl="0" eaLnBrk="0" fontAlgn="base" hangingPunct="0">
        <a:spcBef>
          <a:spcPct val="0"/>
        </a:spcBef>
        <a:spcAft>
          <a:spcPct val="0"/>
        </a:spcAft>
        <a:defRPr sz="15100">
          <a:solidFill>
            <a:schemeClr val="tx2"/>
          </a:solidFill>
          <a:latin typeface="+mj-lt"/>
          <a:ea typeface="+mj-ea"/>
          <a:cs typeface="+mj-cs"/>
        </a:defRPr>
      </a:lvl1pPr>
      <a:lvl2pPr algn="ctr" defTabSz="3133725" rtl="0" eaLnBrk="0" fontAlgn="base" hangingPunct="0">
        <a:spcBef>
          <a:spcPct val="0"/>
        </a:spcBef>
        <a:spcAft>
          <a:spcPct val="0"/>
        </a:spcAft>
        <a:defRPr sz="15100">
          <a:solidFill>
            <a:schemeClr val="tx2"/>
          </a:solidFill>
          <a:latin typeface="Arial" charset="0"/>
        </a:defRPr>
      </a:lvl2pPr>
      <a:lvl3pPr algn="ctr" defTabSz="3133725" rtl="0" eaLnBrk="0" fontAlgn="base" hangingPunct="0">
        <a:spcBef>
          <a:spcPct val="0"/>
        </a:spcBef>
        <a:spcAft>
          <a:spcPct val="0"/>
        </a:spcAft>
        <a:defRPr sz="15100">
          <a:solidFill>
            <a:schemeClr val="tx2"/>
          </a:solidFill>
          <a:latin typeface="Arial" charset="0"/>
        </a:defRPr>
      </a:lvl3pPr>
      <a:lvl4pPr algn="ctr" defTabSz="3133725" rtl="0" eaLnBrk="0" fontAlgn="base" hangingPunct="0">
        <a:spcBef>
          <a:spcPct val="0"/>
        </a:spcBef>
        <a:spcAft>
          <a:spcPct val="0"/>
        </a:spcAft>
        <a:defRPr sz="15100">
          <a:solidFill>
            <a:schemeClr val="tx2"/>
          </a:solidFill>
          <a:latin typeface="Arial" charset="0"/>
        </a:defRPr>
      </a:lvl4pPr>
      <a:lvl5pPr algn="ctr" defTabSz="3133725" rtl="0" eaLnBrk="0" fontAlgn="base" hangingPunct="0">
        <a:spcBef>
          <a:spcPct val="0"/>
        </a:spcBef>
        <a:spcAft>
          <a:spcPct val="0"/>
        </a:spcAft>
        <a:defRPr sz="15100">
          <a:solidFill>
            <a:schemeClr val="tx2"/>
          </a:solidFill>
          <a:latin typeface="Arial" charset="0"/>
        </a:defRPr>
      </a:lvl5pPr>
      <a:lvl6pPr marL="457200" algn="ctr" defTabSz="3133725" rtl="0" fontAlgn="base">
        <a:spcBef>
          <a:spcPct val="0"/>
        </a:spcBef>
        <a:spcAft>
          <a:spcPct val="0"/>
        </a:spcAft>
        <a:defRPr sz="15100">
          <a:solidFill>
            <a:schemeClr val="tx2"/>
          </a:solidFill>
          <a:latin typeface="Arial" charset="0"/>
        </a:defRPr>
      </a:lvl6pPr>
      <a:lvl7pPr marL="914400" algn="ctr" defTabSz="3133725" rtl="0" fontAlgn="base">
        <a:spcBef>
          <a:spcPct val="0"/>
        </a:spcBef>
        <a:spcAft>
          <a:spcPct val="0"/>
        </a:spcAft>
        <a:defRPr sz="15100">
          <a:solidFill>
            <a:schemeClr val="tx2"/>
          </a:solidFill>
          <a:latin typeface="Arial" charset="0"/>
        </a:defRPr>
      </a:lvl7pPr>
      <a:lvl8pPr marL="1371600" algn="ctr" defTabSz="3133725" rtl="0" fontAlgn="base">
        <a:spcBef>
          <a:spcPct val="0"/>
        </a:spcBef>
        <a:spcAft>
          <a:spcPct val="0"/>
        </a:spcAft>
        <a:defRPr sz="15100">
          <a:solidFill>
            <a:schemeClr val="tx2"/>
          </a:solidFill>
          <a:latin typeface="Arial" charset="0"/>
        </a:defRPr>
      </a:lvl8pPr>
      <a:lvl9pPr marL="1828800" algn="ctr" defTabSz="3133725" rtl="0" fontAlgn="base">
        <a:spcBef>
          <a:spcPct val="0"/>
        </a:spcBef>
        <a:spcAft>
          <a:spcPct val="0"/>
        </a:spcAft>
        <a:defRPr sz="15100">
          <a:solidFill>
            <a:schemeClr val="tx2"/>
          </a:solidFill>
          <a:latin typeface="Arial" charset="0"/>
        </a:defRPr>
      </a:lvl9pPr>
    </p:titleStyle>
    <p:bodyStyle>
      <a:lvl1pPr marL="1174750" indent="-1174750" algn="l" defTabSz="3133725" rtl="0" eaLnBrk="0" fontAlgn="base" hangingPunct="0">
        <a:spcBef>
          <a:spcPct val="20000"/>
        </a:spcBef>
        <a:spcAft>
          <a:spcPct val="0"/>
        </a:spcAft>
        <a:buChar char="•"/>
        <a:defRPr sz="11100">
          <a:solidFill>
            <a:schemeClr val="tx1"/>
          </a:solidFill>
          <a:latin typeface="+mn-lt"/>
          <a:ea typeface="+mn-ea"/>
          <a:cs typeface="+mn-cs"/>
        </a:defRPr>
      </a:lvl1pPr>
      <a:lvl2pPr marL="2549525" indent="-984250" algn="l" defTabSz="3133725" rtl="0" eaLnBrk="0" fontAlgn="base" hangingPunct="0">
        <a:spcBef>
          <a:spcPct val="20000"/>
        </a:spcBef>
        <a:spcAft>
          <a:spcPct val="0"/>
        </a:spcAft>
        <a:buChar char="–"/>
        <a:defRPr sz="9700">
          <a:solidFill>
            <a:schemeClr val="tx1"/>
          </a:solidFill>
          <a:latin typeface="+mn-lt"/>
        </a:defRPr>
      </a:lvl2pPr>
      <a:lvl3pPr marL="3919538" indent="-785813" algn="l" defTabSz="3133725" rtl="0" eaLnBrk="0" fontAlgn="base" hangingPunct="0">
        <a:spcBef>
          <a:spcPct val="20000"/>
        </a:spcBef>
        <a:spcAft>
          <a:spcPct val="0"/>
        </a:spcAft>
        <a:buChar char="•"/>
        <a:defRPr sz="8300">
          <a:solidFill>
            <a:schemeClr val="tx1"/>
          </a:solidFill>
          <a:latin typeface="+mn-lt"/>
        </a:defRPr>
      </a:lvl3pPr>
      <a:lvl4pPr marL="5487988" indent="-784225" algn="l" defTabSz="3133725" rtl="0" eaLnBrk="0" fontAlgn="base" hangingPunct="0">
        <a:spcBef>
          <a:spcPct val="20000"/>
        </a:spcBef>
        <a:spcAft>
          <a:spcPct val="0"/>
        </a:spcAft>
        <a:buChar char="–"/>
        <a:defRPr sz="6900">
          <a:solidFill>
            <a:schemeClr val="tx1"/>
          </a:solidFill>
          <a:latin typeface="+mn-lt"/>
        </a:defRPr>
      </a:lvl4pPr>
      <a:lvl5pPr marL="7053263" indent="-781050" algn="l" defTabSz="3133725" rtl="0" eaLnBrk="0" fontAlgn="base" hangingPunct="0">
        <a:spcBef>
          <a:spcPct val="20000"/>
        </a:spcBef>
        <a:spcAft>
          <a:spcPct val="0"/>
        </a:spcAft>
        <a:buChar char="»"/>
        <a:defRPr sz="6900">
          <a:solidFill>
            <a:schemeClr val="tx1"/>
          </a:solidFill>
          <a:latin typeface="+mn-lt"/>
        </a:defRPr>
      </a:lvl5pPr>
      <a:lvl6pPr marL="7510463" indent="-781050" algn="l" defTabSz="3133725" rtl="0" fontAlgn="base">
        <a:spcBef>
          <a:spcPct val="20000"/>
        </a:spcBef>
        <a:spcAft>
          <a:spcPct val="0"/>
        </a:spcAft>
        <a:buChar char="»"/>
        <a:defRPr sz="6900">
          <a:solidFill>
            <a:schemeClr val="tx1"/>
          </a:solidFill>
          <a:latin typeface="+mn-lt"/>
        </a:defRPr>
      </a:lvl6pPr>
      <a:lvl7pPr marL="7967663" indent="-781050" algn="l" defTabSz="3133725" rtl="0" fontAlgn="base">
        <a:spcBef>
          <a:spcPct val="20000"/>
        </a:spcBef>
        <a:spcAft>
          <a:spcPct val="0"/>
        </a:spcAft>
        <a:buChar char="»"/>
        <a:defRPr sz="6900">
          <a:solidFill>
            <a:schemeClr val="tx1"/>
          </a:solidFill>
          <a:latin typeface="+mn-lt"/>
        </a:defRPr>
      </a:lvl7pPr>
      <a:lvl8pPr marL="8424863" indent="-781050" algn="l" defTabSz="3133725" rtl="0" fontAlgn="base">
        <a:spcBef>
          <a:spcPct val="20000"/>
        </a:spcBef>
        <a:spcAft>
          <a:spcPct val="0"/>
        </a:spcAft>
        <a:buChar char="»"/>
        <a:defRPr sz="6900">
          <a:solidFill>
            <a:schemeClr val="tx1"/>
          </a:solidFill>
          <a:latin typeface="+mn-lt"/>
        </a:defRPr>
      </a:lvl8pPr>
      <a:lvl9pPr marL="8882063" indent="-781050" algn="l" defTabSz="3133725" rtl="0" fontAlgn="base">
        <a:spcBef>
          <a:spcPct val="20000"/>
        </a:spcBef>
        <a:spcAft>
          <a:spcPct val="0"/>
        </a:spcAft>
        <a:buChar char="»"/>
        <a:defRPr sz="69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13" Type="http://schemas.openxmlformats.org/officeDocument/2006/relationships/image" Target="../media/image11.jpeg"/><Relationship Id="rId18" Type="http://schemas.openxmlformats.org/officeDocument/2006/relationships/image" Target="../media/image16.jpe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12" Type="http://schemas.openxmlformats.org/officeDocument/2006/relationships/image" Target="../media/image10.jpeg"/><Relationship Id="rId17" Type="http://schemas.openxmlformats.org/officeDocument/2006/relationships/image" Target="../media/image15.jpe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jpeg"/><Relationship Id="rId20" Type="http://schemas.openxmlformats.org/officeDocument/2006/relationships/image" Target="../media/image18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jpeg"/><Relationship Id="rId11" Type="http://schemas.openxmlformats.org/officeDocument/2006/relationships/image" Target="../media/image9.jpeg"/><Relationship Id="rId5" Type="http://schemas.openxmlformats.org/officeDocument/2006/relationships/image" Target="../media/image3.png"/><Relationship Id="rId15" Type="http://schemas.openxmlformats.org/officeDocument/2006/relationships/image" Target="../media/image13.jpeg"/><Relationship Id="rId10" Type="http://schemas.openxmlformats.org/officeDocument/2006/relationships/image" Target="../media/image8.jpeg"/><Relationship Id="rId19" Type="http://schemas.openxmlformats.org/officeDocument/2006/relationships/image" Target="../media/image17.jpeg"/><Relationship Id="rId4" Type="http://schemas.openxmlformats.org/officeDocument/2006/relationships/image" Target="../media/image2.jpeg"/><Relationship Id="rId9" Type="http://schemas.openxmlformats.org/officeDocument/2006/relationships/image" Target="../media/image7.jpeg"/><Relationship Id="rId14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 descr="u7_new_nowir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34000" y="14554200"/>
            <a:ext cx="5130289" cy="5029200"/>
          </a:xfrm>
          <a:prstGeom prst="rect">
            <a:avLst/>
          </a:prstGeom>
        </p:spPr>
      </p:pic>
      <p:pic>
        <p:nvPicPr>
          <p:cNvPr id="20" name="Picture 19" descr="design efficienty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09600" y="24688800"/>
            <a:ext cx="9067800" cy="6863035"/>
          </a:xfrm>
          <a:prstGeom prst="rect">
            <a:avLst/>
          </a:prstGeom>
        </p:spPr>
      </p:pic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0" y="228600"/>
          <a:ext cx="21564600" cy="33067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88475"/>
                <a:gridCol w="10214811"/>
                <a:gridCol w="6161314"/>
              </a:tblGrid>
              <a:tr h="3306763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696" marB="45696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1337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990033"/>
                          </a:solidFill>
                          <a:effectLst/>
                          <a:latin typeface="Times New Roman" pitchFamily="18" charset="0"/>
                          <a:ea typeface="+mn-ea"/>
                          <a:cs typeface="+mn-cs"/>
                        </a:rPr>
                        <a:t>Undergraduate Research Conference</a:t>
                      </a:r>
                    </a:p>
                    <a:p>
                      <a:pPr marL="0" marR="0" lvl="0" indent="0" algn="ctr" defTabSz="31337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sz="1800" dirty="0" smtClean="0"/>
                    </a:p>
                    <a:p>
                      <a:pPr algn="ctr"/>
                      <a:r>
                        <a:rPr kumimoji="0" lang="en-US" sz="6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50C6"/>
                          </a:solidFill>
                          <a:effectLst/>
                          <a:latin typeface="Times New Roman" pitchFamily="18" charset="0"/>
                          <a:ea typeface="+mn-ea"/>
                          <a:cs typeface="+mn-cs"/>
                        </a:rPr>
                        <a:t>A Robotic Manipulator for Grasping and Locomotion</a:t>
                      </a:r>
                    </a:p>
                  </a:txBody>
                  <a:tcPr marT="45696" marB="45696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696" marB="45696">
                    <a:noFill/>
                  </a:tcPr>
                </a:tc>
              </a:tr>
            </a:tbl>
          </a:graphicData>
        </a:graphic>
      </p:graphicFrame>
      <p:sp>
        <p:nvSpPr>
          <p:cNvPr id="3084" name="Rectangle 158"/>
          <p:cNvSpPr>
            <a:spLocks noChangeArrowheads="1"/>
          </p:cNvSpPr>
          <p:nvPr/>
        </p:nvSpPr>
        <p:spPr bwMode="auto">
          <a:xfrm>
            <a:off x="0" y="3200400"/>
            <a:ext cx="21945600" cy="10618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defTabSz="3133725" eaLnBrk="1" hangingPunct="1">
              <a:spcBef>
                <a:spcPct val="20000"/>
              </a:spcBef>
            </a:pPr>
            <a:r>
              <a:rPr lang="en-US" altLang="en-US" dirty="0">
                <a:solidFill>
                  <a:srgbClr val="990033"/>
                </a:solidFill>
              </a:rPr>
              <a:t>_______________________________________________</a:t>
            </a:r>
          </a:p>
        </p:txBody>
      </p:sp>
      <p:sp>
        <p:nvSpPr>
          <p:cNvPr id="3085" name="Content Placeholder 6"/>
          <p:cNvSpPr>
            <a:spLocks noGrp="1"/>
          </p:cNvSpPr>
          <p:nvPr>
            <p:ph sz="half" idx="1"/>
          </p:nvPr>
        </p:nvSpPr>
        <p:spPr>
          <a:xfrm>
            <a:off x="609600" y="4267200"/>
            <a:ext cx="9220200" cy="4191000"/>
          </a:xfrm>
        </p:spPr>
        <p:txBody>
          <a:bodyPr/>
          <a:lstStyle/>
          <a:p>
            <a:pPr algn="ctr">
              <a:buNone/>
            </a:pPr>
            <a:r>
              <a:rPr lang="en-US" altLang="en-US" sz="4000" b="1" dirty="0" smtClean="0">
                <a:latin typeface="Times New Roman" pitchFamily="18" charset="0"/>
                <a:cs typeface="Times New Roman" pitchFamily="18" charset="0"/>
              </a:rPr>
              <a:t>Motivation</a:t>
            </a:r>
          </a:p>
          <a:p>
            <a:pPr marL="568325" indent="-568325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Robotic manipulation and locomotion are typically approached as separate problems. </a:t>
            </a:r>
          </a:p>
          <a:p>
            <a:pPr marL="568325" indent="-568325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Hybrid function hand-foot manipulator can reduce the energy costs associated with performing both tasks</a:t>
            </a:r>
          </a:p>
          <a:p>
            <a:pPr marL="568325" indent="-568325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Applications for bipedal robots that can switch to quadrupedal motion when advantageous</a:t>
            </a:r>
          </a:p>
          <a:p>
            <a:pPr marL="568325" indent="-568325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Goal is to develop and assess robotic hand morphology for both locomotion and grasping. </a:t>
            </a:r>
            <a:endParaRPr lang="en-US" altLang="en-US" sz="2400" dirty="0" smtClean="0"/>
          </a:p>
          <a:p>
            <a:pPr>
              <a:buNone/>
            </a:pPr>
            <a:r>
              <a:rPr lang="en-US" altLang="en-US" sz="3200" dirty="0" smtClean="0"/>
              <a:t>  </a:t>
            </a:r>
          </a:p>
          <a:p>
            <a:endParaRPr lang="en-US" altLang="en-US" sz="3600" dirty="0" smtClean="0"/>
          </a:p>
        </p:txBody>
      </p:sp>
      <p:sp>
        <p:nvSpPr>
          <p:cNvPr id="3086" name="Content Placeholder 7"/>
          <p:cNvSpPr>
            <a:spLocks noGrp="1"/>
          </p:cNvSpPr>
          <p:nvPr>
            <p:ph sz="half" idx="2"/>
          </p:nvPr>
        </p:nvSpPr>
        <p:spPr>
          <a:xfrm>
            <a:off x="5867400" y="3276600"/>
            <a:ext cx="9677400" cy="685800"/>
          </a:xfrm>
        </p:spPr>
        <p:txBody>
          <a:bodyPr/>
          <a:lstStyle/>
          <a:p>
            <a:pPr algn="ctr">
              <a:buNone/>
            </a:pPr>
            <a:r>
              <a:rPr lang="en-US" altLang="en-US" sz="3200" dirty="0" smtClean="0">
                <a:latin typeface="Times New Roman" pitchFamily="18" charset="0"/>
                <a:cs typeface="Times New Roman" pitchFamily="18" charset="0"/>
              </a:rPr>
              <a:t>Brian Jin, </a:t>
            </a:r>
            <a:r>
              <a:rPr lang="en-US" altLang="en-US" sz="3200" dirty="0" smtClean="0">
                <a:latin typeface="Times New Roman" pitchFamily="18" charset="0"/>
                <a:cs typeface="Times New Roman" pitchFamily="18" charset="0"/>
              </a:rPr>
              <a:t>Prof. </a:t>
            </a:r>
            <a:r>
              <a:rPr lang="en-US" altLang="en-US" sz="3200" dirty="0" smtClean="0">
                <a:latin typeface="Times New Roman" pitchFamily="18" charset="0"/>
                <a:cs typeface="Times New Roman" pitchFamily="18" charset="0"/>
              </a:rPr>
              <a:t>Frank </a:t>
            </a:r>
            <a:r>
              <a:rPr lang="en-US" altLang="en-US" sz="3200" dirty="0" smtClean="0">
                <a:latin typeface="Times New Roman" pitchFamily="18" charset="0"/>
                <a:cs typeface="Times New Roman" pitchFamily="18" charset="0"/>
              </a:rPr>
              <a:t>C. Sup IV</a:t>
            </a:r>
            <a:endParaRPr lang="en-US" altLang="en-US" sz="32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87" name="Picture 51"/>
          <p:cNvPicPr>
            <a:picLocks noChangeAspect="1" noChangeArrowheads="1"/>
          </p:cNvPicPr>
          <p:nvPr/>
        </p:nvPicPr>
        <p:blipFill>
          <a:blip r:embed="rId5" cstate="print"/>
          <a:srcRect t="50000"/>
          <a:stretch>
            <a:fillRect/>
          </a:stretch>
        </p:blipFill>
        <p:spPr bwMode="auto">
          <a:xfrm>
            <a:off x="0" y="31927800"/>
            <a:ext cx="21945600" cy="990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pic>
        <p:nvPicPr>
          <p:cNvPr id="3088" name="Picture 50" descr="A [blk-201].jpg                                                00000893 keithpaul                      BC07756D: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7164050" y="32178625"/>
            <a:ext cx="4573588" cy="604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89" name="TextBox 9"/>
          <p:cNvSpPr txBox="1">
            <a:spLocks noChangeArrowheads="1"/>
          </p:cNvSpPr>
          <p:nvPr/>
        </p:nvSpPr>
        <p:spPr bwMode="auto">
          <a:xfrm>
            <a:off x="6324600" y="32199263"/>
            <a:ext cx="9431338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en-US" sz="3200" i="1">
                <a:solidFill>
                  <a:schemeClr val="bg1"/>
                </a:solidFill>
              </a:rPr>
              <a:t>Department of Mechanical &amp; Industrial Engineering</a:t>
            </a:r>
          </a:p>
        </p:txBody>
      </p:sp>
      <p:pic>
        <p:nvPicPr>
          <p:cNvPr id="3090" name="Picture 10"/>
          <p:cNvPicPr>
            <a:picLocks noChangeAspect="1"/>
          </p:cNvPicPr>
          <p:nvPr/>
        </p:nvPicPr>
        <p:blipFill>
          <a:blip r:embed="rId7" cstate="print"/>
          <a:srcRect r="65340"/>
          <a:stretch>
            <a:fillRect/>
          </a:stretch>
        </p:blipFill>
        <p:spPr bwMode="auto">
          <a:xfrm>
            <a:off x="228600" y="304800"/>
            <a:ext cx="3500438" cy="3382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0"/>
          <p:cNvPicPr/>
          <p:nvPr/>
        </p:nvPicPr>
        <p:blipFill>
          <a:blip r:embed="rId8" cstate="print">
            <a:extLst>
              <a:ext uri="{28A0092B-C50C-407E-A947-70E740481C1C}">
                <a14:useLocalDpi xmlns:lc="http://schemas.openxmlformats.org/drawingml/2006/lockedCanvas" xmlns:pic="http://schemas.openxmlformats.org/drawingml/2006/picture" xmlns="" xmlns:wpc="http://schemas.microsoft.com/office/word/2010/wordprocessingCanvas" xmlns:mc="http://schemas.openxmlformats.org/markup-compatibility/2006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wne="http://schemas.microsoft.com/office/word/2006/wordml" xmlns:wp="http://schemas.openxmlformats.org/drawingml/2006/wordprocessingDrawing" xmlns:m="http://schemas.openxmlformats.org/officeDocument/2006/math" xmlns:ve="http://schemas.openxmlformats.org/markup-compatibility/2006" val="0"/>
              </a:ext>
            </a:extLst>
          </a:blip>
          <a:stretch>
            <a:fillRect/>
          </a:stretch>
        </p:blipFill>
        <p:spPr>
          <a:xfrm>
            <a:off x="533400" y="8534400"/>
            <a:ext cx="2362200" cy="2362200"/>
          </a:xfrm>
          <a:prstGeom prst="rect">
            <a:avLst/>
          </a:prstGeom>
        </p:spPr>
      </p:pic>
      <p:pic>
        <p:nvPicPr>
          <p:cNvPr id="12" name="Picture 11" descr="ASIMO_motion.JPG"/>
          <p:cNvPicPr>
            <a:picLocks noChangeAspect="1"/>
          </p:cNvPicPr>
          <p:nvPr/>
        </p:nvPicPr>
        <p:blipFill>
          <a:blip r:embed="rId9" cstate="print"/>
          <a:srcRect t="5872" b="5872"/>
          <a:stretch>
            <a:fillRect/>
          </a:stretch>
        </p:blipFill>
        <p:spPr>
          <a:xfrm>
            <a:off x="2895600" y="8534400"/>
            <a:ext cx="5105400" cy="2372671"/>
          </a:xfrm>
          <a:prstGeom prst="rect">
            <a:avLst/>
          </a:prstGeom>
        </p:spPr>
      </p:pic>
      <p:sp>
        <p:nvSpPr>
          <p:cNvPr id="14" name="Content Placeholder 6"/>
          <p:cNvSpPr txBox="1">
            <a:spLocks/>
          </p:cNvSpPr>
          <p:nvPr/>
        </p:nvSpPr>
        <p:spPr bwMode="auto">
          <a:xfrm>
            <a:off x="609600" y="10972800"/>
            <a:ext cx="9753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13461" tIns="156729" rIns="313461" bIns="156729" numCol="1" anchor="t" anchorCtr="0" compatLnSpc="1">
            <a:prstTxWarp prst="textNoShape">
              <a:avLst/>
            </a:prstTxWarp>
          </a:bodyPr>
          <a:lstStyle/>
          <a:p>
            <a:pPr marR="0" lvl="0" algn="l" defTabSz="3133725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2000" kern="0" dirty="0" smtClean="0">
                <a:latin typeface="Times New Roman" pitchFamily="18" charset="0"/>
                <a:cs typeface="Times New Roman" pitchFamily="18" charset="0"/>
              </a:rPr>
              <a:t>Left: C shape finger for Charlie, the Robotic </a:t>
            </a:r>
            <a:r>
              <a:rPr lang="en-US" altLang="en-US" sz="2000" kern="0" dirty="0" smtClean="0">
                <a:latin typeface="Times New Roman" pitchFamily="18" charset="0"/>
                <a:cs typeface="Times New Roman" pitchFamily="18" charset="0"/>
              </a:rPr>
              <a:t>Ape, Center: </a:t>
            </a:r>
            <a:r>
              <a:rPr lang="en-US" altLang="en-US" sz="2000" kern="0" dirty="0" smtClean="0">
                <a:latin typeface="Times New Roman" pitchFamily="18" charset="0"/>
                <a:cs typeface="Times New Roman" pitchFamily="18" charset="0"/>
              </a:rPr>
              <a:t>Concept for HONDA ASIMO switching from bipedal to quadrupedal motion</a:t>
            </a:r>
            <a:r>
              <a:rPr kumimoji="0" lang="en-US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, Right: DLR4 Hand Grasp </a:t>
            </a:r>
            <a:endParaRPr kumimoji="0" lang="en-US" alt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1174750" marR="0" lvl="0" indent="-1174750" algn="l" defTabSz="3133725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altLang="en-US" sz="3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5" name="Picture 14" descr="ubot7.JPG"/>
          <p:cNvPicPr>
            <a:picLocks noChangeAspect="1"/>
          </p:cNvPicPr>
          <p:nvPr/>
        </p:nvPicPr>
        <p:blipFill>
          <a:blip r:embed="rId10" cstate="print"/>
          <a:srcRect r="1801"/>
          <a:stretch>
            <a:fillRect/>
          </a:stretch>
        </p:blipFill>
        <p:spPr>
          <a:xfrm>
            <a:off x="304800" y="14401800"/>
            <a:ext cx="5099555" cy="5105400"/>
          </a:xfrm>
          <a:prstGeom prst="rect">
            <a:avLst/>
          </a:prstGeom>
        </p:spPr>
      </p:pic>
      <p:sp>
        <p:nvSpPr>
          <p:cNvPr id="17" name="Content Placeholder 6"/>
          <p:cNvSpPr txBox="1">
            <a:spLocks/>
          </p:cNvSpPr>
          <p:nvPr/>
        </p:nvSpPr>
        <p:spPr bwMode="auto">
          <a:xfrm>
            <a:off x="533400" y="12268200"/>
            <a:ext cx="97536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13461" tIns="156729" rIns="313461" bIns="156729" numCol="1" anchor="t" anchorCtr="0" compatLnSpc="1">
            <a:prstTxWarp prst="textNoShape">
              <a:avLst/>
            </a:prstTxWarp>
          </a:bodyPr>
          <a:lstStyle/>
          <a:p>
            <a:pPr marL="1174750" marR="0" lvl="0" indent="-1174750" algn="ctr" defTabSz="3133725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Objective</a:t>
            </a:r>
          </a:p>
          <a:p>
            <a:pPr marL="400050" marR="0" lvl="0" indent="-400050" algn="l" defTabSz="3133725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altLang="en-US" sz="2400" kern="0" dirty="0" smtClean="0">
                <a:latin typeface="Times New Roman" pitchFamily="18" charset="0"/>
                <a:cs typeface="Times New Roman" pitchFamily="18" charset="0"/>
              </a:rPr>
              <a:t>Specifications derived from uBot-7 requirements, a service robot for the disabled at the Laboratory of Perceptual Robotics </a:t>
            </a:r>
          </a:p>
          <a:p>
            <a:pPr marL="400050" marR="0" lvl="0" indent="-400050" algn="l" defTabSz="3133725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Demonstrate</a:t>
            </a:r>
            <a:r>
              <a:rPr kumimoji="0" lang="en-US" altLang="en-US" sz="24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altLang="en-US" sz="24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combined grasping </a:t>
            </a:r>
            <a:r>
              <a:rPr kumimoji="0" lang="en-US" altLang="en-US" sz="24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and locomotion potential</a:t>
            </a: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</a:p>
          <a:p>
            <a:pPr marL="504825" marR="0" lvl="0" indent="-504825" algn="l" defTabSz="3133725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altLang="en-US" sz="3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" name="Content Placeholder 6"/>
          <p:cNvSpPr txBox="1">
            <a:spLocks/>
          </p:cNvSpPr>
          <p:nvPr/>
        </p:nvSpPr>
        <p:spPr bwMode="auto">
          <a:xfrm>
            <a:off x="457200" y="20421600"/>
            <a:ext cx="97536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13461" tIns="156729" rIns="313461" bIns="156729" numCol="1" anchor="t" anchorCtr="0" compatLnSpc="1">
            <a:prstTxWarp prst="textNoShape">
              <a:avLst/>
            </a:prstTxWarp>
          </a:bodyPr>
          <a:lstStyle/>
          <a:p>
            <a:pPr marL="1174750" marR="0" lvl="0" indent="-1174750" algn="ctr" defTabSz="3133725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Method</a:t>
            </a:r>
          </a:p>
          <a:p>
            <a:pPr marL="504825" marR="0" lvl="0" indent="-504825" algn="l" defTabSz="3133725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Minimize weight</a:t>
            </a:r>
            <a:r>
              <a:rPr kumimoji="0" lang="en-US" altLang="en-US" sz="24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and size by maximizing </a:t>
            </a:r>
            <a:r>
              <a:rPr kumimoji="0" lang="en-US" altLang="en-US" sz="24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function to complexity </a:t>
            </a:r>
            <a:r>
              <a:rPr kumimoji="0" lang="en-US" altLang="en-US" sz="24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ratio</a:t>
            </a:r>
            <a:endParaRPr lang="en-US" altLang="en-US" sz="2400" kern="0" dirty="0">
              <a:latin typeface="Times New Roman" pitchFamily="18" charset="0"/>
              <a:cs typeface="Times New Roman" pitchFamily="18" charset="0"/>
            </a:endParaRPr>
          </a:p>
          <a:p>
            <a:pPr marL="504825" marR="0" lvl="0" indent="-504825" algn="l" defTabSz="3133725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altLang="en-US" sz="2400" kern="0" dirty="0" smtClean="0">
                <a:latin typeface="Times New Roman" pitchFamily="18" charset="0"/>
                <a:cs typeface="Times New Roman" pitchFamily="18" charset="0"/>
              </a:rPr>
              <a:t>FEA for optimization and simulation of hyperelastic material for compliant finger pads</a:t>
            </a:r>
          </a:p>
          <a:p>
            <a:pPr marL="504825" marR="0" lvl="0" indent="-504825" algn="l" defTabSz="3133725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Hybrid deposition manufacturing for seamless connection between finger pads and fingers</a:t>
            </a:r>
          </a:p>
          <a:p>
            <a:pPr marL="504825" marR="0" lvl="0" indent="-504825" algn="l" defTabSz="3133725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altLang="en-US" sz="2400" kern="0" dirty="0" smtClean="0">
                <a:latin typeface="Times New Roman" pitchFamily="18" charset="0"/>
                <a:cs typeface="Times New Roman" pitchFamily="18" charset="0"/>
              </a:rPr>
              <a:t>Dissolvable molds give additional control over finger pad compliance</a:t>
            </a:r>
            <a:endParaRPr kumimoji="0" lang="en-US" altLang="en-US" sz="2400" b="0" i="0" u="none" strike="noStrike" kern="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Content Placeholder 6"/>
          <p:cNvSpPr txBox="1">
            <a:spLocks/>
          </p:cNvSpPr>
          <p:nvPr/>
        </p:nvSpPr>
        <p:spPr bwMode="auto">
          <a:xfrm>
            <a:off x="11582400" y="4267200"/>
            <a:ext cx="92202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13461" tIns="156729" rIns="313461" bIns="156729" numCol="1" anchor="t" anchorCtr="0" compatLnSpc="1">
            <a:prstTxWarp prst="textNoShape">
              <a:avLst/>
            </a:prstTxWarp>
          </a:bodyPr>
          <a:lstStyle/>
          <a:p>
            <a:pPr marL="1174750" marR="0" lvl="0" indent="-1174750" algn="ctr" defTabSz="3133725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Results</a:t>
            </a:r>
            <a:endParaRPr kumimoji="0" lang="en-US" altLang="en-US" sz="4000" b="1" i="0" u="none" strike="noStrike" kern="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Content Placeholder 6"/>
          <p:cNvSpPr txBox="1">
            <a:spLocks/>
          </p:cNvSpPr>
          <p:nvPr/>
        </p:nvSpPr>
        <p:spPr bwMode="auto">
          <a:xfrm>
            <a:off x="11353800" y="21031200"/>
            <a:ext cx="9753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13461" tIns="156729" rIns="313461" bIns="156729" numCol="1" anchor="t" anchorCtr="0" compatLnSpc="1">
            <a:prstTxWarp prst="textNoShape">
              <a:avLst/>
            </a:prstTxWarp>
          </a:bodyPr>
          <a:lstStyle/>
          <a:p>
            <a:pPr marR="0" lvl="0" algn="l" defTabSz="3133725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2000" kern="0" dirty="0" smtClean="0">
                <a:latin typeface="Times New Roman" pitchFamily="18" charset="0"/>
                <a:cs typeface="Times New Roman" pitchFamily="18" charset="0"/>
              </a:rPr>
              <a:t>Grasps from top left, prehensile, pinch (quarter), pinch (card), sphere, hook, cylinder (bottle), cylinder (underactuated grasp), pinch (long object)</a:t>
            </a:r>
            <a:endParaRPr kumimoji="0" lang="en-US" alt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1174750" marR="0" lvl="0" indent="-1174750" algn="l" defTabSz="3133725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altLang="en-US" sz="3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9" name="Content Placeholder 6"/>
          <p:cNvSpPr txBox="1">
            <a:spLocks/>
          </p:cNvSpPr>
          <p:nvPr/>
        </p:nvSpPr>
        <p:spPr bwMode="auto">
          <a:xfrm>
            <a:off x="10668000" y="28194000"/>
            <a:ext cx="112776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13461" tIns="156729" rIns="313461" bIns="156729" numCol="1" anchor="t" anchorCtr="0" compatLnSpc="1">
            <a:prstTxWarp prst="textNoShape">
              <a:avLst/>
            </a:prstTxWarp>
          </a:bodyPr>
          <a:lstStyle/>
          <a:p>
            <a:pPr marL="1174750" marR="0" lvl="0" indent="-1174750" algn="ctr" defTabSz="3133725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Future </a:t>
            </a:r>
            <a:r>
              <a:rPr kumimoji="0" lang="en-US" altLang="en-US" sz="4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Work</a:t>
            </a:r>
          </a:p>
          <a:p>
            <a:pPr marL="285750" marR="0" lvl="0" indent="-285750" algn="l" defTabSz="3133725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altLang="en-US" sz="2400" kern="0" dirty="0" smtClean="0">
                <a:latin typeface="Times New Roman" pitchFamily="18" charset="0"/>
                <a:cs typeface="Times New Roman" pitchFamily="18" charset="0"/>
              </a:rPr>
              <a:t>Implement prototype onto uBot-7 to validate the design’s capacity to perform different types of locomotion</a:t>
            </a:r>
            <a:endParaRPr lang="en-US" altLang="en-US" sz="2400" kern="0" dirty="0" smtClean="0">
              <a:latin typeface="Times New Roman" pitchFamily="18" charset="0"/>
              <a:cs typeface="Times New Roman" pitchFamily="18" charset="0"/>
            </a:endParaRPr>
          </a:p>
          <a:p>
            <a:pPr marL="285750" marR="0" lvl="0" indent="-285750" algn="l" defTabSz="3133725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altLang="en-US" sz="2400" kern="0" dirty="0" smtClean="0">
                <a:latin typeface="Times New Roman" pitchFamily="18" charset="0"/>
                <a:cs typeface="Times New Roman" pitchFamily="18" charset="0"/>
              </a:rPr>
              <a:t>Incorporate tactile sensing in the finger pads to determine contact between the finger and object</a:t>
            </a:r>
            <a:endParaRPr lang="en-US" altLang="en-US" sz="2400" kern="0" dirty="0" smtClean="0">
              <a:latin typeface="Times New Roman" pitchFamily="18" charset="0"/>
              <a:cs typeface="Times New Roman" pitchFamily="18" charset="0"/>
            </a:endParaRPr>
          </a:p>
          <a:p>
            <a:pPr marL="285750" marR="0" lvl="0" indent="-285750" algn="l" defTabSz="3133725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altLang="en-US" sz="2400" kern="0" dirty="0" smtClean="0">
                <a:latin typeface="Times New Roman" pitchFamily="18" charset="0"/>
                <a:cs typeface="Times New Roman" pitchFamily="18" charset="0"/>
              </a:rPr>
              <a:t>Design a controller for the series elastic wrist for precise position control</a:t>
            </a:r>
            <a:endParaRPr lang="en-US" altLang="en-US" sz="2400" kern="0" dirty="0" smtClean="0">
              <a:latin typeface="Times New Roman" pitchFamily="18" charset="0"/>
              <a:cs typeface="Times New Roman" pitchFamily="18" charset="0"/>
            </a:endParaRPr>
          </a:p>
          <a:p>
            <a:pPr marL="285750" marR="0" lvl="0" indent="-285750" algn="l" defTabSz="3133725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altLang="en-US" sz="2400" kern="0" dirty="0" smtClean="0">
                <a:latin typeface="Times New Roman" pitchFamily="18" charset="0"/>
                <a:cs typeface="Times New Roman" pitchFamily="18" charset="0"/>
              </a:rPr>
              <a:t>Improve functions of the wrist by adding a rotational degree of freedom</a:t>
            </a:r>
            <a:endParaRPr lang="en-US" altLang="en-US" sz="2400" kern="0" dirty="0" smtClean="0">
              <a:latin typeface="Times New Roman" pitchFamily="18" charset="0"/>
              <a:cs typeface="Times New Roman" pitchFamily="18" charset="0"/>
            </a:endParaRPr>
          </a:p>
          <a:p>
            <a:pPr marL="504825" marR="0" lvl="0" indent="-504825" algn="l" defTabSz="3133725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lang="en-US" altLang="en-US" sz="3600" kern="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4" name="Picture 33" descr="labeled finger drive.JP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0744200" y="11506200"/>
            <a:ext cx="5257800" cy="3847979"/>
          </a:xfrm>
          <a:prstGeom prst="rect">
            <a:avLst/>
          </a:prstGeom>
        </p:spPr>
      </p:pic>
      <p:pic>
        <p:nvPicPr>
          <p:cNvPr id="35" name="Picture 34" descr="allGrasps3.JP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1811000" y="15849600"/>
            <a:ext cx="8382000" cy="5317825"/>
          </a:xfrm>
          <a:prstGeom prst="rect">
            <a:avLst/>
          </a:prstGeom>
        </p:spPr>
      </p:pic>
      <p:pic>
        <p:nvPicPr>
          <p:cNvPr id="36" name="Picture 35" descr="labeled hand 2.JP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0666325" y="5946642"/>
            <a:ext cx="4762500" cy="5183798"/>
          </a:xfrm>
          <a:prstGeom prst="rect">
            <a:avLst/>
          </a:prstGeom>
        </p:spPr>
      </p:pic>
      <p:sp>
        <p:nvSpPr>
          <p:cNvPr id="37" name="Content Placeholder 6"/>
          <p:cNvSpPr txBox="1">
            <a:spLocks/>
          </p:cNvSpPr>
          <p:nvPr/>
        </p:nvSpPr>
        <p:spPr bwMode="auto">
          <a:xfrm>
            <a:off x="15544800" y="25146000"/>
            <a:ext cx="51054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13461" tIns="156729" rIns="313461" bIns="156729" numCol="1" anchor="t" anchorCtr="0" compatLnSpc="1">
            <a:prstTxWarp prst="textNoShape">
              <a:avLst/>
            </a:prstTxWarp>
          </a:bodyPr>
          <a:lstStyle/>
          <a:p>
            <a:pPr marR="0" lvl="0" algn="l" defTabSz="3133725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2400" kern="0" noProof="0" dirty="0" smtClean="0">
                <a:latin typeface="Times New Roman" pitchFamily="18" charset="0"/>
                <a:cs typeface="Times New Roman" pitchFamily="18" charset="0"/>
              </a:rPr>
              <a:t>Concept applications of manipulator for locomotion. </a:t>
            </a:r>
            <a:r>
              <a:rPr lang="en-US" altLang="en-US" sz="2400" kern="0" noProof="0" smtClean="0">
                <a:latin typeface="Times New Roman" pitchFamily="18" charset="0"/>
                <a:cs typeface="Times New Roman" pitchFamily="18" charset="0"/>
              </a:rPr>
              <a:t>From top </a:t>
            </a:r>
            <a:r>
              <a:rPr lang="en-US" altLang="en-US" sz="2400" kern="0" noProof="0" dirty="0" smtClean="0">
                <a:latin typeface="Times New Roman" pitchFamily="18" charset="0"/>
                <a:cs typeface="Times New Roman" pitchFamily="18" charset="0"/>
              </a:rPr>
              <a:t>left: quadrupedal walking, three point ground contact with one hand free for grasping, transition from prone to upright position</a:t>
            </a:r>
            <a:endParaRPr kumimoji="0" lang="en-US" alt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1174750" marR="0" lvl="0" indent="-1174750" algn="l" defTabSz="3133725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altLang="en-US" sz="3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9" name="Picture 38" descr="labeled hand.JP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5314525" y="5410200"/>
            <a:ext cx="6326275" cy="5271895"/>
          </a:xfrm>
          <a:prstGeom prst="rect">
            <a:avLst/>
          </a:prstGeom>
        </p:spPr>
      </p:pic>
      <p:sp>
        <p:nvSpPr>
          <p:cNvPr id="45" name="Content Placeholder 6"/>
          <p:cNvSpPr txBox="1">
            <a:spLocks/>
          </p:cNvSpPr>
          <p:nvPr/>
        </p:nvSpPr>
        <p:spPr bwMode="auto">
          <a:xfrm>
            <a:off x="1524000" y="24003000"/>
            <a:ext cx="8991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13461" tIns="156729" rIns="313461" bIns="156729" numCol="1" anchor="t" anchorCtr="0" compatLnSpc="1">
            <a:prstTxWarp prst="textNoShape">
              <a:avLst/>
            </a:prstTxWarp>
          </a:bodyPr>
          <a:lstStyle/>
          <a:p>
            <a:pPr marR="0" lvl="0" algn="l" defTabSz="3133725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2600" b="1" kern="0" dirty="0" smtClean="0">
                <a:latin typeface="Times New Roman" pitchFamily="18" charset="0"/>
                <a:cs typeface="Times New Roman" pitchFamily="18" charset="0"/>
              </a:rPr>
              <a:t>Comparison of Different Robotic Hand Morphology</a:t>
            </a:r>
            <a:endParaRPr kumimoji="0" lang="en-US" altLang="en-US" sz="26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1174750" marR="0" lvl="0" indent="-1174750" algn="l" defTabSz="3133725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altLang="en-US" sz="3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46" name="Picture 45" descr="mrrl logo.JPG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6112216" y="990600"/>
            <a:ext cx="5204734" cy="2286000"/>
          </a:xfrm>
          <a:prstGeom prst="rect">
            <a:avLst/>
          </a:prstGeom>
        </p:spPr>
      </p:pic>
      <p:sp>
        <p:nvSpPr>
          <p:cNvPr id="47" name="Content Placeholder 6"/>
          <p:cNvSpPr txBox="1">
            <a:spLocks/>
          </p:cNvSpPr>
          <p:nvPr/>
        </p:nvSpPr>
        <p:spPr bwMode="auto">
          <a:xfrm>
            <a:off x="990600" y="19507200"/>
            <a:ext cx="9753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13461" tIns="156729" rIns="313461" bIns="156729" numCol="1" anchor="t" anchorCtr="0" compatLnSpc="1">
            <a:prstTxWarp prst="textNoShape">
              <a:avLst/>
            </a:prstTxWarp>
          </a:bodyPr>
          <a:lstStyle/>
          <a:p>
            <a:pPr marR="0" lvl="0" algn="l" defTabSz="3133725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2000" kern="0" dirty="0" smtClean="0">
                <a:latin typeface="Times New Roman" pitchFamily="18" charset="0"/>
                <a:cs typeface="Times New Roman" pitchFamily="18" charset="0"/>
              </a:rPr>
              <a:t>Left: uBot-7 with current end effectors, Right: uBot-7 with current prototype</a:t>
            </a:r>
            <a:endParaRPr kumimoji="0" lang="en-US" alt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1174750" marR="0" lvl="0" indent="-1174750" algn="l" defTabSz="3133725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altLang="en-US" sz="3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48" name="Content Placeholder 4" descr="tendon mechanism explanation.JPG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 bwMode="auto">
          <a:xfrm>
            <a:off x="16154400" y="11230829"/>
            <a:ext cx="5334000" cy="42377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" name="Picture 48" descr="prone.JPG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0744200" y="21959354"/>
            <a:ext cx="5943600" cy="2805645"/>
          </a:xfrm>
          <a:prstGeom prst="rect">
            <a:avLst/>
          </a:prstGeom>
        </p:spPr>
      </p:pic>
      <p:pic>
        <p:nvPicPr>
          <p:cNvPr id="50" name="Picture 49" descr="knuckle and grab 2.JPG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6636788" y="21793200"/>
            <a:ext cx="4169958" cy="3124200"/>
          </a:xfrm>
          <a:prstGeom prst="rect">
            <a:avLst/>
          </a:prstGeom>
        </p:spPr>
      </p:pic>
      <p:pic>
        <p:nvPicPr>
          <p:cNvPr id="51" name="Picture 50" descr="prone 2.JPG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0668000" y="24688800"/>
            <a:ext cx="4762965" cy="3460139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14325600" y="5029200"/>
            <a:ext cx="37224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Prototype Components</a:t>
            </a:r>
            <a:endParaRPr lang="en-US" sz="28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2115800" y="11049000"/>
            <a:ext cx="38950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Cable Driving Assembly</a:t>
            </a:r>
            <a:endParaRPr lang="en-US" sz="28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6687800" y="10820400"/>
            <a:ext cx="47532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Clutch Mechanism Operation</a:t>
            </a:r>
            <a:endParaRPr lang="en-US" sz="28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3" name="Picture 52" descr="multifingered naist.JPG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8355945" y="8534400"/>
            <a:ext cx="1573506" cy="2364194"/>
          </a:xfrm>
          <a:prstGeom prst="rect">
            <a:avLst/>
          </a:prstGeom>
        </p:spPr>
      </p:pic>
      <p:sp>
        <p:nvSpPr>
          <p:cNvPr id="57" name="Rounded Rectangle 56"/>
          <p:cNvSpPr/>
          <p:nvPr/>
        </p:nvSpPr>
        <p:spPr>
          <a:xfrm>
            <a:off x="381000" y="4419600"/>
            <a:ext cx="10058400" cy="7543800"/>
          </a:xfrm>
          <a:prstGeom prst="roundRect">
            <a:avLst>
              <a:gd name="adj" fmla="val 5987"/>
            </a:avLst>
          </a:prstGeom>
          <a:noFill/>
          <a:ln w="476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ounded Rectangle 57"/>
          <p:cNvSpPr/>
          <p:nvPr/>
        </p:nvSpPr>
        <p:spPr>
          <a:xfrm>
            <a:off x="10668000" y="4419600"/>
            <a:ext cx="11049000" cy="23774400"/>
          </a:xfrm>
          <a:prstGeom prst="roundRect">
            <a:avLst>
              <a:gd name="adj" fmla="val 4406"/>
            </a:avLst>
          </a:prstGeom>
          <a:noFill/>
          <a:ln w="47625">
            <a:solidFill>
              <a:srgbClr val="0050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ounded Rectangle 58"/>
          <p:cNvSpPr/>
          <p:nvPr/>
        </p:nvSpPr>
        <p:spPr>
          <a:xfrm>
            <a:off x="304800" y="12344400"/>
            <a:ext cx="10134600" cy="7924800"/>
          </a:xfrm>
          <a:prstGeom prst="roundRect">
            <a:avLst>
              <a:gd name="adj" fmla="val 5987"/>
            </a:avLst>
          </a:prstGeom>
          <a:noFill/>
          <a:ln w="476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ounded Rectangle 59"/>
          <p:cNvSpPr/>
          <p:nvPr/>
        </p:nvSpPr>
        <p:spPr>
          <a:xfrm>
            <a:off x="304800" y="20497800"/>
            <a:ext cx="10134600" cy="11125200"/>
          </a:xfrm>
          <a:prstGeom prst="roundRect">
            <a:avLst>
              <a:gd name="adj" fmla="val 5987"/>
            </a:avLst>
          </a:prstGeom>
          <a:noFill/>
          <a:ln w="47625">
            <a:solidFill>
              <a:srgbClr val="0050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ounded Rectangle 61"/>
          <p:cNvSpPr/>
          <p:nvPr/>
        </p:nvSpPr>
        <p:spPr>
          <a:xfrm>
            <a:off x="10744200" y="28346400"/>
            <a:ext cx="10972800" cy="3276600"/>
          </a:xfrm>
          <a:prstGeom prst="roundRect">
            <a:avLst>
              <a:gd name="adj" fmla="val 5987"/>
            </a:avLst>
          </a:prstGeom>
          <a:noFill/>
          <a:ln w="476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13182600" y="12649200"/>
            <a:ext cx="1828800" cy="1905000"/>
          </a:xfrm>
          <a:prstGeom prst="ellipse">
            <a:avLst/>
          </a:prstGeom>
          <a:noFill/>
          <a:ln w="476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Connector 64"/>
          <p:cNvCxnSpPr/>
          <p:nvPr/>
        </p:nvCxnSpPr>
        <p:spPr>
          <a:xfrm flipV="1">
            <a:off x="13639800" y="11353800"/>
            <a:ext cx="2895600" cy="1447800"/>
          </a:xfrm>
          <a:prstGeom prst="line">
            <a:avLst/>
          </a:prstGeom>
          <a:ln w="508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13563600" y="14401800"/>
            <a:ext cx="2895600" cy="1143000"/>
          </a:xfrm>
          <a:prstGeom prst="line">
            <a:avLst/>
          </a:prstGeom>
          <a:ln w="508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ounded Rectangle 67"/>
          <p:cNvSpPr/>
          <p:nvPr/>
        </p:nvSpPr>
        <p:spPr>
          <a:xfrm>
            <a:off x="16230600" y="11353800"/>
            <a:ext cx="5257800" cy="4191000"/>
          </a:xfrm>
          <a:prstGeom prst="roundRect">
            <a:avLst>
              <a:gd name="adj" fmla="val 7895"/>
            </a:avLst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 rot="5400000">
            <a:off x="19352314" y="18442886"/>
            <a:ext cx="3657601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Grasping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 rot="5400000">
            <a:off x="19009414" y="24500786"/>
            <a:ext cx="4343401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Locomotion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1795</TotalTime>
  <Words>294</Words>
  <Application>Microsoft Office PowerPoint</Application>
  <PresentationFormat>Custom</PresentationFormat>
  <Paragraphs>37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Default Design</vt:lpstr>
      <vt:lpstr>Slide 1</vt:lpstr>
    </vt:vector>
  </TitlesOfParts>
  <Company>UMass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Sup</dc:creator>
  <cp:lastModifiedBy>Brian</cp:lastModifiedBy>
  <cp:revision>103</cp:revision>
  <dcterms:created xsi:type="dcterms:W3CDTF">2004-04-28T15:15:41Z</dcterms:created>
  <dcterms:modified xsi:type="dcterms:W3CDTF">2016-04-21T23:08:23Z</dcterms:modified>
</cp:coreProperties>
</file>