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93" r:id="rId2"/>
    <p:sldId id="516" r:id="rId3"/>
    <p:sldId id="517" r:id="rId4"/>
    <p:sldId id="510" r:id="rId5"/>
    <p:sldId id="511" r:id="rId6"/>
    <p:sldId id="513" r:id="rId7"/>
    <p:sldId id="514" r:id="rId8"/>
    <p:sldId id="512" r:id="rId9"/>
    <p:sldId id="515" r:id="rId10"/>
    <p:sldId id="506" r:id="rId11"/>
    <p:sldId id="505" r:id="rId12"/>
    <p:sldId id="507" r:id="rId13"/>
    <p:sldId id="508" r:id="rId14"/>
    <p:sldId id="50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93FA"/>
    <a:srgbClr val="A8A2F6"/>
    <a:srgbClr val="9DC3E6"/>
    <a:srgbClr val="F5B183"/>
    <a:srgbClr val="FFE699"/>
    <a:srgbClr val="A9D18E"/>
    <a:srgbClr val="4472C4"/>
    <a:srgbClr val="42ACCA"/>
    <a:srgbClr val="F4B18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1879" autoAdjust="0"/>
  </p:normalViewPr>
  <p:slideViewPr>
    <p:cSldViewPr snapToGrid="0">
      <p:cViewPr>
        <p:scale>
          <a:sx n="66" d="100"/>
          <a:sy n="66" d="100"/>
        </p:scale>
        <p:origin x="1208" y="1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F5307-BD26-4ACB-80B2-F5BB26A9EC8B}" type="datetimeFigureOut">
              <a:rPr lang="ko-KR" altLang="en-US" smtClean="0"/>
              <a:t>2025-04-18 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D653A-4F5C-4D1B-94FE-7CA6DB46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3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653A-4F5C-4D1B-94FE-7CA6DB466F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4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653A-4F5C-4D1B-94FE-7CA6DB466F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59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653A-4F5C-4D1B-94FE-7CA6DB466F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2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653A-4F5C-4D1B-94FE-7CA6DB466F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46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653A-4F5C-4D1B-94FE-7CA6DB466F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2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653A-4F5C-4D1B-94FE-7CA6DB466F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92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653A-4F5C-4D1B-94FE-7CA6DB466F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17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653A-4F5C-4D1B-94FE-7CA6DB466F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0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66F2D-8EDA-38C8-956B-89D5D2C8C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4527A3-03A3-0975-2371-278385A69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E0274-95BD-B114-2826-E5910B1A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2025-04-18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37B4D-45B2-B9BA-E1DB-9C64B012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14C0C-E24C-A3AE-478B-B4820329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9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C0C8A-121E-9A54-3237-B09CE6C1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E68351-713F-9586-8FC1-2CD87AFBA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A2019-490B-1538-4D78-52E16DB0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2025-04-18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2D2A8-A3F6-B246-AB12-A6A0E188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F277A-C3BB-9171-81EC-CD803065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A11085-3A8F-222F-E4AE-B8BC438BA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D177A6-DB0B-FD62-8B49-016F459D9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10B06-89DC-D902-C552-E0E0330F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2025-04-18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371F3-69F4-2F69-D5AA-09A1FF52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959DC-14D7-FC2A-946B-9DE53711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62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 1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F9551-790E-4CA7-B771-D7C637C8B453}"/>
              </a:ext>
            </a:extLst>
          </p:cNvPr>
          <p:cNvCxnSpPr>
            <a:cxnSpLocks/>
          </p:cNvCxnSpPr>
          <p:nvPr userDrawn="1"/>
        </p:nvCxnSpPr>
        <p:spPr>
          <a:xfrm>
            <a:off x="0" y="684000"/>
            <a:ext cx="12192000" cy="0"/>
          </a:xfrm>
          <a:prstGeom prst="line">
            <a:avLst/>
          </a:prstGeom>
          <a:ln w="19050">
            <a:solidFill>
              <a:srgbClr val="005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3C1EE34-771D-4938-B7DA-5C53B3E1FDF6}"/>
              </a:ext>
            </a:extLst>
          </p:cNvPr>
          <p:cNvSpPr txBox="1">
            <a:spLocks/>
          </p:cNvSpPr>
          <p:nvPr userDrawn="1"/>
        </p:nvSpPr>
        <p:spPr>
          <a:xfrm>
            <a:off x="11731257" y="6400799"/>
            <a:ext cx="147476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2FB999-8CE9-F74D-A269-3C1276EEB479}" type="slidenum">
              <a:rPr kumimoji="1" lang="en-US" altLang="en-US" sz="1000" b="0" i="0" kern="1200" smtClean="0">
                <a:solidFill>
                  <a:schemeClr val="bg1">
                    <a:lumMod val="75000"/>
                  </a:schemeClr>
                </a:solidFill>
                <a:latin typeface="Noto Sans Korean Regular" panose="020B0500000000000000" pitchFamily="34" charset="-128"/>
                <a:ea typeface="Noto Sans Korean Regular" panose="020B0500000000000000" pitchFamily="34" charset="-128"/>
                <a:cs typeface="+mn-cs"/>
              </a:rPr>
              <a:pPr/>
              <a:t>‹#›</a:t>
            </a:fld>
            <a:endParaRPr kumimoji="1" lang="en-US" altLang="en-US" sz="1000" b="0" i="0" kern="1200" dirty="0">
              <a:solidFill>
                <a:schemeClr val="bg1">
                  <a:lumMod val="75000"/>
                </a:schemeClr>
              </a:solidFill>
              <a:latin typeface="Noto Sans Korean Regular" panose="020B0500000000000000" pitchFamily="34" charset="-128"/>
              <a:ea typeface="Noto Sans Korean Regular" panose="020B05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8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80741-4671-F86E-11D0-C9F651F3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3411EF-7018-5C8A-5D23-CEB1CD64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28B98-A6BA-B321-5568-9877D37F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2025-04-18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B31C6-B98C-7AA7-489C-A5851D0A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0DDA0-03C9-2D57-F8E8-530A97E4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9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10233-8975-865A-0243-7F5B73C3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24DF5-7F38-07B2-F7F3-B37A97F8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3097B-D448-FC79-B607-96EA3B82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2025-04-18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8A159-6DC6-E822-B587-B88DD9EB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CB8F2-CB21-BEAE-5367-3842CCAC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6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A6721-A051-EBB4-46E2-95A95F26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C7BE6-06D8-9128-431F-D7AFDBEED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F5A625-DBD5-675D-29E9-3928652A8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13973-0E82-55F3-BD29-5DD342D8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2025-04-18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D9171-0D38-EB8A-4115-C587717E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04145E-C675-3D86-FD7B-C19203B4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8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2AEF0-EE1D-0F59-D146-5750F9B7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0FC26-A5D9-7AF0-01BA-DC7480B53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76E525-C780-B2F1-ABD4-F86B67749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DF643D-F110-11C6-68AE-484C71AB9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EC0F5F-B5D7-4DAB-CFA9-76C58A148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5D4611-67ED-D558-7578-F1340E6F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2025-04-18 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7E3AD8-7542-AFD9-0DC3-F4CE1C6F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DBBA5D-2E63-4FCE-637D-094905C5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27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C3774-3ED9-78B3-05B4-656D8415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2989F0-DC62-A95B-BA2A-D6B7E951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2025-04-18 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10D178-14D8-C48A-7CD7-C66AC38E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D8D5CA-570B-1A7D-1915-93D17EBA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87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73EED0-3835-207A-B06F-1075C739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2025-04-18 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E6E199-087D-C983-9CFA-32E477D1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2FB93-0FF8-C5D7-FCA4-906DA170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6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A32F2-2945-D501-F5F6-4CEC1FE8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78606-1789-C83B-35AF-86D4AAAC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E8C0EA-7336-B7FC-AB7A-FA23C1FF9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4CF09-3C84-7DAC-E63D-7A9BD8E9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2025-04-18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7E0B4-C80E-EBE6-BAE1-8965FC85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B5FFAE-F883-E69B-F065-8A9FDBA2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9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5A87E-59E7-539C-476D-752A5FC6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C86898-5DA9-F09A-ABC8-35E940CB0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25B75A-E813-7B75-BBCC-96E492477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0AF389-3B9E-BEC3-43D9-31736F10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2025-04-18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4C6CA-C036-180B-33D9-3F2F0634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8EFAA-AD23-F0FC-19B6-4A444FF9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8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1142C6-0582-B5E6-613B-C6A60893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B474F-3D2C-BD28-E13A-49BF545A3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3CEFF-169E-CE08-9859-1610A6993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9C417-6301-4137-B006-CEF365CB1766}" type="datetimeFigureOut">
              <a:rPr lang="ko-KR" altLang="en-US" smtClean="0"/>
              <a:t>2025-04-18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E1CED-5E22-1030-8F9A-781D11667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71FD4-CF87-A654-7651-18577520D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1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34" Type="http://schemas.openxmlformats.org/officeDocument/2006/relationships/image" Target="../media/image3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microsoft.com/office/2007/relationships/hdphoto" Target="../media/hdphoto1.wdp"/><Relationship Id="rId33" Type="http://schemas.openxmlformats.org/officeDocument/2006/relationships/image" Target="../media/image3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32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36" Type="http://schemas.openxmlformats.org/officeDocument/2006/relationships/image" Target="../media/image32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microsoft.com/office/2007/relationships/hdphoto" Target="../media/hdphoto2.wdp"/><Relationship Id="rId8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16.png"/><Relationship Id="rId21" Type="http://schemas.openxmlformats.org/officeDocument/2006/relationships/image" Target="../media/image2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5" Type="http://schemas.microsoft.com/office/2007/relationships/hdphoto" Target="../media/hdphoto1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24" Type="http://schemas.openxmlformats.org/officeDocument/2006/relationships/image" Target="../media/image22.png"/><Relationship Id="rId5" Type="http://schemas.openxmlformats.org/officeDocument/2006/relationships/image" Target="../media/image1.png"/><Relationship Id="rId15" Type="http://schemas.openxmlformats.org/officeDocument/2006/relationships/image" Target="../media/image11.svg"/><Relationship Id="rId23" Type="http://schemas.openxmlformats.org/officeDocument/2006/relationships/image" Target="../media/image19.svg"/><Relationship Id="rId28" Type="http://schemas.openxmlformats.org/officeDocument/2006/relationships/image" Target="../media/image34.svg"/><Relationship Id="rId10" Type="http://schemas.openxmlformats.org/officeDocument/2006/relationships/image" Target="../media/image6.svg"/><Relationship Id="rId19" Type="http://schemas.openxmlformats.org/officeDocument/2006/relationships/image" Target="../media/image15.svg"/><Relationship Id="rId4" Type="http://schemas.openxmlformats.org/officeDocument/2006/relationships/image" Target="../media/image17.sv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21.png"/><Relationship Id="rId5" Type="http://schemas.openxmlformats.org/officeDocument/2006/relationships/image" Target="../media/image17.sv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8.xml"/><Relationship Id="rId7" Type="http://schemas.openxmlformats.org/officeDocument/2006/relationships/image" Target="../media/image17.svg"/><Relationship Id="rId12" Type="http://schemas.openxmlformats.org/officeDocument/2006/relationships/image" Target="../media/image2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19.sv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1.xml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2.png"/><Relationship Id="rId18" Type="http://schemas.openxmlformats.org/officeDocument/2006/relationships/image" Target="../media/image37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3.png"/><Relationship Id="rId10" Type="http://schemas.openxmlformats.org/officeDocument/2006/relationships/image" Target="../media/image21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D82F3EB-09F9-3CD6-6714-2FC173C67827}"/>
              </a:ext>
            </a:extLst>
          </p:cNvPr>
          <p:cNvSpPr/>
          <p:nvPr/>
        </p:nvSpPr>
        <p:spPr>
          <a:xfrm>
            <a:off x="9804436" y="6164536"/>
            <a:ext cx="5389123" cy="14688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451D5-4FF5-E709-3033-8074E9298A3D}"/>
              </a:ext>
            </a:extLst>
          </p:cNvPr>
          <p:cNvSpPr txBox="1"/>
          <p:nvPr/>
        </p:nvSpPr>
        <p:spPr>
          <a:xfrm>
            <a:off x="9773480" y="6764611"/>
            <a:ext cx="839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Datasets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B4C48A4-E1A8-F3F4-15EF-1C3180643384}"/>
              </a:ext>
            </a:extLst>
          </p:cNvPr>
          <p:cNvSpPr/>
          <p:nvPr/>
        </p:nvSpPr>
        <p:spPr>
          <a:xfrm>
            <a:off x="11463877" y="6878911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A2680-4B8D-6ECC-50FA-653BB8640846}"/>
              </a:ext>
            </a:extLst>
          </p:cNvPr>
          <p:cNvSpPr txBox="1"/>
          <p:nvPr/>
        </p:nvSpPr>
        <p:spPr>
          <a:xfrm>
            <a:off x="11492452" y="7121664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CCC2E7-C683-7259-BFA2-B14EB2ADA88C}"/>
              </a:ext>
            </a:extLst>
          </p:cNvPr>
          <p:cNvSpPr/>
          <p:nvPr/>
        </p:nvSpPr>
        <p:spPr>
          <a:xfrm>
            <a:off x="12276915" y="6878911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9496D-5936-EBB5-754E-F9686251F169}"/>
              </a:ext>
            </a:extLst>
          </p:cNvPr>
          <p:cNvSpPr txBox="1"/>
          <p:nvPr/>
        </p:nvSpPr>
        <p:spPr>
          <a:xfrm>
            <a:off x="12304061" y="707623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AMMONIA </a:t>
            </a:r>
            <a:b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A384C8-E403-8281-951E-771248C9564F}"/>
              </a:ext>
            </a:extLst>
          </p:cNvPr>
          <p:cNvSpPr/>
          <p:nvPr/>
        </p:nvSpPr>
        <p:spPr>
          <a:xfrm>
            <a:off x="13096065" y="6878911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545BF-D7B8-197A-2E87-82AD6536021C}"/>
              </a:ext>
            </a:extLst>
          </p:cNvPr>
          <p:cNvSpPr txBox="1"/>
          <p:nvPr/>
        </p:nvSpPr>
        <p:spPr>
          <a:xfrm>
            <a:off x="13115115" y="7121664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828E05-333A-2E1D-724D-054287C3B876}"/>
              </a:ext>
            </a:extLst>
          </p:cNvPr>
          <p:cNvSpPr/>
          <p:nvPr/>
        </p:nvSpPr>
        <p:spPr>
          <a:xfrm>
            <a:off x="13929497" y="6878911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A8A46-10A5-F4B2-6D3D-0B0A0DFBA82D}"/>
              </a:ext>
            </a:extLst>
          </p:cNvPr>
          <p:cNvSpPr txBox="1"/>
          <p:nvPr/>
        </p:nvSpPr>
        <p:spPr>
          <a:xfrm>
            <a:off x="14072372" y="7121664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ACB29-B94D-03C3-EEE6-7311FB719DC5}"/>
              </a:ext>
            </a:extLst>
          </p:cNvPr>
          <p:cNvSpPr txBox="1"/>
          <p:nvPr/>
        </p:nvSpPr>
        <p:spPr>
          <a:xfrm>
            <a:off x="14643147" y="6980054"/>
            <a:ext cx="61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 … 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562582-BAF2-4870-067A-EBB0EE08F491}"/>
              </a:ext>
            </a:extLst>
          </p:cNvPr>
          <p:cNvSpPr/>
          <p:nvPr/>
        </p:nvSpPr>
        <p:spPr>
          <a:xfrm>
            <a:off x="11495140" y="6270874"/>
            <a:ext cx="3359150" cy="266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CFCB9D-88E5-D98B-9826-F74354D135F4}"/>
              </a:ext>
            </a:extLst>
          </p:cNvPr>
          <p:cNvSpPr/>
          <p:nvPr/>
        </p:nvSpPr>
        <p:spPr>
          <a:xfrm>
            <a:off x="12593690" y="6270874"/>
            <a:ext cx="1155700" cy="2667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8C847-DF08-4D92-4348-AB89F89BEA7B}"/>
              </a:ext>
            </a:extLst>
          </p:cNvPr>
          <p:cNvSpPr txBox="1"/>
          <p:nvPr/>
        </p:nvSpPr>
        <p:spPr>
          <a:xfrm>
            <a:off x="12353881" y="653585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2019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20D89-1B56-731E-BE62-371ED30AF990}"/>
              </a:ext>
            </a:extLst>
          </p:cNvPr>
          <p:cNvSpPr txBox="1"/>
          <p:nvPr/>
        </p:nvSpPr>
        <p:spPr>
          <a:xfrm>
            <a:off x="12931731" y="653585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2020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EC5E79-4886-496E-FF1D-BC2692A32CDC}"/>
              </a:ext>
            </a:extLst>
          </p:cNvPr>
          <p:cNvSpPr txBox="1"/>
          <p:nvPr/>
        </p:nvSpPr>
        <p:spPr>
          <a:xfrm>
            <a:off x="13509581" y="653585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2021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8C875-F568-7021-0BDF-482B91E6B7DA}"/>
              </a:ext>
            </a:extLst>
          </p:cNvPr>
          <p:cNvSpPr txBox="1"/>
          <p:nvPr/>
        </p:nvSpPr>
        <p:spPr>
          <a:xfrm>
            <a:off x="14614481" y="653585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2025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00B28-7CF1-ED7E-AC95-A45874631265}"/>
              </a:ext>
            </a:extLst>
          </p:cNvPr>
          <p:cNvSpPr txBox="1"/>
          <p:nvPr/>
        </p:nvSpPr>
        <p:spPr>
          <a:xfrm>
            <a:off x="11307622" y="653585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2017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663F1F-9975-EFDA-9472-D33B317DDCD7}"/>
              </a:ext>
            </a:extLst>
          </p:cNvPr>
          <p:cNvSpPr txBox="1"/>
          <p:nvPr/>
        </p:nvSpPr>
        <p:spPr>
          <a:xfrm>
            <a:off x="10532355" y="6290450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Timeframe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C7ED94-AF04-D0E5-1578-FF7A6973F196}"/>
              </a:ext>
            </a:extLst>
          </p:cNvPr>
          <p:cNvSpPr txBox="1"/>
          <p:nvPr/>
        </p:nvSpPr>
        <p:spPr>
          <a:xfrm>
            <a:off x="10605299" y="7108106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Features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3B8B13-D12E-31A7-DE32-CAC9DBDDDC82}"/>
              </a:ext>
            </a:extLst>
          </p:cNvPr>
          <p:cNvSpPr/>
          <p:nvPr/>
        </p:nvSpPr>
        <p:spPr>
          <a:xfrm>
            <a:off x="9804436" y="7841665"/>
            <a:ext cx="5389123" cy="11653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055AC-EC4A-A06E-4E19-B67AF6E5887E}"/>
              </a:ext>
            </a:extLst>
          </p:cNvPr>
          <p:cNvSpPr txBox="1"/>
          <p:nvPr/>
        </p:nvSpPr>
        <p:spPr>
          <a:xfrm>
            <a:off x="12808138" y="8707451"/>
            <a:ext cx="1535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 Preprocessing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4" name="그래픽 23" descr="데이터베이스 단색으로 채워진">
            <a:extLst>
              <a:ext uri="{FF2B5EF4-FFF2-40B4-BE49-F238E27FC236}">
                <a16:creationId xmlns:a16="http://schemas.microsoft.com/office/drawing/2014/main" id="{FDFBFBC7-0305-A54E-C461-12E437915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31020" y="7936420"/>
            <a:ext cx="1012708" cy="72209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1021EA-D08F-74D7-594B-5A876023803A}"/>
              </a:ext>
            </a:extLst>
          </p:cNvPr>
          <p:cNvSpPr/>
          <p:nvPr/>
        </p:nvSpPr>
        <p:spPr>
          <a:xfrm>
            <a:off x="13257832" y="8246966"/>
            <a:ext cx="295275" cy="320221"/>
          </a:xfrm>
          <a:prstGeom prst="rect">
            <a:avLst/>
          </a:prstGeom>
          <a:solidFill>
            <a:schemeClr val="bg1"/>
          </a:solidFill>
          <a:ln w="1905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래픽 25" descr="톱니바퀴 윤곽선">
            <a:extLst>
              <a:ext uri="{FF2B5EF4-FFF2-40B4-BE49-F238E27FC236}">
                <a16:creationId xmlns:a16="http://schemas.microsoft.com/office/drawing/2014/main" id="{46301EC0-7914-6314-A8A7-2835FA921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89182" y="8246966"/>
            <a:ext cx="430600" cy="339271"/>
          </a:xfrm>
          <a:prstGeom prst="rect">
            <a:avLst/>
          </a:prstGeom>
        </p:spPr>
      </p:pic>
      <p:pic>
        <p:nvPicPr>
          <p:cNvPr id="27" name="그래픽 26" descr="데이터베이스 단색으로 채워진">
            <a:extLst>
              <a:ext uri="{FF2B5EF4-FFF2-40B4-BE49-F238E27FC236}">
                <a16:creationId xmlns:a16="http://schemas.microsoft.com/office/drawing/2014/main" id="{B460DA07-9ACB-0B06-50FF-43BB832A9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88092" y="7970891"/>
            <a:ext cx="632750" cy="451173"/>
          </a:xfrm>
          <a:prstGeom prst="rect">
            <a:avLst/>
          </a:prstGeom>
        </p:spPr>
      </p:pic>
      <p:pic>
        <p:nvPicPr>
          <p:cNvPr id="28" name="그래픽 27" descr="데이터베이스 단색으로 채워진">
            <a:extLst>
              <a:ext uri="{FF2B5EF4-FFF2-40B4-BE49-F238E27FC236}">
                <a16:creationId xmlns:a16="http://schemas.microsoft.com/office/drawing/2014/main" id="{801DAF3D-585E-BEE2-B8DC-BD7C98405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177372" y="7970891"/>
            <a:ext cx="632750" cy="451173"/>
          </a:xfrm>
          <a:prstGeom prst="rect">
            <a:avLst/>
          </a:prstGeom>
        </p:spPr>
      </p:pic>
      <p:pic>
        <p:nvPicPr>
          <p:cNvPr id="29" name="그래픽 28" descr="데이터베이스 단색으로 채워진">
            <a:extLst>
              <a:ext uri="{FF2B5EF4-FFF2-40B4-BE49-F238E27FC236}">
                <a16:creationId xmlns:a16="http://schemas.microsoft.com/office/drawing/2014/main" id="{0DB7E9AB-0591-1E3F-A159-1012B160B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982099" y="8161574"/>
            <a:ext cx="632750" cy="4511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0801912-26EC-8CFB-7606-D89F0C550002}"/>
              </a:ext>
            </a:extLst>
          </p:cNvPr>
          <p:cNvSpPr txBox="1"/>
          <p:nvPr/>
        </p:nvSpPr>
        <p:spPr>
          <a:xfrm>
            <a:off x="10804232" y="8707451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 Cleaning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1" name="그래픽 30" descr="가위 윤곽선">
            <a:extLst>
              <a:ext uri="{FF2B5EF4-FFF2-40B4-BE49-F238E27FC236}">
                <a16:creationId xmlns:a16="http://schemas.microsoft.com/office/drawing/2014/main" id="{413238F4-2C8A-08B2-E4D5-65FEE0BE1B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454673" y="8325541"/>
            <a:ext cx="367980" cy="36798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EC4B54-A769-315A-AD72-D2BEB3322408}"/>
              </a:ext>
            </a:extLst>
          </p:cNvPr>
          <p:cNvSpPr/>
          <p:nvPr/>
        </p:nvSpPr>
        <p:spPr>
          <a:xfrm>
            <a:off x="9803978" y="9206274"/>
            <a:ext cx="5389123" cy="3562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CDBDA9E-571C-8A32-AC9B-41A22B86DE0C}"/>
              </a:ext>
            </a:extLst>
          </p:cNvPr>
          <p:cNvSpPr/>
          <p:nvPr/>
        </p:nvSpPr>
        <p:spPr>
          <a:xfrm>
            <a:off x="11733840" y="10507778"/>
            <a:ext cx="437967" cy="238125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텍스트, 도표, 지도이(가) 표시된 사진&#10;&#10;자동 생성된 설명">
            <a:extLst>
              <a:ext uri="{FF2B5EF4-FFF2-40B4-BE49-F238E27FC236}">
                <a16:creationId xmlns:a16="http://schemas.microsoft.com/office/drawing/2014/main" id="{98DF2572-2CF2-EBAC-F5F0-B19DE83FDF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915" y="9350517"/>
            <a:ext cx="2880000" cy="30991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3892C10-60B9-90AF-8269-A795234C9EB5}"/>
              </a:ext>
            </a:extLst>
          </p:cNvPr>
          <p:cNvSpPr txBox="1"/>
          <p:nvPr/>
        </p:nvSpPr>
        <p:spPr>
          <a:xfrm>
            <a:off x="12703479" y="12203286"/>
            <a:ext cx="2305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FCV Optimization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(Particle Swarm Optimization)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12D6F5-7039-2A69-A068-D6145A1BACA3}"/>
              </a:ext>
            </a:extLst>
          </p:cNvPr>
          <p:cNvSpPr txBox="1"/>
          <p:nvPr/>
        </p:nvSpPr>
        <p:spPr>
          <a:xfrm>
            <a:off x="12681362" y="6298144"/>
            <a:ext cx="10398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Reliable Data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C4D42611-0751-F93E-6AA9-7D1AF5151B34}"/>
              </a:ext>
            </a:extLst>
          </p:cNvPr>
          <p:cNvSpPr/>
          <p:nvPr/>
        </p:nvSpPr>
        <p:spPr>
          <a:xfrm>
            <a:off x="12353881" y="7633413"/>
            <a:ext cx="349598" cy="3000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596DD299-A016-DEB0-C38F-0156FBA9258A}"/>
              </a:ext>
            </a:extLst>
          </p:cNvPr>
          <p:cNvSpPr/>
          <p:nvPr/>
        </p:nvSpPr>
        <p:spPr>
          <a:xfrm>
            <a:off x="12359141" y="9022890"/>
            <a:ext cx="349598" cy="3000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래픽 39" descr="블로그 단색으로 채워진">
            <a:extLst>
              <a:ext uri="{FF2B5EF4-FFF2-40B4-BE49-F238E27FC236}">
                <a16:creationId xmlns:a16="http://schemas.microsoft.com/office/drawing/2014/main" id="{14F2C4A4-A276-3145-443F-906AE2055C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74757" y="7041998"/>
            <a:ext cx="914400" cy="914400"/>
          </a:xfrm>
          <a:prstGeom prst="rect">
            <a:avLst/>
          </a:prstGeom>
        </p:spPr>
      </p:pic>
      <p:pic>
        <p:nvPicPr>
          <p:cNvPr id="42" name="그래픽 41" descr="청사진 단색으로 채워진">
            <a:extLst>
              <a:ext uri="{FF2B5EF4-FFF2-40B4-BE49-F238E27FC236}">
                <a16:creationId xmlns:a16="http://schemas.microsoft.com/office/drawing/2014/main" id="{608EBB41-F9FD-BA92-227A-53FE4AB4D0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90417" y="11854003"/>
            <a:ext cx="914400" cy="914400"/>
          </a:xfrm>
          <a:prstGeom prst="rect">
            <a:avLst/>
          </a:prstGeom>
        </p:spPr>
      </p:pic>
      <p:pic>
        <p:nvPicPr>
          <p:cNvPr id="44" name="그래픽 43" descr="돋보기 단색으로 채워진">
            <a:extLst>
              <a:ext uri="{FF2B5EF4-FFF2-40B4-BE49-F238E27FC236}">
                <a16:creationId xmlns:a16="http://schemas.microsoft.com/office/drawing/2014/main" id="{A70B8577-1327-BA3A-97BF-2CEFBE18F6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62296" y="6898975"/>
            <a:ext cx="914400" cy="914400"/>
          </a:xfrm>
          <a:prstGeom prst="rect">
            <a:avLst/>
          </a:prstGeom>
        </p:spPr>
      </p:pic>
      <p:pic>
        <p:nvPicPr>
          <p:cNvPr id="48" name="그래픽 47" descr="문서 단색으로 채워진">
            <a:extLst>
              <a:ext uri="{FF2B5EF4-FFF2-40B4-BE49-F238E27FC236}">
                <a16:creationId xmlns:a16="http://schemas.microsoft.com/office/drawing/2014/main" id="{672FA611-EC3D-0056-2E28-7EB141499A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09346" y="12311203"/>
            <a:ext cx="914400" cy="914400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9B563497-08A5-8029-28CA-8A13F9B7ED10}"/>
              </a:ext>
            </a:extLst>
          </p:cNvPr>
          <p:cNvGrpSpPr/>
          <p:nvPr/>
        </p:nvGrpSpPr>
        <p:grpSpPr>
          <a:xfrm>
            <a:off x="9997177" y="10190221"/>
            <a:ext cx="983348" cy="981481"/>
            <a:chOff x="361309" y="2791273"/>
            <a:chExt cx="983348" cy="981481"/>
          </a:xfrm>
        </p:grpSpPr>
        <p:pic>
          <p:nvPicPr>
            <p:cNvPr id="51" name="그래픽 50" descr="문서 윤곽선">
              <a:extLst>
                <a:ext uri="{FF2B5EF4-FFF2-40B4-BE49-F238E27FC236}">
                  <a16:creationId xmlns:a16="http://schemas.microsoft.com/office/drawing/2014/main" id="{AFE705E8-0FBF-2773-5AC8-3BA71D2BA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61309" y="2858354"/>
              <a:ext cx="914400" cy="914400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5B3444E-33D4-DBD1-4AD9-F6B40086EB4E}"/>
                </a:ext>
              </a:extLst>
            </p:cNvPr>
            <p:cNvSpPr/>
            <p:nvPr/>
          </p:nvSpPr>
          <p:spPr>
            <a:xfrm>
              <a:off x="622851" y="2915479"/>
              <a:ext cx="530087" cy="70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래픽 45" descr="문서 윤곽선">
              <a:extLst>
                <a:ext uri="{FF2B5EF4-FFF2-40B4-BE49-F238E27FC236}">
                  <a16:creationId xmlns:a16="http://schemas.microsoft.com/office/drawing/2014/main" id="{0D00A08C-C287-EC6E-B28B-1ACE44B42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30257" y="2791273"/>
              <a:ext cx="914400" cy="91440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891BDBC-3E18-0A70-E2C1-18C9D94AFB63}"/>
              </a:ext>
            </a:extLst>
          </p:cNvPr>
          <p:cNvSpPr txBox="1"/>
          <p:nvPr/>
        </p:nvSpPr>
        <p:spPr>
          <a:xfrm>
            <a:off x="9915941" y="11278986"/>
            <a:ext cx="1337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Documents:</a:t>
            </a:r>
          </a:p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PDF, Images, </a:t>
            </a:r>
            <a:r>
              <a:rPr lang="en-US" altLang="ko-KR" sz="11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etc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6" name="그래픽 55" descr="문서 윤곽선">
            <a:extLst>
              <a:ext uri="{FF2B5EF4-FFF2-40B4-BE49-F238E27FC236}">
                <a16:creationId xmlns:a16="http://schemas.microsoft.com/office/drawing/2014/main" id="{73919249-AF9F-BF2C-9D26-E67CFA9E53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789478" y="10190221"/>
            <a:ext cx="914400" cy="9144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809DDDE4-F9FF-B57B-94CC-DBEA93AA0592}"/>
              </a:ext>
            </a:extLst>
          </p:cNvPr>
          <p:cNvSpPr/>
          <p:nvPr/>
        </p:nvSpPr>
        <p:spPr>
          <a:xfrm>
            <a:off x="12269520" y="9948311"/>
            <a:ext cx="530087" cy="707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래픽 49" descr="돋보기 윤곽선">
            <a:extLst>
              <a:ext uri="{FF2B5EF4-FFF2-40B4-BE49-F238E27FC236}">
                <a16:creationId xmlns:a16="http://schemas.microsoft.com/office/drawing/2014/main" id="{82552109-8BC1-C9B2-B739-7402EA10D6F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0664542">
            <a:off x="12169785" y="10139553"/>
            <a:ext cx="720000" cy="7200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7CE7DACE-4D8E-3C61-4300-081AD3E71BD6}"/>
              </a:ext>
            </a:extLst>
          </p:cNvPr>
          <p:cNvGrpSpPr/>
          <p:nvPr/>
        </p:nvGrpSpPr>
        <p:grpSpPr>
          <a:xfrm>
            <a:off x="4537450" y="6604000"/>
            <a:ext cx="1613090" cy="1445278"/>
            <a:chOff x="3478631" y="812250"/>
            <a:chExt cx="1613090" cy="1445278"/>
          </a:xfrm>
        </p:grpSpPr>
        <p:pic>
          <p:nvPicPr>
            <p:cNvPr id="58" name="그래픽 57" descr="문서 윤곽선">
              <a:extLst>
                <a:ext uri="{FF2B5EF4-FFF2-40B4-BE49-F238E27FC236}">
                  <a16:creationId xmlns:a16="http://schemas.microsoft.com/office/drawing/2014/main" id="{061A8F3B-13CB-D10A-D8B1-189F6842E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849780" y="1221611"/>
              <a:ext cx="914400" cy="914400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89E0C32-897C-988E-C36C-68E405F2E731}"/>
                </a:ext>
              </a:extLst>
            </p:cNvPr>
            <p:cNvSpPr/>
            <p:nvPr/>
          </p:nvSpPr>
          <p:spPr>
            <a:xfrm>
              <a:off x="4026329" y="1866786"/>
              <a:ext cx="628866" cy="390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34915C8-AB61-5D06-BDAF-5C333CEE6417}"/>
                </a:ext>
              </a:extLst>
            </p:cNvPr>
            <p:cNvSpPr/>
            <p:nvPr/>
          </p:nvSpPr>
          <p:spPr>
            <a:xfrm>
              <a:off x="4462855" y="1250248"/>
              <a:ext cx="628866" cy="66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0AED177-0567-423B-4689-67BDD9F4688B}"/>
                </a:ext>
              </a:extLst>
            </p:cNvPr>
            <p:cNvSpPr/>
            <p:nvPr/>
          </p:nvSpPr>
          <p:spPr>
            <a:xfrm>
              <a:off x="3478631" y="1432330"/>
              <a:ext cx="628866" cy="66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EEC2A1F-59B2-BCBF-E4F5-A44BB2E439CF}"/>
                </a:ext>
              </a:extLst>
            </p:cNvPr>
            <p:cNvSpPr/>
            <p:nvPr/>
          </p:nvSpPr>
          <p:spPr>
            <a:xfrm>
              <a:off x="3769751" y="812250"/>
              <a:ext cx="1103886" cy="752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03C2F88-62DE-C032-6B6F-0A19FA9B34E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36889" b="26191"/>
          <a:stretch/>
        </p:blipFill>
        <p:spPr>
          <a:xfrm>
            <a:off x="12307814" y="10357208"/>
            <a:ext cx="267362" cy="198471"/>
          </a:xfrm>
          <a:prstGeom prst="rect">
            <a:avLst/>
          </a:prstGeom>
        </p:spPr>
      </p:pic>
      <p:pic>
        <p:nvPicPr>
          <p:cNvPr id="67" name="그림 66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1F868D1-5BE5-5CAD-F96E-B659C34C4CF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43563" b="36562"/>
          <a:stretch/>
        </p:blipFill>
        <p:spPr>
          <a:xfrm>
            <a:off x="10773115" y="13472491"/>
            <a:ext cx="296562" cy="15002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6AFC3EB-110D-7A03-ED45-6F30D93581C9}"/>
              </a:ext>
            </a:extLst>
          </p:cNvPr>
          <p:cNvSpPr txBox="1"/>
          <p:nvPr/>
        </p:nvSpPr>
        <p:spPr>
          <a:xfrm>
            <a:off x="11852805" y="11278985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OCR:</a:t>
            </a:r>
          </a:p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Text extraction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6" name="Picture 2" descr="Pdf - 무료 파일 및 폴더개 아이콘">
            <a:extLst>
              <a:ext uri="{FF2B5EF4-FFF2-40B4-BE49-F238E27FC236}">
                <a16:creationId xmlns:a16="http://schemas.microsoft.com/office/drawing/2014/main" id="{31BEEB2D-6080-B5F5-4F37-5E27D3AF1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043" y="12403474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17A8AFC-952B-5E9A-8346-8B14F07F61E1}"/>
              </a:ext>
            </a:extLst>
          </p:cNvPr>
          <p:cNvSpPr txBox="1"/>
          <p:nvPr/>
        </p:nvSpPr>
        <p:spPr>
          <a:xfrm>
            <a:off x="10062993" y="13311260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설계 도면</a:t>
            </a:r>
          </a:p>
        </p:txBody>
      </p:sp>
      <p:pic>
        <p:nvPicPr>
          <p:cNvPr id="70" name="그래픽 69" descr="문서 윤곽선">
            <a:extLst>
              <a:ext uri="{FF2B5EF4-FFF2-40B4-BE49-F238E27FC236}">
                <a16:creationId xmlns:a16="http://schemas.microsoft.com/office/drawing/2014/main" id="{63759C22-5E5E-81CB-9704-880B0ADF45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55433" y="12313179"/>
            <a:ext cx="914400" cy="914400"/>
          </a:xfrm>
          <a:prstGeom prst="rect">
            <a:avLst/>
          </a:prstGeom>
        </p:spPr>
      </p:pic>
      <p:pic>
        <p:nvPicPr>
          <p:cNvPr id="71" name="그래픽 70" descr="돋보기 윤곽선">
            <a:extLst>
              <a:ext uri="{FF2B5EF4-FFF2-40B4-BE49-F238E27FC236}">
                <a16:creationId xmlns:a16="http://schemas.microsoft.com/office/drawing/2014/main" id="{DE0A0379-F402-8767-31D3-C10407E2A7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0664542">
            <a:off x="11935740" y="12262511"/>
            <a:ext cx="720000" cy="720000"/>
          </a:xfrm>
          <a:prstGeom prst="rect">
            <a:avLst/>
          </a:prstGeom>
        </p:spPr>
      </p:pic>
      <p:pic>
        <p:nvPicPr>
          <p:cNvPr id="72" name="그림 71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51E8A7A-8BC1-F2E9-B322-3B4B87ECFAB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36889" b="26191"/>
          <a:stretch/>
        </p:blipFill>
        <p:spPr>
          <a:xfrm>
            <a:off x="12073769" y="12480166"/>
            <a:ext cx="267362" cy="19847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4657EB4-2102-81A6-8190-187A4C42DEB7}"/>
              </a:ext>
            </a:extLst>
          </p:cNvPr>
          <p:cNvSpPr txBox="1"/>
          <p:nvPr/>
        </p:nvSpPr>
        <p:spPr>
          <a:xfrm>
            <a:off x="11653302" y="13238442"/>
            <a:ext cx="86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OCR:</a:t>
            </a:r>
          </a:p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추출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4FB3026-045D-5546-9566-466BBC80807A}"/>
              </a:ext>
            </a:extLst>
          </p:cNvPr>
          <p:cNvGrpSpPr/>
          <p:nvPr/>
        </p:nvGrpSpPr>
        <p:grpSpPr>
          <a:xfrm>
            <a:off x="13897657" y="10160794"/>
            <a:ext cx="983348" cy="981481"/>
            <a:chOff x="361309" y="2791273"/>
            <a:chExt cx="983348" cy="981481"/>
          </a:xfrm>
        </p:grpSpPr>
        <p:pic>
          <p:nvPicPr>
            <p:cNvPr id="75" name="그래픽 74" descr="문서 윤곽선">
              <a:extLst>
                <a:ext uri="{FF2B5EF4-FFF2-40B4-BE49-F238E27FC236}">
                  <a16:creationId xmlns:a16="http://schemas.microsoft.com/office/drawing/2014/main" id="{137A4955-99CB-65B8-1927-8D589FD30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61309" y="2858354"/>
              <a:ext cx="914400" cy="914400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063BD11-FF37-6E25-382D-9E2B641529BE}"/>
                </a:ext>
              </a:extLst>
            </p:cNvPr>
            <p:cNvSpPr/>
            <p:nvPr/>
          </p:nvSpPr>
          <p:spPr>
            <a:xfrm>
              <a:off x="622851" y="2915479"/>
              <a:ext cx="530087" cy="70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래픽 76" descr="문서 윤곽선">
              <a:extLst>
                <a:ext uri="{FF2B5EF4-FFF2-40B4-BE49-F238E27FC236}">
                  <a16:creationId xmlns:a16="http://schemas.microsoft.com/office/drawing/2014/main" id="{89B258CD-6D65-78B6-87FC-A35761575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30257" y="2791273"/>
              <a:ext cx="914400" cy="91440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0823D84-615E-0FF0-5FF5-182BBA311BBE}"/>
              </a:ext>
            </a:extLst>
          </p:cNvPr>
          <p:cNvSpPr txBox="1"/>
          <p:nvPr/>
        </p:nvSpPr>
        <p:spPr>
          <a:xfrm>
            <a:off x="13339314" y="13265520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매칭 및 정리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</a:p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Parameter, IO List 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8" name="Picture 4" descr="작업 영역 지원 컬렉션에서 Excel 아이콘 벡터입니다 얇은 라인 엑셀 개요 아이콘 벡터 일러스트 레이 션입니다 웹 사이트 디자인 및  모바일 앱 개발을 위한 개요 얇은 라인 엑셀 아이콘 아이콘에 대한 스톡">
            <a:extLst>
              <a:ext uri="{FF2B5EF4-FFF2-40B4-BE49-F238E27FC236}">
                <a16:creationId xmlns:a16="http://schemas.microsoft.com/office/drawing/2014/main" id="{15BAD69C-6AD7-B1C7-1A36-E52E10DFD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99" t="16199" r="27284" b="34688"/>
          <a:stretch/>
        </p:blipFill>
        <p:spPr bwMode="auto">
          <a:xfrm>
            <a:off x="1860491" y="6615663"/>
            <a:ext cx="917622" cy="1052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LS 문서 다운로드 아이콘 벡터 템플릿 | 프리미엄 벡터">
            <a:extLst>
              <a:ext uri="{FF2B5EF4-FFF2-40B4-BE49-F238E27FC236}">
                <a16:creationId xmlns:a16="http://schemas.microsoft.com/office/drawing/2014/main" id="{171FD25A-A878-1A6F-04C3-E79CB7AFD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4" t="24305" r="23612" b="23519"/>
          <a:stretch/>
        </p:blipFill>
        <p:spPr bwMode="auto">
          <a:xfrm>
            <a:off x="13413369" y="12316299"/>
            <a:ext cx="828000" cy="8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BAB6212-9561-6ECB-802B-FCFC354AFE0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47267" y="5323498"/>
            <a:ext cx="8412248" cy="3190127"/>
          </a:xfrm>
          <a:prstGeom prst="rect">
            <a:avLst/>
          </a:prstGeom>
        </p:spPr>
      </p:pic>
      <p:pic>
        <p:nvPicPr>
          <p:cNvPr id="45" name="그래픽 44" descr="발전소 단색으로 채워진">
            <a:extLst>
              <a:ext uri="{FF2B5EF4-FFF2-40B4-BE49-F238E27FC236}">
                <a16:creationId xmlns:a16="http://schemas.microsoft.com/office/drawing/2014/main" id="{C886F034-1C03-A27D-0715-7C6B5AC3043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43876" y="6850755"/>
            <a:ext cx="914400" cy="914400"/>
          </a:xfrm>
          <a:prstGeom prst="rect">
            <a:avLst/>
          </a:prstGeom>
        </p:spPr>
      </p:pic>
      <p:pic>
        <p:nvPicPr>
          <p:cNvPr id="49" name="그래픽 48" descr="풍력 발전용 터빈 단색으로 채워진">
            <a:extLst>
              <a:ext uri="{FF2B5EF4-FFF2-40B4-BE49-F238E27FC236}">
                <a16:creationId xmlns:a16="http://schemas.microsoft.com/office/drawing/2014/main" id="{B6855BB0-8089-B403-0098-B78B2A6E938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33156" y="7700644"/>
            <a:ext cx="914400" cy="914400"/>
          </a:xfrm>
          <a:prstGeom prst="rect">
            <a:avLst/>
          </a:prstGeom>
        </p:spPr>
      </p:pic>
      <p:pic>
        <p:nvPicPr>
          <p:cNvPr id="59" name="그래픽 58" descr="발전소 윤곽선">
            <a:extLst>
              <a:ext uri="{FF2B5EF4-FFF2-40B4-BE49-F238E27FC236}">
                <a16:creationId xmlns:a16="http://schemas.microsoft.com/office/drawing/2014/main" id="{F5A5929A-79F8-853F-3995-A318D289C85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36808" y="1246605"/>
            <a:ext cx="914400" cy="91440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A67BF122-F340-7491-69EB-CFDC3C226990}"/>
              </a:ext>
            </a:extLst>
          </p:cNvPr>
          <p:cNvSpPr/>
          <p:nvPr/>
        </p:nvSpPr>
        <p:spPr>
          <a:xfrm>
            <a:off x="1690599" y="1371810"/>
            <a:ext cx="742194" cy="7951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481D13-78D1-2EA3-DD74-3D0254085433}"/>
              </a:ext>
            </a:extLst>
          </p:cNvPr>
          <p:cNvSpPr txBox="1"/>
          <p:nvPr/>
        </p:nvSpPr>
        <p:spPr>
          <a:xfrm>
            <a:off x="1207778" y="1289502"/>
            <a:ext cx="506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</a:t>
            </a:r>
            <a:endParaRPr lang="ko-KR" altLang="en-US" sz="8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757F33-C7B1-90B0-048B-5696005DB2FA}"/>
              </a:ext>
            </a:extLst>
          </p:cNvPr>
          <p:cNvSpPr/>
          <p:nvPr/>
        </p:nvSpPr>
        <p:spPr>
          <a:xfrm>
            <a:off x="1690599" y="1590990"/>
            <a:ext cx="742194" cy="79513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2C5C51-B306-1DAF-4231-5B90EE9B4C63}"/>
              </a:ext>
            </a:extLst>
          </p:cNvPr>
          <p:cNvSpPr txBox="1"/>
          <p:nvPr/>
        </p:nvSpPr>
        <p:spPr>
          <a:xfrm>
            <a:off x="1207778" y="1528560"/>
            <a:ext cx="49084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</a:t>
            </a:r>
            <a:endParaRPr lang="ko-KR" altLang="en-US" sz="8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5D5ECDD-386A-CB4C-F6EB-72A591E9B822}"/>
              </a:ext>
            </a:extLst>
          </p:cNvPr>
          <p:cNvSpPr/>
          <p:nvPr/>
        </p:nvSpPr>
        <p:spPr>
          <a:xfrm>
            <a:off x="1690599" y="1829694"/>
            <a:ext cx="742194" cy="79513"/>
          </a:xfrm>
          <a:prstGeom prst="rect">
            <a:avLst/>
          </a:prstGeom>
          <a:solidFill>
            <a:srgbClr val="A8A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2E0386-6D71-65D3-8B1C-93FDCD6CD5B3}"/>
              </a:ext>
            </a:extLst>
          </p:cNvPr>
          <p:cNvSpPr txBox="1"/>
          <p:nvPr/>
        </p:nvSpPr>
        <p:spPr>
          <a:xfrm>
            <a:off x="1207778" y="1773890"/>
            <a:ext cx="49084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-3</a:t>
            </a:r>
            <a:endParaRPr lang="ko-KR" altLang="en-US" sz="8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44DF50-73E1-1FD7-7949-DD69C7722A75}"/>
              </a:ext>
            </a:extLst>
          </p:cNvPr>
          <p:cNvSpPr/>
          <p:nvPr/>
        </p:nvSpPr>
        <p:spPr>
          <a:xfrm>
            <a:off x="1690599" y="2206253"/>
            <a:ext cx="742194" cy="79513"/>
          </a:xfrm>
          <a:prstGeom prst="rect">
            <a:avLst/>
          </a:prstGeom>
          <a:solidFill>
            <a:srgbClr val="D493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09C46DE-440E-FE1B-96BE-2BA884292B18}"/>
              </a:ext>
            </a:extLst>
          </p:cNvPr>
          <p:cNvSpPr txBox="1"/>
          <p:nvPr/>
        </p:nvSpPr>
        <p:spPr>
          <a:xfrm rot="5400000">
            <a:off x="1790944" y="1891146"/>
            <a:ext cx="61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  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A024AF-48BB-B544-B5F3-98C060B8369D}"/>
              </a:ext>
            </a:extLst>
          </p:cNvPr>
          <p:cNvSpPr txBox="1"/>
          <p:nvPr/>
        </p:nvSpPr>
        <p:spPr>
          <a:xfrm>
            <a:off x="1207778" y="2147085"/>
            <a:ext cx="498855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en-US" altLang="ko-KR" sz="7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</a:t>
            </a:r>
            <a:endParaRPr lang="ko-KR" altLang="en-US" sz="7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0" name="왼쪽 중괄호 89">
            <a:extLst>
              <a:ext uri="{FF2B5EF4-FFF2-40B4-BE49-F238E27FC236}">
                <a16:creationId xmlns:a16="http://schemas.microsoft.com/office/drawing/2014/main" id="{94086057-EA68-F0CF-1248-428B4A88ADC7}"/>
              </a:ext>
            </a:extLst>
          </p:cNvPr>
          <p:cNvSpPr/>
          <p:nvPr/>
        </p:nvSpPr>
        <p:spPr>
          <a:xfrm rot="16200000">
            <a:off x="1997763" y="2085251"/>
            <a:ext cx="127865" cy="74219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6A48EB-E532-DB90-3251-38E82CB74171}"/>
              </a:ext>
            </a:extLst>
          </p:cNvPr>
          <p:cNvSpPr txBox="1"/>
          <p:nvPr/>
        </p:nvSpPr>
        <p:spPr>
          <a:xfrm>
            <a:off x="1867092" y="2540154"/>
            <a:ext cx="38664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시간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BEA489F4-A5E8-A078-A47C-4C07F3960C6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7558" y="1318921"/>
            <a:ext cx="943902" cy="9000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1F25BA3C-9830-3014-70DC-7086465E5B01}"/>
              </a:ext>
            </a:extLst>
          </p:cNvPr>
          <p:cNvSpPr txBox="1"/>
          <p:nvPr/>
        </p:nvSpPr>
        <p:spPr>
          <a:xfrm>
            <a:off x="3304264" y="2848913"/>
            <a:ext cx="1093569" cy="29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예측</a:t>
            </a:r>
            <a:r>
              <a:rPr lang="en-US" altLang="ko-KR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재구성 모델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14CD2B9-9F9A-1EC7-0D8A-4CE923073017}"/>
              </a:ext>
            </a:extLst>
          </p:cNvPr>
          <p:cNvSpPr/>
          <p:nvPr/>
        </p:nvSpPr>
        <p:spPr>
          <a:xfrm>
            <a:off x="2253736" y="1282876"/>
            <a:ext cx="179057" cy="108072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C328A642-2E25-963A-37C2-D0717856CAC0}"/>
              </a:ext>
            </a:extLst>
          </p:cNvPr>
          <p:cNvSpPr/>
          <p:nvPr/>
        </p:nvSpPr>
        <p:spPr>
          <a:xfrm>
            <a:off x="2838583" y="1672185"/>
            <a:ext cx="263304" cy="157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9EF56C-B56E-3478-8B1E-CEA957E5B82E}"/>
              </a:ext>
            </a:extLst>
          </p:cNvPr>
          <p:cNvSpPr txBox="1"/>
          <p:nvPr/>
        </p:nvSpPr>
        <p:spPr>
          <a:xfrm>
            <a:off x="185864" y="2861526"/>
            <a:ext cx="2534668" cy="29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발전소 데이터</a:t>
            </a:r>
            <a:r>
              <a:rPr lang="en-US" altLang="ko-KR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 설비 관련 센서 데이터</a:t>
            </a:r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F76ACB6E-8A0D-3AAB-1EE0-03B537C55FAB}"/>
              </a:ext>
            </a:extLst>
          </p:cNvPr>
          <p:cNvSpPr/>
          <p:nvPr/>
        </p:nvSpPr>
        <p:spPr>
          <a:xfrm>
            <a:off x="4629001" y="1701265"/>
            <a:ext cx="263304" cy="157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8F99C5-1579-9EFD-1502-1FA16712E9F8}"/>
              </a:ext>
            </a:extLst>
          </p:cNvPr>
          <p:cNvSpPr txBox="1"/>
          <p:nvPr/>
        </p:nvSpPr>
        <p:spPr>
          <a:xfrm>
            <a:off x="11505252" y="2493988"/>
            <a:ext cx="457176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시간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811284-4D5B-053B-B390-B8CC75FCB457}"/>
              </a:ext>
            </a:extLst>
          </p:cNvPr>
          <p:cNvSpPr txBox="1"/>
          <p:nvPr/>
        </p:nvSpPr>
        <p:spPr>
          <a:xfrm>
            <a:off x="12066143" y="3492299"/>
            <a:ext cx="1744388" cy="29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실제값과</a:t>
            </a: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예측</a:t>
            </a:r>
            <a:r>
              <a:rPr lang="en-US" altLang="ko-KR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재구성 값 비교</a:t>
            </a:r>
          </a:p>
        </p:txBody>
      </p:sp>
      <p:pic>
        <p:nvPicPr>
          <p:cNvPr id="105" name="그림 104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BF9AA7E8-E838-3BB1-E4DD-8B25E0A70CA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r="-1"/>
          <a:stretch/>
        </p:blipFill>
        <p:spPr>
          <a:xfrm>
            <a:off x="4465210" y="3699118"/>
            <a:ext cx="2160000" cy="1092161"/>
          </a:xfrm>
          <a:prstGeom prst="rect">
            <a:avLst/>
          </a:prstGeom>
        </p:spPr>
      </p:pic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5EA4FDD8-848C-FFE1-01B7-D6A89DBADE9B}"/>
              </a:ext>
            </a:extLst>
          </p:cNvPr>
          <p:cNvGrpSpPr/>
          <p:nvPr/>
        </p:nvGrpSpPr>
        <p:grpSpPr>
          <a:xfrm>
            <a:off x="4616968" y="3834175"/>
            <a:ext cx="2187177" cy="1140892"/>
            <a:chOff x="4607343" y="3737924"/>
            <a:chExt cx="2187177" cy="1140892"/>
          </a:xfrm>
        </p:grpSpPr>
        <p:pic>
          <p:nvPicPr>
            <p:cNvPr id="108" name="그림 107" descr="라인, 그래프, 도표, 스크린샷이(가) 표시된 사진&#10;&#10;자동 생성된 설명">
              <a:extLst>
                <a:ext uri="{FF2B5EF4-FFF2-40B4-BE49-F238E27FC236}">
                  <a16:creationId xmlns:a16="http://schemas.microsoft.com/office/drawing/2014/main" id="{69DC4F4B-196D-5FA6-2BBD-0446331FA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" r="-1"/>
            <a:stretch/>
          </p:blipFill>
          <p:spPr>
            <a:xfrm>
              <a:off x="4634520" y="3737924"/>
              <a:ext cx="2160000" cy="1092161"/>
            </a:xfrm>
            <a:prstGeom prst="rect">
              <a:avLst/>
            </a:prstGeom>
          </p:spPr>
        </p:pic>
        <p:pic>
          <p:nvPicPr>
            <p:cNvPr id="107" name="그림 106" descr="라인, 그래프, 도표, 스크린샷이(가) 표시된 사진&#10;&#10;자동 생성된 설명">
              <a:extLst>
                <a:ext uri="{FF2B5EF4-FFF2-40B4-BE49-F238E27FC236}">
                  <a16:creationId xmlns:a16="http://schemas.microsoft.com/office/drawing/2014/main" id="{562D7B5B-F417-5B39-0735-6AAC33537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" r="-1"/>
            <a:stretch/>
          </p:blipFill>
          <p:spPr>
            <a:xfrm flipV="1">
              <a:off x="4607343" y="3786655"/>
              <a:ext cx="2160000" cy="1092161"/>
            </a:xfrm>
            <a:prstGeom prst="rect">
              <a:avLst/>
            </a:prstGeom>
          </p:spPr>
        </p:pic>
      </p:grpSp>
      <p:pic>
        <p:nvPicPr>
          <p:cNvPr id="110" name="그림 109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5E637FF3-8A01-33AA-F036-2F0F7BC70D2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r="-1"/>
          <a:stretch/>
        </p:blipFill>
        <p:spPr>
          <a:xfrm>
            <a:off x="4721148" y="4084768"/>
            <a:ext cx="2160000" cy="1092161"/>
          </a:xfrm>
          <a:prstGeom prst="rect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F044992-5049-83E5-1FE6-C4816F56B3D8}"/>
              </a:ext>
            </a:extLst>
          </p:cNvPr>
          <p:cNvSpPr/>
          <p:nvPr/>
        </p:nvSpPr>
        <p:spPr>
          <a:xfrm>
            <a:off x="4764505" y="3699118"/>
            <a:ext cx="2088682" cy="189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" name="그림 111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DA336894-F872-D327-3FBD-286893DD9B1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r="-1"/>
          <a:stretch/>
        </p:blipFill>
        <p:spPr>
          <a:xfrm>
            <a:off x="5731360" y="1733553"/>
            <a:ext cx="2160000" cy="1092161"/>
          </a:xfrm>
          <a:prstGeom prst="rect">
            <a:avLst/>
          </a:prstGeom>
        </p:spPr>
      </p:pic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11646A6-81C3-8F42-71D1-2AC1BE007A02}"/>
              </a:ext>
            </a:extLst>
          </p:cNvPr>
          <p:cNvGrpSpPr/>
          <p:nvPr/>
        </p:nvGrpSpPr>
        <p:grpSpPr>
          <a:xfrm>
            <a:off x="5890949" y="1512855"/>
            <a:ext cx="2187177" cy="1140892"/>
            <a:chOff x="4607343" y="3737924"/>
            <a:chExt cx="2187177" cy="1140892"/>
          </a:xfrm>
        </p:grpSpPr>
        <p:pic>
          <p:nvPicPr>
            <p:cNvPr id="114" name="그림 113" descr="라인, 그래프, 도표, 스크린샷이(가) 표시된 사진&#10;&#10;자동 생성된 설명">
              <a:extLst>
                <a:ext uri="{FF2B5EF4-FFF2-40B4-BE49-F238E27FC236}">
                  <a16:creationId xmlns:a16="http://schemas.microsoft.com/office/drawing/2014/main" id="{CD7CB681-8FAE-BC10-2FA6-A4C205D4D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" r="-1"/>
            <a:stretch/>
          </p:blipFill>
          <p:spPr>
            <a:xfrm>
              <a:off x="4634520" y="3737924"/>
              <a:ext cx="2160000" cy="1092161"/>
            </a:xfrm>
            <a:prstGeom prst="rect">
              <a:avLst/>
            </a:prstGeom>
          </p:spPr>
        </p:pic>
        <p:pic>
          <p:nvPicPr>
            <p:cNvPr id="115" name="그림 114" descr="라인, 그래프, 도표, 스크린샷이(가) 표시된 사진&#10;&#10;자동 생성된 설명">
              <a:extLst>
                <a:ext uri="{FF2B5EF4-FFF2-40B4-BE49-F238E27FC236}">
                  <a16:creationId xmlns:a16="http://schemas.microsoft.com/office/drawing/2014/main" id="{C8D53F57-F828-0FE3-9809-D0EF10E15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" r="-1"/>
            <a:stretch/>
          </p:blipFill>
          <p:spPr>
            <a:xfrm flipV="1">
              <a:off x="4607343" y="3786655"/>
              <a:ext cx="2160000" cy="1092161"/>
            </a:xfrm>
            <a:prstGeom prst="rect">
              <a:avLst/>
            </a:prstGeom>
          </p:spPr>
        </p:pic>
      </p:grpSp>
      <p:pic>
        <p:nvPicPr>
          <p:cNvPr id="116" name="그림 115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625D1D41-DD4F-2008-3E22-34B4EEC0851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r="-1"/>
          <a:stretch/>
        </p:blipFill>
        <p:spPr>
          <a:xfrm>
            <a:off x="6096000" y="1363126"/>
            <a:ext cx="2160000" cy="1092161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C736D01C-0244-E61A-1226-6FADE2DFB9DE}"/>
              </a:ext>
            </a:extLst>
          </p:cNvPr>
          <p:cNvSpPr txBox="1"/>
          <p:nvPr/>
        </p:nvSpPr>
        <p:spPr>
          <a:xfrm>
            <a:off x="5877176" y="1075653"/>
            <a:ext cx="598241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18FA459-7107-140A-747D-AC3F4A9D465D}"/>
              </a:ext>
            </a:extLst>
          </p:cNvPr>
          <p:cNvSpPr txBox="1"/>
          <p:nvPr/>
        </p:nvSpPr>
        <p:spPr>
          <a:xfrm>
            <a:off x="5494933" y="1296050"/>
            <a:ext cx="598242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1CD88C0-E343-04B6-36A2-0F28F7D4EB61}"/>
              </a:ext>
            </a:extLst>
          </p:cNvPr>
          <p:cNvSpPr txBox="1"/>
          <p:nvPr/>
        </p:nvSpPr>
        <p:spPr>
          <a:xfrm>
            <a:off x="5072253" y="1705756"/>
            <a:ext cx="622286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-N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5A6AF36-9FB0-89DB-65EB-5C6555AE0E01}"/>
              </a:ext>
            </a:extLst>
          </p:cNvPr>
          <p:cNvSpPr txBox="1"/>
          <p:nvPr/>
        </p:nvSpPr>
        <p:spPr>
          <a:xfrm>
            <a:off x="8146169" y="2454810"/>
            <a:ext cx="457176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시간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94FA0-ACDD-4D5C-8054-2A8F6BDB935F}"/>
              </a:ext>
            </a:extLst>
          </p:cNvPr>
          <p:cNvSpPr txBox="1"/>
          <p:nvPr/>
        </p:nvSpPr>
        <p:spPr>
          <a:xfrm>
            <a:off x="5986835" y="2871151"/>
            <a:ext cx="1744388" cy="29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실제값과</a:t>
            </a: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예측</a:t>
            </a:r>
            <a:r>
              <a:rPr lang="en-US" altLang="ko-KR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재구성 값 비교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3AEA79-09E6-4664-5469-D2A19CA4D098}"/>
              </a:ext>
            </a:extLst>
          </p:cNvPr>
          <p:cNvSpPr txBox="1"/>
          <p:nvPr/>
        </p:nvSpPr>
        <p:spPr>
          <a:xfrm>
            <a:off x="6685352" y="1129236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실제값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3CBC19-CD6A-4B7F-2592-1B88E2BEAAFD}"/>
              </a:ext>
            </a:extLst>
          </p:cNvPr>
          <p:cNvSpPr txBox="1"/>
          <p:nvPr/>
        </p:nvSpPr>
        <p:spPr>
          <a:xfrm>
            <a:off x="6959754" y="1841387"/>
            <a:ext cx="10086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예측</a:t>
            </a:r>
            <a:r>
              <a:rPr lang="en-US" altLang="ko-KR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재구성 값</a:t>
            </a:r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FD0EA593-863B-A7BE-6461-06C23FACC6EF}"/>
              </a:ext>
            </a:extLst>
          </p:cNvPr>
          <p:cNvSpPr/>
          <p:nvPr/>
        </p:nvSpPr>
        <p:spPr>
          <a:xfrm>
            <a:off x="8901014" y="1839519"/>
            <a:ext cx="263304" cy="157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D24D41F-952B-AD54-5D80-1BA580822251}"/>
              </a:ext>
            </a:extLst>
          </p:cNvPr>
          <p:cNvSpPr/>
          <p:nvPr/>
        </p:nvSpPr>
        <p:spPr>
          <a:xfrm>
            <a:off x="740343" y="9384622"/>
            <a:ext cx="4198171" cy="13494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3213E1A-2E20-188C-45BB-CD7C5AE0D2E7}"/>
              </a:ext>
            </a:extLst>
          </p:cNvPr>
          <p:cNvSpPr txBox="1"/>
          <p:nvPr/>
        </p:nvSpPr>
        <p:spPr>
          <a:xfrm>
            <a:off x="2062635" y="10745042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B13B4A7-0E2E-AC0F-8CCE-C5C6CF0EC67F}"/>
              </a:ext>
            </a:extLst>
          </p:cNvPr>
          <p:cNvSpPr txBox="1"/>
          <p:nvPr/>
        </p:nvSpPr>
        <p:spPr>
          <a:xfrm>
            <a:off x="4942143" y="10613163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시간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(hour)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5AB2EDA-8DF2-07A3-CC9D-E8981496CBF1}"/>
              </a:ext>
            </a:extLst>
          </p:cNvPr>
          <p:cNvSpPr txBox="1"/>
          <p:nvPr/>
        </p:nvSpPr>
        <p:spPr>
          <a:xfrm>
            <a:off x="2827437" y="1074430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6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5901903-0CDE-7BAD-4247-978711550FF8}"/>
              </a:ext>
            </a:extLst>
          </p:cNvPr>
          <p:cNvSpPr txBox="1"/>
          <p:nvPr/>
        </p:nvSpPr>
        <p:spPr>
          <a:xfrm>
            <a:off x="1234333" y="1074430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4A69746-A5DE-F11B-2721-9888D96E6EB8}"/>
              </a:ext>
            </a:extLst>
          </p:cNvPr>
          <p:cNvSpPr txBox="1"/>
          <p:nvPr/>
        </p:nvSpPr>
        <p:spPr>
          <a:xfrm>
            <a:off x="8646042" y="878025"/>
            <a:ext cx="1269899" cy="573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Anomaly Score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|</a:t>
            </a:r>
            <a:r>
              <a:rPr lang="ko-KR" altLang="en-US" sz="11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실제값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1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예측값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|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D1DA569-B212-F025-2CF8-10EE9A25675C}"/>
              </a:ext>
            </a:extLst>
          </p:cNvPr>
          <p:cNvSpPr txBox="1"/>
          <p:nvPr/>
        </p:nvSpPr>
        <p:spPr>
          <a:xfrm>
            <a:off x="3567957" y="1074590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8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034" name="직선 연결선 1033">
            <a:extLst>
              <a:ext uri="{FF2B5EF4-FFF2-40B4-BE49-F238E27FC236}">
                <a16:creationId xmlns:a16="http://schemas.microsoft.com/office/drawing/2014/main" id="{81D91532-CA24-8ACD-36C9-07386A6414F4}"/>
              </a:ext>
            </a:extLst>
          </p:cNvPr>
          <p:cNvCxnSpPr>
            <a:cxnSpLocks/>
          </p:cNvCxnSpPr>
          <p:nvPr/>
        </p:nvCxnSpPr>
        <p:spPr>
          <a:xfrm flipV="1">
            <a:off x="730602" y="10559806"/>
            <a:ext cx="807211" cy="184494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연결선 1034">
            <a:extLst>
              <a:ext uri="{FF2B5EF4-FFF2-40B4-BE49-F238E27FC236}">
                <a16:creationId xmlns:a16="http://schemas.microsoft.com/office/drawing/2014/main" id="{72A69469-FD61-5E35-1B0A-74FB3BBD6482}"/>
              </a:ext>
            </a:extLst>
          </p:cNvPr>
          <p:cNvCxnSpPr>
            <a:cxnSpLocks/>
          </p:cNvCxnSpPr>
          <p:nvPr/>
        </p:nvCxnSpPr>
        <p:spPr>
          <a:xfrm flipV="1">
            <a:off x="1511537" y="10358493"/>
            <a:ext cx="850059" cy="209600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id="{F5AB1156-0CBF-0009-6EBB-9EEB3E2F3099}"/>
              </a:ext>
            </a:extLst>
          </p:cNvPr>
          <p:cNvCxnSpPr>
            <a:cxnSpLocks/>
          </p:cNvCxnSpPr>
          <p:nvPr/>
        </p:nvCxnSpPr>
        <p:spPr>
          <a:xfrm flipV="1">
            <a:off x="2361611" y="10357208"/>
            <a:ext cx="740276" cy="3099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5C990350-865D-70A9-C52D-26D05EF0A718}"/>
              </a:ext>
            </a:extLst>
          </p:cNvPr>
          <p:cNvCxnSpPr>
            <a:cxnSpLocks/>
          </p:cNvCxnSpPr>
          <p:nvPr/>
        </p:nvCxnSpPr>
        <p:spPr>
          <a:xfrm flipV="1">
            <a:off x="3073521" y="10013602"/>
            <a:ext cx="691949" cy="343606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F40388E-9C35-9C11-81A3-D478A8BF30C7}"/>
              </a:ext>
            </a:extLst>
          </p:cNvPr>
          <p:cNvSpPr txBox="1"/>
          <p:nvPr/>
        </p:nvSpPr>
        <p:spPr>
          <a:xfrm>
            <a:off x="1727341" y="9551874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실제값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143B2F8-A4DC-012B-C884-0C19C12E9238}"/>
              </a:ext>
            </a:extLst>
          </p:cNvPr>
          <p:cNvSpPr txBox="1"/>
          <p:nvPr/>
        </p:nvSpPr>
        <p:spPr>
          <a:xfrm>
            <a:off x="4013227" y="9814958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예측값</a:t>
            </a:r>
            <a:endParaRPr lang="ko-KR" altLang="en-US" sz="105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9D0922BE-E01B-FB46-97EF-B0CD525D1616}"/>
              </a:ext>
            </a:extLst>
          </p:cNvPr>
          <p:cNvGrpSpPr/>
          <p:nvPr/>
        </p:nvGrpSpPr>
        <p:grpSpPr>
          <a:xfrm>
            <a:off x="9387431" y="1443331"/>
            <a:ext cx="2160000" cy="1208392"/>
            <a:chOff x="9387431" y="1443331"/>
            <a:chExt cx="2160000" cy="1208392"/>
          </a:xfrm>
        </p:grpSpPr>
        <p:pic>
          <p:nvPicPr>
            <p:cNvPr id="98" name="그림 97" descr="라인, 그래프, 도표, 스크린샷이(가) 표시된 사진&#10;&#10;자동 생성된 설명">
              <a:extLst>
                <a:ext uri="{FF2B5EF4-FFF2-40B4-BE49-F238E27FC236}">
                  <a16:creationId xmlns:a16="http://schemas.microsoft.com/office/drawing/2014/main" id="{CB8225C6-31CC-2CF5-F50B-272074C62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" r="-1"/>
            <a:stretch/>
          </p:blipFill>
          <p:spPr>
            <a:xfrm>
              <a:off x="9387431" y="1559562"/>
              <a:ext cx="2160000" cy="1092161"/>
            </a:xfrm>
            <a:prstGeom prst="rect">
              <a:avLst/>
            </a:prstGeom>
          </p:spPr>
        </p:pic>
        <p:sp>
          <p:nvSpPr>
            <p:cNvPr id="1045" name="직사각형 1044">
              <a:extLst>
                <a:ext uri="{FF2B5EF4-FFF2-40B4-BE49-F238E27FC236}">
                  <a16:creationId xmlns:a16="http://schemas.microsoft.com/office/drawing/2014/main" id="{516B7FD3-B3E9-D3C3-13F5-D495DAA5281B}"/>
                </a:ext>
              </a:extLst>
            </p:cNvPr>
            <p:cNvSpPr/>
            <p:nvPr/>
          </p:nvSpPr>
          <p:spPr>
            <a:xfrm>
              <a:off x="9413510" y="1443331"/>
              <a:ext cx="2125036" cy="1107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27" name="직선 연결선 1026">
            <a:extLst>
              <a:ext uri="{FF2B5EF4-FFF2-40B4-BE49-F238E27FC236}">
                <a16:creationId xmlns:a16="http://schemas.microsoft.com/office/drawing/2014/main" id="{F1797318-E24C-0C1A-EC15-0C5ED7E39096}"/>
              </a:ext>
            </a:extLst>
          </p:cNvPr>
          <p:cNvCxnSpPr>
            <a:cxnSpLocks/>
          </p:cNvCxnSpPr>
          <p:nvPr/>
        </p:nvCxnSpPr>
        <p:spPr>
          <a:xfrm flipV="1">
            <a:off x="9392941" y="2172486"/>
            <a:ext cx="811104" cy="246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A1127AC7-73B5-2FCC-B064-8DC83303C89D}"/>
              </a:ext>
            </a:extLst>
          </p:cNvPr>
          <p:cNvCxnSpPr>
            <a:cxnSpLocks/>
          </p:cNvCxnSpPr>
          <p:nvPr/>
        </p:nvCxnSpPr>
        <p:spPr>
          <a:xfrm flipV="1">
            <a:off x="10185254" y="1529959"/>
            <a:ext cx="740555" cy="655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연결선 1031">
            <a:extLst>
              <a:ext uri="{FF2B5EF4-FFF2-40B4-BE49-F238E27FC236}">
                <a16:creationId xmlns:a16="http://schemas.microsoft.com/office/drawing/2014/main" id="{1B4AE409-E55D-8FE5-B622-8066B8465C90}"/>
              </a:ext>
            </a:extLst>
          </p:cNvPr>
          <p:cNvCxnSpPr>
            <a:cxnSpLocks/>
          </p:cNvCxnSpPr>
          <p:nvPr/>
        </p:nvCxnSpPr>
        <p:spPr>
          <a:xfrm flipV="1">
            <a:off x="10933360" y="1520334"/>
            <a:ext cx="487482" cy="8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화살표: 아래쪽 1037">
            <a:extLst>
              <a:ext uri="{FF2B5EF4-FFF2-40B4-BE49-F238E27FC236}">
                <a16:creationId xmlns:a16="http://schemas.microsoft.com/office/drawing/2014/main" id="{A73F0D6D-4E8D-359D-A7D5-ED61BA00D343}"/>
              </a:ext>
            </a:extLst>
          </p:cNvPr>
          <p:cNvSpPr/>
          <p:nvPr/>
        </p:nvSpPr>
        <p:spPr>
          <a:xfrm flipV="1">
            <a:off x="10921396" y="1750939"/>
            <a:ext cx="152960" cy="680854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95DD707-05A0-EC49-91B8-0EE87DF8DD1B}"/>
              </a:ext>
            </a:extLst>
          </p:cNvPr>
          <p:cNvSpPr txBox="1"/>
          <p:nvPr/>
        </p:nvSpPr>
        <p:spPr>
          <a:xfrm>
            <a:off x="10512727" y="1991997"/>
            <a:ext cx="148790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높은 </a:t>
            </a:r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Anomaly Score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589021FA-E90C-58AF-D4B0-2F59124351F0}"/>
              </a:ext>
            </a:extLst>
          </p:cNvPr>
          <p:cNvSpPr txBox="1"/>
          <p:nvPr/>
        </p:nvSpPr>
        <p:spPr>
          <a:xfrm>
            <a:off x="9600021" y="2839288"/>
            <a:ext cx="2073004" cy="29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Anomaly Score </a:t>
            </a: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 높은 센서 확인</a:t>
            </a:r>
          </a:p>
        </p:txBody>
      </p:sp>
    </p:spTree>
    <p:extLst>
      <p:ext uri="{BB962C8B-B14F-4D97-AF65-F5344CB8AC3E}">
        <p14:creationId xmlns:p14="http://schemas.microsoft.com/office/powerpoint/2010/main" val="294045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3EA7D4-1F26-8FD1-FCA8-15BA91B7B7E0}"/>
              </a:ext>
            </a:extLst>
          </p:cNvPr>
          <p:cNvSpPr/>
          <p:nvPr/>
        </p:nvSpPr>
        <p:spPr>
          <a:xfrm>
            <a:off x="2107418" y="5359350"/>
            <a:ext cx="833562" cy="1207917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5260DBE-15D9-38EB-0677-B8BD85613C8E}"/>
              </a:ext>
            </a:extLst>
          </p:cNvPr>
          <p:cNvSpPr/>
          <p:nvPr/>
        </p:nvSpPr>
        <p:spPr>
          <a:xfrm>
            <a:off x="4715827" y="2854436"/>
            <a:ext cx="2132269" cy="104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1C892D-87B8-F7C9-C5D7-DC6E74BC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50" y="1106010"/>
            <a:ext cx="819264" cy="7811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B05C5-78F3-6DFF-C048-5ECDF77DF2D7}"/>
              </a:ext>
            </a:extLst>
          </p:cNvPr>
          <p:cNvSpPr txBox="1"/>
          <p:nvPr/>
        </p:nvSpPr>
        <p:spPr>
          <a:xfrm>
            <a:off x="858146" y="1877027"/>
            <a:ext cx="228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 Prediction Model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(Artificial Neural Network)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4" name="그림 13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375205A2-2B50-D2A1-7EDA-7BD3E0358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r="-1"/>
          <a:stretch/>
        </p:blipFill>
        <p:spPr>
          <a:xfrm>
            <a:off x="4564657" y="1297698"/>
            <a:ext cx="2160000" cy="10921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E77085-6559-A77C-D788-7F76DD87BF7E}"/>
              </a:ext>
            </a:extLst>
          </p:cNvPr>
          <p:cNvSpPr/>
          <p:nvPr/>
        </p:nvSpPr>
        <p:spPr>
          <a:xfrm>
            <a:off x="713793" y="931181"/>
            <a:ext cx="6480000" cy="33937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437853C-354D-F9AA-C993-2F6AD6CB9D01}"/>
              </a:ext>
            </a:extLst>
          </p:cNvPr>
          <p:cNvSpPr/>
          <p:nvPr/>
        </p:nvSpPr>
        <p:spPr>
          <a:xfrm>
            <a:off x="3154218" y="1694486"/>
            <a:ext cx="763467" cy="196538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7172D-BC58-B7F9-005C-A16E59B65DC9}"/>
              </a:ext>
            </a:extLst>
          </p:cNvPr>
          <p:cNvSpPr txBox="1"/>
          <p:nvPr/>
        </p:nvSpPr>
        <p:spPr>
          <a:xfrm>
            <a:off x="3878315" y="1081937"/>
            <a:ext cx="7713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</a:t>
            </a:r>
          </a:p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7A783-E4F4-30C6-5F4B-51765D7B0DD0}"/>
              </a:ext>
            </a:extLst>
          </p:cNvPr>
          <p:cNvSpPr txBox="1"/>
          <p:nvPr/>
        </p:nvSpPr>
        <p:spPr>
          <a:xfrm>
            <a:off x="6637960" y="2120926"/>
            <a:ext cx="550151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Time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199A3-3684-2315-811E-F2D7FD46F247}"/>
              </a:ext>
            </a:extLst>
          </p:cNvPr>
          <p:cNvSpPr txBox="1"/>
          <p:nvPr/>
        </p:nvSpPr>
        <p:spPr>
          <a:xfrm>
            <a:off x="4789317" y="1188893"/>
            <a:ext cx="976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5E3F6A-66EC-8F32-C7CE-9CD73743BF9C}"/>
              </a:ext>
            </a:extLst>
          </p:cNvPr>
          <p:cNvSpPr txBox="1"/>
          <p:nvPr/>
        </p:nvSpPr>
        <p:spPr>
          <a:xfrm>
            <a:off x="4774890" y="2039332"/>
            <a:ext cx="12378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  <a:endParaRPr lang="ko-KR" altLang="en-US" sz="105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2ABEA3-4B84-B657-FB16-D0F212BAAA27}"/>
              </a:ext>
            </a:extLst>
          </p:cNvPr>
          <p:cNvSpPr/>
          <p:nvPr/>
        </p:nvSpPr>
        <p:spPr>
          <a:xfrm>
            <a:off x="713792" y="4411560"/>
            <a:ext cx="6480000" cy="4359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AAAA9-B0B5-6DDE-BCCC-CBEB5FFAA338}"/>
              </a:ext>
            </a:extLst>
          </p:cNvPr>
          <p:cNvSpPr txBox="1"/>
          <p:nvPr/>
        </p:nvSpPr>
        <p:spPr>
          <a:xfrm>
            <a:off x="2087521" y="5261081"/>
            <a:ext cx="878447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Optimization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986F3-77EE-CB9B-F1E8-C8347FAEF75C}"/>
              </a:ext>
            </a:extLst>
          </p:cNvPr>
          <p:cNvSpPr txBox="1"/>
          <p:nvPr/>
        </p:nvSpPr>
        <p:spPr>
          <a:xfrm>
            <a:off x="5287076" y="307878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   ppm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65B9FD-1F41-5C68-F32C-646C9554A29D}"/>
              </a:ext>
            </a:extLst>
          </p:cNvPr>
          <p:cNvSpPr txBox="1"/>
          <p:nvPr/>
        </p:nvSpPr>
        <p:spPr>
          <a:xfrm>
            <a:off x="2073952" y="3248437"/>
            <a:ext cx="918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E8648-CF47-2248-494C-6FA4D674CF6F}"/>
              </a:ext>
            </a:extLst>
          </p:cNvPr>
          <p:cNvSpPr txBox="1"/>
          <p:nvPr/>
        </p:nvSpPr>
        <p:spPr>
          <a:xfrm>
            <a:off x="5275854" y="3482509"/>
            <a:ext cx="98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3.92 ppm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C4F1C8-F688-FE90-BD55-AE80A5E3C42E}"/>
              </a:ext>
            </a:extLst>
          </p:cNvPr>
          <p:cNvSpPr txBox="1"/>
          <p:nvPr/>
        </p:nvSpPr>
        <p:spPr>
          <a:xfrm>
            <a:off x="1131965" y="2933634"/>
            <a:ext cx="864340" cy="1030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A9EC2B-4C1D-2D92-123A-DC854443E741}"/>
              </a:ext>
            </a:extLst>
          </p:cNvPr>
          <p:cNvSpPr/>
          <p:nvPr/>
        </p:nvSpPr>
        <p:spPr>
          <a:xfrm>
            <a:off x="1020095" y="2857434"/>
            <a:ext cx="2044633" cy="11151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BA966E-7990-3A4D-17F8-F7F2C063398E}"/>
              </a:ext>
            </a:extLst>
          </p:cNvPr>
          <p:cNvSpPr txBox="1"/>
          <p:nvPr/>
        </p:nvSpPr>
        <p:spPr>
          <a:xfrm>
            <a:off x="1571490" y="2654684"/>
            <a:ext cx="704039" cy="3606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</a:t>
            </a:r>
            <a:endParaRPr lang="ko-KR" altLang="en-US" sz="13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D8883CB-97A9-0C79-A269-EFF2BA16B25B}"/>
              </a:ext>
            </a:extLst>
          </p:cNvPr>
          <p:cNvSpPr/>
          <p:nvPr/>
        </p:nvSpPr>
        <p:spPr>
          <a:xfrm>
            <a:off x="3147513" y="3117530"/>
            <a:ext cx="1924239" cy="12970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FCAF1E-6459-F789-C330-46A0D8BAB403}"/>
              </a:ext>
            </a:extLst>
          </p:cNvPr>
          <p:cNvSpPr txBox="1"/>
          <p:nvPr/>
        </p:nvSpPr>
        <p:spPr>
          <a:xfrm>
            <a:off x="5231121" y="2625656"/>
            <a:ext cx="1146724" cy="3400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 NOx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D63FB88-DF58-A3B7-F226-9FDD0300E644}"/>
              </a:ext>
            </a:extLst>
          </p:cNvPr>
          <p:cNvSpPr/>
          <p:nvPr/>
        </p:nvSpPr>
        <p:spPr>
          <a:xfrm>
            <a:off x="3147513" y="3508753"/>
            <a:ext cx="1924239" cy="140606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26E62C-466A-23C9-D62C-D66A0A259D90}"/>
              </a:ext>
            </a:extLst>
          </p:cNvPr>
          <p:cNvSpPr/>
          <p:nvPr/>
        </p:nvSpPr>
        <p:spPr>
          <a:xfrm>
            <a:off x="3768706" y="3306820"/>
            <a:ext cx="396000" cy="54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6793D1F-E35C-B171-397E-D66E51E6B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50" y="3374955"/>
            <a:ext cx="396000" cy="377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C57DD5E-E4BC-4966-B434-3186CF3B996D}"/>
              </a:ext>
            </a:extLst>
          </p:cNvPr>
          <p:cNvSpPr txBox="1"/>
          <p:nvPr/>
        </p:nvSpPr>
        <p:spPr>
          <a:xfrm>
            <a:off x="3462880" y="2938926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857D07-286C-10C7-FAD8-5CD35586F441}"/>
              </a:ext>
            </a:extLst>
          </p:cNvPr>
          <p:cNvSpPr txBox="1"/>
          <p:nvPr/>
        </p:nvSpPr>
        <p:spPr>
          <a:xfrm>
            <a:off x="3330225" y="3751037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52B90-F2D9-CB8A-AAAD-BEB9FB78034F}"/>
              </a:ext>
            </a:extLst>
          </p:cNvPr>
          <p:cNvSpPr txBox="1"/>
          <p:nvPr/>
        </p:nvSpPr>
        <p:spPr>
          <a:xfrm>
            <a:off x="4875724" y="3871502"/>
            <a:ext cx="1961050" cy="340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</a:t>
            </a:r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예측 신뢰도 </a:t>
            </a: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90% </a:t>
            </a:r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B868FF-E0D5-9BE9-7A94-E5447147C520}"/>
              </a:ext>
            </a:extLst>
          </p:cNvPr>
          <p:cNvSpPr txBox="1"/>
          <p:nvPr/>
        </p:nvSpPr>
        <p:spPr>
          <a:xfrm>
            <a:off x="1153845" y="4926362"/>
            <a:ext cx="86434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/>
            <a:endParaRPr lang="en-US" altLang="ko-KR" sz="10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747DBE0-D758-AAEA-9469-B3F3DA4EAF38}"/>
              </a:ext>
            </a:extLst>
          </p:cNvPr>
          <p:cNvSpPr/>
          <p:nvPr/>
        </p:nvSpPr>
        <p:spPr>
          <a:xfrm>
            <a:off x="1029276" y="4524554"/>
            <a:ext cx="2088536" cy="20953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97E210-B853-555A-0587-F833EAF547B0}"/>
              </a:ext>
            </a:extLst>
          </p:cNvPr>
          <p:cNvSpPr txBox="1"/>
          <p:nvPr/>
        </p:nvSpPr>
        <p:spPr>
          <a:xfrm>
            <a:off x="1472906" y="4456914"/>
            <a:ext cx="665567" cy="24769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4CBF5F-7651-1C74-8EAC-3A9A9B38B084}"/>
              </a:ext>
            </a:extLst>
          </p:cNvPr>
          <p:cNvSpPr txBox="1"/>
          <p:nvPr/>
        </p:nvSpPr>
        <p:spPr>
          <a:xfrm>
            <a:off x="2146454" y="5517093"/>
            <a:ext cx="72327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5%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F8FD95-6C8E-07A5-2EF2-E26478FB8FFF}"/>
              </a:ext>
            </a:extLst>
          </p:cNvPr>
          <p:cNvSpPr txBox="1"/>
          <p:nvPr/>
        </p:nvSpPr>
        <p:spPr>
          <a:xfrm>
            <a:off x="2138440" y="5801661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24%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A11A33-E314-ECE7-DCE1-80F4CC6BFA28}"/>
              </a:ext>
            </a:extLst>
          </p:cNvPr>
          <p:cNvSpPr txBox="1"/>
          <p:nvPr/>
        </p:nvSpPr>
        <p:spPr>
          <a:xfrm>
            <a:off x="2138440" y="6075348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9DD170-0E15-BF09-9EB9-25358240F0AC}"/>
              </a:ext>
            </a:extLst>
          </p:cNvPr>
          <p:cNvSpPr txBox="1"/>
          <p:nvPr/>
        </p:nvSpPr>
        <p:spPr>
          <a:xfrm>
            <a:off x="2392559" y="6319881"/>
            <a:ext cx="23756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AC5721-9ACE-0601-0C19-FC46E5BBD8E2}"/>
              </a:ext>
            </a:extLst>
          </p:cNvPr>
          <p:cNvSpPr txBox="1"/>
          <p:nvPr/>
        </p:nvSpPr>
        <p:spPr>
          <a:xfrm>
            <a:off x="2145653" y="4892594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17%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0C6F4E7-1995-6AE0-CACF-2794B7EBF7CD}"/>
              </a:ext>
            </a:extLst>
          </p:cNvPr>
          <p:cNvSpPr/>
          <p:nvPr/>
        </p:nvSpPr>
        <p:spPr>
          <a:xfrm>
            <a:off x="2109492" y="4743511"/>
            <a:ext cx="833562" cy="431173"/>
          </a:xfrm>
          <a:prstGeom prst="roundRect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14615C-F6BC-9525-8D45-89F2CC94CDCA}"/>
              </a:ext>
            </a:extLst>
          </p:cNvPr>
          <p:cNvSpPr txBox="1"/>
          <p:nvPr/>
        </p:nvSpPr>
        <p:spPr>
          <a:xfrm>
            <a:off x="2120504" y="4675224"/>
            <a:ext cx="822341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Actual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9AC9D-639A-0DBB-9E1A-B9EF8D3AE26B}"/>
              </a:ext>
            </a:extLst>
          </p:cNvPr>
          <p:cNvSpPr/>
          <p:nvPr/>
        </p:nvSpPr>
        <p:spPr>
          <a:xfrm>
            <a:off x="3693151" y="5157356"/>
            <a:ext cx="396000" cy="54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EBAE0E65-F9BA-9D5B-9B0F-5B1EE13AEA1C}"/>
              </a:ext>
            </a:extLst>
          </p:cNvPr>
          <p:cNvSpPr txBox="1"/>
          <p:nvPr/>
        </p:nvSpPr>
        <p:spPr>
          <a:xfrm>
            <a:off x="3552429" y="4745920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CE489C6C-B308-415D-1759-183EA48EE9E3}"/>
              </a:ext>
            </a:extLst>
          </p:cNvPr>
          <p:cNvSpPr txBox="1"/>
          <p:nvPr/>
        </p:nvSpPr>
        <p:spPr>
          <a:xfrm>
            <a:off x="3407074" y="6107759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</a:p>
        </p:txBody>
      </p:sp>
      <p:sp>
        <p:nvSpPr>
          <p:cNvPr id="2058" name="사각형: 둥근 모서리 2057">
            <a:extLst>
              <a:ext uri="{FF2B5EF4-FFF2-40B4-BE49-F238E27FC236}">
                <a16:creationId xmlns:a16="http://schemas.microsoft.com/office/drawing/2014/main" id="{80BF0AA0-AA46-5BF0-7887-C89217255179}"/>
              </a:ext>
            </a:extLst>
          </p:cNvPr>
          <p:cNvSpPr/>
          <p:nvPr/>
        </p:nvSpPr>
        <p:spPr>
          <a:xfrm>
            <a:off x="4754052" y="4546196"/>
            <a:ext cx="2123072" cy="2073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68DB1380-016E-91A9-6E1A-6211044EBDA7}"/>
              </a:ext>
            </a:extLst>
          </p:cNvPr>
          <p:cNvSpPr txBox="1"/>
          <p:nvPr/>
        </p:nvSpPr>
        <p:spPr>
          <a:xfrm>
            <a:off x="5248280" y="4451983"/>
            <a:ext cx="1146724" cy="24769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 NOx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69" name="화살표: 오른쪽 2068">
            <a:extLst>
              <a:ext uri="{FF2B5EF4-FFF2-40B4-BE49-F238E27FC236}">
                <a16:creationId xmlns:a16="http://schemas.microsoft.com/office/drawing/2014/main" id="{875D10F6-5D50-67A2-E9DC-B28DFC66F9EA}"/>
              </a:ext>
            </a:extLst>
          </p:cNvPr>
          <p:cNvSpPr/>
          <p:nvPr/>
        </p:nvSpPr>
        <p:spPr>
          <a:xfrm>
            <a:off x="3216865" y="4924523"/>
            <a:ext cx="1843412" cy="19436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70" name="화살표: 오른쪽 2069">
            <a:extLst>
              <a:ext uri="{FF2B5EF4-FFF2-40B4-BE49-F238E27FC236}">
                <a16:creationId xmlns:a16="http://schemas.microsoft.com/office/drawing/2014/main" id="{BE10BA9B-70AB-0397-7CA4-55502943B279}"/>
              </a:ext>
            </a:extLst>
          </p:cNvPr>
          <p:cNvSpPr/>
          <p:nvPr/>
        </p:nvSpPr>
        <p:spPr>
          <a:xfrm>
            <a:off x="3247713" y="5865474"/>
            <a:ext cx="1847418" cy="194363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2077" name="그림 2076">
            <a:extLst>
              <a:ext uri="{FF2B5EF4-FFF2-40B4-BE49-F238E27FC236}">
                <a16:creationId xmlns:a16="http://schemas.microsoft.com/office/drawing/2014/main" id="{52AB760C-3778-0D72-C001-24CA5D00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899" y="5731677"/>
            <a:ext cx="396000" cy="377582"/>
          </a:xfrm>
          <a:prstGeom prst="rect">
            <a:avLst/>
          </a:prstGeom>
        </p:spPr>
      </p:pic>
      <p:sp>
        <p:nvSpPr>
          <p:cNvPr id="2078" name="TextBox 2077">
            <a:extLst>
              <a:ext uri="{FF2B5EF4-FFF2-40B4-BE49-F238E27FC236}">
                <a16:creationId xmlns:a16="http://schemas.microsoft.com/office/drawing/2014/main" id="{68F8BEBC-A7C2-5D87-9AC9-11BAD4DA21AC}"/>
              </a:ext>
            </a:extLst>
          </p:cNvPr>
          <p:cNvSpPr txBox="1"/>
          <p:nvPr/>
        </p:nvSpPr>
        <p:spPr>
          <a:xfrm>
            <a:off x="5458965" y="4935806"/>
            <a:ext cx="705642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 ppm</a:t>
            </a:r>
          </a:p>
        </p:txBody>
      </p:sp>
      <p:sp>
        <p:nvSpPr>
          <p:cNvPr id="2079" name="사각형: 둥근 모서리 2078">
            <a:extLst>
              <a:ext uri="{FF2B5EF4-FFF2-40B4-BE49-F238E27FC236}">
                <a16:creationId xmlns:a16="http://schemas.microsoft.com/office/drawing/2014/main" id="{F318A269-8353-D692-B6F5-CBC1A94F9C99}"/>
              </a:ext>
            </a:extLst>
          </p:cNvPr>
          <p:cNvSpPr/>
          <p:nvPr/>
        </p:nvSpPr>
        <p:spPr>
          <a:xfrm>
            <a:off x="5405973" y="4786723"/>
            <a:ext cx="833562" cy="431173"/>
          </a:xfrm>
          <a:prstGeom prst="roundRect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80" name="TextBox 2079">
            <a:extLst>
              <a:ext uri="{FF2B5EF4-FFF2-40B4-BE49-F238E27FC236}">
                <a16:creationId xmlns:a16="http://schemas.microsoft.com/office/drawing/2014/main" id="{E8853092-FAE5-086D-FE39-26D348B282DB}"/>
              </a:ext>
            </a:extLst>
          </p:cNvPr>
          <p:cNvSpPr txBox="1"/>
          <p:nvPr/>
        </p:nvSpPr>
        <p:spPr>
          <a:xfrm>
            <a:off x="5416985" y="4718436"/>
            <a:ext cx="822341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Actual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81" name="사각형: 둥근 모서리 2080">
            <a:extLst>
              <a:ext uri="{FF2B5EF4-FFF2-40B4-BE49-F238E27FC236}">
                <a16:creationId xmlns:a16="http://schemas.microsoft.com/office/drawing/2014/main" id="{259931F4-1A1D-62C4-4502-05373EEF8320}"/>
              </a:ext>
            </a:extLst>
          </p:cNvPr>
          <p:cNvSpPr/>
          <p:nvPr/>
        </p:nvSpPr>
        <p:spPr>
          <a:xfrm>
            <a:off x="5419711" y="5358294"/>
            <a:ext cx="833562" cy="1207917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BE993214-2390-6D83-8CF3-4D5BCB28C143}"/>
              </a:ext>
            </a:extLst>
          </p:cNvPr>
          <p:cNvSpPr txBox="1"/>
          <p:nvPr/>
        </p:nvSpPr>
        <p:spPr>
          <a:xfrm>
            <a:off x="5399814" y="5283611"/>
            <a:ext cx="878447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Optimization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84" name="TextBox 2083">
            <a:extLst>
              <a:ext uri="{FF2B5EF4-FFF2-40B4-BE49-F238E27FC236}">
                <a16:creationId xmlns:a16="http://schemas.microsoft.com/office/drawing/2014/main" id="{9384F36F-805C-CADE-E9C9-7FEB5FC14D80}"/>
              </a:ext>
            </a:extLst>
          </p:cNvPr>
          <p:cNvSpPr txBox="1"/>
          <p:nvPr/>
        </p:nvSpPr>
        <p:spPr>
          <a:xfrm>
            <a:off x="5441919" y="5541437"/>
            <a:ext cx="756938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    ppm</a:t>
            </a:r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92B42908-1D95-8037-56DB-F36E7C9CF98D}"/>
              </a:ext>
            </a:extLst>
          </p:cNvPr>
          <p:cNvSpPr txBox="1"/>
          <p:nvPr/>
        </p:nvSpPr>
        <p:spPr>
          <a:xfrm>
            <a:off x="5449931" y="5826005"/>
            <a:ext cx="740908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      ppm</a:t>
            </a:r>
          </a:p>
        </p:txBody>
      </p:sp>
      <p:sp>
        <p:nvSpPr>
          <p:cNvPr id="2087" name="TextBox 2086">
            <a:extLst>
              <a:ext uri="{FF2B5EF4-FFF2-40B4-BE49-F238E27FC236}">
                <a16:creationId xmlns:a16="http://schemas.microsoft.com/office/drawing/2014/main" id="{AF26B4B8-2D02-766F-EF59-4E669C9C499C}"/>
              </a:ext>
            </a:extLst>
          </p:cNvPr>
          <p:cNvSpPr txBox="1"/>
          <p:nvPr/>
        </p:nvSpPr>
        <p:spPr>
          <a:xfrm>
            <a:off x="5443607" y="6114206"/>
            <a:ext cx="782587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3.98 ppm</a:t>
            </a:r>
          </a:p>
        </p:txBody>
      </p:sp>
      <p:sp>
        <p:nvSpPr>
          <p:cNvPr id="2088" name="TextBox 2087">
            <a:extLst>
              <a:ext uri="{FF2B5EF4-FFF2-40B4-BE49-F238E27FC236}">
                <a16:creationId xmlns:a16="http://schemas.microsoft.com/office/drawing/2014/main" id="{C80EFE52-43DE-CD26-8684-4D5C55B34CF3}"/>
              </a:ext>
            </a:extLst>
          </p:cNvPr>
          <p:cNvSpPr txBox="1"/>
          <p:nvPr/>
        </p:nvSpPr>
        <p:spPr>
          <a:xfrm>
            <a:off x="5704852" y="6344225"/>
            <a:ext cx="23756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2102" name="TextBox 2101">
            <a:extLst>
              <a:ext uri="{FF2B5EF4-FFF2-40B4-BE49-F238E27FC236}">
                <a16:creationId xmlns:a16="http://schemas.microsoft.com/office/drawing/2014/main" id="{8D98087B-9982-2407-A4E3-03B8B36F3137}"/>
              </a:ext>
            </a:extLst>
          </p:cNvPr>
          <p:cNvSpPr txBox="1"/>
          <p:nvPr/>
        </p:nvSpPr>
        <p:spPr>
          <a:xfrm>
            <a:off x="3736166" y="5481065"/>
            <a:ext cx="598241" cy="319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Model</a:t>
            </a:r>
            <a:endParaRPr lang="ko-KR" altLang="en-US" sz="1100" dirty="0">
              <a:solidFill>
                <a:srgbClr val="4472C4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03" name="TextBox 2102">
            <a:extLst>
              <a:ext uri="{FF2B5EF4-FFF2-40B4-BE49-F238E27FC236}">
                <a16:creationId xmlns:a16="http://schemas.microsoft.com/office/drawing/2014/main" id="{83F70DFE-1C2F-8A83-BA43-6218C9EF9904}"/>
              </a:ext>
            </a:extLst>
          </p:cNvPr>
          <p:cNvSpPr txBox="1"/>
          <p:nvPr/>
        </p:nvSpPr>
        <p:spPr>
          <a:xfrm>
            <a:off x="969884" y="6663680"/>
            <a:ext cx="5798383" cy="319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최적화 과정을 통해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배출량 환경 기준을 만족하면서 </a:t>
            </a:r>
            <a:r>
              <a:rPr lang="ko-KR" altLang="en-US" sz="1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암모니아 소비량을 감소시키는 </a:t>
            </a:r>
            <a:r>
              <a:rPr lang="en-US" altLang="ko-KR" sz="1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FCV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도출</a:t>
            </a:r>
          </a:p>
        </p:txBody>
      </p:sp>
      <p:sp>
        <p:nvSpPr>
          <p:cNvPr id="2107" name="직사각형 2106">
            <a:extLst>
              <a:ext uri="{FF2B5EF4-FFF2-40B4-BE49-F238E27FC236}">
                <a16:creationId xmlns:a16="http://schemas.microsoft.com/office/drawing/2014/main" id="{77140D0F-99F0-3A2B-8E99-00782099BF5D}"/>
              </a:ext>
            </a:extLst>
          </p:cNvPr>
          <p:cNvSpPr/>
          <p:nvPr/>
        </p:nvSpPr>
        <p:spPr>
          <a:xfrm>
            <a:off x="1911057" y="7150127"/>
            <a:ext cx="4198171" cy="13494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08" name="TextBox 2107">
            <a:extLst>
              <a:ext uri="{FF2B5EF4-FFF2-40B4-BE49-F238E27FC236}">
                <a16:creationId xmlns:a16="http://schemas.microsoft.com/office/drawing/2014/main" id="{63530DEC-30C1-99EA-490E-54CB94ACD3C1}"/>
              </a:ext>
            </a:extLst>
          </p:cNvPr>
          <p:cNvSpPr txBox="1"/>
          <p:nvPr/>
        </p:nvSpPr>
        <p:spPr>
          <a:xfrm>
            <a:off x="3233349" y="8510547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2" name="TextBox 2111">
            <a:extLst>
              <a:ext uri="{FF2B5EF4-FFF2-40B4-BE49-F238E27FC236}">
                <a16:creationId xmlns:a16="http://schemas.microsoft.com/office/drawing/2014/main" id="{67D0A2EF-A143-D21B-36B5-930A176B605C}"/>
              </a:ext>
            </a:extLst>
          </p:cNvPr>
          <p:cNvSpPr txBox="1"/>
          <p:nvPr/>
        </p:nvSpPr>
        <p:spPr>
          <a:xfrm>
            <a:off x="6112857" y="8378668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시간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(hour)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13" name="TextBox 2112">
            <a:extLst>
              <a:ext uri="{FF2B5EF4-FFF2-40B4-BE49-F238E27FC236}">
                <a16:creationId xmlns:a16="http://schemas.microsoft.com/office/drawing/2014/main" id="{C17A65EE-678B-65EF-3019-67821ACB699F}"/>
              </a:ext>
            </a:extLst>
          </p:cNvPr>
          <p:cNvSpPr txBox="1"/>
          <p:nvPr/>
        </p:nvSpPr>
        <p:spPr>
          <a:xfrm>
            <a:off x="3998151" y="850980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6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5" name="TextBox 2114">
            <a:extLst>
              <a:ext uri="{FF2B5EF4-FFF2-40B4-BE49-F238E27FC236}">
                <a16:creationId xmlns:a16="http://schemas.microsoft.com/office/drawing/2014/main" id="{A2A700D0-E252-6EBD-3787-CA231A67F322}"/>
              </a:ext>
            </a:extLst>
          </p:cNvPr>
          <p:cNvSpPr txBox="1"/>
          <p:nvPr/>
        </p:nvSpPr>
        <p:spPr>
          <a:xfrm>
            <a:off x="2405047" y="850980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7" name="TextBox 2116">
            <a:extLst>
              <a:ext uri="{FF2B5EF4-FFF2-40B4-BE49-F238E27FC236}">
                <a16:creationId xmlns:a16="http://schemas.microsoft.com/office/drawing/2014/main" id="{887F6759-23A9-2CAE-7F7B-6B78395B9B82}"/>
              </a:ext>
            </a:extLst>
          </p:cNvPr>
          <p:cNvSpPr txBox="1"/>
          <p:nvPr/>
        </p:nvSpPr>
        <p:spPr>
          <a:xfrm>
            <a:off x="779404" y="7144960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암모니아 사용량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r"/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누적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119" name="직선 연결선 2118">
            <a:extLst>
              <a:ext uri="{FF2B5EF4-FFF2-40B4-BE49-F238E27FC236}">
                <a16:creationId xmlns:a16="http://schemas.microsoft.com/office/drawing/2014/main" id="{EC3A6757-607B-0723-1D35-E4ADA84CE984}"/>
              </a:ext>
            </a:extLst>
          </p:cNvPr>
          <p:cNvCxnSpPr>
            <a:cxnSpLocks/>
          </p:cNvCxnSpPr>
          <p:nvPr/>
        </p:nvCxnSpPr>
        <p:spPr>
          <a:xfrm flipV="1">
            <a:off x="1901052" y="8263584"/>
            <a:ext cx="811104" cy="246221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직선 연결선 2120">
            <a:extLst>
              <a:ext uri="{FF2B5EF4-FFF2-40B4-BE49-F238E27FC236}">
                <a16:creationId xmlns:a16="http://schemas.microsoft.com/office/drawing/2014/main" id="{C6C5168E-3037-D7DA-8E00-A6A0D783D576}"/>
              </a:ext>
            </a:extLst>
          </p:cNvPr>
          <p:cNvCxnSpPr>
            <a:cxnSpLocks/>
          </p:cNvCxnSpPr>
          <p:nvPr/>
        </p:nvCxnSpPr>
        <p:spPr>
          <a:xfrm flipV="1">
            <a:off x="2681987" y="8065942"/>
            <a:ext cx="850059" cy="209600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직선 연결선 2126">
            <a:extLst>
              <a:ext uri="{FF2B5EF4-FFF2-40B4-BE49-F238E27FC236}">
                <a16:creationId xmlns:a16="http://schemas.microsoft.com/office/drawing/2014/main" id="{BB630A17-3730-757D-FDC5-EDB48A912265}"/>
              </a:ext>
            </a:extLst>
          </p:cNvPr>
          <p:cNvCxnSpPr>
            <a:cxnSpLocks/>
          </p:cNvCxnSpPr>
          <p:nvPr/>
        </p:nvCxnSpPr>
        <p:spPr>
          <a:xfrm flipV="1">
            <a:off x="3532046" y="7769033"/>
            <a:ext cx="780265" cy="296909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8" name="직선 연결선 2127">
            <a:extLst>
              <a:ext uri="{FF2B5EF4-FFF2-40B4-BE49-F238E27FC236}">
                <a16:creationId xmlns:a16="http://schemas.microsoft.com/office/drawing/2014/main" id="{A553F648-000C-2FF4-B9A9-DA561AF1C45D}"/>
              </a:ext>
            </a:extLst>
          </p:cNvPr>
          <p:cNvCxnSpPr>
            <a:cxnSpLocks/>
          </p:cNvCxnSpPr>
          <p:nvPr/>
        </p:nvCxnSpPr>
        <p:spPr>
          <a:xfrm flipV="1">
            <a:off x="4309572" y="7406423"/>
            <a:ext cx="698894" cy="362610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9" name="TextBox 2128">
            <a:extLst>
              <a:ext uri="{FF2B5EF4-FFF2-40B4-BE49-F238E27FC236}">
                <a16:creationId xmlns:a16="http://schemas.microsoft.com/office/drawing/2014/main" id="{8FF8232D-6B67-5CD2-A7F5-52EBDC7EF9E8}"/>
              </a:ext>
            </a:extLst>
          </p:cNvPr>
          <p:cNvSpPr txBox="1"/>
          <p:nvPr/>
        </p:nvSpPr>
        <p:spPr>
          <a:xfrm>
            <a:off x="4738671" y="8511408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8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2130" name="직선 연결선 2129">
            <a:extLst>
              <a:ext uri="{FF2B5EF4-FFF2-40B4-BE49-F238E27FC236}">
                <a16:creationId xmlns:a16="http://schemas.microsoft.com/office/drawing/2014/main" id="{E5E2B3FD-7D4B-2B0E-F81E-C4481942A77B}"/>
              </a:ext>
            </a:extLst>
          </p:cNvPr>
          <p:cNvCxnSpPr>
            <a:cxnSpLocks/>
          </p:cNvCxnSpPr>
          <p:nvPr/>
        </p:nvCxnSpPr>
        <p:spPr>
          <a:xfrm flipV="1">
            <a:off x="1901316" y="8325311"/>
            <a:ext cx="807211" cy="184494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직선 연결선 2130">
            <a:extLst>
              <a:ext uri="{FF2B5EF4-FFF2-40B4-BE49-F238E27FC236}">
                <a16:creationId xmlns:a16="http://schemas.microsoft.com/office/drawing/2014/main" id="{412A028A-5CAF-69A3-843C-C53B07FF3A4F}"/>
              </a:ext>
            </a:extLst>
          </p:cNvPr>
          <p:cNvCxnSpPr>
            <a:cxnSpLocks/>
          </p:cNvCxnSpPr>
          <p:nvPr/>
        </p:nvCxnSpPr>
        <p:spPr>
          <a:xfrm flipV="1">
            <a:off x="2682251" y="8123998"/>
            <a:ext cx="850059" cy="209600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2" name="직선 연결선 2131">
            <a:extLst>
              <a:ext uri="{FF2B5EF4-FFF2-40B4-BE49-F238E27FC236}">
                <a16:creationId xmlns:a16="http://schemas.microsoft.com/office/drawing/2014/main" id="{2C5C9E11-411C-6351-FCC8-FF4AD77DA5FA}"/>
              </a:ext>
            </a:extLst>
          </p:cNvPr>
          <p:cNvCxnSpPr>
            <a:cxnSpLocks/>
          </p:cNvCxnSpPr>
          <p:nvPr/>
        </p:nvCxnSpPr>
        <p:spPr>
          <a:xfrm flipV="1">
            <a:off x="3532325" y="7889882"/>
            <a:ext cx="801802" cy="235930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직선 연결선 2136">
            <a:extLst>
              <a:ext uri="{FF2B5EF4-FFF2-40B4-BE49-F238E27FC236}">
                <a16:creationId xmlns:a16="http://schemas.microsoft.com/office/drawing/2014/main" id="{67C8278F-BF8A-A298-FF81-7D500A3F2988}"/>
              </a:ext>
            </a:extLst>
          </p:cNvPr>
          <p:cNvCxnSpPr>
            <a:cxnSpLocks/>
          </p:cNvCxnSpPr>
          <p:nvPr/>
        </p:nvCxnSpPr>
        <p:spPr>
          <a:xfrm flipV="1">
            <a:off x="4309836" y="7556053"/>
            <a:ext cx="691949" cy="343606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8" name="화살표: 아래쪽 2137">
            <a:extLst>
              <a:ext uri="{FF2B5EF4-FFF2-40B4-BE49-F238E27FC236}">
                <a16:creationId xmlns:a16="http://schemas.microsoft.com/office/drawing/2014/main" id="{BF6DCEE1-887A-C2AE-7071-F4E7DC45544B}"/>
              </a:ext>
            </a:extLst>
          </p:cNvPr>
          <p:cNvSpPr/>
          <p:nvPr/>
        </p:nvSpPr>
        <p:spPr>
          <a:xfrm>
            <a:off x="3797991" y="7826579"/>
            <a:ext cx="222790" cy="2902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39" name="TextBox 2138">
            <a:extLst>
              <a:ext uri="{FF2B5EF4-FFF2-40B4-BE49-F238E27FC236}">
                <a16:creationId xmlns:a16="http://schemas.microsoft.com/office/drawing/2014/main" id="{BA92F900-55D5-90E2-3891-2060D956AF80}"/>
              </a:ext>
            </a:extLst>
          </p:cNvPr>
          <p:cNvSpPr txBox="1"/>
          <p:nvPr/>
        </p:nvSpPr>
        <p:spPr>
          <a:xfrm>
            <a:off x="3948988" y="7233247"/>
            <a:ext cx="976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40" name="TextBox 2139">
            <a:extLst>
              <a:ext uri="{FF2B5EF4-FFF2-40B4-BE49-F238E27FC236}">
                <a16:creationId xmlns:a16="http://schemas.microsoft.com/office/drawing/2014/main" id="{9EAFB5B9-DB74-09FD-2BE2-68FA1249D186}"/>
              </a:ext>
            </a:extLst>
          </p:cNvPr>
          <p:cNvSpPr txBox="1"/>
          <p:nvPr/>
        </p:nvSpPr>
        <p:spPr>
          <a:xfrm>
            <a:off x="4841700" y="7580463"/>
            <a:ext cx="1239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Optimized Value</a:t>
            </a:r>
            <a:endParaRPr lang="ko-KR" altLang="en-US" sz="105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41" name="TextBox 2140">
            <a:extLst>
              <a:ext uri="{FF2B5EF4-FFF2-40B4-BE49-F238E27FC236}">
                <a16:creationId xmlns:a16="http://schemas.microsoft.com/office/drawing/2014/main" id="{5B6147D2-1ED8-383D-41F6-BC401DF74FB1}"/>
              </a:ext>
            </a:extLst>
          </p:cNvPr>
          <p:cNvSpPr txBox="1"/>
          <p:nvPr/>
        </p:nvSpPr>
        <p:spPr>
          <a:xfrm>
            <a:off x="4012665" y="8052381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암모니아 사용량 절감</a:t>
            </a:r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2.5% 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이상</a:t>
            </a:r>
          </a:p>
        </p:txBody>
      </p:sp>
    </p:spTree>
    <p:extLst>
      <p:ext uri="{BB962C8B-B14F-4D97-AF65-F5344CB8AC3E}">
        <p14:creationId xmlns:p14="http://schemas.microsoft.com/office/powerpoint/2010/main" val="288337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3EA7D4-1F26-8FD1-FCA8-15BA91B7B7E0}"/>
              </a:ext>
            </a:extLst>
          </p:cNvPr>
          <p:cNvSpPr/>
          <p:nvPr/>
        </p:nvSpPr>
        <p:spPr>
          <a:xfrm>
            <a:off x="2107418" y="5359350"/>
            <a:ext cx="833562" cy="1207917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5260DBE-15D9-38EB-0677-B8BD85613C8E}"/>
              </a:ext>
            </a:extLst>
          </p:cNvPr>
          <p:cNvSpPr/>
          <p:nvPr/>
        </p:nvSpPr>
        <p:spPr>
          <a:xfrm>
            <a:off x="4715827" y="2854436"/>
            <a:ext cx="2132269" cy="104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1C892D-87B8-F7C9-C5D7-DC6E74BC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50" y="1106010"/>
            <a:ext cx="819264" cy="7811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B05C5-78F3-6DFF-C048-5ECDF77DF2D7}"/>
              </a:ext>
            </a:extLst>
          </p:cNvPr>
          <p:cNvSpPr txBox="1"/>
          <p:nvPr/>
        </p:nvSpPr>
        <p:spPr>
          <a:xfrm>
            <a:off x="858146" y="1877027"/>
            <a:ext cx="228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 Prediction Model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(Artificial Neural Network)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4" name="그림 13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375205A2-2B50-D2A1-7EDA-7BD3E0358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r="-1"/>
          <a:stretch/>
        </p:blipFill>
        <p:spPr>
          <a:xfrm>
            <a:off x="4564657" y="1297698"/>
            <a:ext cx="2160000" cy="10921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E77085-6559-A77C-D788-7F76DD87BF7E}"/>
              </a:ext>
            </a:extLst>
          </p:cNvPr>
          <p:cNvSpPr/>
          <p:nvPr/>
        </p:nvSpPr>
        <p:spPr>
          <a:xfrm>
            <a:off x="713793" y="931181"/>
            <a:ext cx="6480000" cy="33937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437853C-354D-F9AA-C993-2F6AD6CB9D01}"/>
              </a:ext>
            </a:extLst>
          </p:cNvPr>
          <p:cNvSpPr/>
          <p:nvPr/>
        </p:nvSpPr>
        <p:spPr>
          <a:xfrm>
            <a:off x="3154218" y="1694486"/>
            <a:ext cx="763467" cy="196538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7172D-BC58-B7F9-005C-A16E59B65DC9}"/>
              </a:ext>
            </a:extLst>
          </p:cNvPr>
          <p:cNvSpPr txBox="1"/>
          <p:nvPr/>
        </p:nvSpPr>
        <p:spPr>
          <a:xfrm>
            <a:off x="3878315" y="1081937"/>
            <a:ext cx="7713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</a:t>
            </a:r>
          </a:p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7A783-E4F4-30C6-5F4B-51765D7B0DD0}"/>
              </a:ext>
            </a:extLst>
          </p:cNvPr>
          <p:cNvSpPr txBox="1"/>
          <p:nvPr/>
        </p:nvSpPr>
        <p:spPr>
          <a:xfrm>
            <a:off x="6637960" y="2120926"/>
            <a:ext cx="550151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Time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199A3-3684-2315-811E-F2D7FD46F247}"/>
              </a:ext>
            </a:extLst>
          </p:cNvPr>
          <p:cNvSpPr txBox="1"/>
          <p:nvPr/>
        </p:nvSpPr>
        <p:spPr>
          <a:xfrm>
            <a:off x="4789317" y="1188893"/>
            <a:ext cx="976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5E3F6A-66EC-8F32-C7CE-9CD73743BF9C}"/>
              </a:ext>
            </a:extLst>
          </p:cNvPr>
          <p:cNvSpPr txBox="1"/>
          <p:nvPr/>
        </p:nvSpPr>
        <p:spPr>
          <a:xfrm>
            <a:off x="4774890" y="2039332"/>
            <a:ext cx="12378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  <a:endParaRPr lang="ko-KR" altLang="en-US" sz="105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2ABEA3-4B84-B657-FB16-D0F212BAAA27}"/>
              </a:ext>
            </a:extLst>
          </p:cNvPr>
          <p:cNvSpPr/>
          <p:nvPr/>
        </p:nvSpPr>
        <p:spPr>
          <a:xfrm>
            <a:off x="713792" y="4411560"/>
            <a:ext cx="6480000" cy="4359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AAAA9-B0B5-6DDE-BCCC-CBEB5FFAA338}"/>
              </a:ext>
            </a:extLst>
          </p:cNvPr>
          <p:cNvSpPr txBox="1"/>
          <p:nvPr/>
        </p:nvSpPr>
        <p:spPr>
          <a:xfrm>
            <a:off x="2087521" y="5261081"/>
            <a:ext cx="878447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Optimization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986F3-77EE-CB9B-F1E8-C8347FAEF75C}"/>
              </a:ext>
            </a:extLst>
          </p:cNvPr>
          <p:cNvSpPr txBox="1"/>
          <p:nvPr/>
        </p:nvSpPr>
        <p:spPr>
          <a:xfrm>
            <a:off x="5287076" y="307878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   ppm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65B9FD-1F41-5C68-F32C-646C9554A29D}"/>
              </a:ext>
            </a:extLst>
          </p:cNvPr>
          <p:cNvSpPr txBox="1"/>
          <p:nvPr/>
        </p:nvSpPr>
        <p:spPr>
          <a:xfrm>
            <a:off x="2073952" y="3248437"/>
            <a:ext cx="918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E8648-CF47-2248-494C-6FA4D674CF6F}"/>
              </a:ext>
            </a:extLst>
          </p:cNvPr>
          <p:cNvSpPr txBox="1"/>
          <p:nvPr/>
        </p:nvSpPr>
        <p:spPr>
          <a:xfrm>
            <a:off x="5275854" y="3482509"/>
            <a:ext cx="98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3.92 ppm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C4F1C8-F688-FE90-BD55-AE80A5E3C42E}"/>
              </a:ext>
            </a:extLst>
          </p:cNvPr>
          <p:cNvSpPr txBox="1"/>
          <p:nvPr/>
        </p:nvSpPr>
        <p:spPr>
          <a:xfrm>
            <a:off x="1131965" y="2933634"/>
            <a:ext cx="864340" cy="1030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A9EC2B-4C1D-2D92-123A-DC854443E741}"/>
              </a:ext>
            </a:extLst>
          </p:cNvPr>
          <p:cNvSpPr/>
          <p:nvPr/>
        </p:nvSpPr>
        <p:spPr>
          <a:xfrm>
            <a:off x="1020095" y="2857434"/>
            <a:ext cx="2044633" cy="11151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BA966E-7990-3A4D-17F8-F7F2C063398E}"/>
              </a:ext>
            </a:extLst>
          </p:cNvPr>
          <p:cNvSpPr txBox="1"/>
          <p:nvPr/>
        </p:nvSpPr>
        <p:spPr>
          <a:xfrm>
            <a:off x="1571490" y="2654684"/>
            <a:ext cx="704039" cy="3606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</a:t>
            </a:r>
            <a:endParaRPr lang="ko-KR" altLang="en-US" sz="13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D8883CB-97A9-0C79-A269-EFF2BA16B25B}"/>
              </a:ext>
            </a:extLst>
          </p:cNvPr>
          <p:cNvSpPr/>
          <p:nvPr/>
        </p:nvSpPr>
        <p:spPr>
          <a:xfrm>
            <a:off x="3147513" y="3117530"/>
            <a:ext cx="1924239" cy="12970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FCAF1E-6459-F789-C330-46A0D8BAB403}"/>
              </a:ext>
            </a:extLst>
          </p:cNvPr>
          <p:cNvSpPr txBox="1"/>
          <p:nvPr/>
        </p:nvSpPr>
        <p:spPr>
          <a:xfrm>
            <a:off x="5231121" y="2625656"/>
            <a:ext cx="1146724" cy="3400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 NOx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D63FB88-DF58-A3B7-F226-9FDD0300E644}"/>
              </a:ext>
            </a:extLst>
          </p:cNvPr>
          <p:cNvSpPr/>
          <p:nvPr/>
        </p:nvSpPr>
        <p:spPr>
          <a:xfrm>
            <a:off x="3147513" y="3508753"/>
            <a:ext cx="1924239" cy="140606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26E62C-466A-23C9-D62C-D66A0A259D90}"/>
              </a:ext>
            </a:extLst>
          </p:cNvPr>
          <p:cNvSpPr/>
          <p:nvPr/>
        </p:nvSpPr>
        <p:spPr>
          <a:xfrm>
            <a:off x="3768706" y="3306820"/>
            <a:ext cx="396000" cy="54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6793D1F-E35C-B171-397E-D66E51E6B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50" y="3374955"/>
            <a:ext cx="396000" cy="377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C57DD5E-E4BC-4966-B434-3186CF3B996D}"/>
              </a:ext>
            </a:extLst>
          </p:cNvPr>
          <p:cNvSpPr txBox="1"/>
          <p:nvPr/>
        </p:nvSpPr>
        <p:spPr>
          <a:xfrm>
            <a:off x="3462880" y="2938926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857D07-286C-10C7-FAD8-5CD35586F441}"/>
              </a:ext>
            </a:extLst>
          </p:cNvPr>
          <p:cNvSpPr txBox="1"/>
          <p:nvPr/>
        </p:nvSpPr>
        <p:spPr>
          <a:xfrm>
            <a:off x="3330225" y="3751037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52B90-F2D9-CB8A-AAAD-BEB9FB78034F}"/>
              </a:ext>
            </a:extLst>
          </p:cNvPr>
          <p:cNvSpPr txBox="1"/>
          <p:nvPr/>
        </p:nvSpPr>
        <p:spPr>
          <a:xfrm>
            <a:off x="4875724" y="3871502"/>
            <a:ext cx="1961050" cy="340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</a:t>
            </a:r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예측 신뢰도 </a:t>
            </a: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90% </a:t>
            </a:r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B868FF-E0D5-9BE9-7A94-E5447147C520}"/>
              </a:ext>
            </a:extLst>
          </p:cNvPr>
          <p:cNvSpPr txBox="1"/>
          <p:nvPr/>
        </p:nvSpPr>
        <p:spPr>
          <a:xfrm>
            <a:off x="1153845" y="4926362"/>
            <a:ext cx="86434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/>
            <a:endParaRPr lang="en-US" altLang="ko-KR" sz="10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747DBE0-D758-AAEA-9469-B3F3DA4EAF38}"/>
              </a:ext>
            </a:extLst>
          </p:cNvPr>
          <p:cNvSpPr/>
          <p:nvPr/>
        </p:nvSpPr>
        <p:spPr>
          <a:xfrm>
            <a:off x="1029276" y="4524554"/>
            <a:ext cx="2088536" cy="20953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97E210-B853-555A-0587-F833EAF547B0}"/>
              </a:ext>
            </a:extLst>
          </p:cNvPr>
          <p:cNvSpPr txBox="1"/>
          <p:nvPr/>
        </p:nvSpPr>
        <p:spPr>
          <a:xfrm>
            <a:off x="1472906" y="4456914"/>
            <a:ext cx="665567" cy="24769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4CBF5F-7651-1C74-8EAC-3A9A9B38B084}"/>
              </a:ext>
            </a:extLst>
          </p:cNvPr>
          <p:cNvSpPr txBox="1"/>
          <p:nvPr/>
        </p:nvSpPr>
        <p:spPr>
          <a:xfrm>
            <a:off x="2146454" y="5517093"/>
            <a:ext cx="72327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5%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F8FD95-6C8E-07A5-2EF2-E26478FB8FFF}"/>
              </a:ext>
            </a:extLst>
          </p:cNvPr>
          <p:cNvSpPr txBox="1"/>
          <p:nvPr/>
        </p:nvSpPr>
        <p:spPr>
          <a:xfrm>
            <a:off x="2138440" y="5801661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24%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A11A33-E314-ECE7-DCE1-80F4CC6BFA28}"/>
              </a:ext>
            </a:extLst>
          </p:cNvPr>
          <p:cNvSpPr txBox="1"/>
          <p:nvPr/>
        </p:nvSpPr>
        <p:spPr>
          <a:xfrm>
            <a:off x="2138440" y="6088048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9DD170-0E15-BF09-9EB9-25358240F0AC}"/>
              </a:ext>
            </a:extLst>
          </p:cNvPr>
          <p:cNvSpPr txBox="1"/>
          <p:nvPr/>
        </p:nvSpPr>
        <p:spPr>
          <a:xfrm>
            <a:off x="2392559" y="6319881"/>
            <a:ext cx="23756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AC5721-9ACE-0601-0C19-FC46E5BBD8E2}"/>
              </a:ext>
            </a:extLst>
          </p:cNvPr>
          <p:cNvSpPr txBox="1"/>
          <p:nvPr/>
        </p:nvSpPr>
        <p:spPr>
          <a:xfrm>
            <a:off x="2145653" y="4892594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17%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0C6F4E7-1995-6AE0-CACF-2794B7EBF7CD}"/>
              </a:ext>
            </a:extLst>
          </p:cNvPr>
          <p:cNvSpPr/>
          <p:nvPr/>
        </p:nvSpPr>
        <p:spPr>
          <a:xfrm>
            <a:off x="2109492" y="4743511"/>
            <a:ext cx="833562" cy="431173"/>
          </a:xfrm>
          <a:prstGeom prst="roundRect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14615C-F6BC-9525-8D45-89F2CC94CDCA}"/>
              </a:ext>
            </a:extLst>
          </p:cNvPr>
          <p:cNvSpPr txBox="1"/>
          <p:nvPr/>
        </p:nvSpPr>
        <p:spPr>
          <a:xfrm>
            <a:off x="2120504" y="4675224"/>
            <a:ext cx="822341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Actual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9AC9D-639A-0DBB-9E1A-B9EF8D3AE26B}"/>
              </a:ext>
            </a:extLst>
          </p:cNvPr>
          <p:cNvSpPr/>
          <p:nvPr/>
        </p:nvSpPr>
        <p:spPr>
          <a:xfrm>
            <a:off x="3464551" y="5157356"/>
            <a:ext cx="396000" cy="54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EBAE0E65-F9BA-9D5B-9B0F-5B1EE13AEA1C}"/>
              </a:ext>
            </a:extLst>
          </p:cNvPr>
          <p:cNvSpPr txBox="1"/>
          <p:nvPr/>
        </p:nvSpPr>
        <p:spPr>
          <a:xfrm>
            <a:off x="3323829" y="4745920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CE489C6C-B308-415D-1759-183EA48EE9E3}"/>
              </a:ext>
            </a:extLst>
          </p:cNvPr>
          <p:cNvSpPr txBox="1"/>
          <p:nvPr/>
        </p:nvSpPr>
        <p:spPr>
          <a:xfrm>
            <a:off x="3178474" y="6107759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</a:p>
        </p:txBody>
      </p:sp>
      <p:sp>
        <p:nvSpPr>
          <p:cNvPr id="2058" name="사각형: 둥근 모서리 2057">
            <a:extLst>
              <a:ext uri="{FF2B5EF4-FFF2-40B4-BE49-F238E27FC236}">
                <a16:creationId xmlns:a16="http://schemas.microsoft.com/office/drawing/2014/main" id="{80BF0AA0-AA46-5BF0-7887-C89217255179}"/>
              </a:ext>
            </a:extLst>
          </p:cNvPr>
          <p:cNvSpPr/>
          <p:nvPr/>
        </p:nvSpPr>
        <p:spPr>
          <a:xfrm>
            <a:off x="4470815" y="4546196"/>
            <a:ext cx="1371219" cy="2073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68DB1380-016E-91A9-6E1A-6211044EBDA7}"/>
              </a:ext>
            </a:extLst>
          </p:cNvPr>
          <p:cNvSpPr txBox="1"/>
          <p:nvPr/>
        </p:nvSpPr>
        <p:spPr>
          <a:xfrm>
            <a:off x="4613280" y="4426583"/>
            <a:ext cx="1146724" cy="24769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 NOx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69" name="화살표: 오른쪽 2068">
            <a:extLst>
              <a:ext uri="{FF2B5EF4-FFF2-40B4-BE49-F238E27FC236}">
                <a16:creationId xmlns:a16="http://schemas.microsoft.com/office/drawing/2014/main" id="{875D10F6-5D50-67A2-E9DC-B28DFC66F9EA}"/>
              </a:ext>
            </a:extLst>
          </p:cNvPr>
          <p:cNvSpPr/>
          <p:nvPr/>
        </p:nvSpPr>
        <p:spPr>
          <a:xfrm>
            <a:off x="3216865" y="4924523"/>
            <a:ext cx="1432815" cy="1636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70" name="화살표: 오른쪽 2069">
            <a:extLst>
              <a:ext uri="{FF2B5EF4-FFF2-40B4-BE49-F238E27FC236}">
                <a16:creationId xmlns:a16="http://schemas.microsoft.com/office/drawing/2014/main" id="{BE10BA9B-70AB-0397-7CA4-55502943B279}"/>
              </a:ext>
            </a:extLst>
          </p:cNvPr>
          <p:cNvSpPr/>
          <p:nvPr/>
        </p:nvSpPr>
        <p:spPr>
          <a:xfrm>
            <a:off x="3247713" y="5865474"/>
            <a:ext cx="1401967" cy="182415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2077" name="그림 2076">
            <a:extLst>
              <a:ext uri="{FF2B5EF4-FFF2-40B4-BE49-F238E27FC236}">
                <a16:creationId xmlns:a16="http://schemas.microsoft.com/office/drawing/2014/main" id="{52AB760C-3778-0D72-C001-24CA5D00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99" y="5731677"/>
            <a:ext cx="396000" cy="377582"/>
          </a:xfrm>
          <a:prstGeom prst="rect">
            <a:avLst/>
          </a:prstGeom>
        </p:spPr>
      </p:pic>
      <p:sp>
        <p:nvSpPr>
          <p:cNvPr id="2078" name="TextBox 2077">
            <a:extLst>
              <a:ext uri="{FF2B5EF4-FFF2-40B4-BE49-F238E27FC236}">
                <a16:creationId xmlns:a16="http://schemas.microsoft.com/office/drawing/2014/main" id="{68F8BEBC-A7C2-5D87-9AC9-11BAD4DA21AC}"/>
              </a:ext>
            </a:extLst>
          </p:cNvPr>
          <p:cNvSpPr txBox="1"/>
          <p:nvPr/>
        </p:nvSpPr>
        <p:spPr>
          <a:xfrm>
            <a:off x="4773165" y="4935806"/>
            <a:ext cx="705642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 ppm</a:t>
            </a:r>
          </a:p>
        </p:txBody>
      </p:sp>
      <p:sp>
        <p:nvSpPr>
          <p:cNvPr id="2079" name="사각형: 둥근 모서리 2078">
            <a:extLst>
              <a:ext uri="{FF2B5EF4-FFF2-40B4-BE49-F238E27FC236}">
                <a16:creationId xmlns:a16="http://schemas.microsoft.com/office/drawing/2014/main" id="{F318A269-8353-D692-B6F5-CBC1A94F9C99}"/>
              </a:ext>
            </a:extLst>
          </p:cNvPr>
          <p:cNvSpPr/>
          <p:nvPr/>
        </p:nvSpPr>
        <p:spPr>
          <a:xfrm>
            <a:off x="4720173" y="4786723"/>
            <a:ext cx="833562" cy="431173"/>
          </a:xfrm>
          <a:prstGeom prst="roundRect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80" name="TextBox 2079">
            <a:extLst>
              <a:ext uri="{FF2B5EF4-FFF2-40B4-BE49-F238E27FC236}">
                <a16:creationId xmlns:a16="http://schemas.microsoft.com/office/drawing/2014/main" id="{E8853092-FAE5-086D-FE39-26D348B282DB}"/>
              </a:ext>
            </a:extLst>
          </p:cNvPr>
          <p:cNvSpPr txBox="1"/>
          <p:nvPr/>
        </p:nvSpPr>
        <p:spPr>
          <a:xfrm>
            <a:off x="4731185" y="4718436"/>
            <a:ext cx="822341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Actual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81" name="사각형: 둥근 모서리 2080">
            <a:extLst>
              <a:ext uri="{FF2B5EF4-FFF2-40B4-BE49-F238E27FC236}">
                <a16:creationId xmlns:a16="http://schemas.microsoft.com/office/drawing/2014/main" id="{259931F4-1A1D-62C4-4502-05373EEF8320}"/>
              </a:ext>
            </a:extLst>
          </p:cNvPr>
          <p:cNvSpPr/>
          <p:nvPr/>
        </p:nvSpPr>
        <p:spPr>
          <a:xfrm>
            <a:off x="4733911" y="5358294"/>
            <a:ext cx="833562" cy="1207917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BE993214-2390-6D83-8CF3-4D5BCB28C143}"/>
              </a:ext>
            </a:extLst>
          </p:cNvPr>
          <p:cNvSpPr txBox="1"/>
          <p:nvPr/>
        </p:nvSpPr>
        <p:spPr>
          <a:xfrm>
            <a:off x="4714014" y="5283611"/>
            <a:ext cx="878447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Optimization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84" name="TextBox 2083">
            <a:extLst>
              <a:ext uri="{FF2B5EF4-FFF2-40B4-BE49-F238E27FC236}">
                <a16:creationId xmlns:a16="http://schemas.microsoft.com/office/drawing/2014/main" id="{9384F36F-805C-CADE-E9C9-7FEB5FC14D80}"/>
              </a:ext>
            </a:extLst>
          </p:cNvPr>
          <p:cNvSpPr txBox="1"/>
          <p:nvPr/>
        </p:nvSpPr>
        <p:spPr>
          <a:xfrm>
            <a:off x="4768819" y="5541437"/>
            <a:ext cx="756938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    ppm</a:t>
            </a:r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92B42908-1D95-8037-56DB-F36E7C9CF98D}"/>
              </a:ext>
            </a:extLst>
          </p:cNvPr>
          <p:cNvSpPr txBox="1"/>
          <p:nvPr/>
        </p:nvSpPr>
        <p:spPr>
          <a:xfrm>
            <a:off x="4764131" y="5826005"/>
            <a:ext cx="740907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      ppm</a:t>
            </a:r>
          </a:p>
        </p:txBody>
      </p:sp>
      <p:sp>
        <p:nvSpPr>
          <p:cNvPr id="2087" name="TextBox 2086">
            <a:extLst>
              <a:ext uri="{FF2B5EF4-FFF2-40B4-BE49-F238E27FC236}">
                <a16:creationId xmlns:a16="http://schemas.microsoft.com/office/drawing/2014/main" id="{AF26B4B8-2D02-766F-EF59-4E669C9C499C}"/>
              </a:ext>
            </a:extLst>
          </p:cNvPr>
          <p:cNvSpPr txBox="1"/>
          <p:nvPr/>
        </p:nvSpPr>
        <p:spPr>
          <a:xfrm>
            <a:off x="4757807" y="6114206"/>
            <a:ext cx="782587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3.98 ppm</a:t>
            </a:r>
          </a:p>
        </p:txBody>
      </p:sp>
      <p:sp>
        <p:nvSpPr>
          <p:cNvPr id="2088" name="TextBox 2087">
            <a:extLst>
              <a:ext uri="{FF2B5EF4-FFF2-40B4-BE49-F238E27FC236}">
                <a16:creationId xmlns:a16="http://schemas.microsoft.com/office/drawing/2014/main" id="{C80EFE52-43DE-CD26-8684-4D5C55B34CF3}"/>
              </a:ext>
            </a:extLst>
          </p:cNvPr>
          <p:cNvSpPr txBox="1"/>
          <p:nvPr/>
        </p:nvSpPr>
        <p:spPr>
          <a:xfrm>
            <a:off x="5019052" y="6344225"/>
            <a:ext cx="23756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2102" name="TextBox 2101">
            <a:extLst>
              <a:ext uri="{FF2B5EF4-FFF2-40B4-BE49-F238E27FC236}">
                <a16:creationId xmlns:a16="http://schemas.microsoft.com/office/drawing/2014/main" id="{8D98087B-9982-2407-A4E3-03B8B36F3137}"/>
              </a:ext>
            </a:extLst>
          </p:cNvPr>
          <p:cNvSpPr txBox="1"/>
          <p:nvPr/>
        </p:nvSpPr>
        <p:spPr>
          <a:xfrm>
            <a:off x="3507566" y="5481065"/>
            <a:ext cx="598241" cy="319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Model</a:t>
            </a:r>
            <a:endParaRPr lang="ko-KR" altLang="en-US" sz="1100" dirty="0">
              <a:solidFill>
                <a:srgbClr val="4472C4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03" name="TextBox 2102">
            <a:extLst>
              <a:ext uri="{FF2B5EF4-FFF2-40B4-BE49-F238E27FC236}">
                <a16:creationId xmlns:a16="http://schemas.microsoft.com/office/drawing/2014/main" id="{83F70DFE-1C2F-8A83-BA43-6218C9EF9904}"/>
              </a:ext>
            </a:extLst>
          </p:cNvPr>
          <p:cNvSpPr txBox="1"/>
          <p:nvPr/>
        </p:nvSpPr>
        <p:spPr>
          <a:xfrm>
            <a:off x="936527" y="6663680"/>
            <a:ext cx="5966697" cy="319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최적화 과정을 통해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배출량 환경 기준을 만족하면서 </a:t>
            </a:r>
            <a:r>
              <a:rPr lang="ko-KR" altLang="en-US" sz="1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암모니아 소비량을 감소시키는 </a:t>
            </a:r>
            <a:r>
              <a:rPr lang="en-US" altLang="ko-KR" sz="1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FCV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도출</a:t>
            </a:r>
          </a:p>
        </p:txBody>
      </p:sp>
      <p:sp>
        <p:nvSpPr>
          <p:cNvPr id="2107" name="직사각형 2106">
            <a:extLst>
              <a:ext uri="{FF2B5EF4-FFF2-40B4-BE49-F238E27FC236}">
                <a16:creationId xmlns:a16="http://schemas.microsoft.com/office/drawing/2014/main" id="{77140D0F-99F0-3A2B-8E99-00782099BF5D}"/>
              </a:ext>
            </a:extLst>
          </p:cNvPr>
          <p:cNvSpPr/>
          <p:nvPr/>
        </p:nvSpPr>
        <p:spPr>
          <a:xfrm>
            <a:off x="1911057" y="7150127"/>
            <a:ext cx="4198171" cy="13494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08" name="TextBox 2107">
            <a:extLst>
              <a:ext uri="{FF2B5EF4-FFF2-40B4-BE49-F238E27FC236}">
                <a16:creationId xmlns:a16="http://schemas.microsoft.com/office/drawing/2014/main" id="{63530DEC-30C1-99EA-490E-54CB94ACD3C1}"/>
              </a:ext>
            </a:extLst>
          </p:cNvPr>
          <p:cNvSpPr txBox="1"/>
          <p:nvPr/>
        </p:nvSpPr>
        <p:spPr>
          <a:xfrm>
            <a:off x="3233349" y="8510547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2" name="TextBox 2111">
            <a:extLst>
              <a:ext uri="{FF2B5EF4-FFF2-40B4-BE49-F238E27FC236}">
                <a16:creationId xmlns:a16="http://schemas.microsoft.com/office/drawing/2014/main" id="{67D0A2EF-A143-D21B-36B5-930A176B605C}"/>
              </a:ext>
            </a:extLst>
          </p:cNvPr>
          <p:cNvSpPr txBox="1"/>
          <p:nvPr/>
        </p:nvSpPr>
        <p:spPr>
          <a:xfrm>
            <a:off x="6112857" y="8378668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시간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(hour)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13" name="TextBox 2112">
            <a:extLst>
              <a:ext uri="{FF2B5EF4-FFF2-40B4-BE49-F238E27FC236}">
                <a16:creationId xmlns:a16="http://schemas.microsoft.com/office/drawing/2014/main" id="{C17A65EE-678B-65EF-3019-67821ACB699F}"/>
              </a:ext>
            </a:extLst>
          </p:cNvPr>
          <p:cNvSpPr txBox="1"/>
          <p:nvPr/>
        </p:nvSpPr>
        <p:spPr>
          <a:xfrm>
            <a:off x="3998151" y="850980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6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5" name="TextBox 2114">
            <a:extLst>
              <a:ext uri="{FF2B5EF4-FFF2-40B4-BE49-F238E27FC236}">
                <a16:creationId xmlns:a16="http://schemas.microsoft.com/office/drawing/2014/main" id="{A2A700D0-E252-6EBD-3787-CA231A67F322}"/>
              </a:ext>
            </a:extLst>
          </p:cNvPr>
          <p:cNvSpPr txBox="1"/>
          <p:nvPr/>
        </p:nvSpPr>
        <p:spPr>
          <a:xfrm>
            <a:off x="2405047" y="850980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7" name="TextBox 2116">
            <a:extLst>
              <a:ext uri="{FF2B5EF4-FFF2-40B4-BE49-F238E27FC236}">
                <a16:creationId xmlns:a16="http://schemas.microsoft.com/office/drawing/2014/main" id="{887F6759-23A9-2CAE-7F7B-6B78395B9B82}"/>
              </a:ext>
            </a:extLst>
          </p:cNvPr>
          <p:cNvSpPr txBox="1"/>
          <p:nvPr/>
        </p:nvSpPr>
        <p:spPr>
          <a:xfrm>
            <a:off x="779404" y="7144960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암모니아 사용량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r"/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누적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119" name="직선 연결선 2118">
            <a:extLst>
              <a:ext uri="{FF2B5EF4-FFF2-40B4-BE49-F238E27FC236}">
                <a16:creationId xmlns:a16="http://schemas.microsoft.com/office/drawing/2014/main" id="{EC3A6757-607B-0723-1D35-E4ADA84CE984}"/>
              </a:ext>
            </a:extLst>
          </p:cNvPr>
          <p:cNvCxnSpPr>
            <a:cxnSpLocks/>
          </p:cNvCxnSpPr>
          <p:nvPr/>
        </p:nvCxnSpPr>
        <p:spPr>
          <a:xfrm flipV="1">
            <a:off x="1901052" y="8263584"/>
            <a:ext cx="811104" cy="246221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직선 연결선 2120">
            <a:extLst>
              <a:ext uri="{FF2B5EF4-FFF2-40B4-BE49-F238E27FC236}">
                <a16:creationId xmlns:a16="http://schemas.microsoft.com/office/drawing/2014/main" id="{C6C5168E-3037-D7DA-8E00-A6A0D783D576}"/>
              </a:ext>
            </a:extLst>
          </p:cNvPr>
          <p:cNvCxnSpPr>
            <a:cxnSpLocks/>
          </p:cNvCxnSpPr>
          <p:nvPr/>
        </p:nvCxnSpPr>
        <p:spPr>
          <a:xfrm flipV="1">
            <a:off x="2681987" y="8065942"/>
            <a:ext cx="850059" cy="209600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직선 연결선 2126">
            <a:extLst>
              <a:ext uri="{FF2B5EF4-FFF2-40B4-BE49-F238E27FC236}">
                <a16:creationId xmlns:a16="http://schemas.microsoft.com/office/drawing/2014/main" id="{BB630A17-3730-757D-FDC5-EDB48A912265}"/>
              </a:ext>
            </a:extLst>
          </p:cNvPr>
          <p:cNvCxnSpPr>
            <a:cxnSpLocks/>
          </p:cNvCxnSpPr>
          <p:nvPr/>
        </p:nvCxnSpPr>
        <p:spPr>
          <a:xfrm flipV="1">
            <a:off x="3532046" y="7769033"/>
            <a:ext cx="780265" cy="296909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8" name="직선 연결선 2127">
            <a:extLst>
              <a:ext uri="{FF2B5EF4-FFF2-40B4-BE49-F238E27FC236}">
                <a16:creationId xmlns:a16="http://schemas.microsoft.com/office/drawing/2014/main" id="{A553F648-000C-2FF4-B9A9-DA561AF1C45D}"/>
              </a:ext>
            </a:extLst>
          </p:cNvPr>
          <p:cNvCxnSpPr>
            <a:cxnSpLocks/>
          </p:cNvCxnSpPr>
          <p:nvPr/>
        </p:nvCxnSpPr>
        <p:spPr>
          <a:xfrm flipV="1">
            <a:off x="4309572" y="7406423"/>
            <a:ext cx="698894" cy="362610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9" name="TextBox 2128">
            <a:extLst>
              <a:ext uri="{FF2B5EF4-FFF2-40B4-BE49-F238E27FC236}">
                <a16:creationId xmlns:a16="http://schemas.microsoft.com/office/drawing/2014/main" id="{8FF8232D-6B67-5CD2-A7F5-52EBDC7EF9E8}"/>
              </a:ext>
            </a:extLst>
          </p:cNvPr>
          <p:cNvSpPr txBox="1"/>
          <p:nvPr/>
        </p:nvSpPr>
        <p:spPr>
          <a:xfrm>
            <a:off x="4738671" y="8511408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8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2130" name="직선 연결선 2129">
            <a:extLst>
              <a:ext uri="{FF2B5EF4-FFF2-40B4-BE49-F238E27FC236}">
                <a16:creationId xmlns:a16="http://schemas.microsoft.com/office/drawing/2014/main" id="{E5E2B3FD-7D4B-2B0E-F81E-C4481942A77B}"/>
              </a:ext>
            </a:extLst>
          </p:cNvPr>
          <p:cNvCxnSpPr>
            <a:cxnSpLocks/>
          </p:cNvCxnSpPr>
          <p:nvPr/>
        </p:nvCxnSpPr>
        <p:spPr>
          <a:xfrm flipV="1">
            <a:off x="1901316" y="8325311"/>
            <a:ext cx="807211" cy="184494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직선 연결선 2130">
            <a:extLst>
              <a:ext uri="{FF2B5EF4-FFF2-40B4-BE49-F238E27FC236}">
                <a16:creationId xmlns:a16="http://schemas.microsoft.com/office/drawing/2014/main" id="{412A028A-5CAF-69A3-843C-C53B07FF3A4F}"/>
              </a:ext>
            </a:extLst>
          </p:cNvPr>
          <p:cNvCxnSpPr>
            <a:cxnSpLocks/>
          </p:cNvCxnSpPr>
          <p:nvPr/>
        </p:nvCxnSpPr>
        <p:spPr>
          <a:xfrm flipV="1">
            <a:off x="2682251" y="8123998"/>
            <a:ext cx="850059" cy="209600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2" name="직선 연결선 2131">
            <a:extLst>
              <a:ext uri="{FF2B5EF4-FFF2-40B4-BE49-F238E27FC236}">
                <a16:creationId xmlns:a16="http://schemas.microsoft.com/office/drawing/2014/main" id="{2C5C9E11-411C-6351-FCC8-FF4AD77DA5FA}"/>
              </a:ext>
            </a:extLst>
          </p:cNvPr>
          <p:cNvCxnSpPr>
            <a:cxnSpLocks/>
          </p:cNvCxnSpPr>
          <p:nvPr/>
        </p:nvCxnSpPr>
        <p:spPr>
          <a:xfrm flipV="1">
            <a:off x="3532325" y="7889882"/>
            <a:ext cx="801802" cy="235930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직선 연결선 2136">
            <a:extLst>
              <a:ext uri="{FF2B5EF4-FFF2-40B4-BE49-F238E27FC236}">
                <a16:creationId xmlns:a16="http://schemas.microsoft.com/office/drawing/2014/main" id="{67C8278F-BF8A-A298-FF81-7D500A3F2988}"/>
              </a:ext>
            </a:extLst>
          </p:cNvPr>
          <p:cNvCxnSpPr>
            <a:cxnSpLocks/>
          </p:cNvCxnSpPr>
          <p:nvPr/>
        </p:nvCxnSpPr>
        <p:spPr>
          <a:xfrm flipV="1">
            <a:off x="4309836" y="7556053"/>
            <a:ext cx="691949" cy="343606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8" name="화살표: 아래쪽 2137">
            <a:extLst>
              <a:ext uri="{FF2B5EF4-FFF2-40B4-BE49-F238E27FC236}">
                <a16:creationId xmlns:a16="http://schemas.microsoft.com/office/drawing/2014/main" id="{BF6DCEE1-887A-C2AE-7071-F4E7DC45544B}"/>
              </a:ext>
            </a:extLst>
          </p:cNvPr>
          <p:cNvSpPr/>
          <p:nvPr/>
        </p:nvSpPr>
        <p:spPr>
          <a:xfrm>
            <a:off x="3797991" y="7826579"/>
            <a:ext cx="222790" cy="2902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39" name="TextBox 2138">
            <a:extLst>
              <a:ext uri="{FF2B5EF4-FFF2-40B4-BE49-F238E27FC236}">
                <a16:creationId xmlns:a16="http://schemas.microsoft.com/office/drawing/2014/main" id="{BA92F900-55D5-90E2-3891-2060D956AF80}"/>
              </a:ext>
            </a:extLst>
          </p:cNvPr>
          <p:cNvSpPr txBox="1"/>
          <p:nvPr/>
        </p:nvSpPr>
        <p:spPr>
          <a:xfrm>
            <a:off x="3948988" y="7233247"/>
            <a:ext cx="976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40" name="TextBox 2139">
            <a:extLst>
              <a:ext uri="{FF2B5EF4-FFF2-40B4-BE49-F238E27FC236}">
                <a16:creationId xmlns:a16="http://schemas.microsoft.com/office/drawing/2014/main" id="{9EAFB5B9-DB74-09FD-2BE2-68FA1249D186}"/>
              </a:ext>
            </a:extLst>
          </p:cNvPr>
          <p:cNvSpPr txBox="1"/>
          <p:nvPr/>
        </p:nvSpPr>
        <p:spPr>
          <a:xfrm>
            <a:off x="4841700" y="7580463"/>
            <a:ext cx="1239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Optimized Value</a:t>
            </a:r>
            <a:endParaRPr lang="ko-KR" altLang="en-US" sz="105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41" name="TextBox 2140">
            <a:extLst>
              <a:ext uri="{FF2B5EF4-FFF2-40B4-BE49-F238E27FC236}">
                <a16:creationId xmlns:a16="http://schemas.microsoft.com/office/drawing/2014/main" id="{5B6147D2-1ED8-383D-41F6-BC401DF74FB1}"/>
              </a:ext>
            </a:extLst>
          </p:cNvPr>
          <p:cNvSpPr txBox="1"/>
          <p:nvPr/>
        </p:nvSpPr>
        <p:spPr>
          <a:xfrm>
            <a:off x="4012665" y="8052381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암모니아 사용량 절감</a:t>
            </a:r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2.5% 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D25370-321B-ABB3-E8EF-36CDCB1F43BB}"/>
              </a:ext>
            </a:extLst>
          </p:cNvPr>
          <p:cNvSpPr/>
          <p:nvPr/>
        </p:nvSpPr>
        <p:spPr>
          <a:xfrm>
            <a:off x="6110860" y="5440071"/>
            <a:ext cx="1002727" cy="928051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AAF6F-8CA1-51FC-A205-C03351C91691}"/>
              </a:ext>
            </a:extLst>
          </p:cNvPr>
          <p:cNvSpPr txBox="1"/>
          <p:nvPr/>
        </p:nvSpPr>
        <p:spPr>
          <a:xfrm>
            <a:off x="6044136" y="5294433"/>
            <a:ext cx="1094852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Optimized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9CF84EC-EAD6-8E3C-6F89-C3E8F989379F}"/>
              </a:ext>
            </a:extLst>
          </p:cNvPr>
          <p:cNvSpPr/>
          <p:nvPr/>
        </p:nvSpPr>
        <p:spPr>
          <a:xfrm>
            <a:off x="5582691" y="5850287"/>
            <a:ext cx="498451" cy="216726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1C929-9E25-EEFF-FDE2-AE36252B878E}"/>
              </a:ext>
            </a:extLst>
          </p:cNvPr>
          <p:cNvSpPr txBox="1"/>
          <p:nvPr/>
        </p:nvSpPr>
        <p:spPr>
          <a:xfrm>
            <a:off x="6247433" y="5594288"/>
            <a:ext cx="713658" cy="2462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0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0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95EB6E-F385-F821-AB73-C1B7B6CFC21D}"/>
              </a:ext>
            </a:extLst>
          </p:cNvPr>
          <p:cNvSpPr txBox="1"/>
          <p:nvPr/>
        </p:nvSpPr>
        <p:spPr>
          <a:xfrm>
            <a:off x="6124709" y="5844273"/>
            <a:ext cx="1000595" cy="485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br>
              <a:rPr lang="en-US" altLang="ko-KR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보다 더 작은 </a:t>
            </a:r>
            <a:r>
              <a:rPr lang="en-US" altLang="ko-KR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endParaRPr lang="ko-KR" altLang="en-US" sz="9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29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D82F3EB-09F9-3CD6-6714-2FC173C67827}"/>
              </a:ext>
            </a:extLst>
          </p:cNvPr>
          <p:cNvSpPr/>
          <p:nvPr/>
        </p:nvSpPr>
        <p:spPr>
          <a:xfrm>
            <a:off x="6301017" y="0"/>
            <a:ext cx="5389123" cy="14688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451D5-4FF5-E709-3033-8074E9298A3D}"/>
              </a:ext>
            </a:extLst>
          </p:cNvPr>
          <p:cNvSpPr txBox="1"/>
          <p:nvPr/>
        </p:nvSpPr>
        <p:spPr>
          <a:xfrm>
            <a:off x="6270061" y="600075"/>
            <a:ext cx="839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Datasets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B4C48A4-E1A8-F3F4-15EF-1C3180643384}"/>
              </a:ext>
            </a:extLst>
          </p:cNvPr>
          <p:cNvSpPr/>
          <p:nvPr/>
        </p:nvSpPr>
        <p:spPr>
          <a:xfrm>
            <a:off x="7960458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A2680-4B8D-6ECC-50FA-653BB8640846}"/>
              </a:ext>
            </a:extLst>
          </p:cNvPr>
          <p:cNvSpPr txBox="1"/>
          <p:nvPr/>
        </p:nvSpPr>
        <p:spPr>
          <a:xfrm>
            <a:off x="7989033" y="957128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CCC2E7-C683-7259-BFA2-B14EB2ADA88C}"/>
              </a:ext>
            </a:extLst>
          </p:cNvPr>
          <p:cNvSpPr/>
          <p:nvPr/>
        </p:nvSpPr>
        <p:spPr>
          <a:xfrm>
            <a:off x="8773496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9496D-5936-EBB5-754E-F9686251F169}"/>
              </a:ext>
            </a:extLst>
          </p:cNvPr>
          <p:cNvSpPr txBox="1"/>
          <p:nvPr/>
        </p:nvSpPr>
        <p:spPr>
          <a:xfrm>
            <a:off x="8800642" y="91169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AMMONIA </a:t>
            </a:r>
            <a:b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A384C8-E403-8281-951E-771248C9564F}"/>
              </a:ext>
            </a:extLst>
          </p:cNvPr>
          <p:cNvSpPr/>
          <p:nvPr/>
        </p:nvSpPr>
        <p:spPr>
          <a:xfrm>
            <a:off x="9592646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545BF-D7B8-197A-2E87-82AD6536021C}"/>
              </a:ext>
            </a:extLst>
          </p:cNvPr>
          <p:cNvSpPr txBox="1"/>
          <p:nvPr/>
        </p:nvSpPr>
        <p:spPr>
          <a:xfrm>
            <a:off x="9611696" y="957128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828E05-333A-2E1D-724D-054287C3B876}"/>
              </a:ext>
            </a:extLst>
          </p:cNvPr>
          <p:cNvSpPr/>
          <p:nvPr/>
        </p:nvSpPr>
        <p:spPr>
          <a:xfrm>
            <a:off x="10426078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A8A46-10A5-F4B2-6D3D-0B0A0DFBA82D}"/>
              </a:ext>
            </a:extLst>
          </p:cNvPr>
          <p:cNvSpPr txBox="1"/>
          <p:nvPr/>
        </p:nvSpPr>
        <p:spPr>
          <a:xfrm>
            <a:off x="10568953" y="957128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ACB29-B94D-03C3-EEE6-7311FB719DC5}"/>
              </a:ext>
            </a:extLst>
          </p:cNvPr>
          <p:cNvSpPr txBox="1"/>
          <p:nvPr/>
        </p:nvSpPr>
        <p:spPr>
          <a:xfrm>
            <a:off x="11139728" y="815518"/>
            <a:ext cx="61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 … 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562582-BAF2-4870-067A-EBB0EE08F491}"/>
              </a:ext>
            </a:extLst>
          </p:cNvPr>
          <p:cNvSpPr/>
          <p:nvPr/>
        </p:nvSpPr>
        <p:spPr>
          <a:xfrm>
            <a:off x="7991721" y="106338"/>
            <a:ext cx="3359150" cy="266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CFCB9D-88E5-D98B-9826-F74354D135F4}"/>
              </a:ext>
            </a:extLst>
          </p:cNvPr>
          <p:cNvSpPr/>
          <p:nvPr/>
        </p:nvSpPr>
        <p:spPr>
          <a:xfrm>
            <a:off x="9090271" y="106338"/>
            <a:ext cx="1155700" cy="2667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8C847-DF08-4D92-4348-AB89F89BEA7B}"/>
              </a:ext>
            </a:extLst>
          </p:cNvPr>
          <p:cNvSpPr txBox="1"/>
          <p:nvPr/>
        </p:nvSpPr>
        <p:spPr>
          <a:xfrm>
            <a:off x="885046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2019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20D89-1B56-731E-BE62-371ED30AF990}"/>
              </a:ext>
            </a:extLst>
          </p:cNvPr>
          <p:cNvSpPr txBox="1"/>
          <p:nvPr/>
        </p:nvSpPr>
        <p:spPr>
          <a:xfrm>
            <a:off x="942831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2020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EC5E79-4886-496E-FF1D-BC2692A32CDC}"/>
              </a:ext>
            </a:extLst>
          </p:cNvPr>
          <p:cNvSpPr txBox="1"/>
          <p:nvPr/>
        </p:nvSpPr>
        <p:spPr>
          <a:xfrm>
            <a:off x="1000616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2021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8C875-F568-7021-0BDF-482B91E6B7DA}"/>
              </a:ext>
            </a:extLst>
          </p:cNvPr>
          <p:cNvSpPr txBox="1"/>
          <p:nvPr/>
        </p:nvSpPr>
        <p:spPr>
          <a:xfrm>
            <a:off x="1111106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2025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00B28-7CF1-ED7E-AC95-A45874631265}"/>
              </a:ext>
            </a:extLst>
          </p:cNvPr>
          <p:cNvSpPr txBox="1"/>
          <p:nvPr/>
        </p:nvSpPr>
        <p:spPr>
          <a:xfrm>
            <a:off x="7804203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2017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663F1F-9975-EFDA-9472-D33B317DDCD7}"/>
              </a:ext>
            </a:extLst>
          </p:cNvPr>
          <p:cNvSpPr txBox="1"/>
          <p:nvPr/>
        </p:nvSpPr>
        <p:spPr>
          <a:xfrm>
            <a:off x="7028936" y="125914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Timeframe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C7ED94-AF04-D0E5-1578-FF7A6973F196}"/>
              </a:ext>
            </a:extLst>
          </p:cNvPr>
          <p:cNvSpPr txBox="1"/>
          <p:nvPr/>
        </p:nvSpPr>
        <p:spPr>
          <a:xfrm>
            <a:off x="7101880" y="943570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Features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3B8B13-D12E-31A7-DE32-CAC9DBDDDC82}"/>
              </a:ext>
            </a:extLst>
          </p:cNvPr>
          <p:cNvSpPr/>
          <p:nvPr/>
        </p:nvSpPr>
        <p:spPr>
          <a:xfrm>
            <a:off x="6301017" y="1677129"/>
            <a:ext cx="5389123" cy="11653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055AC-EC4A-A06E-4E19-B67AF6E5887E}"/>
              </a:ext>
            </a:extLst>
          </p:cNvPr>
          <p:cNvSpPr txBox="1"/>
          <p:nvPr/>
        </p:nvSpPr>
        <p:spPr>
          <a:xfrm>
            <a:off x="9304719" y="2542915"/>
            <a:ext cx="1535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 Preprocessing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4" name="그래픽 23" descr="데이터베이스 단색으로 채워진">
            <a:extLst>
              <a:ext uri="{FF2B5EF4-FFF2-40B4-BE49-F238E27FC236}">
                <a16:creationId xmlns:a16="http://schemas.microsoft.com/office/drawing/2014/main" id="{FDFBFBC7-0305-A54E-C461-12E437915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7601" y="1771884"/>
            <a:ext cx="1012708" cy="72209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1021EA-D08F-74D7-594B-5A876023803A}"/>
              </a:ext>
            </a:extLst>
          </p:cNvPr>
          <p:cNvSpPr/>
          <p:nvPr/>
        </p:nvSpPr>
        <p:spPr>
          <a:xfrm>
            <a:off x="9754413" y="2082430"/>
            <a:ext cx="295275" cy="320221"/>
          </a:xfrm>
          <a:prstGeom prst="rect">
            <a:avLst/>
          </a:prstGeom>
          <a:solidFill>
            <a:schemeClr val="bg1"/>
          </a:solidFill>
          <a:ln w="1905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래픽 25" descr="톱니바퀴 윤곽선">
            <a:extLst>
              <a:ext uri="{FF2B5EF4-FFF2-40B4-BE49-F238E27FC236}">
                <a16:creationId xmlns:a16="http://schemas.microsoft.com/office/drawing/2014/main" id="{46301EC0-7914-6314-A8A7-2835FA921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5763" y="2082430"/>
            <a:ext cx="430600" cy="339271"/>
          </a:xfrm>
          <a:prstGeom prst="rect">
            <a:avLst/>
          </a:prstGeom>
        </p:spPr>
      </p:pic>
      <p:pic>
        <p:nvPicPr>
          <p:cNvPr id="27" name="그래픽 26" descr="데이터베이스 단색으로 채워진">
            <a:extLst>
              <a:ext uri="{FF2B5EF4-FFF2-40B4-BE49-F238E27FC236}">
                <a16:creationId xmlns:a16="http://schemas.microsoft.com/office/drawing/2014/main" id="{B460DA07-9ACB-0B06-50FF-43BB832A9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284673" y="1806355"/>
            <a:ext cx="632750" cy="451173"/>
          </a:xfrm>
          <a:prstGeom prst="rect">
            <a:avLst/>
          </a:prstGeom>
        </p:spPr>
      </p:pic>
      <p:pic>
        <p:nvPicPr>
          <p:cNvPr id="28" name="그래픽 27" descr="데이터베이스 단색으로 채워진">
            <a:extLst>
              <a:ext uri="{FF2B5EF4-FFF2-40B4-BE49-F238E27FC236}">
                <a16:creationId xmlns:a16="http://schemas.microsoft.com/office/drawing/2014/main" id="{801DAF3D-585E-BEE2-B8DC-BD7C98405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673953" y="1806355"/>
            <a:ext cx="632750" cy="451173"/>
          </a:xfrm>
          <a:prstGeom prst="rect">
            <a:avLst/>
          </a:prstGeom>
        </p:spPr>
      </p:pic>
      <p:pic>
        <p:nvPicPr>
          <p:cNvPr id="29" name="그래픽 28" descr="데이터베이스 단색으로 채워진">
            <a:extLst>
              <a:ext uri="{FF2B5EF4-FFF2-40B4-BE49-F238E27FC236}">
                <a16:creationId xmlns:a16="http://schemas.microsoft.com/office/drawing/2014/main" id="{0DB7E9AB-0591-1E3F-A159-1012B160B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478680" y="1997038"/>
            <a:ext cx="632750" cy="4511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0801912-26EC-8CFB-7606-D89F0C550002}"/>
              </a:ext>
            </a:extLst>
          </p:cNvPr>
          <p:cNvSpPr txBox="1"/>
          <p:nvPr/>
        </p:nvSpPr>
        <p:spPr>
          <a:xfrm>
            <a:off x="7300813" y="2542915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 Cleaning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1" name="그래픽 30" descr="가위 윤곽선">
            <a:extLst>
              <a:ext uri="{FF2B5EF4-FFF2-40B4-BE49-F238E27FC236}">
                <a16:creationId xmlns:a16="http://schemas.microsoft.com/office/drawing/2014/main" id="{413238F4-2C8A-08B2-E4D5-65FEE0BE1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951254" y="2161005"/>
            <a:ext cx="367980" cy="36798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EC4B54-A769-315A-AD72-D2BEB3322408}"/>
              </a:ext>
            </a:extLst>
          </p:cNvPr>
          <p:cNvSpPr/>
          <p:nvPr/>
        </p:nvSpPr>
        <p:spPr>
          <a:xfrm>
            <a:off x="6300559" y="3041738"/>
            <a:ext cx="5389123" cy="3562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CDBDA9E-571C-8A32-AC9B-41A22B86DE0C}"/>
              </a:ext>
            </a:extLst>
          </p:cNvPr>
          <p:cNvSpPr/>
          <p:nvPr/>
        </p:nvSpPr>
        <p:spPr>
          <a:xfrm>
            <a:off x="8230421" y="4343242"/>
            <a:ext cx="437967" cy="238125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텍스트, 도표, 지도이(가) 표시된 사진&#10;&#10;자동 생성된 설명">
            <a:extLst>
              <a:ext uri="{FF2B5EF4-FFF2-40B4-BE49-F238E27FC236}">
                <a16:creationId xmlns:a16="http://schemas.microsoft.com/office/drawing/2014/main" id="{98DF2572-2CF2-EBAC-F5F0-B19DE83FDF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96" y="3185981"/>
            <a:ext cx="2880000" cy="30991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3892C10-60B9-90AF-8269-A795234C9EB5}"/>
              </a:ext>
            </a:extLst>
          </p:cNvPr>
          <p:cNvSpPr txBox="1"/>
          <p:nvPr/>
        </p:nvSpPr>
        <p:spPr>
          <a:xfrm>
            <a:off x="9200060" y="6038750"/>
            <a:ext cx="2305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FCV Optimization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(Particle Swarm Optimization)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12D6F5-7039-2A69-A068-D6145A1BACA3}"/>
              </a:ext>
            </a:extLst>
          </p:cNvPr>
          <p:cNvSpPr txBox="1"/>
          <p:nvPr/>
        </p:nvSpPr>
        <p:spPr>
          <a:xfrm>
            <a:off x="9177943" y="133608"/>
            <a:ext cx="10398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Reliable Data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C4D42611-0751-F93E-6AA9-7D1AF5151B34}"/>
              </a:ext>
            </a:extLst>
          </p:cNvPr>
          <p:cNvSpPr/>
          <p:nvPr/>
        </p:nvSpPr>
        <p:spPr>
          <a:xfrm>
            <a:off x="8850462" y="1468877"/>
            <a:ext cx="349598" cy="3000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596DD299-A016-DEB0-C38F-0156FBA9258A}"/>
              </a:ext>
            </a:extLst>
          </p:cNvPr>
          <p:cNvSpPr/>
          <p:nvPr/>
        </p:nvSpPr>
        <p:spPr>
          <a:xfrm>
            <a:off x="8855722" y="2858354"/>
            <a:ext cx="349598" cy="3000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26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3EA7D4-1F26-8FD1-FCA8-15BA91B7B7E0}"/>
              </a:ext>
            </a:extLst>
          </p:cNvPr>
          <p:cNvSpPr/>
          <p:nvPr/>
        </p:nvSpPr>
        <p:spPr>
          <a:xfrm>
            <a:off x="2107418" y="5359350"/>
            <a:ext cx="833562" cy="1207917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5260DBE-15D9-38EB-0677-B8BD85613C8E}"/>
              </a:ext>
            </a:extLst>
          </p:cNvPr>
          <p:cNvSpPr/>
          <p:nvPr/>
        </p:nvSpPr>
        <p:spPr>
          <a:xfrm>
            <a:off x="4715827" y="2854436"/>
            <a:ext cx="2132269" cy="104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1C892D-87B8-F7C9-C5D7-DC6E74BC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50" y="1106010"/>
            <a:ext cx="819264" cy="7811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B05C5-78F3-6DFF-C048-5ECDF77DF2D7}"/>
              </a:ext>
            </a:extLst>
          </p:cNvPr>
          <p:cNvSpPr txBox="1"/>
          <p:nvPr/>
        </p:nvSpPr>
        <p:spPr>
          <a:xfrm>
            <a:off x="858146" y="1877027"/>
            <a:ext cx="228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 Prediction Model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(Artificial Neural Network)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4" name="그림 13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375205A2-2B50-D2A1-7EDA-7BD3E0358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r="-1"/>
          <a:stretch/>
        </p:blipFill>
        <p:spPr>
          <a:xfrm>
            <a:off x="4564657" y="1297698"/>
            <a:ext cx="2160000" cy="10921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E77085-6559-A77C-D788-7F76DD87BF7E}"/>
              </a:ext>
            </a:extLst>
          </p:cNvPr>
          <p:cNvSpPr/>
          <p:nvPr/>
        </p:nvSpPr>
        <p:spPr>
          <a:xfrm>
            <a:off x="713793" y="931181"/>
            <a:ext cx="6480000" cy="33937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437853C-354D-F9AA-C993-2F6AD6CB9D01}"/>
              </a:ext>
            </a:extLst>
          </p:cNvPr>
          <p:cNvSpPr/>
          <p:nvPr/>
        </p:nvSpPr>
        <p:spPr>
          <a:xfrm>
            <a:off x="3154218" y="1694486"/>
            <a:ext cx="763467" cy="196538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7172D-BC58-B7F9-005C-A16E59B65DC9}"/>
              </a:ext>
            </a:extLst>
          </p:cNvPr>
          <p:cNvSpPr txBox="1"/>
          <p:nvPr/>
        </p:nvSpPr>
        <p:spPr>
          <a:xfrm>
            <a:off x="3878315" y="1081937"/>
            <a:ext cx="7713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</a:t>
            </a:r>
          </a:p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7A783-E4F4-30C6-5F4B-51765D7B0DD0}"/>
              </a:ext>
            </a:extLst>
          </p:cNvPr>
          <p:cNvSpPr txBox="1"/>
          <p:nvPr/>
        </p:nvSpPr>
        <p:spPr>
          <a:xfrm>
            <a:off x="6637960" y="2120926"/>
            <a:ext cx="550151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Time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199A3-3684-2315-811E-F2D7FD46F247}"/>
              </a:ext>
            </a:extLst>
          </p:cNvPr>
          <p:cNvSpPr txBox="1"/>
          <p:nvPr/>
        </p:nvSpPr>
        <p:spPr>
          <a:xfrm>
            <a:off x="4789317" y="1188893"/>
            <a:ext cx="976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5E3F6A-66EC-8F32-C7CE-9CD73743BF9C}"/>
              </a:ext>
            </a:extLst>
          </p:cNvPr>
          <p:cNvSpPr txBox="1"/>
          <p:nvPr/>
        </p:nvSpPr>
        <p:spPr>
          <a:xfrm>
            <a:off x="4774890" y="2039332"/>
            <a:ext cx="12378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  <a:endParaRPr lang="ko-KR" altLang="en-US" sz="105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2ABEA3-4B84-B657-FB16-D0F212BAAA27}"/>
              </a:ext>
            </a:extLst>
          </p:cNvPr>
          <p:cNvSpPr/>
          <p:nvPr/>
        </p:nvSpPr>
        <p:spPr>
          <a:xfrm>
            <a:off x="713792" y="4411560"/>
            <a:ext cx="6480000" cy="4359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AAAA9-B0B5-6DDE-BCCC-CBEB5FFAA338}"/>
              </a:ext>
            </a:extLst>
          </p:cNvPr>
          <p:cNvSpPr txBox="1"/>
          <p:nvPr/>
        </p:nvSpPr>
        <p:spPr>
          <a:xfrm>
            <a:off x="2087521" y="5261081"/>
            <a:ext cx="878447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Optimization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986F3-77EE-CB9B-F1E8-C8347FAEF75C}"/>
              </a:ext>
            </a:extLst>
          </p:cNvPr>
          <p:cNvSpPr txBox="1"/>
          <p:nvPr/>
        </p:nvSpPr>
        <p:spPr>
          <a:xfrm>
            <a:off x="5287076" y="307878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   ppm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65B9FD-1F41-5C68-F32C-646C9554A29D}"/>
              </a:ext>
            </a:extLst>
          </p:cNvPr>
          <p:cNvSpPr txBox="1"/>
          <p:nvPr/>
        </p:nvSpPr>
        <p:spPr>
          <a:xfrm>
            <a:off x="2073952" y="3248437"/>
            <a:ext cx="918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E8648-CF47-2248-494C-6FA4D674CF6F}"/>
              </a:ext>
            </a:extLst>
          </p:cNvPr>
          <p:cNvSpPr txBox="1"/>
          <p:nvPr/>
        </p:nvSpPr>
        <p:spPr>
          <a:xfrm>
            <a:off x="5275854" y="3482509"/>
            <a:ext cx="98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3.92 ppm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C4F1C8-F688-FE90-BD55-AE80A5E3C42E}"/>
              </a:ext>
            </a:extLst>
          </p:cNvPr>
          <p:cNvSpPr txBox="1"/>
          <p:nvPr/>
        </p:nvSpPr>
        <p:spPr>
          <a:xfrm>
            <a:off x="1131965" y="2933634"/>
            <a:ext cx="864340" cy="1030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A9EC2B-4C1D-2D92-123A-DC854443E741}"/>
              </a:ext>
            </a:extLst>
          </p:cNvPr>
          <p:cNvSpPr/>
          <p:nvPr/>
        </p:nvSpPr>
        <p:spPr>
          <a:xfrm>
            <a:off x="1020095" y="2857434"/>
            <a:ext cx="2044633" cy="11151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BA966E-7990-3A4D-17F8-F7F2C063398E}"/>
              </a:ext>
            </a:extLst>
          </p:cNvPr>
          <p:cNvSpPr txBox="1"/>
          <p:nvPr/>
        </p:nvSpPr>
        <p:spPr>
          <a:xfrm>
            <a:off x="1571490" y="2654684"/>
            <a:ext cx="704039" cy="3606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</a:t>
            </a:r>
            <a:endParaRPr lang="ko-KR" altLang="en-US" sz="13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D8883CB-97A9-0C79-A269-EFF2BA16B25B}"/>
              </a:ext>
            </a:extLst>
          </p:cNvPr>
          <p:cNvSpPr/>
          <p:nvPr/>
        </p:nvSpPr>
        <p:spPr>
          <a:xfrm>
            <a:off x="3147513" y="3117530"/>
            <a:ext cx="1924239" cy="12970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FCAF1E-6459-F789-C330-46A0D8BAB403}"/>
              </a:ext>
            </a:extLst>
          </p:cNvPr>
          <p:cNvSpPr txBox="1"/>
          <p:nvPr/>
        </p:nvSpPr>
        <p:spPr>
          <a:xfrm>
            <a:off x="5231121" y="2625656"/>
            <a:ext cx="1146724" cy="3400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 NOx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D63FB88-DF58-A3B7-F226-9FDD0300E644}"/>
              </a:ext>
            </a:extLst>
          </p:cNvPr>
          <p:cNvSpPr/>
          <p:nvPr/>
        </p:nvSpPr>
        <p:spPr>
          <a:xfrm>
            <a:off x="3147513" y="3508753"/>
            <a:ext cx="1924239" cy="140606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26E62C-466A-23C9-D62C-D66A0A259D90}"/>
              </a:ext>
            </a:extLst>
          </p:cNvPr>
          <p:cNvSpPr/>
          <p:nvPr/>
        </p:nvSpPr>
        <p:spPr>
          <a:xfrm>
            <a:off x="3768706" y="3306820"/>
            <a:ext cx="396000" cy="54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6793D1F-E35C-B171-397E-D66E51E6B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50" y="3374955"/>
            <a:ext cx="396000" cy="377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C57DD5E-E4BC-4966-B434-3186CF3B996D}"/>
              </a:ext>
            </a:extLst>
          </p:cNvPr>
          <p:cNvSpPr txBox="1"/>
          <p:nvPr/>
        </p:nvSpPr>
        <p:spPr>
          <a:xfrm>
            <a:off x="3462880" y="2938926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857D07-286C-10C7-FAD8-5CD35586F441}"/>
              </a:ext>
            </a:extLst>
          </p:cNvPr>
          <p:cNvSpPr txBox="1"/>
          <p:nvPr/>
        </p:nvSpPr>
        <p:spPr>
          <a:xfrm>
            <a:off x="3330225" y="3751037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52B90-F2D9-CB8A-AAAD-BEB9FB78034F}"/>
              </a:ext>
            </a:extLst>
          </p:cNvPr>
          <p:cNvSpPr txBox="1"/>
          <p:nvPr/>
        </p:nvSpPr>
        <p:spPr>
          <a:xfrm>
            <a:off x="4875724" y="3871502"/>
            <a:ext cx="1961050" cy="340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</a:t>
            </a:r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예측 신뢰도 </a:t>
            </a: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90% </a:t>
            </a:r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B868FF-E0D5-9BE9-7A94-E5447147C520}"/>
              </a:ext>
            </a:extLst>
          </p:cNvPr>
          <p:cNvSpPr txBox="1"/>
          <p:nvPr/>
        </p:nvSpPr>
        <p:spPr>
          <a:xfrm>
            <a:off x="1153845" y="4926362"/>
            <a:ext cx="86434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/>
            <a:endParaRPr lang="en-US" altLang="ko-KR" sz="10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747DBE0-D758-AAEA-9469-B3F3DA4EAF38}"/>
              </a:ext>
            </a:extLst>
          </p:cNvPr>
          <p:cNvSpPr/>
          <p:nvPr/>
        </p:nvSpPr>
        <p:spPr>
          <a:xfrm>
            <a:off x="1029276" y="4524554"/>
            <a:ext cx="2088536" cy="20953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97E210-B853-555A-0587-F833EAF547B0}"/>
              </a:ext>
            </a:extLst>
          </p:cNvPr>
          <p:cNvSpPr txBox="1"/>
          <p:nvPr/>
        </p:nvSpPr>
        <p:spPr>
          <a:xfrm>
            <a:off x="1472906" y="4456914"/>
            <a:ext cx="665567" cy="24769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4CBF5F-7651-1C74-8EAC-3A9A9B38B084}"/>
              </a:ext>
            </a:extLst>
          </p:cNvPr>
          <p:cNvSpPr txBox="1"/>
          <p:nvPr/>
        </p:nvSpPr>
        <p:spPr>
          <a:xfrm>
            <a:off x="2146454" y="5517093"/>
            <a:ext cx="72327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5%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F8FD95-6C8E-07A5-2EF2-E26478FB8FFF}"/>
              </a:ext>
            </a:extLst>
          </p:cNvPr>
          <p:cNvSpPr txBox="1"/>
          <p:nvPr/>
        </p:nvSpPr>
        <p:spPr>
          <a:xfrm>
            <a:off x="2138440" y="5801661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24%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A11A33-E314-ECE7-DCE1-80F4CC6BFA28}"/>
              </a:ext>
            </a:extLst>
          </p:cNvPr>
          <p:cNvSpPr txBox="1"/>
          <p:nvPr/>
        </p:nvSpPr>
        <p:spPr>
          <a:xfrm>
            <a:off x="2138440" y="6075348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9DD170-0E15-BF09-9EB9-25358240F0AC}"/>
              </a:ext>
            </a:extLst>
          </p:cNvPr>
          <p:cNvSpPr txBox="1"/>
          <p:nvPr/>
        </p:nvSpPr>
        <p:spPr>
          <a:xfrm>
            <a:off x="2392559" y="6319881"/>
            <a:ext cx="23756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AC5721-9ACE-0601-0C19-FC46E5BBD8E2}"/>
              </a:ext>
            </a:extLst>
          </p:cNvPr>
          <p:cNvSpPr txBox="1"/>
          <p:nvPr/>
        </p:nvSpPr>
        <p:spPr>
          <a:xfrm>
            <a:off x="2145653" y="4892594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17%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0C6F4E7-1995-6AE0-CACF-2794B7EBF7CD}"/>
              </a:ext>
            </a:extLst>
          </p:cNvPr>
          <p:cNvSpPr/>
          <p:nvPr/>
        </p:nvSpPr>
        <p:spPr>
          <a:xfrm>
            <a:off x="2109492" y="4743511"/>
            <a:ext cx="833562" cy="431173"/>
          </a:xfrm>
          <a:prstGeom prst="roundRect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14615C-F6BC-9525-8D45-89F2CC94CDCA}"/>
              </a:ext>
            </a:extLst>
          </p:cNvPr>
          <p:cNvSpPr txBox="1"/>
          <p:nvPr/>
        </p:nvSpPr>
        <p:spPr>
          <a:xfrm>
            <a:off x="2120504" y="4675224"/>
            <a:ext cx="822341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Actual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9AC9D-639A-0DBB-9E1A-B9EF8D3AE26B}"/>
              </a:ext>
            </a:extLst>
          </p:cNvPr>
          <p:cNvSpPr/>
          <p:nvPr/>
        </p:nvSpPr>
        <p:spPr>
          <a:xfrm>
            <a:off x="3693151" y="5157356"/>
            <a:ext cx="396000" cy="54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EBAE0E65-F9BA-9D5B-9B0F-5B1EE13AEA1C}"/>
              </a:ext>
            </a:extLst>
          </p:cNvPr>
          <p:cNvSpPr txBox="1"/>
          <p:nvPr/>
        </p:nvSpPr>
        <p:spPr>
          <a:xfrm>
            <a:off x="3552429" y="4745920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CE489C6C-B308-415D-1759-183EA48EE9E3}"/>
              </a:ext>
            </a:extLst>
          </p:cNvPr>
          <p:cNvSpPr txBox="1"/>
          <p:nvPr/>
        </p:nvSpPr>
        <p:spPr>
          <a:xfrm>
            <a:off x="3407074" y="6107759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</a:p>
        </p:txBody>
      </p:sp>
      <p:sp>
        <p:nvSpPr>
          <p:cNvPr id="2058" name="사각형: 둥근 모서리 2057">
            <a:extLst>
              <a:ext uri="{FF2B5EF4-FFF2-40B4-BE49-F238E27FC236}">
                <a16:creationId xmlns:a16="http://schemas.microsoft.com/office/drawing/2014/main" id="{80BF0AA0-AA46-5BF0-7887-C89217255179}"/>
              </a:ext>
            </a:extLst>
          </p:cNvPr>
          <p:cNvSpPr/>
          <p:nvPr/>
        </p:nvSpPr>
        <p:spPr>
          <a:xfrm>
            <a:off x="4754052" y="4546196"/>
            <a:ext cx="2123072" cy="2073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68DB1380-016E-91A9-6E1A-6211044EBDA7}"/>
              </a:ext>
            </a:extLst>
          </p:cNvPr>
          <p:cNvSpPr txBox="1"/>
          <p:nvPr/>
        </p:nvSpPr>
        <p:spPr>
          <a:xfrm>
            <a:off x="5248280" y="4451983"/>
            <a:ext cx="1146724" cy="24769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 NOx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69" name="화살표: 오른쪽 2068">
            <a:extLst>
              <a:ext uri="{FF2B5EF4-FFF2-40B4-BE49-F238E27FC236}">
                <a16:creationId xmlns:a16="http://schemas.microsoft.com/office/drawing/2014/main" id="{875D10F6-5D50-67A2-E9DC-B28DFC66F9EA}"/>
              </a:ext>
            </a:extLst>
          </p:cNvPr>
          <p:cNvSpPr/>
          <p:nvPr/>
        </p:nvSpPr>
        <p:spPr>
          <a:xfrm>
            <a:off x="3216865" y="4924523"/>
            <a:ext cx="1843412" cy="19436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70" name="화살표: 오른쪽 2069">
            <a:extLst>
              <a:ext uri="{FF2B5EF4-FFF2-40B4-BE49-F238E27FC236}">
                <a16:creationId xmlns:a16="http://schemas.microsoft.com/office/drawing/2014/main" id="{BE10BA9B-70AB-0397-7CA4-55502943B279}"/>
              </a:ext>
            </a:extLst>
          </p:cNvPr>
          <p:cNvSpPr/>
          <p:nvPr/>
        </p:nvSpPr>
        <p:spPr>
          <a:xfrm>
            <a:off x="3247713" y="5865474"/>
            <a:ext cx="1847418" cy="194363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2077" name="그림 2076">
            <a:extLst>
              <a:ext uri="{FF2B5EF4-FFF2-40B4-BE49-F238E27FC236}">
                <a16:creationId xmlns:a16="http://schemas.microsoft.com/office/drawing/2014/main" id="{52AB760C-3778-0D72-C001-24CA5D00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899" y="5731677"/>
            <a:ext cx="396000" cy="377582"/>
          </a:xfrm>
          <a:prstGeom prst="rect">
            <a:avLst/>
          </a:prstGeom>
        </p:spPr>
      </p:pic>
      <p:sp>
        <p:nvSpPr>
          <p:cNvPr id="2078" name="TextBox 2077">
            <a:extLst>
              <a:ext uri="{FF2B5EF4-FFF2-40B4-BE49-F238E27FC236}">
                <a16:creationId xmlns:a16="http://schemas.microsoft.com/office/drawing/2014/main" id="{68F8BEBC-A7C2-5D87-9AC9-11BAD4DA21AC}"/>
              </a:ext>
            </a:extLst>
          </p:cNvPr>
          <p:cNvSpPr txBox="1"/>
          <p:nvPr/>
        </p:nvSpPr>
        <p:spPr>
          <a:xfrm>
            <a:off x="5458965" y="4935806"/>
            <a:ext cx="705642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 ppm</a:t>
            </a:r>
          </a:p>
        </p:txBody>
      </p:sp>
      <p:sp>
        <p:nvSpPr>
          <p:cNvPr id="2079" name="사각형: 둥근 모서리 2078">
            <a:extLst>
              <a:ext uri="{FF2B5EF4-FFF2-40B4-BE49-F238E27FC236}">
                <a16:creationId xmlns:a16="http://schemas.microsoft.com/office/drawing/2014/main" id="{F318A269-8353-D692-B6F5-CBC1A94F9C99}"/>
              </a:ext>
            </a:extLst>
          </p:cNvPr>
          <p:cNvSpPr/>
          <p:nvPr/>
        </p:nvSpPr>
        <p:spPr>
          <a:xfrm>
            <a:off x="5405973" y="4786723"/>
            <a:ext cx="833562" cy="431173"/>
          </a:xfrm>
          <a:prstGeom prst="roundRect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80" name="TextBox 2079">
            <a:extLst>
              <a:ext uri="{FF2B5EF4-FFF2-40B4-BE49-F238E27FC236}">
                <a16:creationId xmlns:a16="http://schemas.microsoft.com/office/drawing/2014/main" id="{E8853092-FAE5-086D-FE39-26D348B282DB}"/>
              </a:ext>
            </a:extLst>
          </p:cNvPr>
          <p:cNvSpPr txBox="1"/>
          <p:nvPr/>
        </p:nvSpPr>
        <p:spPr>
          <a:xfrm>
            <a:off x="5416985" y="4718436"/>
            <a:ext cx="822341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Actual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81" name="사각형: 둥근 모서리 2080">
            <a:extLst>
              <a:ext uri="{FF2B5EF4-FFF2-40B4-BE49-F238E27FC236}">
                <a16:creationId xmlns:a16="http://schemas.microsoft.com/office/drawing/2014/main" id="{259931F4-1A1D-62C4-4502-05373EEF8320}"/>
              </a:ext>
            </a:extLst>
          </p:cNvPr>
          <p:cNvSpPr/>
          <p:nvPr/>
        </p:nvSpPr>
        <p:spPr>
          <a:xfrm>
            <a:off x="5419711" y="5358294"/>
            <a:ext cx="833562" cy="1207917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BE993214-2390-6D83-8CF3-4D5BCB28C143}"/>
              </a:ext>
            </a:extLst>
          </p:cNvPr>
          <p:cNvSpPr txBox="1"/>
          <p:nvPr/>
        </p:nvSpPr>
        <p:spPr>
          <a:xfrm>
            <a:off x="5399814" y="5283611"/>
            <a:ext cx="878447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Optimization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84" name="TextBox 2083">
            <a:extLst>
              <a:ext uri="{FF2B5EF4-FFF2-40B4-BE49-F238E27FC236}">
                <a16:creationId xmlns:a16="http://schemas.microsoft.com/office/drawing/2014/main" id="{9384F36F-805C-CADE-E9C9-7FEB5FC14D80}"/>
              </a:ext>
            </a:extLst>
          </p:cNvPr>
          <p:cNvSpPr txBox="1"/>
          <p:nvPr/>
        </p:nvSpPr>
        <p:spPr>
          <a:xfrm>
            <a:off x="5441919" y="5541437"/>
            <a:ext cx="756938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    ppm</a:t>
            </a:r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92B42908-1D95-8037-56DB-F36E7C9CF98D}"/>
              </a:ext>
            </a:extLst>
          </p:cNvPr>
          <p:cNvSpPr txBox="1"/>
          <p:nvPr/>
        </p:nvSpPr>
        <p:spPr>
          <a:xfrm>
            <a:off x="5449931" y="5826005"/>
            <a:ext cx="740908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      ppm</a:t>
            </a:r>
          </a:p>
        </p:txBody>
      </p:sp>
      <p:sp>
        <p:nvSpPr>
          <p:cNvPr id="2087" name="TextBox 2086">
            <a:extLst>
              <a:ext uri="{FF2B5EF4-FFF2-40B4-BE49-F238E27FC236}">
                <a16:creationId xmlns:a16="http://schemas.microsoft.com/office/drawing/2014/main" id="{AF26B4B8-2D02-766F-EF59-4E669C9C499C}"/>
              </a:ext>
            </a:extLst>
          </p:cNvPr>
          <p:cNvSpPr txBox="1"/>
          <p:nvPr/>
        </p:nvSpPr>
        <p:spPr>
          <a:xfrm>
            <a:off x="5443607" y="6114206"/>
            <a:ext cx="782587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3.98 ppm</a:t>
            </a:r>
          </a:p>
        </p:txBody>
      </p:sp>
      <p:sp>
        <p:nvSpPr>
          <p:cNvPr id="2088" name="TextBox 2087">
            <a:extLst>
              <a:ext uri="{FF2B5EF4-FFF2-40B4-BE49-F238E27FC236}">
                <a16:creationId xmlns:a16="http://schemas.microsoft.com/office/drawing/2014/main" id="{C80EFE52-43DE-CD26-8684-4D5C55B34CF3}"/>
              </a:ext>
            </a:extLst>
          </p:cNvPr>
          <p:cNvSpPr txBox="1"/>
          <p:nvPr/>
        </p:nvSpPr>
        <p:spPr>
          <a:xfrm>
            <a:off x="5704852" y="6344225"/>
            <a:ext cx="23756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2102" name="TextBox 2101">
            <a:extLst>
              <a:ext uri="{FF2B5EF4-FFF2-40B4-BE49-F238E27FC236}">
                <a16:creationId xmlns:a16="http://schemas.microsoft.com/office/drawing/2014/main" id="{8D98087B-9982-2407-A4E3-03B8B36F3137}"/>
              </a:ext>
            </a:extLst>
          </p:cNvPr>
          <p:cNvSpPr txBox="1"/>
          <p:nvPr/>
        </p:nvSpPr>
        <p:spPr>
          <a:xfrm>
            <a:off x="3736166" y="5481065"/>
            <a:ext cx="598241" cy="319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Model</a:t>
            </a:r>
            <a:endParaRPr lang="ko-KR" altLang="en-US" sz="1100" dirty="0">
              <a:solidFill>
                <a:srgbClr val="4472C4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03" name="TextBox 2102">
            <a:extLst>
              <a:ext uri="{FF2B5EF4-FFF2-40B4-BE49-F238E27FC236}">
                <a16:creationId xmlns:a16="http://schemas.microsoft.com/office/drawing/2014/main" id="{83F70DFE-1C2F-8A83-BA43-6218C9EF9904}"/>
              </a:ext>
            </a:extLst>
          </p:cNvPr>
          <p:cNvSpPr txBox="1"/>
          <p:nvPr/>
        </p:nvSpPr>
        <p:spPr>
          <a:xfrm>
            <a:off x="969884" y="6663680"/>
            <a:ext cx="5798383" cy="319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최적화 과정을 통해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배출량 환경 기준을 만족하면서 </a:t>
            </a:r>
            <a:r>
              <a:rPr lang="ko-KR" altLang="en-US" sz="1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암모니아 소비량을 감소시키는 </a:t>
            </a:r>
            <a:r>
              <a:rPr lang="en-US" altLang="ko-KR" sz="1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FCV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도출</a:t>
            </a:r>
          </a:p>
        </p:txBody>
      </p:sp>
      <p:sp>
        <p:nvSpPr>
          <p:cNvPr id="2107" name="직사각형 2106">
            <a:extLst>
              <a:ext uri="{FF2B5EF4-FFF2-40B4-BE49-F238E27FC236}">
                <a16:creationId xmlns:a16="http://schemas.microsoft.com/office/drawing/2014/main" id="{77140D0F-99F0-3A2B-8E99-00782099BF5D}"/>
              </a:ext>
            </a:extLst>
          </p:cNvPr>
          <p:cNvSpPr/>
          <p:nvPr/>
        </p:nvSpPr>
        <p:spPr>
          <a:xfrm>
            <a:off x="1911057" y="7150127"/>
            <a:ext cx="4198171" cy="13494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08" name="TextBox 2107">
            <a:extLst>
              <a:ext uri="{FF2B5EF4-FFF2-40B4-BE49-F238E27FC236}">
                <a16:creationId xmlns:a16="http://schemas.microsoft.com/office/drawing/2014/main" id="{63530DEC-30C1-99EA-490E-54CB94ACD3C1}"/>
              </a:ext>
            </a:extLst>
          </p:cNvPr>
          <p:cNvSpPr txBox="1"/>
          <p:nvPr/>
        </p:nvSpPr>
        <p:spPr>
          <a:xfrm>
            <a:off x="3233349" y="8510547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2" name="TextBox 2111">
            <a:extLst>
              <a:ext uri="{FF2B5EF4-FFF2-40B4-BE49-F238E27FC236}">
                <a16:creationId xmlns:a16="http://schemas.microsoft.com/office/drawing/2014/main" id="{67D0A2EF-A143-D21B-36B5-930A176B605C}"/>
              </a:ext>
            </a:extLst>
          </p:cNvPr>
          <p:cNvSpPr txBox="1"/>
          <p:nvPr/>
        </p:nvSpPr>
        <p:spPr>
          <a:xfrm>
            <a:off x="6112857" y="8378668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시간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(hour)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13" name="TextBox 2112">
            <a:extLst>
              <a:ext uri="{FF2B5EF4-FFF2-40B4-BE49-F238E27FC236}">
                <a16:creationId xmlns:a16="http://schemas.microsoft.com/office/drawing/2014/main" id="{C17A65EE-678B-65EF-3019-67821ACB699F}"/>
              </a:ext>
            </a:extLst>
          </p:cNvPr>
          <p:cNvSpPr txBox="1"/>
          <p:nvPr/>
        </p:nvSpPr>
        <p:spPr>
          <a:xfrm>
            <a:off x="3998151" y="850980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6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5" name="TextBox 2114">
            <a:extLst>
              <a:ext uri="{FF2B5EF4-FFF2-40B4-BE49-F238E27FC236}">
                <a16:creationId xmlns:a16="http://schemas.microsoft.com/office/drawing/2014/main" id="{A2A700D0-E252-6EBD-3787-CA231A67F322}"/>
              </a:ext>
            </a:extLst>
          </p:cNvPr>
          <p:cNvSpPr txBox="1"/>
          <p:nvPr/>
        </p:nvSpPr>
        <p:spPr>
          <a:xfrm>
            <a:off x="2405047" y="850980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7" name="TextBox 2116">
            <a:extLst>
              <a:ext uri="{FF2B5EF4-FFF2-40B4-BE49-F238E27FC236}">
                <a16:creationId xmlns:a16="http://schemas.microsoft.com/office/drawing/2014/main" id="{887F6759-23A9-2CAE-7F7B-6B78395B9B82}"/>
              </a:ext>
            </a:extLst>
          </p:cNvPr>
          <p:cNvSpPr txBox="1"/>
          <p:nvPr/>
        </p:nvSpPr>
        <p:spPr>
          <a:xfrm>
            <a:off x="779404" y="7144960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암모니아 사용량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r"/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누적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119" name="직선 연결선 2118">
            <a:extLst>
              <a:ext uri="{FF2B5EF4-FFF2-40B4-BE49-F238E27FC236}">
                <a16:creationId xmlns:a16="http://schemas.microsoft.com/office/drawing/2014/main" id="{EC3A6757-607B-0723-1D35-E4ADA84CE984}"/>
              </a:ext>
            </a:extLst>
          </p:cNvPr>
          <p:cNvCxnSpPr>
            <a:cxnSpLocks/>
          </p:cNvCxnSpPr>
          <p:nvPr/>
        </p:nvCxnSpPr>
        <p:spPr>
          <a:xfrm flipV="1">
            <a:off x="1901052" y="8263584"/>
            <a:ext cx="811104" cy="246221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직선 연결선 2120">
            <a:extLst>
              <a:ext uri="{FF2B5EF4-FFF2-40B4-BE49-F238E27FC236}">
                <a16:creationId xmlns:a16="http://schemas.microsoft.com/office/drawing/2014/main" id="{C6C5168E-3037-D7DA-8E00-A6A0D783D576}"/>
              </a:ext>
            </a:extLst>
          </p:cNvPr>
          <p:cNvCxnSpPr>
            <a:cxnSpLocks/>
          </p:cNvCxnSpPr>
          <p:nvPr/>
        </p:nvCxnSpPr>
        <p:spPr>
          <a:xfrm flipV="1">
            <a:off x="2681987" y="8065942"/>
            <a:ext cx="850059" cy="209600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직선 연결선 2126">
            <a:extLst>
              <a:ext uri="{FF2B5EF4-FFF2-40B4-BE49-F238E27FC236}">
                <a16:creationId xmlns:a16="http://schemas.microsoft.com/office/drawing/2014/main" id="{BB630A17-3730-757D-FDC5-EDB48A912265}"/>
              </a:ext>
            </a:extLst>
          </p:cNvPr>
          <p:cNvCxnSpPr>
            <a:cxnSpLocks/>
          </p:cNvCxnSpPr>
          <p:nvPr/>
        </p:nvCxnSpPr>
        <p:spPr>
          <a:xfrm flipV="1">
            <a:off x="3532046" y="7769033"/>
            <a:ext cx="780265" cy="296909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8" name="직선 연결선 2127">
            <a:extLst>
              <a:ext uri="{FF2B5EF4-FFF2-40B4-BE49-F238E27FC236}">
                <a16:creationId xmlns:a16="http://schemas.microsoft.com/office/drawing/2014/main" id="{A553F648-000C-2FF4-B9A9-DA561AF1C45D}"/>
              </a:ext>
            </a:extLst>
          </p:cNvPr>
          <p:cNvCxnSpPr>
            <a:cxnSpLocks/>
          </p:cNvCxnSpPr>
          <p:nvPr/>
        </p:nvCxnSpPr>
        <p:spPr>
          <a:xfrm flipV="1">
            <a:off x="4309572" y="7406423"/>
            <a:ext cx="698894" cy="362610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9" name="TextBox 2128">
            <a:extLst>
              <a:ext uri="{FF2B5EF4-FFF2-40B4-BE49-F238E27FC236}">
                <a16:creationId xmlns:a16="http://schemas.microsoft.com/office/drawing/2014/main" id="{8FF8232D-6B67-5CD2-A7F5-52EBDC7EF9E8}"/>
              </a:ext>
            </a:extLst>
          </p:cNvPr>
          <p:cNvSpPr txBox="1"/>
          <p:nvPr/>
        </p:nvSpPr>
        <p:spPr>
          <a:xfrm>
            <a:off x="4738671" y="8511408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8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2130" name="직선 연결선 2129">
            <a:extLst>
              <a:ext uri="{FF2B5EF4-FFF2-40B4-BE49-F238E27FC236}">
                <a16:creationId xmlns:a16="http://schemas.microsoft.com/office/drawing/2014/main" id="{E5E2B3FD-7D4B-2B0E-F81E-C4481942A77B}"/>
              </a:ext>
            </a:extLst>
          </p:cNvPr>
          <p:cNvCxnSpPr>
            <a:cxnSpLocks/>
          </p:cNvCxnSpPr>
          <p:nvPr/>
        </p:nvCxnSpPr>
        <p:spPr>
          <a:xfrm flipV="1">
            <a:off x="1901316" y="8325311"/>
            <a:ext cx="807211" cy="184494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직선 연결선 2130">
            <a:extLst>
              <a:ext uri="{FF2B5EF4-FFF2-40B4-BE49-F238E27FC236}">
                <a16:creationId xmlns:a16="http://schemas.microsoft.com/office/drawing/2014/main" id="{412A028A-5CAF-69A3-843C-C53B07FF3A4F}"/>
              </a:ext>
            </a:extLst>
          </p:cNvPr>
          <p:cNvCxnSpPr>
            <a:cxnSpLocks/>
          </p:cNvCxnSpPr>
          <p:nvPr/>
        </p:nvCxnSpPr>
        <p:spPr>
          <a:xfrm flipV="1">
            <a:off x="2682251" y="8123998"/>
            <a:ext cx="850059" cy="209600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2" name="직선 연결선 2131">
            <a:extLst>
              <a:ext uri="{FF2B5EF4-FFF2-40B4-BE49-F238E27FC236}">
                <a16:creationId xmlns:a16="http://schemas.microsoft.com/office/drawing/2014/main" id="{2C5C9E11-411C-6351-FCC8-FF4AD77DA5FA}"/>
              </a:ext>
            </a:extLst>
          </p:cNvPr>
          <p:cNvCxnSpPr>
            <a:cxnSpLocks/>
          </p:cNvCxnSpPr>
          <p:nvPr/>
        </p:nvCxnSpPr>
        <p:spPr>
          <a:xfrm flipV="1">
            <a:off x="3532325" y="7889882"/>
            <a:ext cx="801802" cy="235930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직선 연결선 2136">
            <a:extLst>
              <a:ext uri="{FF2B5EF4-FFF2-40B4-BE49-F238E27FC236}">
                <a16:creationId xmlns:a16="http://schemas.microsoft.com/office/drawing/2014/main" id="{67C8278F-BF8A-A298-FF81-7D500A3F2988}"/>
              </a:ext>
            </a:extLst>
          </p:cNvPr>
          <p:cNvCxnSpPr>
            <a:cxnSpLocks/>
          </p:cNvCxnSpPr>
          <p:nvPr/>
        </p:nvCxnSpPr>
        <p:spPr>
          <a:xfrm flipV="1">
            <a:off x="4309836" y="7556053"/>
            <a:ext cx="691949" cy="343606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8" name="화살표: 아래쪽 2137">
            <a:extLst>
              <a:ext uri="{FF2B5EF4-FFF2-40B4-BE49-F238E27FC236}">
                <a16:creationId xmlns:a16="http://schemas.microsoft.com/office/drawing/2014/main" id="{BF6DCEE1-887A-C2AE-7071-F4E7DC45544B}"/>
              </a:ext>
            </a:extLst>
          </p:cNvPr>
          <p:cNvSpPr/>
          <p:nvPr/>
        </p:nvSpPr>
        <p:spPr>
          <a:xfrm>
            <a:off x="3797991" y="7826579"/>
            <a:ext cx="222790" cy="2902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39" name="TextBox 2138">
            <a:extLst>
              <a:ext uri="{FF2B5EF4-FFF2-40B4-BE49-F238E27FC236}">
                <a16:creationId xmlns:a16="http://schemas.microsoft.com/office/drawing/2014/main" id="{BA92F900-55D5-90E2-3891-2060D956AF80}"/>
              </a:ext>
            </a:extLst>
          </p:cNvPr>
          <p:cNvSpPr txBox="1"/>
          <p:nvPr/>
        </p:nvSpPr>
        <p:spPr>
          <a:xfrm>
            <a:off x="3948988" y="7233247"/>
            <a:ext cx="976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40" name="TextBox 2139">
            <a:extLst>
              <a:ext uri="{FF2B5EF4-FFF2-40B4-BE49-F238E27FC236}">
                <a16:creationId xmlns:a16="http://schemas.microsoft.com/office/drawing/2014/main" id="{9EAFB5B9-DB74-09FD-2BE2-68FA1249D186}"/>
              </a:ext>
            </a:extLst>
          </p:cNvPr>
          <p:cNvSpPr txBox="1"/>
          <p:nvPr/>
        </p:nvSpPr>
        <p:spPr>
          <a:xfrm>
            <a:off x="4841700" y="7580463"/>
            <a:ext cx="1239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Optimized Value</a:t>
            </a:r>
            <a:endParaRPr lang="ko-KR" altLang="en-US" sz="105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41" name="TextBox 2140">
            <a:extLst>
              <a:ext uri="{FF2B5EF4-FFF2-40B4-BE49-F238E27FC236}">
                <a16:creationId xmlns:a16="http://schemas.microsoft.com/office/drawing/2014/main" id="{5B6147D2-1ED8-383D-41F6-BC401DF74FB1}"/>
              </a:ext>
            </a:extLst>
          </p:cNvPr>
          <p:cNvSpPr txBox="1"/>
          <p:nvPr/>
        </p:nvSpPr>
        <p:spPr>
          <a:xfrm>
            <a:off x="4012665" y="8052381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암모니아 사용량 절감</a:t>
            </a:r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2.5% 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이상</a:t>
            </a:r>
          </a:p>
        </p:txBody>
      </p:sp>
    </p:spTree>
    <p:extLst>
      <p:ext uri="{BB962C8B-B14F-4D97-AF65-F5344CB8AC3E}">
        <p14:creationId xmlns:p14="http://schemas.microsoft.com/office/powerpoint/2010/main" val="3843125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3EA7D4-1F26-8FD1-FCA8-15BA91B7B7E0}"/>
              </a:ext>
            </a:extLst>
          </p:cNvPr>
          <p:cNvSpPr/>
          <p:nvPr/>
        </p:nvSpPr>
        <p:spPr>
          <a:xfrm>
            <a:off x="2107418" y="5359350"/>
            <a:ext cx="833562" cy="1207917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5260DBE-15D9-38EB-0677-B8BD85613C8E}"/>
              </a:ext>
            </a:extLst>
          </p:cNvPr>
          <p:cNvSpPr/>
          <p:nvPr/>
        </p:nvSpPr>
        <p:spPr>
          <a:xfrm>
            <a:off x="4715827" y="2854436"/>
            <a:ext cx="2132269" cy="104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1C892D-87B8-F7C9-C5D7-DC6E74BC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50" y="1106010"/>
            <a:ext cx="819264" cy="7811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B05C5-78F3-6DFF-C048-5ECDF77DF2D7}"/>
              </a:ext>
            </a:extLst>
          </p:cNvPr>
          <p:cNvSpPr txBox="1"/>
          <p:nvPr/>
        </p:nvSpPr>
        <p:spPr>
          <a:xfrm>
            <a:off x="858146" y="1877027"/>
            <a:ext cx="228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 Prediction Model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(Artificial Neural Network)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4" name="그림 13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375205A2-2B50-D2A1-7EDA-7BD3E0358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r="-1"/>
          <a:stretch/>
        </p:blipFill>
        <p:spPr>
          <a:xfrm>
            <a:off x="4564657" y="1297698"/>
            <a:ext cx="2160000" cy="10921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E77085-6559-A77C-D788-7F76DD87BF7E}"/>
              </a:ext>
            </a:extLst>
          </p:cNvPr>
          <p:cNvSpPr/>
          <p:nvPr/>
        </p:nvSpPr>
        <p:spPr>
          <a:xfrm>
            <a:off x="713793" y="931181"/>
            <a:ext cx="6480000" cy="33937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437853C-354D-F9AA-C993-2F6AD6CB9D01}"/>
              </a:ext>
            </a:extLst>
          </p:cNvPr>
          <p:cNvSpPr/>
          <p:nvPr/>
        </p:nvSpPr>
        <p:spPr>
          <a:xfrm>
            <a:off x="3154218" y="1694486"/>
            <a:ext cx="763467" cy="196538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7172D-BC58-B7F9-005C-A16E59B65DC9}"/>
              </a:ext>
            </a:extLst>
          </p:cNvPr>
          <p:cNvSpPr txBox="1"/>
          <p:nvPr/>
        </p:nvSpPr>
        <p:spPr>
          <a:xfrm>
            <a:off x="3878315" y="1081937"/>
            <a:ext cx="7713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</a:t>
            </a:r>
          </a:p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7A783-E4F4-30C6-5F4B-51765D7B0DD0}"/>
              </a:ext>
            </a:extLst>
          </p:cNvPr>
          <p:cNvSpPr txBox="1"/>
          <p:nvPr/>
        </p:nvSpPr>
        <p:spPr>
          <a:xfrm>
            <a:off x="6637960" y="2120926"/>
            <a:ext cx="550151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Time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199A3-3684-2315-811E-F2D7FD46F247}"/>
              </a:ext>
            </a:extLst>
          </p:cNvPr>
          <p:cNvSpPr txBox="1"/>
          <p:nvPr/>
        </p:nvSpPr>
        <p:spPr>
          <a:xfrm>
            <a:off x="4789317" y="1188893"/>
            <a:ext cx="976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5E3F6A-66EC-8F32-C7CE-9CD73743BF9C}"/>
              </a:ext>
            </a:extLst>
          </p:cNvPr>
          <p:cNvSpPr txBox="1"/>
          <p:nvPr/>
        </p:nvSpPr>
        <p:spPr>
          <a:xfrm>
            <a:off x="4774890" y="2039332"/>
            <a:ext cx="12378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  <a:endParaRPr lang="ko-KR" altLang="en-US" sz="105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2ABEA3-4B84-B657-FB16-D0F212BAAA27}"/>
              </a:ext>
            </a:extLst>
          </p:cNvPr>
          <p:cNvSpPr/>
          <p:nvPr/>
        </p:nvSpPr>
        <p:spPr>
          <a:xfrm>
            <a:off x="713792" y="4411560"/>
            <a:ext cx="6480000" cy="4359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AAAA9-B0B5-6DDE-BCCC-CBEB5FFAA338}"/>
              </a:ext>
            </a:extLst>
          </p:cNvPr>
          <p:cNvSpPr txBox="1"/>
          <p:nvPr/>
        </p:nvSpPr>
        <p:spPr>
          <a:xfrm>
            <a:off x="2087521" y="5261081"/>
            <a:ext cx="878447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Optimization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986F3-77EE-CB9B-F1E8-C8347FAEF75C}"/>
              </a:ext>
            </a:extLst>
          </p:cNvPr>
          <p:cNvSpPr txBox="1"/>
          <p:nvPr/>
        </p:nvSpPr>
        <p:spPr>
          <a:xfrm>
            <a:off x="5287076" y="307878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   ppm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65B9FD-1F41-5C68-F32C-646C9554A29D}"/>
              </a:ext>
            </a:extLst>
          </p:cNvPr>
          <p:cNvSpPr txBox="1"/>
          <p:nvPr/>
        </p:nvSpPr>
        <p:spPr>
          <a:xfrm>
            <a:off x="2073952" y="3248437"/>
            <a:ext cx="918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E8648-CF47-2248-494C-6FA4D674CF6F}"/>
              </a:ext>
            </a:extLst>
          </p:cNvPr>
          <p:cNvSpPr txBox="1"/>
          <p:nvPr/>
        </p:nvSpPr>
        <p:spPr>
          <a:xfrm>
            <a:off x="5275854" y="3482509"/>
            <a:ext cx="98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3.92 ppm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C4F1C8-F688-FE90-BD55-AE80A5E3C42E}"/>
              </a:ext>
            </a:extLst>
          </p:cNvPr>
          <p:cNvSpPr txBox="1"/>
          <p:nvPr/>
        </p:nvSpPr>
        <p:spPr>
          <a:xfrm>
            <a:off x="1131965" y="2933634"/>
            <a:ext cx="864340" cy="1030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A9EC2B-4C1D-2D92-123A-DC854443E741}"/>
              </a:ext>
            </a:extLst>
          </p:cNvPr>
          <p:cNvSpPr/>
          <p:nvPr/>
        </p:nvSpPr>
        <p:spPr>
          <a:xfrm>
            <a:off x="1020095" y="2857434"/>
            <a:ext cx="2044633" cy="11151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BA966E-7990-3A4D-17F8-F7F2C063398E}"/>
              </a:ext>
            </a:extLst>
          </p:cNvPr>
          <p:cNvSpPr txBox="1"/>
          <p:nvPr/>
        </p:nvSpPr>
        <p:spPr>
          <a:xfrm>
            <a:off x="1571490" y="2654684"/>
            <a:ext cx="704039" cy="3606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</a:t>
            </a:r>
            <a:endParaRPr lang="ko-KR" altLang="en-US" sz="13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D8883CB-97A9-0C79-A269-EFF2BA16B25B}"/>
              </a:ext>
            </a:extLst>
          </p:cNvPr>
          <p:cNvSpPr/>
          <p:nvPr/>
        </p:nvSpPr>
        <p:spPr>
          <a:xfrm>
            <a:off x="3147513" y="3117530"/>
            <a:ext cx="1924239" cy="12970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FCAF1E-6459-F789-C330-46A0D8BAB403}"/>
              </a:ext>
            </a:extLst>
          </p:cNvPr>
          <p:cNvSpPr txBox="1"/>
          <p:nvPr/>
        </p:nvSpPr>
        <p:spPr>
          <a:xfrm>
            <a:off x="5231121" y="2625656"/>
            <a:ext cx="1146724" cy="3400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 NOx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D63FB88-DF58-A3B7-F226-9FDD0300E644}"/>
              </a:ext>
            </a:extLst>
          </p:cNvPr>
          <p:cNvSpPr/>
          <p:nvPr/>
        </p:nvSpPr>
        <p:spPr>
          <a:xfrm>
            <a:off x="3147513" y="3508753"/>
            <a:ext cx="1924239" cy="140606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26E62C-466A-23C9-D62C-D66A0A259D90}"/>
              </a:ext>
            </a:extLst>
          </p:cNvPr>
          <p:cNvSpPr/>
          <p:nvPr/>
        </p:nvSpPr>
        <p:spPr>
          <a:xfrm>
            <a:off x="3768706" y="3306820"/>
            <a:ext cx="396000" cy="54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6793D1F-E35C-B171-397E-D66E51E6B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50" y="3374955"/>
            <a:ext cx="396000" cy="377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C57DD5E-E4BC-4966-B434-3186CF3B996D}"/>
              </a:ext>
            </a:extLst>
          </p:cNvPr>
          <p:cNvSpPr txBox="1"/>
          <p:nvPr/>
        </p:nvSpPr>
        <p:spPr>
          <a:xfrm>
            <a:off x="3462880" y="2938926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857D07-286C-10C7-FAD8-5CD35586F441}"/>
              </a:ext>
            </a:extLst>
          </p:cNvPr>
          <p:cNvSpPr txBox="1"/>
          <p:nvPr/>
        </p:nvSpPr>
        <p:spPr>
          <a:xfrm>
            <a:off x="3330225" y="3751037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52B90-F2D9-CB8A-AAAD-BEB9FB78034F}"/>
              </a:ext>
            </a:extLst>
          </p:cNvPr>
          <p:cNvSpPr txBox="1"/>
          <p:nvPr/>
        </p:nvSpPr>
        <p:spPr>
          <a:xfrm>
            <a:off x="4875724" y="3871502"/>
            <a:ext cx="1961050" cy="340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</a:t>
            </a:r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예측 신뢰도 </a:t>
            </a: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90% </a:t>
            </a:r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B868FF-E0D5-9BE9-7A94-E5447147C520}"/>
              </a:ext>
            </a:extLst>
          </p:cNvPr>
          <p:cNvSpPr txBox="1"/>
          <p:nvPr/>
        </p:nvSpPr>
        <p:spPr>
          <a:xfrm>
            <a:off x="1153845" y="4926362"/>
            <a:ext cx="86434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/>
            <a:endParaRPr lang="en-US" altLang="ko-KR" sz="10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747DBE0-D758-AAEA-9469-B3F3DA4EAF38}"/>
              </a:ext>
            </a:extLst>
          </p:cNvPr>
          <p:cNvSpPr/>
          <p:nvPr/>
        </p:nvSpPr>
        <p:spPr>
          <a:xfrm>
            <a:off x="1029276" y="4524554"/>
            <a:ext cx="2088536" cy="20953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97E210-B853-555A-0587-F833EAF547B0}"/>
              </a:ext>
            </a:extLst>
          </p:cNvPr>
          <p:cNvSpPr txBox="1"/>
          <p:nvPr/>
        </p:nvSpPr>
        <p:spPr>
          <a:xfrm>
            <a:off x="1472906" y="4456914"/>
            <a:ext cx="665567" cy="24769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4CBF5F-7651-1C74-8EAC-3A9A9B38B084}"/>
              </a:ext>
            </a:extLst>
          </p:cNvPr>
          <p:cNvSpPr txBox="1"/>
          <p:nvPr/>
        </p:nvSpPr>
        <p:spPr>
          <a:xfrm>
            <a:off x="2146454" y="5517093"/>
            <a:ext cx="72327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5%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F8FD95-6C8E-07A5-2EF2-E26478FB8FFF}"/>
              </a:ext>
            </a:extLst>
          </p:cNvPr>
          <p:cNvSpPr txBox="1"/>
          <p:nvPr/>
        </p:nvSpPr>
        <p:spPr>
          <a:xfrm>
            <a:off x="2138440" y="5801661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24%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A11A33-E314-ECE7-DCE1-80F4CC6BFA28}"/>
              </a:ext>
            </a:extLst>
          </p:cNvPr>
          <p:cNvSpPr txBox="1"/>
          <p:nvPr/>
        </p:nvSpPr>
        <p:spPr>
          <a:xfrm>
            <a:off x="2138440" y="6088048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9DD170-0E15-BF09-9EB9-25358240F0AC}"/>
              </a:ext>
            </a:extLst>
          </p:cNvPr>
          <p:cNvSpPr txBox="1"/>
          <p:nvPr/>
        </p:nvSpPr>
        <p:spPr>
          <a:xfrm>
            <a:off x="2392559" y="6319881"/>
            <a:ext cx="23756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AC5721-9ACE-0601-0C19-FC46E5BBD8E2}"/>
              </a:ext>
            </a:extLst>
          </p:cNvPr>
          <p:cNvSpPr txBox="1"/>
          <p:nvPr/>
        </p:nvSpPr>
        <p:spPr>
          <a:xfrm>
            <a:off x="2145653" y="4892594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17%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0C6F4E7-1995-6AE0-CACF-2794B7EBF7CD}"/>
              </a:ext>
            </a:extLst>
          </p:cNvPr>
          <p:cNvSpPr/>
          <p:nvPr/>
        </p:nvSpPr>
        <p:spPr>
          <a:xfrm>
            <a:off x="2109492" y="4743511"/>
            <a:ext cx="833562" cy="431173"/>
          </a:xfrm>
          <a:prstGeom prst="roundRect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14615C-F6BC-9525-8D45-89F2CC94CDCA}"/>
              </a:ext>
            </a:extLst>
          </p:cNvPr>
          <p:cNvSpPr txBox="1"/>
          <p:nvPr/>
        </p:nvSpPr>
        <p:spPr>
          <a:xfrm>
            <a:off x="2120504" y="4675224"/>
            <a:ext cx="822341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Actual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9AC9D-639A-0DBB-9E1A-B9EF8D3AE26B}"/>
              </a:ext>
            </a:extLst>
          </p:cNvPr>
          <p:cNvSpPr/>
          <p:nvPr/>
        </p:nvSpPr>
        <p:spPr>
          <a:xfrm>
            <a:off x="3464551" y="5157356"/>
            <a:ext cx="396000" cy="54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EBAE0E65-F9BA-9D5B-9B0F-5B1EE13AEA1C}"/>
              </a:ext>
            </a:extLst>
          </p:cNvPr>
          <p:cNvSpPr txBox="1"/>
          <p:nvPr/>
        </p:nvSpPr>
        <p:spPr>
          <a:xfrm>
            <a:off x="3323829" y="4745920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CE489C6C-B308-415D-1759-183EA48EE9E3}"/>
              </a:ext>
            </a:extLst>
          </p:cNvPr>
          <p:cNvSpPr txBox="1"/>
          <p:nvPr/>
        </p:nvSpPr>
        <p:spPr>
          <a:xfrm>
            <a:off x="3178474" y="6107759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</a:p>
        </p:txBody>
      </p:sp>
      <p:sp>
        <p:nvSpPr>
          <p:cNvPr id="2058" name="사각형: 둥근 모서리 2057">
            <a:extLst>
              <a:ext uri="{FF2B5EF4-FFF2-40B4-BE49-F238E27FC236}">
                <a16:creationId xmlns:a16="http://schemas.microsoft.com/office/drawing/2014/main" id="{80BF0AA0-AA46-5BF0-7887-C89217255179}"/>
              </a:ext>
            </a:extLst>
          </p:cNvPr>
          <p:cNvSpPr/>
          <p:nvPr/>
        </p:nvSpPr>
        <p:spPr>
          <a:xfrm>
            <a:off x="4470815" y="4546196"/>
            <a:ext cx="1371219" cy="2073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68DB1380-016E-91A9-6E1A-6211044EBDA7}"/>
              </a:ext>
            </a:extLst>
          </p:cNvPr>
          <p:cNvSpPr txBox="1"/>
          <p:nvPr/>
        </p:nvSpPr>
        <p:spPr>
          <a:xfrm>
            <a:off x="4613280" y="4426583"/>
            <a:ext cx="1146724" cy="24769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 NOx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69" name="화살표: 오른쪽 2068">
            <a:extLst>
              <a:ext uri="{FF2B5EF4-FFF2-40B4-BE49-F238E27FC236}">
                <a16:creationId xmlns:a16="http://schemas.microsoft.com/office/drawing/2014/main" id="{875D10F6-5D50-67A2-E9DC-B28DFC66F9EA}"/>
              </a:ext>
            </a:extLst>
          </p:cNvPr>
          <p:cNvSpPr/>
          <p:nvPr/>
        </p:nvSpPr>
        <p:spPr>
          <a:xfrm>
            <a:off x="3216865" y="4924523"/>
            <a:ext cx="1432815" cy="1636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70" name="화살표: 오른쪽 2069">
            <a:extLst>
              <a:ext uri="{FF2B5EF4-FFF2-40B4-BE49-F238E27FC236}">
                <a16:creationId xmlns:a16="http://schemas.microsoft.com/office/drawing/2014/main" id="{BE10BA9B-70AB-0397-7CA4-55502943B279}"/>
              </a:ext>
            </a:extLst>
          </p:cNvPr>
          <p:cNvSpPr/>
          <p:nvPr/>
        </p:nvSpPr>
        <p:spPr>
          <a:xfrm>
            <a:off x="3247713" y="5865474"/>
            <a:ext cx="1401967" cy="182415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2077" name="그림 2076">
            <a:extLst>
              <a:ext uri="{FF2B5EF4-FFF2-40B4-BE49-F238E27FC236}">
                <a16:creationId xmlns:a16="http://schemas.microsoft.com/office/drawing/2014/main" id="{52AB760C-3778-0D72-C001-24CA5D00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99" y="5731677"/>
            <a:ext cx="396000" cy="377582"/>
          </a:xfrm>
          <a:prstGeom prst="rect">
            <a:avLst/>
          </a:prstGeom>
        </p:spPr>
      </p:pic>
      <p:sp>
        <p:nvSpPr>
          <p:cNvPr id="2078" name="TextBox 2077">
            <a:extLst>
              <a:ext uri="{FF2B5EF4-FFF2-40B4-BE49-F238E27FC236}">
                <a16:creationId xmlns:a16="http://schemas.microsoft.com/office/drawing/2014/main" id="{68F8BEBC-A7C2-5D87-9AC9-11BAD4DA21AC}"/>
              </a:ext>
            </a:extLst>
          </p:cNvPr>
          <p:cNvSpPr txBox="1"/>
          <p:nvPr/>
        </p:nvSpPr>
        <p:spPr>
          <a:xfrm>
            <a:off x="4773165" y="4935806"/>
            <a:ext cx="705642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 ppm</a:t>
            </a:r>
          </a:p>
        </p:txBody>
      </p:sp>
      <p:sp>
        <p:nvSpPr>
          <p:cNvPr id="2079" name="사각형: 둥근 모서리 2078">
            <a:extLst>
              <a:ext uri="{FF2B5EF4-FFF2-40B4-BE49-F238E27FC236}">
                <a16:creationId xmlns:a16="http://schemas.microsoft.com/office/drawing/2014/main" id="{F318A269-8353-D692-B6F5-CBC1A94F9C99}"/>
              </a:ext>
            </a:extLst>
          </p:cNvPr>
          <p:cNvSpPr/>
          <p:nvPr/>
        </p:nvSpPr>
        <p:spPr>
          <a:xfrm>
            <a:off x="4720173" y="4786723"/>
            <a:ext cx="833562" cy="431173"/>
          </a:xfrm>
          <a:prstGeom prst="roundRect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80" name="TextBox 2079">
            <a:extLst>
              <a:ext uri="{FF2B5EF4-FFF2-40B4-BE49-F238E27FC236}">
                <a16:creationId xmlns:a16="http://schemas.microsoft.com/office/drawing/2014/main" id="{E8853092-FAE5-086D-FE39-26D348B282DB}"/>
              </a:ext>
            </a:extLst>
          </p:cNvPr>
          <p:cNvSpPr txBox="1"/>
          <p:nvPr/>
        </p:nvSpPr>
        <p:spPr>
          <a:xfrm>
            <a:off x="4731185" y="4718436"/>
            <a:ext cx="822341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Actual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81" name="사각형: 둥근 모서리 2080">
            <a:extLst>
              <a:ext uri="{FF2B5EF4-FFF2-40B4-BE49-F238E27FC236}">
                <a16:creationId xmlns:a16="http://schemas.microsoft.com/office/drawing/2014/main" id="{259931F4-1A1D-62C4-4502-05373EEF8320}"/>
              </a:ext>
            </a:extLst>
          </p:cNvPr>
          <p:cNvSpPr/>
          <p:nvPr/>
        </p:nvSpPr>
        <p:spPr>
          <a:xfrm>
            <a:off x="4733911" y="5358294"/>
            <a:ext cx="833562" cy="1207917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BE993214-2390-6D83-8CF3-4D5BCB28C143}"/>
              </a:ext>
            </a:extLst>
          </p:cNvPr>
          <p:cNvSpPr txBox="1"/>
          <p:nvPr/>
        </p:nvSpPr>
        <p:spPr>
          <a:xfrm>
            <a:off x="4714014" y="5283611"/>
            <a:ext cx="878447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Optimization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84" name="TextBox 2083">
            <a:extLst>
              <a:ext uri="{FF2B5EF4-FFF2-40B4-BE49-F238E27FC236}">
                <a16:creationId xmlns:a16="http://schemas.microsoft.com/office/drawing/2014/main" id="{9384F36F-805C-CADE-E9C9-7FEB5FC14D80}"/>
              </a:ext>
            </a:extLst>
          </p:cNvPr>
          <p:cNvSpPr txBox="1"/>
          <p:nvPr/>
        </p:nvSpPr>
        <p:spPr>
          <a:xfrm>
            <a:off x="4768819" y="5541437"/>
            <a:ext cx="756938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    ppm</a:t>
            </a:r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92B42908-1D95-8037-56DB-F36E7C9CF98D}"/>
              </a:ext>
            </a:extLst>
          </p:cNvPr>
          <p:cNvSpPr txBox="1"/>
          <p:nvPr/>
        </p:nvSpPr>
        <p:spPr>
          <a:xfrm>
            <a:off x="4764131" y="5826005"/>
            <a:ext cx="740907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      ppm</a:t>
            </a:r>
          </a:p>
        </p:txBody>
      </p:sp>
      <p:sp>
        <p:nvSpPr>
          <p:cNvPr id="2087" name="TextBox 2086">
            <a:extLst>
              <a:ext uri="{FF2B5EF4-FFF2-40B4-BE49-F238E27FC236}">
                <a16:creationId xmlns:a16="http://schemas.microsoft.com/office/drawing/2014/main" id="{AF26B4B8-2D02-766F-EF59-4E669C9C499C}"/>
              </a:ext>
            </a:extLst>
          </p:cNvPr>
          <p:cNvSpPr txBox="1"/>
          <p:nvPr/>
        </p:nvSpPr>
        <p:spPr>
          <a:xfrm>
            <a:off x="4757807" y="6114206"/>
            <a:ext cx="782587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3.98 ppm</a:t>
            </a:r>
          </a:p>
        </p:txBody>
      </p:sp>
      <p:sp>
        <p:nvSpPr>
          <p:cNvPr id="2088" name="TextBox 2087">
            <a:extLst>
              <a:ext uri="{FF2B5EF4-FFF2-40B4-BE49-F238E27FC236}">
                <a16:creationId xmlns:a16="http://schemas.microsoft.com/office/drawing/2014/main" id="{C80EFE52-43DE-CD26-8684-4D5C55B34CF3}"/>
              </a:ext>
            </a:extLst>
          </p:cNvPr>
          <p:cNvSpPr txBox="1"/>
          <p:nvPr/>
        </p:nvSpPr>
        <p:spPr>
          <a:xfrm>
            <a:off x="5019052" y="6344225"/>
            <a:ext cx="23756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2102" name="TextBox 2101">
            <a:extLst>
              <a:ext uri="{FF2B5EF4-FFF2-40B4-BE49-F238E27FC236}">
                <a16:creationId xmlns:a16="http://schemas.microsoft.com/office/drawing/2014/main" id="{8D98087B-9982-2407-A4E3-03B8B36F3137}"/>
              </a:ext>
            </a:extLst>
          </p:cNvPr>
          <p:cNvSpPr txBox="1"/>
          <p:nvPr/>
        </p:nvSpPr>
        <p:spPr>
          <a:xfrm>
            <a:off x="3507566" y="5481065"/>
            <a:ext cx="598241" cy="319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Model</a:t>
            </a:r>
            <a:endParaRPr lang="ko-KR" altLang="en-US" sz="1100" dirty="0">
              <a:solidFill>
                <a:srgbClr val="4472C4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03" name="TextBox 2102">
            <a:extLst>
              <a:ext uri="{FF2B5EF4-FFF2-40B4-BE49-F238E27FC236}">
                <a16:creationId xmlns:a16="http://schemas.microsoft.com/office/drawing/2014/main" id="{83F70DFE-1C2F-8A83-BA43-6218C9EF9904}"/>
              </a:ext>
            </a:extLst>
          </p:cNvPr>
          <p:cNvSpPr txBox="1"/>
          <p:nvPr/>
        </p:nvSpPr>
        <p:spPr>
          <a:xfrm>
            <a:off x="936527" y="6663680"/>
            <a:ext cx="5966697" cy="319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최적화 과정을 통해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배출량 환경 기준을 만족하면서 </a:t>
            </a:r>
            <a:r>
              <a:rPr lang="ko-KR" altLang="en-US" sz="1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암모니아 소비량을 감소시키는 </a:t>
            </a:r>
            <a:r>
              <a:rPr lang="en-US" altLang="ko-KR" sz="1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FCV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도출</a:t>
            </a:r>
          </a:p>
        </p:txBody>
      </p:sp>
      <p:sp>
        <p:nvSpPr>
          <p:cNvPr id="2107" name="직사각형 2106">
            <a:extLst>
              <a:ext uri="{FF2B5EF4-FFF2-40B4-BE49-F238E27FC236}">
                <a16:creationId xmlns:a16="http://schemas.microsoft.com/office/drawing/2014/main" id="{77140D0F-99F0-3A2B-8E99-00782099BF5D}"/>
              </a:ext>
            </a:extLst>
          </p:cNvPr>
          <p:cNvSpPr/>
          <p:nvPr/>
        </p:nvSpPr>
        <p:spPr>
          <a:xfrm>
            <a:off x="1911057" y="7150127"/>
            <a:ext cx="4198171" cy="13494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08" name="TextBox 2107">
            <a:extLst>
              <a:ext uri="{FF2B5EF4-FFF2-40B4-BE49-F238E27FC236}">
                <a16:creationId xmlns:a16="http://schemas.microsoft.com/office/drawing/2014/main" id="{63530DEC-30C1-99EA-490E-54CB94ACD3C1}"/>
              </a:ext>
            </a:extLst>
          </p:cNvPr>
          <p:cNvSpPr txBox="1"/>
          <p:nvPr/>
        </p:nvSpPr>
        <p:spPr>
          <a:xfrm>
            <a:off x="3233349" y="8510547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2" name="TextBox 2111">
            <a:extLst>
              <a:ext uri="{FF2B5EF4-FFF2-40B4-BE49-F238E27FC236}">
                <a16:creationId xmlns:a16="http://schemas.microsoft.com/office/drawing/2014/main" id="{67D0A2EF-A143-D21B-36B5-930A176B605C}"/>
              </a:ext>
            </a:extLst>
          </p:cNvPr>
          <p:cNvSpPr txBox="1"/>
          <p:nvPr/>
        </p:nvSpPr>
        <p:spPr>
          <a:xfrm>
            <a:off x="6112857" y="8378668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시간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(hour)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13" name="TextBox 2112">
            <a:extLst>
              <a:ext uri="{FF2B5EF4-FFF2-40B4-BE49-F238E27FC236}">
                <a16:creationId xmlns:a16="http://schemas.microsoft.com/office/drawing/2014/main" id="{C17A65EE-678B-65EF-3019-67821ACB699F}"/>
              </a:ext>
            </a:extLst>
          </p:cNvPr>
          <p:cNvSpPr txBox="1"/>
          <p:nvPr/>
        </p:nvSpPr>
        <p:spPr>
          <a:xfrm>
            <a:off x="3998151" y="850980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6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5" name="TextBox 2114">
            <a:extLst>
              <a:ext uri="{FF2B5EF4-FFF2-40B4-BE49-F238E27FC236}">
                <a16:creationId xmlns:a16="http://schemas.microsoft.com/office/drawing/2014/main" id="{A2A700D0-E252-6EBD-3787-CA231A67F322}"/>
              </a:ext>
            </a:extLst>
          </p:cNvPr>
          <p:cNvSpPr txBox="1"/>
          <p:nvPr/>
        </p:nvSpPr>
        <p:spPr>
          <a:xfrm>
            <a:off x="2405047" y="850980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7" name="TextBox 2116">
            <a:extLst>
              <a:ext uri="{FF2B5EF4-FFF2-40B4-BE49-F238E27FC236}">
                <a16:creationId xmlns:a16="http://schemas.microsoft.com/office/drawing/2014/main" id="{887F6759-23A9-2CAE-7F7B-6B78395B9B82}"/>
              </a:ext>
            </a:extLst>
          </p:cNvPr>
          <p:cNvSpPr txBox="1"/>
          <p:nvPr/>
        </p:nvSpPr>
        <p:spPr>
          <a:xfrm>
            <a:off x="779404" y="7144960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암모니아 사용량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r"/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누적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119" name="직선 연결선 2118">
            <a:extLst>
              <a:ext uri="{FF2B5EF4-FFF2-40B4-BE49-F238E27FC236}">
                <a16:creationId xmlns:a16="http://schemas.microsoft.com/office/drawing/2014/main" id="{EC3A6757-607B-0723-1D35-E4ADA84CE984}"/>
              </a:ext>
            </a:extLst>
          </p:cNvPr>
          <p:cNvCxnSpPr>
            <a:cxnSpLocks/>
          </p:cNvCxnSpPr>
          <p:nvPr/>
        </p:nvCxnSpPr>
        <p:spPr>
          <a:xfrm flipV="1">
            <a:off x="1901052" y="8263584"/>
            <a:ext cx="811104" cy="246221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직선 연결선 2120">
            <a:extLst>
              <a:ext uri="{FF2B5EF4-FFF2-40B4-BE49-F238E27FC236}">
                <a16:creationId xmlns:a16="http://schemas.microsoft.com/office/drawing/2014/main" id="{C6C5168E-3037-D7DA-8E00-A6A0D783D576}"/>
              </a:ext>
            </a:extLst>
          </p:cNvPr>
          <p:cNvCxnSpPr>
            <a:cxnSpLocks/>
          </p:cNvCxnSpPr>
          <p:nvPr/>
        </p:nvCxnSpPr>
        <p:spPr>
          <a:xfrm flipV="1">
            <a:off x="2681987" y="8065942"/>
            <a:ext cx="850059" cy="209600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직선 연결선 2126">
            <a:extLst>
              <a:ext uri="{FF2B5EF4-FFF2-40B4-BE49-F238E27FC236}">
                <a16:creationId xmlns:a16="http://schemas.microsoft.com/office/drawing/2014/main" id="{BB630A17-3730-757D-FDC5-EDB48A912265}"/>
              </a:ext>
            </a:extLst>
          </p:cNvPr>
          <p:cNvCxnSpPr>
            <a:cxnSpLocks/>
          </p:cNvCxnSpPr>
          <p:nvPr/>
        </p:nvCxnSpPr>
        <p:spPr>
          <a:xfrm flipV="1">
            <a:off x="3532046" y="7769033"/>
            <a:ext cx="780265" cy="296909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8" name="직선 연결선 2127">
            <a:extLst>
              <a:ext uri="{FF2B5EF4-FFF2-40B4-BE49-F238E27FC236}">
                <a16:creationId xmlns:a16="http://schemas.microsoft.com/office/drawing/2014/main" id="{A553F648-000C-2FF4-B9A9-DA561AF1C45D}"/>
              </a:ext>
            </a:extLst>
          </p:cNvPr>
          <p:cNvCxnSpPr>
            <a:cxnSpLocks/>
          </p:cNvCxnSpPr>
          <p:nvPr/>
        </p:nvCxnSpPr>
        <p:spPr>
          <a:xfrm flipV="1">
            <a:off x="4309572" y="7406423"/>
            <a:ext cx="698894" cy="362610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9" name="TextBox 2128">
            <a:extLst>
              <a:ext uri="{FF2B5EF4-FFF2-40B4-BE49-F238E27FC236}">
                <a16:creationId xmlns:a16="http://schemas.microsoft.com/office/drawing/2014/main" id="{8FF8232D-6B67-5CD2-A7F5-52EBDC7EF9E8}"/>
              </a:ext>
            </a:extLst>
          </p:cNvPr>
          <p:cNvSpPr txBox="1"/>
          <p:nvPr/>
        </p:nvSpPr>
        <p:spPr>
          <a:xfrm>
            <a:off x="4738671" y="8511408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8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2130" name="직선 연결선 2129">
            <a:extLst>
              <a:ext uri="{FF2B5EF4-FFF2-40B4-BE49-F238E27FC236}">
                <a16:creationId xmlns:a16="http://schemas.microsoft.com/office/drawing/2014/main" id="{E5E2B3FD-7D4B-2B0E-F81E-C4481942A77B}"/>
              </a:ext>
            </a:extLst>
          </p:cNvPr>
          <p:cNvCxnSpPr>
            <a:cxnSpLocks/>
          </p:cNvCxnSpPr>
          <p:nvPr/>
        </p:nvCxnSpPr>
        <p:spPr>
          <a:xfrm flipV="1">
            <a:off x="1901316" y="8325311"/>
            <a:ext cx="807211" cy="184494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직선 연결선 2130">
            <a:extLst>
              <a:ext uri="{FF2B5EF4-FFF2-40B4-BE49-F238E27FC236}">
                <a16:creationId xmlns:a16="http://schemas.microsoft.com/office/drawing/2014/main" id="{412A028A-5CAF-69A3-843C-C53B07FF3A4F}"/>
              </a:ext>
            </a:extLst>
          </p:cNvPr>
          <p:cNvCxnSpPr>
            <a:cxnSpLocks/>
          </p:cNvCxnSpPr>
          <p:nvPr/>
        </p:nvCxnSpPr>
        <p:spPr>
          <a:xfrm flipV="1">
            <a:off x="2682251" y="8123998"/>
            <a:ext cx="850059" cy="209600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2" name="직선 연결선 2131">
            <a:extLst>
              <a:ext uri="{FF2B5EF4-FFF2-40B4-BE49-F238E27FC236}">
                <a16:creationId xmlns:a16="http://schemas.microsoft.com/office/drawing/2014/main" id="{2C5C9E11-411C-6351-FCC8-FF4AD77DA5FA}"/>
              </a:ext>
            </a:extLst>
          </p:cNvPr>
          <p:cNvCxnSpPr>
            <a:cxnSpLocks/>
          </p:cNvCxnSpPr>
          <p:nvPr/>
        </p:nvCxnSpPr>
        <p:spPr>
          <a:xfrm flipV="1">
            <a:off x="3532325" y="7889882"/>
            <a:ext cx="801802" cy="235930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직선 연결선 2136">
            <a:extLst>
              <a:ext uri="{FF2B5EF4-FFF2-40B4-BE49-F238E27FC236}">
                <a16:creationId xmlns:a16="http://schemas.microsoft.com/office/drawing/2014/main" id="{67C8278F-BF8A-A298-FF81-7D500A3F2988}"/>
              </a:ext>
            </a:extLst>
          </p:cNvPr>
          <p:cNvCxnSpPr>
            <a:cxnSpLocks/>
          </p:cNvCxnSpPr>
          <p:nvPr/>
        </p:nvCxnSpPr>
        <p:spPr>
          <a:xfrm flipV="1">
            <a:off x="4309836" y="7556053"/>
            <a:ext cx="691949" cy="343606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8" name="화살표: 아래쪽 2137">
            <a:extLst>
              <a:ext uri="{FF2B5EF4-FFF2-40B4-BE49-F238E27FC236}">
                <a16:creationId xmlns:a16="http://schemas.microsoft.com/office/drawing/2014/main" id="{BF6DCEE1-887A-C2AE-7071-F4E7DC45544B}"/>
              </a:ext>
            </a:extLst>
          </p:cNvPr>
          <p:cNvSpPr/>
          <p:nvPr/>
        </p:nvSpPr>
        <p:spPr>
          <a:xfrm>
            <a:off x="3797991" y="7826579"/>
            <a:ext cx="222790" cy="2902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39" name="TextBox 2138">
            <a:extLst>
              <a:ext uri="{FF2B5EF4-FFF2-40B4-BE49-F238E27FC236}">
                <a16:creationId xmlns:a16="http://schemas.microsoft.com/office/drawing/2014/main" id="{BA92F900-55D5-90E2-3891-2060D956AF80}"/>
              </a:ext>
            </a:extLst>
          </p:cNvPr>
          <p:cNvSpPr txBox="1"/>
          <p:nvPr/>
        </p:nvSpPr>
        <p:spPr>
          <a:xfrm>
            <a:off x="3948988" y="7233247"/>
            <a:ext cx="976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40" name="TextBox 2139">
            <a:extLst>
              <a:ext uri="{FF2B5EF4-FFF2-40B4-BE49-F238E27FC236}">
                <a16:creationId xmlns:a16="http://schemas.microsoft.com/office/drawing/2014/main" id="{9EAFB5B9-DB74-09FD-2BE2-68FA1249D186}"/>
              </a:ext>
            </a:extLst>
          </p:cNvPr>
          <p:cNvSpPr txBox="1"/>
          <p:nvPr/>
        </p:nvSpPr>
        <p:spPr>
          <a:xfrm>
            <a:off x="4841700" y="7580463"/>
            <a:ext cx="1239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Optimized Value</a:t>
            </a:r>
            <a:endParaRPr lang="ko-KR" altLang="en-US" sz="105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41" name="TextBox 2140">
            <a:extLst>
              <a:ext uri="{FF2B5EF4-FFF2-40B4-BE49-F238E27FC236}">
                <a16:creationId xmlns:a16="http://schemas.microsoft.com/office/drawing/2014/main" id="{5B6147D2-1ED8-383D-41F6-BC401DF74FB1}"/>
              </a:ext>
            </a:extLst>
          </p:cNvPr>
          <p:cNvSpPr txBox="1"/>
          <p:nvPr/>
        </p:nvSpPr>
        <p:spPr>
          <a:xfrm>
            <a:off x="4012665" y="8052381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암모니아 사용량 절감</a:t>
            </a:r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2.5% 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D25370-321B-ABB3-E8EF-36CDCB1F43BB}"/>
              </a:ext>
            </a:extLst>
          </p:cNvPr>
          <p:cNvSpPr/>
          <p:nvPr/>
        </p:nvSpPr>
        <p:spPr>
          <a:xfrm>
            <a:off x="6110860" y="5440071"/>
            <a:ext cx="1002727" cy="928051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AAF6F-8CA1-51FC-A205-C03351C91691}"/>
              </a:ext>
            </a:extLst>
          </p:cNvPr>
          <p:cNvSpPr txBox="1"/>
          <p:nvPr/>
        </p:nvSpPr>
        <p:spPr>
          <a:xfrm>
            <a:off x="6044136" y="5294433"/>
            <a:ext cx="1094852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Optimized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9CF84EC-EAD6-8E3C-6F89-C3E8F989379F}"/>
              </a:ext>
            </a:extLst>
          </p:cNvPr>
          <p:cNvSpPr/>
          <p:nvPr/>
        </p:nvSpPr>
        <p:spPr>
          <a:xfrm>
            <a:off x="5582691" y="5850287"/>
            <a:ext cx="498451" cy="216726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1C929-9E25-EEFF-FDE2-AE36252B878E}"/>
              </a:ext>
            </a:extLst>
          </p:cNvPr>
          <p:cNvSpPr txBox="1"/>
          <p:nvPr/>
        </p:nvSpPr>
        <p:spPr>
          <a:xfrm>
            <a:off x="6247433" y="5594288"/>
            <a:ext cx="713658" cy="2462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0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0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95EB6E-F385-F821-AB73-C1B7B6CFC21D}"/>
              </a:ext>
            </a:extLst>
          </p:cNvPr>
          <p:cNvSpPr txBox="1"/>
          <p:nvPr/>
        </p:nvSpPr>
        <p:spPr>
          <a:xfrm>
            <a:off x="6124709" y="5844273"/>
            <a:ext cx="1000595" cy="485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br>
              <a:rPr lang="en-US" altLang="ko-KR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보다 더 작은 </a:t>
            </a:r>
            <a:r>
              <a:rPr lang="en-US" altLang="ko-KR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endParaRPr lang="ko-KR" altLang="en-US" sz="9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13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래픽 58" descr="발전소 윤곽선">
            <a:extLst>
              <a:ext uri="{FF2B5EF4-FFF2-40B4-BE49-F238E27FC236}">
                <a16:creationId xmlns:a16="http://schemas.microsoft.com/office/drawing/2014/main" id="{F5A5929A-79F8-853F-3995-A318D289C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683" y="4201557"/>
            <a:ext cx="914400" cy="91440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A67BF122-F340-7491-69EB-CFDC3C226990}"/>
              </a:ext>
            </a:extLst>
          </p:cNvPr>
          <p:cNvSpPr/>
          <p:nvPr/>
        </p:nvSpPr>
        <p:spPr>
          <a:xfrm>
            <a:off x="1719474" y="4326762"/>
            <a:ext cx="742194" cy="7951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481D13-78D1-2EA3-DD74-3D0254085433}"/>
              </a:ext>
            </a:extLst>
          </p:cNvPr>
          <p:cNvSpPr txBox="1"/>
          <p:nvPr/>
        </p:nvSpPr>
        <p:spPr>
          <a:xfrm>
            <a:off x="1236653" y="4244454"/>
            <a:ext cx="506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</a:t>
            </a:r>
            <a:endParaRPr lang="ko-KR" altLang="en-US" sz="8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757F33-C7B1-90B0-048B-5696005DB2FA}"/>
              </a:ext>
            </a:extLst>
          </p:cNvPr>
          <p:cNvSpPr/>
          <p:nvPr/>
        </p:nvSpPr>
        <p:spPr>
          <a:xfrm>
            <a:off x="1719474" y="4545942"/>
            <a:ext cx="742194" cy="79513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2C5C51-B306-1DAF-4231-5B90EE9B4C63}"/>
              </a:ext>
            </a:extLst>
          </p:cNvPr>
          <p:cNvSpPr txBox="1"/>
          <p:nvPr/>
        </p:nvSpPr>
        <p:spPr>
          <a:xfrm>
            <a:off x="1236653" y="4483512"/>
            <a:ext cx="49084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</a:t>
            </a:r>
            <a:endParaRPr lang="ko-KR" altLang="en-US" sz="8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5D5ECDD-386A-CB4C-F6EB-72A591E9B822}"/>
              </a:ext>
            </a:extLst>
          </p:cNvPr>
          <p:cNvSpPr/>
          <p:nvPr/>
        </p:nvSpPr>
        <p:spPr>
          <a:xfrm>
            <a:off x="1719474" y="4784646"/>
            <a:ext cx="742194" cy="79513"/>
          </a:xfrm>
          <a:prstGeom prst="rect">
            <a:avLst/>
          </a:prstGeom>
          <a:solidFill>
            <a:srgbClr val="A8A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2E0386-6D71-65D3-8B1C-93FDCD6CD5B3}"/>
              </a:ext>
            </a:extLst>
          </p:cNvPr>
          <p:cNvSpPr txBox="1"/>
          <p:nvPr/>
        </p:nvSpPr>
        <p:spPr>
          <a:xfrm>
            <a:off x="1236653" y="4728842"/>
            <a:ext cx="49084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-3</a:t>
            </a:r>
            <a:endParaRPr lang="ko-KR" altLang="en-US" sz="8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44DF50-73E1-1FD7-7949-DD69C7722A75}"/>
              </a:ext>
            </a:extLst>
          </p:cNvPr>
          <p:cNvSpPr/>
          <p:nvPr/>
        </p:nvSpPr>
        <p:spPr>
          <a:xfrm>
            <a:off x="1719474" y="5161205"/>
            <a:ext cx="742194" cy="79513"/>
          </a:xfrm>
          <a:prstGeom prst="rect">
            <a:avLst/>
          </a:prstGeom>
          <a:solidFill>
            <a:srgbClr val="D493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09C46DE-440E-FE1B-96BE-2BA884292B18}"/>
              </a:ext>
            </a:extLst>
          </p:cNvPr>
          <p:cNvSpPr txBox="1"/>
          <p:nvPr/>
        </p:nvSpPr>
        <p:spPr>
          <a:xfrm rot="5400000">
            <a:off x="1819819" y="4846098"/>
            <a:ext cx="61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  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A024AF-48BB-B544-B5F3-98C060B8369D}"/>
              </a:ext>
            </a:extLst>
          </p:cNvPr>
          <p:cNvSpPr txBox="1"/>
          <p:nvPr/>
        </p:nvSpPr>
        <p:spPr>
          <a:xfrm>
            <a:off x="1236653" y="5102037"/>
            <a:ext cx="498855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en-US" altLang="ko-KR" sz="7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</a:t>
            </a:r>
            <a:endParaRPr lang="ko-KR" altLang="en-US" sz="7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0" name="왼쪽 중괄호 89">
            <a:extLst>
              <a:ext uri="{FF2B5EF4-FFF2-40B4-BE49-F238E27FC236}">
                <a16:creationId xmlns:a16="http://schemas.microsoft.com/office/drawing/2014/main" id="{94086057-EA68-F0CF-1248-428B4A88ADC7}"/>
              </a:ext>
            </a:extLst>
          </p:cNvPr>
          <p:cNvSpPr/>
          <p:nvPr/>
        </p:nvSpPr>
        <p:spPr>
          <a:xfrm rot="16200000">
            <a:off x="2026638" y="5040203"/>
            <a:ext cx="127865" cy="74219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6A48EB-E532-DB90-3251-38E82CB74171}"/>
              </a:ext>
            </a:extLst>
          </p:cNvPr>
          <p:cNvSpPr txBox="1"/>
          <p:nvPr/>
        </p:nvSpPr>
        <p:spPr>
          <a:xfrm>
            <a:off x="1895967" y="5495106"/>
            <a:ext cx="38664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시간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BEA489F4-A5E8-A078-A47C-4C07F3960C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6433" y="4273873"/>
            <a:ext cx="943902" cy="9000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1F25BA3C-9830-3014-70DC-7086465E5B01}"/>
              </a:ext>
            </a:extLst>
          </p:cNvPr>
          <p:cNvSpPr txBox="1"/>
          <p:nvPr/>
        </p:nvSpPr>
        <p:spPr>
          <a:xfrm>
            <a:off x="3333139" y="5803865"/>
            <a:ext cx="1093569" cy="29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예측</a:t>
            </a:r>
            <a:r>
              <a:rPr lang="en-US" altLang="ko-KR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재구성 모델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14CD2B9-9F9A-1EC7-0D8A-4CE923073017}"/>
              </a:ext>
            </a:extLst>
          </p:cNvPr>
          <p:cNvSpPr/>
          <p:nvPr/>
        </p:nvSpPr>
        <p:spPr>
          <a:xfrm>
            <a:off x="2282611" y="4237828"/>
            <a:ext cx="179057" cy="108072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C328A642-2E25-963A-37C2-D0717856CAC0}"/>
              </a:ext>
            </a:extLst>
          </p:cNvPr>
          <p:cNvSpPr/>
          <p:nvPr/>
        </p:nvSpPr>
        <p:spPr>
          <a:xfrm>
            <a:off x="2867458" y="4627137"/>
            <a:ext cx="263304" cy="157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9EF56C-B56E-3478-8B1E-CEA957E5B82E}"/>
              </a:ext>
            </a:extLst>
          </p:cNvPr>
          <p:cNvSpPr txBox="1"/>
          <p:nvPr/>
        </p:nvSpPr>
        <p:spPr>
          <a:xfrm>
            <a:off x="214739" y="5816478"/>
            <a:ext cx="2534668" cy="29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발전소 데이터</a:t>
            </a:r>
            <a:r>
              <a:rPr lang="en-US" altLang="ko-KR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 설비 관련 센서 데이터</a:t>
            </a:r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F76ACB6E-8A0D-3AAB-1EE0-03B537C55FAB}"/>
              </a:ext>
            </a:extLst>
          </p:cNvPr>
          <p:cNvSpPr/>
          <p:nvPr/>
        </p:nvSpPr>
        <p:spPr>
          <a:xfrm>
            <a:off x="4657876" y="4656217"/>
            <a:ext cx="263304" cy="157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8F99C5-1579-9EFD-1502-1FA16712E9F8}"/>
              </a:ext>
            </a:extLst>
          </p:cNvPr>
          <p:cNvSpPr txBox="1"/>
          <p:nvPr/>
        </p:nvSpPr>
        <p:spPr>
          <a:xfrm>
            <a:off x="11534127" y="5448940"/>
            <a:ext cx="457176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시간</a:t>
            </a:r>
          </a:p>
        </p:txBody>
      </p:sp>
      <p:pic>
        <p:nvPicPr>
          <p:cNvPr id="112" name="그림 111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DA336894-F872-D327-3FBD-286893DD9B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r="-1"/>
          <a:stretch/>
        </p:blipFill>
        <p:spPr>
          <a:xfrm>
            <a:off x="5760235" y="4688505"/>
            <a:ext cx="2160000" cy="1092161"/>
          </a:xfrm>
          <a:prstGeom prst="rect">
            <a:avLst/>
          </a:prstGeom>
        </p:spPr>
      </p:pic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11646A6-81C3-8F42-71D1-2AC1BE007A02}"/>
              </a:ext>
            </a:extLst>
          </p:cNvPr>
          <p:cNvGrpSpPr/>
          <p:nvPr/>
        </p:nvGrpSpPr>
        <p:grpSpPr>
          <a:xfrm>
            <a:off x="5919824" y="4467807"/>
            <a:ext cx="2187177" cy="1140892"/>
            <a:chOff x="4607343" y="3737924"/>
            <a:chExt cx="2187177" cy="1140892"/>
          </a:xfrm>
        </p:grpSpPr>
        <p:pic>
          <p:nvPicPr>
            <p:cNvPr id="114" name="그림 113" descr="라인, 그래프, 도표, 스크린샷이(가) 표시된 사진&#10;&#10;자동 생성된 설명">
              <a:extLst>
                <a:ext uri="{FF2B5EF4-FFF2-40B4-BE49-F238E27FC236}">
                  <a16:creationId xmlns:a16="http://schemas.microsoft.com/office/drawing/2014/main" id="{CD7CB681-8FAE-BC10-2FA6-A4C205D4D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" r="-1"/>
            <a:stretch/>
          </p:blipFill>
          <p:spPr>
            <a:xfrm>
              <a:off x="4634520" y="3737924"/>
              <a:ext cx="2160000" cy="1092161"/>
            </a:xfrm>
            <a:prstGeom prst="rect">
              <a:avLst/>
            </a:prstGeom>
          </p:spPr>
        </p:pic>
        <p:pic>
          <p:nvPicPr>
            <p:cNvPr id="115" name="그림 114" descr="라인, 그래프, 도표, 스크린샷이(가) 표시된 사진&#10;&#10;자동 생성된 설명">
              <a:extLst>
                <a:ext uri="{FF2B5EF4-FFF2-40B4-BE49-F238E27FC236}">
                  <a16:creationId xmlns:a16="http://schemas.microsoft.com/office/drawing/2014/main" id="{C8D53F57-F828-0FE3-9809-D0EF10E15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" r="-1"/>
            <a:stretch/>
          </p:blipFill>
          <p:spPr>
            <a:xfrm flipV="1">
              <a:off x="4607343" y="3786655"/>
              <a:ext cx="2160000" cy="1092161"/>
            </a:xfrm>
            <a:prstGeom prst="rect">
              <a:avLst/>
            </a:prstGeom>
          </p:spPr>
        </p:pic>
      </p:grpSp>
      <p:pic>
        <p:nvPicPr>
          <p:cNvPr id="116" name="그림 115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625D1D41-DD4F-2008-3E22-34B4EEC085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r="-1"/>
          <a:stretch/>
        </p:blipFill>
        <p:spPr>
          <a:xfrm>
            <a:off x="6124875" y="4318078"/>
            <a:ext cx="2160000" cy="1092161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C736D01C-0244-E61A-1226-6FADE2DFB9DE}"/>
              </a:ext>
            </a:extLst>
          </p:cNvPr>
          <p:cNvSpPr txBox="1"/>
          <p:nvPr/>
        </p:nvSpPr>
        <p:spPr>
          <a:xfrm>
            <a:off x="5906051" y="4030605"/>
            <a:ext cx="598241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18FA459-7107-140A-747D-AC3F4A9D465D}"/>
              </a:ext>
            </a:extLst>
          </p:cNvPr>
          <p:cNvSpPr txBox="1"/>
          <p:nvPr/>
        </p:nvSpPr>
        <p:spPr>
          <a:xfrm>
            <a:off x="5523808" y="4251002"/>
            <a:ext cx="598242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1CD88C0-E343-04B6-36A2-0F28F7D4EB61}"/>
              </a:ext>
            </a:extLst>
          </p:cNvPr>
          <p:cNvSpPr txBox="1"/>
          <p:nvPr/>
        </p:nvSpPr>
        <p:spPr>
          <a:xfrm>
            <a:off x="5101128" y="4660708"/>
            <a:ext cx="622286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-N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5A6AF36-9FB0-89DB-65EB-5C6555AE0E01}"/>
              </a:ext>
            </a:extLst>
          </p:cNvPr>
          <p:cNvSpPr txBox="1"/>
          <p:nvPr/>
        </p:nvSpPr>
        <p:spPr>
          <a:xfrm>
            <a:off x="8175044" y="5409762"/>
            <a:ext cx="457176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시간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94FA0-ACDD-4D5C-8054-2A8F6BDB935F}"/>
              </a:ext>
            </a:extLst>
          </p:cNvPr>
          <p:cNvSpPr txBox="1"/>
          <p:nvPr/>
        </p:nvSpPr>
        <p:spPr>
          <a:xfrm>
            <a:off x="6015710" y="5826103"/>
            <a:ext cx="1744388" cy="29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실제값과</a:t>
            </a: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예측</a:t>
            </a:r>
            <a:r>
              <a:rPr lang="en-US" altLang="ko-KR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재구성 값 비교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3AEA79-09E6-4664-5469-D2A19CA4D098}"/>
              </a:ext>
            </a:extLst>
          </p:cNvPr>
          <p:cNvSpPr txBox="1"/>
          <p:nvPr/>
        </p:nvSpPr>
        <p:spPr>
          <a:xfrm>
            <a:off x="6714227" y="4084188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실제값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3CBC19-CD6A-4B7F-2592-1B88E2BEAAFD}"/>
              </a:ext>
            </a:extLst>
          </p:cNvPr>
          <p:cNvSpPr txBox="1"/>
          <p:nvPr/>
        </p:nvSpPr>
        <p:spPr>
          <a:xfrm>
            <a:off x="6988629" y="4796339"/>
            <a:ext cx="10086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예측</a:t>
            </a:r>
            <a:r>
              <a:rPr lang="en-US" altLang="ko-KR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재구성 값</a:t>
            </a:r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FD0EA593-863B-A7BE-6461-06C23FACC6EF}"/>
              </a:ext>
            </a:extLst>
          </p:cNvPr>
          <p:cNvSpPr/>
          <p:nvPr/>
        </p:nvSpPr>
        <p:spPr>
          <a:xfrm>
            <a:off x="8929889" y="4794471"/>
            <a:ext cx="263304" cy="157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4A69746-A5DE-F11B-2721-9888D96E6EB8}"/>
              </a:ext>
            </a:extLst>
          </p:cNvPr>
          <p:cNvSpPr txBox="1"/>
          <p:nvPr/>
        </p:nvSpPr>
        <p:spPr>
          <a:xfrm>
            <a:off x="8674917" y="3832977"/>
            <a:ext cx="1269899" cy="573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Anomaly Score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|</a:t>
            </a:r>
            <a:r>
              <a:rPr lang="ko-KR" altLang="en-US" sz="11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실제값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1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예측값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|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9D0922BE-E01B-FB46-97EF-B0CD525D1616}"/>
              </a:ext>
            </a:extLst>
          </p:cNvPr>
          <p:cNvGrpSpPr/>
          <p:nvPr/>
        </p:nvGrpSpPr>
        <p:grpSpPr>
          <a:xfrm>
            <a:off x="9416306" y="4398283"/>
            <a:ext cx="2160000" cy="1208392"/>
            <a:chOff x="9387431" y="1443331"/>
            <a:chExt cx="2160000" cy="1208392"/>
          </a:xfrm>
        </p:grpSpPr>
        <p:pic>
          <p:nvPicPr>
            <p:cNvPr id="98" name="그림 97" descr="라인, 그래프, 도표, 스크린샷이(가) 표시된 사진&#10;&#10;자동 생성된 설명">
              <a:extLst>
                <a:ext uri="{FF2B5EF4-FFF2-40B4-BE49-F238E27FC236}">
                  <a16:creationId xmlns:a16="http://schemas.microsoft.com/office/drawing/2014/main" id="{CB8225C6-31CC-2CF5-F50B-272074C62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" r="-1"/>
            <a:stretch/>
          </p:blipFill>
          <p:spPr>
            <a:xfrm>
              <a:off x="9387431" y="1559562"/>
              <a:ext cx="2160000" cy="1092161"/>
            </a:xfrm>
            <a:prstGeom prst="rect">
              <a:avLst/>
            </a:prstGeom>
          </p:spPr>
        </p:pic>
        <p:sp>
          <p:nvSpPr>
            <p:cNvPr id="1045" name="직사각형 1044">
              <a:extLst>
                <a:ext uri="{FF2B5EF4-FFF2-40B4-BE49-F238E27FC236}">
                  <a16:creationId xmlns:a16="http://schemas.microsoft.com/office/drawing/2014/main" id="{516B7FD3-B3E9-D3C3-13F5-D495DAA5281B}"/>
                </a:ext>
              </a:extLst>
            </p:cNvPr>
            <p:cNvSpPr/>
            <p:nvPr/>
          </p:nvSpPr>
          <p:spPr>
            <a:xfrm>
              <a:off x="9413510" y="1443331"/>
              <a:ext cx="2125036" cy="1107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27" name="직선 연결선 1026">
            <a:extLst>
              <a:ext uri="{FF2B5EF4-FFF2-40B4-BE49-F238E27FC236}">
                <a16:creationId xmlns:a16="http://schemas.microsoft.com/office/drawing/2014/main" id="{F1797318-E24C-0C1A-EC15-0C5ED7E39096}"/>
              </a:ext>
            </a:extLst>
          </p:cNvPr>
          <p:cNvCxnSpPr>
            <a:cxnSpLocks/>
          </p:cNvCxnSpPr>
          <p:nvPr/>
        </p:nvCxnSpPr>
        <p:spPr>
          <a:xfrm flipV="1">
            <a:off x="9421816" y="5127438"/>
            <a:ext cx="811104" cy="246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A1127AC7-73B5-2FCC-B064-8DC83303C89D}"/>
              </a:ext>
            </a:extLst>
          </p:cNvPr>
          <p:cNvCxnSpPr>
            <a:cxnSpLocks/>
          </p:cNvCxnSpPr>
          <p:nvPr/>
        </p:nvCxnSpPr>
        <p:spPr>
          <a:xfrm flipV="1">
            <a:off x="10214129" y="4484911"/>
            <a:ext cx="740555" cy="655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연결선 1031">
            <a:extLst>
              <a:ext uri="{FF2B5EF4-FFF2-40B4-BE49-F238E27FC236}">
                <a16:creationId xmlns:a16="http://schemas.microsoft.com/office/drawing/2014/main" id="{1B4AE409-E55D-8FE5-B622-8066B8465C90}"/>
              </a:ext>
            </a:extLst>
          </p:cNvPr>
          <p:cNvCxnSpPr>
            <a:cxnSpLocks/>
          </p:cNvCxnSpPr>
          <p:nvPr/>
        </p:nvCxnSpPr>
        <p:spPr>
          <a:xfrm flipV="1">
            <a:off x="10962235" y="4475286"/>
            <a:ext cx="487482" cy="8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화살표: 아래쪽 1037">
            <a:extLst>
              <a:ext uri="{FF2B5EF4-FFF2-40B4-BE49-F238E27FC236}">
                <a16:creationId xmlns:a16="http://schemas.microsoft.com/office/drawing/2014/main" id="{A73F0D6D-4E8D-359D-A7D5-ED61BA00D343}"/>
              </a:ext>
            </a:extLst>
          </p:cNvPr>
          <p:cNvSpPr/>
          <p:nvPr/>
        </p:nvSpPr>
        <p:spPr>
          <a:xfrm flipV="1">
            <a:off x="10950271" y="4705891"/>
            <a:ext cx="152960" cy="680854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95DD707-05A0-EC49-91B8-0EE87DF8DD1B}"/>
              </a:ext>
            </a:extLst>
          </p:cNvPr>
          <p:cNvSpPr txBox="1"/>
          <p:nvPr/>
        </p:nvSpPr>
        <p:spPr>
          <a:xfrm>
            <a:off x="10541602" y="4946949"/>
            <a:ext cx="148790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높은 </a:t>
            </a:r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Anomaly Score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589021FA-E90C-58AF-D4B0-2F59124351F0}"/>
              </a:ext>
            </a:extLst>
          </p:cNvPr>
          <p:cNvSpPr txBox="1"/>
          <p:nvPr/>
        </p:nvSpPr>
        <p:spPr>
          <a:xfrm>
            <a:off x="9628896" y="5794240"/>
            <a:ext cx="2073004" cy="29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Anomaly Score </a:t>
            </a: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 높은 센서 확인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C85B81-DC05-96D7-44E7-BADE6F11C9A0}"/>
              </a:ext>
            </a:extLst>
          </p:cNvPr>
          <p:cNvSpPr/>
          <p:nvPr/>
        </p:nvSpPr>
        <p:spPr>
          <a:xfrm>
            <a:off x="191516" y="3190362"/>
            <a:ext cx="11837994" cy="33188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30F6CD-53BD-E288-6331-3296894AA810}"/>
              </a:ext>
            </a:extLst>
          </p:cNvPr>
          <p:cNvSpPr/>
          <p:nvPr/>
        </p:nvSpPr>
        <p:spPr>
          <a:xfrm>
            <a:off x="488544" y="3420303"/>
            <a:ext cx="1636643" cy="235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Anomaly</a:t>
            </a:r>
            <a:r>
              <a:rPr lang="ko-KR" altLang="en-US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Detection</a:t>
            </a:r>
            <a:endParaRPr lang="ko-KR" altLang="en-US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42D90C49-5898-62B0-B171-BEBD6AF0CFC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0301" y="1387212"/>
            <a:ext cx="9165594" cy="154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10477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209550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31432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·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420688" indent="-98425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›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8778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3350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17922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2494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ko-KR" altLang="en-US" sz="1200" b="0" i="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발전소 데이터는 설비 상태를 측정하는 센서 데이터임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ko-KR" altLang="en-US" sz="1200" b="0" i="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센서들의 시간에 따른 변화를 고려하기 위해</a:t>
            </a:r>
            <a:r>
              <a:rPr lang="en-US" altLang="ko-KR" sz="1200" b="0" i="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b="0" i="0" dirty="0" err="1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다변량</a:t>
            </a:r>
            <a:r>
              <a:rPr lang="ko-KR" altLang="en-US" sz="1200" b="0" i="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시계열 모델을 활용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시간에 센서의 </a:t>
            </a:r>
            <a:r>
              <a:rPr lang="ko-KR" altLang="en-US" sz="1200" dirty="0" err="1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실제값과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모델이 예측하는 값의 차이가 크면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해당 시점은 설비 혹은 센서 이상일 가능성 높음</a:t>
            </a:r>
            <a:r>
              <a:rPr lang="ko-KR" altLang="en-US" sz="1200" b="0" i="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6597A3EC-9C84-02B1-9523-0336AAA18E2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852254"/>
            <a:ext cx="8797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2pPr marL="1587" lvl="1" algn="l" defTabSz="936625" eaLnBrk="0" hangingPunct="0">
              <a:spcBef>
                <a:spcPts val="300"/>
              </a:spcBef>
              <a:spcAft>
                <a:spcPts val="100"/>
              </a:spcAft>
              <a:defRPr kumimoji="1" sz="1600" i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defRPr>
            </a:lvl2pPr>
          </a:lstStyle>
          <a:p>
            <a:pPr lvl="1"/>
            <a:r>
              <a:rPr lang="ko-KR" altLang="en-US" dirty="0">
                <a:sym typeface="Noto Sans CJK KR Regular"/>
              </a:rPr>
              <a:t>발전소 데이터로부터 설비</a:t>
            </a:r>
            <a:r>
              <a:rPr lang="en-US" altLang="ko-KR" dirty="0">
                <a:sym typeface="Noto Sans CJK KR Regular"/>
              </a:rPr>
              <a:t>/</a:t>
            </a:r>
            <a:r>
              <a:rPr lang="ko-KR" altLang="en-US" dirty="0">
                <a:sym typeface="Noto Sans CJK KR Regular"/>
              </a:rPr>
              <a:t>센서 이상을 검출</a:t>
            </a:r>
            <a:endParaRPr lang="en-US" altLang="ko-KR" dirty="0">
              <a:sym typeface="Noto Sans CJK KR Regular"/>
            </a:endParaRPr>
          </a:p>
        </p:txBody>
      </p:sp>
      <p:sp>
        <p:nvSpPr>
          <p:cNvPr id="65" name="제목 2">
            <a:extLst>
              <a:ext uri="{FF2B5EF4-FFF2-40B4-BE49-F238E27FC236}">
                <a16:creationId xmlns:a16="http://schemas.microsoft.com/office/drawing/2014/main" id="{E1153F94-F665-A0E0-831C-A1FAA4EEA753}"/>
              </a:ext>
            </a:extLst>
          </p:cNvPr>
          <p:cNvSpPr txBox="1">
            <a:spLocks/>
          </p:cNvSpPr>
          <p:nvPr/>
        </p:nvSpPr>
        <p:spPr bwMode="auto">
          <a:xfrm>
            <a:off x="533400" y="247123"/>
            <a:ext cx="355170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5pPr>
            <a:lvl6pPr marL="457116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6pPr>
            <a:lvl7pPr marL="91422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7pPr>
            <a:lvl8pPr marL="1371344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8pPr>
            <a:lvl9pPr marL="182845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9pPr>
          </a:lstStyle>
          <a:p>
            <a:r>
              <a:rPr lang="ko-KR" altLang="ko-KR" sz="1800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발전소 데이터 기반 이상 탐지</a:t>
            </a:r>
            <a:endParaRPr lang="ko-KR" altLang="en-US" b="0" i="0" kern="0" dirty="0"/>
          </a:p>
        </p:txBody>
      </p:sp>
    </p:spTree>
    <p:extLst>
      <p:ext uri="{BB962C8B-B14F-4D97-AF65-F5344CB8AC3E}">
        <p14:creationId xmlns:p14="http://schemas.microsoft.com/office/powerpoint/2010/main" val="7998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래픽 58" descr="발전소 윤곽선">
            <a:extLst>
              <a:ext uri="{FF2B5EF4-FFF2-40B4-BE49-F238E27FC236}">
                <a16:creationId xmlns:a16="http://schemas.microsoft.com/office/drawing/2014/main" id="{F5A5929A-79F8-853F-3995-A318D289C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683" y="4201557"/>
            <a:ext cx="914400" cy="91440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A67BF122-F340-7491-69EB-CFDC3C226990}"/>
              </a:ext>
            </a:extLst>
          </p:cNvPr>
          <p:cNvSpPr/>
          <p:nvPr/>
        </p:nvSpPr>
        <p:spPr>
          <a:xfrm>
            <a:off x="1719474" y="4326762"/>
            <a:ext cx="742194" cy="7951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481D13-78D1-2EA3-DD74-3D0254085433}"/>
              </a:ext>
            </a:extLst>
          </p:cNvPr>
          <p:cNvSpPr txBox="1"/>
          <p:nvPr/>
        </p:nvSpPr>
        <p:spPr>
          <a:xfrm>
            <a:off x="1236653" y="4244454"/>
            <a:ext cx="506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</a:t>
            </a:r>
            <a:endParaRPr lang="ko-KR" altLang="en-US" sz="8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757F33-C7B1-90B0-048B-5696005DB2FA}"/>
              </a:ext>
            </a:extLst>
          </p:cNvPr>
          <p:cNvSpPr/>
          <p:nvPr/>
        </p:nvSpPr>
        <p:spPr>
          <a:xfrm>
            <a:off x="1719474" y="4545942"/>
            <a:ext cx="742194" cy="79513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2C5C51-B306-1DAF-4231-5B90EE9B4C63}"/>
              </a:ext>
            </a:extLst>
          </p:cNvPr>
          <p:cNvSpPr txBox="1"/>
          <p:nvPr/>
        </p:nvSpPr>
        <p:spPr>
          <a:xfrm>
            <a:off x="1236653" y="4483512"/>
            <a:ext cx="49084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</a:t>
            </a:r>
            <a:endParaRPr lang="ko-KR" altLang="en-US" sz="8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5D5ECDD-386A-CB4C-F6EB-72A591E9B822}"/>
              </a:ext>
            </a:extLst>
          </p:cNvPr>
          <p:cNvSpPr/>
          <p:nvPr/>
        </p:nvSpPr>
        <p:spPr>
          <a:xfrm>
            <a:off x="1719474" y="4784646"/>
            <a:ext cx="742194" cy="79513"/>
          </a:xfrm>
          <a:prstGeom prst="rect">
            <a:avLst/>
          </a:prstGeom>
          <a:solidFill>
            <a:srgbClr val="A8A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2E0386-6D71-65D3-8B1C-93FDCD6CD5B3}"/>
              </a:ext>
            </a:extLst>
          </p:cNvPr>
          <p:cNvSpPr txBox="1"/>
          <p:nvPr/>
        </p:nvSpPr>
        <p:spPr>
          <a:xfrm>
            <a:off x="1236653" y="4728842"/>
            <a:ext cx="49084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-3</a:t>
            </a:r>
            <a:endParaRPr lang="ko-KR" altLang="en-US" sz="8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44DF50-73E1-1FD7-7949-DD69C7722A75}"/>
              </a:ext>
            </a:extLst>
          </p:cNvPr>
          <p:cNvSpPr/>
          <p:nvPr/>
        </p:nvSpPr>
        <p:spPr>
          <a:xfrm>
            <a:off x="1719474" y="5161205"/>
            <a:ext cx="742194" cy="79513"/>
          </a:xfrm>
          <a:prstGeom prst="rect">
            <a:avLst/>
          </a:prstGeom>
          <a:solidFill>
            <a:srgbClr val="D493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09C46DE-440E-FE1B-96BE-2BA884292B18}"/>
              </a:ext>
            </a:extLst>
          </p:cNvPr>
          <p:cNvSpPr txBox="1"/>
          <p:nvPr/>
        </p:nvSpPr>
        <p:spPr>
          <a:xfrm rot="5400000">
            <a:off x="1819819" y="4846098"/>
            <a:ext cx="61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  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A024AF-48BB-B544-B5F3-98C060B8369D}"/>
              </a:ext>
            </a:extLst>
          </p:cNvPr>
          <p:cNvSpPr txBox="1"/>
          <p:nvPr/>
        </p:nvSpPr>
        <p:spPr>
          <a:xfrm>
            <a:off x="1236653" y="5102037"/>
            <a:ext cx="498855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en-US" altLang="ko-KR" sz="7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</a:t>
            </a:r>
            <a:endParaRPr lang="ko-KR" altLang="en-US" sz="7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0" name="왼쪽 중괄호 89">
            <a:extLst>
              <a:ext uri="{FF2B5EF4-FFF2-40B4-BE49-F238E27FC236}">
                <a16:creationId xmlns:a16="http://schemas.microsoft.com/office/drawing/2014/main" id="{94086057-EA68-F0CF-1248-428B4A88ADC7}"/>
              </a:ext>
            </a:extLst>
          </p:cNvPr>
          <p:cNvSpPr/>
          <p:nvPr/>
        </p:nvSpPr>
        <p:spPr>
          <a:xfrm rot="16200000">
            <a:off x="2026638" y="5040203"/>
            <a:ext cx="127865" cy="74219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6A48EB-E532-DB90-3251-38E82CB74171}"/>
              </a:ext>
            </a:extLst>
          </p:cNvPr>
          <p:cNvSpPr txBox="1"/>
          <p:nvPr/>
        </p:nvSpPr>
        <p:spPr>
          <a:xfrm>
            <a:off x="1895967" y="5495106"/>
            <a:ext cx="38664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시간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BEA489F4-A5E8-A078-A47C-4C07F3960C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6433" y="4273873"/>
            <a:ext cx="943902" cy="9000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1F25BA3C-9830-3014-70DC-7086465E5B01}"/>
              </a:ext>
            </a:extLst>
          </p:cNvPr>
          <p:cNvSpPr txBox="1"/>
          <p:nvPr/>
        </p:nvSpPr>
        <p:spPr>
          <a:xfrm>
            <a:off x="3333139" y="5803865"/>
            <a:ext cx="1093569" cy="29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예측</a:t>
            </a:r>
            <a:r>
              <a:rPr lang="en-US" altLang="ko-KR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재구성 모델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14CD2B9-9F9A-1EC7-0D8A-4CE923073017}"/>
              </a:ext>
            </a:extLst>
          </p:cNvPr>
          <p:cNvSpPr/>
          <p:nvPr/>
        </p:nvSpPr>
        <p:spPr>
          <a:xfrm>
            <a:off x="2282611" y="4237828"/>
            <a:ext cx="179057" cy="108072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C328A642-2E25-963A-37C2-D0717856CAC0}"/>
              </a:ext>
            </a:extLst>
          </p:cNvPr>
          <p:cNvSpPr/>
          <p:nvPr/>
        </p:nvSpPr>
        <p:spPr>
          <a:xfrm>
            <a:off x="2867458" y="4627137"/>
            <a:ext cx="263304" cy="157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9EF56C-B56E-3478-8B1E-CEA957E5B82E}"/>
              </a:ext>
            </a:extLst>
          </p:cNvPr>
          <p:cNvSpPr txBox="1"/>
          <p:nvPr/>
        </p:nvSpPr>
        <p:spPr>
          <a:xfrm>
            <a:off x="214739" y="5816478"/>
            <a:ext cx="2534668" cy="29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발전소 데이터</a:t>
            </a:r>
            <a:r>
              <a:rPr lang="en-US" altLang="ko-KR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 설비 관련 센서 데이터</a:t>
            </a:r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F76ACB6E-8A0D-3AAB-1EE0-03B537C55FAB}"/>
              </a:ext>
            </a:extLst>
          </p:cNvPr>
          <p:cNvSpPr/>
          <p:nvPr/>
        </p:nvSpPr>
        <p:spPr>
          <a:xfrm>
            <a:off x="4657876" y="4656217"/>
            <a:ext cx="263304" cy="157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8F99C5-1579-9EFD-1502-1FA16712E9F8}"/>
              </a:ext>
            </a:extLst>
          </p:cNvPr>
          <p:cNvSpPr txBox="1"/>
          <p:nvPr/>
        </p:nvSpPr>
        <p:spPr>
          <a:xfrm>
            <a:off x="11534127" y="5448940"/>
            <a:ext cx="457176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시간</a:t>
            </a:r>
          </a:p>
        </p:txBody>
      </p:sp>
      <p:pic>
        <p:nvPicPr>
          <p:cNvPr id="112" name="그림 111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DA336894-F872-D327-3FBD-286893DD9B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r="-1"/>
          <a:stretch/>
        </p:blipFill>
        <p:spPr>
          <a:xfrm>
            <a:off x="5760235" y="4688505"/>
            <a:ext cx="2160000" cy="1092161"/>
          </a:xfrm>
          <a:prstGeom prst="rect">
            <a:avLst/>
          </a:prstGeom>
        </p:spPr>
      </p:pic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11646A6-81C3-8F42-71D1-2AC1BE007A02}"/>
              </a:ext>
            </a:extLst>
          </p:cNvPr>
          <p:cNvGrpSpPr/>
          <p:nvPr/>
        </p:nvGrpSpPr>
        <p:grpSpPr>
          <a:xfrm>
            <a:off x="5919824" y="4467807"/>
            <a:ext cx="2187177" cy="1140892"/>
            <a:chOff x="4607343" y="3737924"/>
            <a:chExt cx="2187177" cy="1140892"/>
          </a:xfrm>
        </p:grpSpPr>
        <p:pic>
          <p:nvPicPr>
            <p:cNvPr id="114" name="그림 113" descr="라인, 그래프, 도표, 스크린샷이(가) 표시된 사진&#10;&#10;자동 생성된 설명">
              <a:extLst>
                <a:ext uri="{FF2B5EF4-FFF2-40B4-BE49-F238E27FC236}">
                  <a16:creationId xmlns:a16="http://schemas.microsoft.com/office/drawing/2014/main" id="{CD7CB681-8FAE-BC10-2FA6-A4C205D4D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" r="-1"/>
            <a:stretch/>
          </p:blipFill>
          <p:spPr>
            <a:xfrm>
              <a:off x="4634520" y="3737924"/>
              <a:ext cx="2160000" cy="1092161"/>
            </a:xfrm>
            <a:prstGeom prst="rect">
              <a:avLst/>
            </a:prstGeom>
          </p:spPr>
        </p:pic>
        <p:pic>
          <p:nvPicPr>
            <p:cNvPr id="115" name="그림 114" descr="라인, 그래프, 도표, 스크린샷이(가) 표시된 사진&#10;&#10;자동 생성된 설명">
              <a:extLst>
                <a:ext uri="{FF2B5EF4-FFF2-40B4-BE49-F238E27FC236}">
                  <a16:creationId xmlns:a16="http://schemas.microsoft.com/office/drawing/2014/main" id="{C8D53F57-F828-0FE3-9809-D0EF10E15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" r="-1"/>
            <a:stretch/>
          </p:blipFill>
          <p:spPr>
            <a:xfrm flipV="1">
              <a:off x="4607343" y="3786655"/>
              <a:ext cx="2160000" cy="1092161"/>
            </a:xfrm>
            <a:prstGeom prst="rect">
              <a:avLst/>
            </a:prstGeom>
          </p:spPr>
        </p:pic>
      </p:grpSp>
      <p:pic>
        <p:nvPicPr>
          <p:cNvPr id="116" name="그림 115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625D1D41-DD4F-2008-3E22-34B4EEC085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r="-1"/>
          <a:stretch/>
        </p:blipFill>
        <p:spPr>
          <a:xfrm>
            <a:off x="6124875" y="4318078"/>
            <a:ext cx="2160000" cy="1092161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C736D01C-0244-E61A-1226-6FADE2DFB9DE}"/>
              </a:ext>
            </a:extLst>
          </p:cNvPr>
          <p:cNvSpPr txBox="1"/>
          <p:nvPr/>
        </p:nvSpPr>
        <p:spPr>
          <a:xfrm>
            <a:off x="5906051" y="4030605"/>
            <a:ext cx="598241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18FA459-7107-140A-747D-AC3F4A9D465D}"/>
              </a:ext>
            </a:extLst>
          </p:cNvPr>
          <p:cNvSpPr txBox="1"/>
          <p:nvPr/>
        </p:nvSpPr>
        <p:spPr>
          <a:xfrm>
            <a:off x="5523808" y="4251002"/>
            <a:ext cx="598242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1CD88C0-E343-04B6-36A2-0F28F7D4EB61}"/>
              </a:ext>
            </a:extLst>
          </p:cNvPr>
          <p:cNvSpPr txBox="1"/>
          <p:nvPr/>
        </p:nvSpPr>
        <p:spPr>
          <a:xfrm>
            <a:off x="5101128" y="4660708"/>
            <a:ext cx="622286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센서</a:t>
            </a:r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-N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5A6AF36-9FB0-89DB-65EB-5C6555AE0E01}"/>
              </a:ext>
            </a:extLst>
          </p:cNvPr>
          <p:cNvSpPr txBox="1"/>
          <p:nvPr/>
        </p:nvSpPr>
        <p:spPr>
          <a:xfrm>
            <a:off x="8175044" y="5409762"/>
            <a:ext cx="457176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시간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94FA0-ACDD-4D5C-8054-2A8F6BDB935F}"/>
              </a:ext>
            </a:extLst>
          </p:cNvPr>
          <p:cNvSpPr txBox="1"/>
          <p:nvPr/>
        </p:nvSpPr>
        <p:spPr>
          <a:xfrm>
            <a:off x="6015710" y="5826103"/>
            <a:ext cx="1744388" cy="29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실제값과</a:t>
            </a: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예측</a:t>
            </a:r>
            <a:r>
              <a:rPr lang="en-US" altLang="ko-KR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재구성 값 비교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3AEA79-09E6-4664-5469-D2A19CA4D098}"/>
              </a:ext>
            </a:extLst>
          </p:cNvPr>
          <p:cNvSpPr txBox="1"/>
          <p:nvPr/>
        </p:nvSpPr>
        <p:spPr>
          <a:xfrm>
            <a:off x="6714227" y="4084188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실제값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3CBC19-CD6A-4B7F-2592-1B88E2BEAAFD}"/>
              </a:ext>
            </a:extLst>
          </p:cNvPr>
          <p:cNvSpPr txBox="1"/>
          <p:nvPr/>
        </p:nvSpPr>
        <p:spPr>
          <a:xfrm>
            <a:off x="6988629" y="4796339"/>
            <a:ext cx="10086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예측</a:t>
            </a:r>
            <a:r>
              <a:rPr lang="en-US" altLang="ko-KR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재구성 값</a:t>
            </a:r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FD0EA593-863B-A7BE-6461-06C23FACC6EF}"/>
              </a:ext>
            </a:extLst>
          </p:cNvPr>
          <p:cNvSpPr/>
          <p:nvPr/>
        </p:nvSpPr>
        <p:spPr>
          <a:xfrm>
            <a:off x="8929889" y="4794471"/>
            <a:ext cx="263304" cy="157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4A69746-A5DE-F11B-2721-9888D96E6EB8}"/>
              </a:ext>
            </a:extLst>
          </p:cNvPr>
          <p:cNvSpPr txBox="1"/>
          <p:nvPr/>
        </p:nvSpPr>
        <p:spPr>
          <a:xfrm>
            <a:off x="8674917" y="3832977"/>
            <a:ext cx="1269899" cy="573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Anomaly Score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|</a:t>
            </a:r>
            <a:r>
              <a:rPr lang="ko-KR" altLang="en-US" sz="11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실제값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1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예측값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|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9D0922BE-E01B-FB46-97EF-B0CD525D1616}"/>
              </a:ext>
            </a:extLst>
          </p:cNvPr>
          <p:cNvGrpSpPr/>
          <p:nvPr/>
        </p:nvGrpSpPr>
        <p:grpSpPr>
          <a:xfrm>
            <a:off x="9416306" y="4398283"/>
            <a:ext cx="2160000" cy="1208392"/>
            <a:chOff x="9387431" y="1443331"/>
            <a:chExt cx="2160000" cy="1208392"/>
          </a:xfrm>
        </p:grpSpPr>
        <p:pic>
          <p:nvPicPr>
            <p:cNvPr id="98" name="그림 97" descr="라인, 그래프, 도표, 스크린샷이(가) 표시된 사진&#10;&#10;자동 생성된 설명">
              <a:extLst>
                <a:ext uri="{FF2B5EF4-FFF2-40B4-BE49-F238E27FC236}">
                  <a16:creationId xmlns:a16="http://schemas.microsoft.com/office/drawing/2014/main" id="{CB8225C6-31CC-2CF5-F50B-272074C62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" r="-1"/>
            <a:stretch/>
          </p:blipFill>
          <p:spPr>
            <a:xfrm>
              <a:off x="9387431" y="1559562"/>
              <a:ext cx="2160000" cy="1092161"/>
            </a:xfrm>
            <a:prstGeom prst="rect">
              <a:avLst/>
            </a:prstGeom>
          </p:spPr>
        </p:pic>
        <p:sp>
          <p:nvSpPr>
            <p:cNvPr id="1045" name="직사각형 1044">
              <a:extLst>
                <a:ext uri="{FF2B5EF4-FFF2-40B4-BE49-F238E27FC236}">
                  <a16:creationId xmlns:a16="http://schemas.microsoft.com/office/drawing/2014/main" id="{516B7FD3-B3E9-D3C3-13F5-D495DAA5281B}"/>
                </a:ext>
              </a:extLst>
            </p:cNvPr>
            <p:cNvSpPr/>
            <p:nvPr/>
          </p:nvSpPr>
          <p:spPr>
            <a:xfrm>
              <a:off x="9413510" y="1443331"/>
              <a:ext cx="2125036" cy="1107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27" name="직선 연결선 1026">
            <a:extLst>
              <a:ext uri="{FF2B5EF4-FFF2-40B4-BE49-F238E27FC236}">
                <a16:creationId xmlns:a16="http://schemas.microsoft.com/office/drawing/2014/main" id="{F1797318-E24C-0C1A-EC15-0C5ED7E39096}"/>
              </a:ext>
            </a:extLst>
          </p:cNvPr>
          <p:cNvCxnSpPr>
            <a:cxnSpLocks/>
          </p:cNvCxnSpPr>
          <p:nvPr/>
        </p:nvCxnSpPr>
        <p:spPr>
          <a:xfrm flipV="1">
            <a:off x="9421816" y="5127438"/>
            <a:ext cx="811104" cy="246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A1127AC7-73B5-2FCC-B064-8DC83303C89D}"/>
              </a:ext>
            </a:extLst>
          </p:cNvPr>
          <p:cNvCxnSpPr>
            <a:cxnSpLocks/>
          </p:cNvCxnSpPr>
          <p:nvPr/>
        </p:nvCxnSpPr>
        <p:spPr>
          <a:xfrm flipV="1">
            <a:off x="10214129" y="4484911"/>
            <a:ext cx="740555" cy="655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연결선 1031">
            <a:extLst>
              <a:ext uri="{FF2B5EF4-FFF2-40B4-BE49-F238E27FC236}">
                <a16:creationId xmlns:a16="http://schemas.microsoft.com/office/drawing/2014/main" id="{1B4AE409-E55D-8FE5-B622-8066B8465C90}"/>
              </a:ext>
            </a:extLst>
          </p:cNvPr>
          <p:cNvCxnSpPr>
            <a:cxnSpLocks/>
          </p:cNvCxnSpPr>
          <p:nvPr/>
        </p:nvCxnSpPr>
        <p:spPr>
          <a:xfrm flipV="1">
            <a:off x="10962235" y="4475286"/>
            <a:ext cx="487482" cy="8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화살표: 아래쪽 1037">
            <a:extLst>
              <a:ext uri="{FF2B5EF4-FFF2-40B4-BE49-F238E27FC236}">
                <a16:creationId xmlns:a16="http://schemas.microsoft.com/office/drawing/2014/main" id="{A73F0D6D-4E8D-359D-A7D5-ED61BA00D343}"/>
              </a:ext>
            </a:extLst>
          </p:cNvPr>
          <p:cNvSpPr/>
          <p:nvPr/>
        </p:nvSpPr>
        <p:spPr>
          <a:xfrm flipV="1">
            <a:off x="10950271" y="4705891"/>
            <a:ext cx="152960" cy="680854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95DD707-05A0-EC49-91B8-0EE87DF8DD1B}"/>
              </a:ext>
            </a:extLst>
          </p:cNvPr>
          <p:cNvSpPr txBox="1"/>
          <p:nvPr/>
        </p:nvSpPr>
        <p:spPr>
          <a:xfrm>
            <a:off x="10541602" y="4946949"/>
            <a:ext cx="148790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높은 </a:t>
            </a:r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Anomaly Score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589021FA-E90C-58AF-D4B0-2F59124351F0}"/>
              </a:ext>
            </a:extLst>
          </p:cNvPr>
          <p:cNvSpPr txBox="1"/>
          <p:nvPr/>
        </p:nvSpPr>
        <p:spPr>
          <a:xfrm>
            <a:off x="9628896" y="5794240"/>
            <a:ext cx="2073004" cy="29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Anomaly Score </a:t>
            </a: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 높은 센서 확인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C85B81-DC05-96D7-44E7-BADE6F11C9A0}"/>
              </a:ext>
            </a:extLst>
          </p:cNvPr>
          <p:cNvSpPr/>
          <p:nvPr/>
        </p:nvSpPr>
        <p:spPr>
          <a:xfrm>
            <a:off x="191516" y="3190362"/>
            <a:ext cx="11837994" cy="33188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30F6CD-53BD-E288-6331-3296894AA810}"/>
              </a:ext>
            </a:extLst>
          </p:cNvPr>
          <p:cNvSpPr/>
          <p:nvPr/>
        </p:nvSpPr>
        <p:spPr>
          <a:xfrm>
            <a:off x="488544" y="3420303"/>
            <a:ext cx="1636643" cy="235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Anomaly</a:t>
            </a:r>
            <a:r>
              <a:rPr lang="ko-KR" altLang="en-US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Detection</a:t>
            </a:r>
            <a:endParaRPr lang="ko-KR" altLang="en-US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42D90C49-5898-62B0-B171-BEBD6AF0CFC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0301" y="1387212"/>
            <a:ext cx="9165594" cy="154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10477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209550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31432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·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420688" indent="-98425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›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8778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3350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17922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2494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ko-KR" altLang="en-US" sz="1200" b="0" i="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발전소 데이터는 설비 상태를 측정하는 센서 데이터임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ko-KR" altLang="en-US" sz="1200" b="0" i="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센서들의 시간에 따른 변화를 고려하기 위해</a:t>
            </a:r>
            <a:r>
              <a:rPr lang="en-US" altLang="ko-KR" sz="1200" b="0" i="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b="0" i="0" dirty="0" err="1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다변량</a:t>
            </a:r>
            <a:r>
              <a:rPr lang="ko-KR" altLang="en-US" sz="1200" b="0" i="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시계열 모델을 활용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시간에 센서의 </a:t>
            </a:r>
            <a:r>
              <a:rPr lang="ko-KR" altLang="en-US" sz="1200" dirty="0" err="1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실제값과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모델이 예측하는 값의 차이가 크면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해당 시점은 설비 혹은 센서 이상일 가능성 높음</a:t>
            </a:r>
            <a:r>
              <a:rPr lang="ko-KR" altLang="en-US" sz="1200" b="0" i="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6597A3EC-9C84-02B1-9523-0336AAA18E2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852254"/>
            <a:ext cx="8797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2pPr marL="1587" lvl="1" algn="l" defTabSz="936625" eaLnBrk="0" hangingPunct="0">
              <a:spcBef>
                <a:spcPts val="300"/>
              </a:spcBef>
              <a:spcAft>
                <a:spcPts val="100"/>
              </a:spcAft>
              <a:defRPr kumimoji="1" sz="1600" i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defRPr>
            </a:lvl2pPr>
          </a:lstStyle>
          <a:p>
            <a:pPr lvl="1"/>
            <a:r>
              <a:rPr lang="ko-KR" altLang="en-US" dirty="0">
                <a:sym typeface="Noto Sans CJK KR Regular"/>
              </a:rPr>
              <a:t>발전소 데이터로부터 설비</a:t>
            </a:r>
            <a:r>
              <a:rPr lang="en-US" altLang="ko-KR" dirty="0">
                <a:sym typeface="Noto Sans CJK KR Regular"/>
              </a:rPr>
              <a:t>/</a:t>
            </a:r>
            <a:r>
              <a:rPr lang="ko-KR" altLang="en-US" dirty="0">
                <a:sym typeface="Noto Sans CJK KR Regular"/>
              </a:rPr>
              <a:t>센서 이상을 검출</a:t>
            </a:r>
            <a:endParaRPr lang="en-US" altLang="ko-KR" dirty="0">
              <a:sym typeface="Noto Sans CJK KR Regular"/>
            </a:endParaRPr>
          </a:p>
        </p:txBody>
      </p:sp>
      <p:sp>
        <p:nvSpPr>
          <p:cNvPr id="65" name="제목 2">
            <a:extLst>
              <a:ext uri="{FF2B5EF4-FFF2-40B4-BE49-F238E27FC236}">
                <a16:creationId xmlns:a16="http://schemas.microsoft.com/office/drawing/2014/main" id="{E1153F94-F665-A0E0-831C-A1FAA4EEA753}"/>
              </a:ext>
            </a:extLst>
          </p:cNvPr>
          <p:cNvSpPr txBox="1">
            <a:spLocks/>
          </p:cNvSpPr>
          <p:nvPr/>
        </p:nvSpPr>
        <p:spPr bwMode="auto">
          <a:xfrm>
            <a:off x="533400" y="247123"/>
            <a:ext cx="355170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5pPr>
            <a:lvl6pPr marL="457116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6pPr>
            <a:lvl7pPr marL="91422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7pPr>
            <a:lvl8pPr marL="1371344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8pPr>
            <a:lvl9pPr marL="182845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9pPr>
          </a:lstStyle>
          <a:p>
            <a:r>
              <a:rPr lang="ko-KR" altLang="ko-KR" sz="1800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발전소 데이터 기반 이상 탐지</a:t>
            </a:r>
            <a:endParaRPr lang="ko-KR" altLang="en-US" b="0" i="0" kern="0" dirty="0"/>
          </a:p>
        </p:txBody>
      </p:sp>
    </p:spTree>
    <p:extLst>
      <p:ext uri="{BB962C8B-B14F-4D97-AF65-F5344CB8AC3E}">
        <p14:creationId xmlns:p14="http://schemas.microsoft.com/office/powerpoint/2010/main" val="175029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래픽 83" descr="문서 윤곽선">
            <a:extLst>
              <a:ext uri="{FF2B5EF4-FFF2-40B4-BE49-F238E27FC236}">
                <a16:creationId xmlns:a16="http://schemas.microsoft.com/office/drawing/2014/main" id="{08C883F5-6A63-3D7A-AE55-42697EEFE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318" y="3865191"/>
            <a:ext cx="1448679" cy="144867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D82F3EB-09F9-3CD6-6714-2FC173C67827}"/>
              </a:ext>
            </a:extLst>
          </p:cNvPr>
          <p:cNvSpPr/>
          <p:nvPr/>
        </p:nvSpPr>
        <p:spPr>
          <a:xfrm>
            <a:off x="6301017" y="0"/>
            <a:ext cx="5389123" cy="14688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451D5-4FF5-E709-3033-8074E9298A3D}"/>
              </a:ext>
            </a:extLst>
          </p:cNvPr>
          <p:cNvSpPr txBox="1"/>
          <p:nvPr/>
        </p:nvSpPr>
        <p:spPr>
          <a:xfrm>
            <a:off x="6270061" y="600075"/>
            <a:ext cx="839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Datasets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B4C48A4-E1A8-F3F4-15EF-1C3180643384}"/>
              </a:ext>
            </a:extLst>
          </p:cNvPr>
          <p:cNvSpPr/>
          <p:nvPr/>
        </p:nvSpPr>
        <p:spPr>
          <a:xfrm>
            <a:off x="7960458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A2680-4B8D-6ECC-50FA-653BB8640846}"/>
              </a:ext>
            </a:extLst>
          </p:cNvPr>
          <p:cNvSpPr txBox="1"/>
          <p:nvPr/>
        </p:nvSpPr>
        <p:spPr>
          <a:xfrm>
            <a:off x="7989033" y="957128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CCC2E7-C683-7259-BFA2-B14EB2ADA88C}"/>
              </a:ext>
            </a:extLst>
          </p:cNvPr>
          <p:cNvSpPr/>
          <p:nvPr/>
        </p:nvSpPr>
        <p:spPr>
          <a:xfrm>
            <a:off x="8773496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9496D-5936-EBB5-754E-F9686251F169}"/>
              </a:ext>
            </a:extLst>
          </p:cNvPr>
          <p:cNvSpPr txBox="1"/>
          <p:nvPr/>
        </p:nvSpPr>
        <p:spPr>
          <a:xfrm>
            <a:off x="8800642" y="91169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AMMONIA </a:t>
            </a:r>
            <a:b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A384C8-E403-8281-951E-771248C9564F}"/>
              </a:ext>
            </a:extLst>
          </p:cNvPr>
          <p:cNvSpPr/>
          <p:nvPr/>
        </p:nvSpPr>
        <p:spPr>
          <a:xfrm>
            <a:off x="9592646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545BF-D7B8-197A-2E87-82AD6536021C}"/>
              </a:ext>
            </a:extLst>
          </p:cNvPr>
          <p:cNvSpPr txBox="1"/>
          <p:nvPr/>
        </p:nvSpPr>
        <p:spPr>
          <a:xfrm>
            <a:off x="9611696" y="957128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828E05-333A-2E1D-724D-054287C3B876}"/>
              </a:ext>
            </a:extLst>
          </p:cNvPr>
          <p:cNvSpPr/>
          <p:nvPr/>
        </p:nvSpPr>
        <p:spPr>
          <a:xfrm>
            <a:off x="10426078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A8A46-10A5-F4B2-6D3D-0B0A0DFBA82D}"/>
              </a:ext>
            </a:extLst>
          </p:cNvPr>
          <p:cNvSpPr txBox="1"/>
          <p:nvPr/>
        </p:nvSpPr>
        <p:spPr>
          <a:xfrm>
            <a:off x="10568953" y="957128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ACB29-B94D-03C3-EEE6-7311FB719DC5}"/>
              </a:ext>
            </a:extLst>
          </p:cNvPr>
          <p:cNvSpPr txBox="1"/>
          <p:nvPr/>
        </p:nvSpPr>
        <p:spPr>
          <a:xfrm>
            <a:off x="11139728" y="815518"/>
            <a:ext cx="61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 … 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562582-BAF2-4870-067A-EBB0EE08F491}"/>
              </a:ext>
            </a:extLst>
          </p:cNvPr>
          <p:cNvSpPr/>
          <p:nvPr/>
        </p:nvSpPr>
        <p:spPr>
          <a:xfrm>
            <a:off x="7991721" y="106338"/>
            <a:ext cx="3359150" cy="266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CFCB9D-88E5-D98B-9826-F74354D135F4}"/>
              </a:ext>
            </a:extLst>
          </p:cNvPr>
          <p:cNvSpPr/>
          <p:nvPr/>
        </p:nvSpPr>
        <p:spPr>
          <a:xfrm>
            <a:off x="9090271" y="106338"/>
            <a:ext cx="1155700" cy="2667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8C847-DF08-4D92-4348-AB89F89BEA7B}"/>
              </a:ext>
            </a:extLst>
          </p:cNvPr>
          <p:cNvSpPr txBox="1"/>
          <p:nvPr/>
        </p:nvSpPr>
        <p:spPr>
          <a:xfrm>
            <a:off x="885046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2019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20D89-1B56-731E-BE62-371ED30AF990}"/>
              </a:ext>
            </a:extLst>
          </p:cNvPr>
          <p:cNvSpPr txBox="1"/>
          <p:nvPr/>
        </p:nvSpPr>
        <p:spPr>
          <a:xfrm>
            <a:off x="942831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2020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EC5E79-4886-496E-FF1D-BC2692A32CDC}"/>
              </a:ext>
            </a:extLst>
          </p:cNvPr>
          <p:cNvSpPr txBox="1"/>
          <p:nvPr/>
        </p:nvSpPr>
        <p:spPr>
          <a:xfrm>
            <a:off x="1000616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2021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8C875-F568-7021-0BDF-482B91E6B7DA}"/>
              </a:ext>
            </a:extLst>
          </p:cNvPr>
          <p:cNvSpPr txBox="1"/>
          <p:nvPr/>
        </p:nvSpPr>
        <p:spPr>
          <a:xfrm>
            <a:off x="1111106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2025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00B28-7CF1-ED7E-AC95-A45874631265}"/>
              </a:ext>
            </a:extLst>
          </p:cNvPr>
          <p:cNvSpPr txBox="1"/>
          <p:nvPr/>
        </p:nvSpPr>
        <p:spPr>
          <a:xfrm>
            <a:off x="7804203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2017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663F1F-9975-EFDA-9472-D33B317DDCD7}"/>
              </a:ext>
            </a:extLst>
          </p:cNvPr>
          <p:cNvSpPr txBox="1"/>
          <p:nvPr/>
        </p:nvSpPr>
        <p:spPr>
          <a:xfrm>
            <a:off x="7028936" y="125914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Timeframe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C7ED94-AF04-D0E5-1578-FF7A6973F196}"/>
              </a:ext>
            </a:extLst>
          </p:cNvPr>
          <p:cNvSpPr txBox="1"/>
          <p:nvPr/>
        </p:nvSpPr>
        <p:spPr>
          <a:xfrm>
            <a:off x="7101880" y="943570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Features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3B8B13-D12E-31A7-DE32-CAC9DBDDDC82}"/>
              </a:ext>
            </a:extLst>
          </p:cNvPr>
          <p:cNvSpPr/>
          <p:nvPr/>
        </p:nvSpPr>
        <p:spPr>
          <a:xfrm>
            <a:off x="6301017" y="1677129"/>
            <a:ext cx="5389123" cy="11653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055AC-EC4A-A06E-4E19-B67AF6E5887E}"/>
              </a:ext>
            </a:extLst>
          </p:cNvPr>
          <p:cNvSpPr txBox="1"/>
          <p:nvPr/>
        </p:nvSpPr>
        <p:spPr>
          <a:xfrm>
            <a:off x="9304719" y="2542915"/>
            <a:ext cx="1535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 Preprocessing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4" name="그래픽 23" descr="데이터베이스 단색으로 채워진">
            <a:extLst>
              <a:ext uri="{FF2B5EF4-FFF2-40B4-BE49-F238E27FC236}">
                <a16:creationId xmlns:a16="http://schemas.microsoft.com/office/drawing/2014/main" id="{FDFBFBC7-0305-A54E-C461-12E437915A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7601" y="1771884"/>
            <a:ext cx="1012708" cy="72209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1021EA-D08F-74D7-594B-5A876023803A}"/>
              </a:ext>
            </a:extLst>
          </p:cNvPr>
          <p:cNvSpPr/>
          <p:nvPr/>
        </p:nvSpPr>
        <p:spPr>
          <a:xfrm>
            <a:off x="9754413" y="2082430"/>
            <a:ext cx="295275" cy="320221"/>
          </a:xfrm>
          <a:prstGeom prst="rect">
            <a:avLst/>
          </a:prstGeom>
          <a:solidFill>
            <a:schemeClr val="bg1"/>
          </a:solidFill>
          <a:ln w="1905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래픽 25" descr="톱니바퀴 윤곽선">
            <a:extLst>
              <a:ext uri="{FF2B5EF4-FFF2-40B4-BE49-F238E27FC236}">
                <a16:creationId xmlns:a16="http://schemas.microsoft.com/office/drawing/2014/main" id="{46301EC0-7914-6314-A8A7-2835FA921C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5763" y="2082430"/>
            <a:ext cx="430600" cy="339271"/>
          </a:xfrm>
          <a:prstGeom prst="rect">
            <a:avLst/>
          </a:prstGeom>
        </p:spPr>
      </p:pic>
      <p:pic>
        <p:nvPicPr>
          <p:cNvPr id="27" name="그래픽 26" descr="데이터베이스 단색으로 채워진">
            <a:extLst>
              <a:ext uri="{FF2B5EF4-FFF2-40B4-BE49-F238E27FC236}">
                <a16:creationId xmlns:a16="http://schemas.microsoft.com/office/drawing/2014/main" id="{B460DA07-9ACB-0B06-50FF-43BB832A9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284673" y="1806355"/>
            <a:ext cx="632750" cy="451173"/>
          </a:xfrm>
          <a:prstGeom prst="rect">
            <a:avLst/>
          </a:prstGeom>
        </p:spPr>
      </p:pic>
      <p:pic>
        <p:nvPicPr>
          <p:cNvPr id="28" name="그래픽 27" descr="데이터베이스 단색으로 채워진">
            <a:extLst>
              <a:ext uri="{FF2B5EF4-FFF2-40B4-BE49-F238E27FC236}">
                <a16:creationId xmlns:a16="http://schemas.microsoft.com/office/drawing/2014/main" id="{801DAF3D-585E-BEE2-B8DC-BD7C98405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73953" y="1806355"/>
            <a:ext cx="632750" cy="451173"/>
          </a:xfrm>
          <a:prstGeom prst="rect">
            <a:avLst/>
          </a:prstGeom>
        </p:spPr>
      </p:pic>
      <p:pic>
        <p:nvPicPr>
          <p:cNvPr id="29" name="그래픽 28" descr="데이터베이스 단색으로 채워진">
            <a:extLst>
              <a:ext uri="{FF2B5EF4-FFF2-40B4-BE49-F238E27FC236}">
                <a16:creationId xmlns:a16="http://schemas.microsoft.com/office/drawing/2014/main" id="{0DB7E9AB-0591-1E3F-A159-1012B160B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478680" y="1997038"/>
            <a:ext cx="632750" cy="4511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0801912-26EC-8CFB-7606-D89F0C550002}"/>
              </a:ext>
            </a:extLst>
          </p:cNvPr>
          <p:cNvSpPr txBox="1"/>
          <p:nvPr/>
        </p:nvSpPr>
        <p:spPr>
          <a:xfrm>
            <a:off x="7300813" y="2542915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 Cleaning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1" name="그래픽 30" descr="가위 윤곽선">
            <a:extLst>
              <a:ext uri="{FF2B5EF4-FFF2-40B4-BE49-F238E27FC236}">
                <a16:creationId xmlns:a16="http://schemas.microsoft.com/office/drawing/2014/main" id="{413238F4-2C8A-08B2-E4D5-65FEE0BE1B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7951254" y="2161005"/>
            <a:ext cx="367980" cy="36798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EC4B54-A769-315A-AD72-D2BEB3322408}"/>
              </a:ext>
            </a:extLst>
          </p:cNvPr>
          <p:cNvSpPr/>
          <p:nvPr/>
        </p:nvSpPr>
        <p:spPr>
          <a:xfrm>
            <a:off x="6300559" y="3041738"/>
            <a:ext cx="5389123" cy="3562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CDBDA9E-571C-8A32-AC9B-41A22B86DE0C}"/>
              </a:ext>
            </a:extLst>
          </p:cNvPr>
          <p:cNvSpPr/>
          <p:nvPr/>
        </p:nvSpPr>
        <p:spPr>
          <a:xfrm>
            <a:off x="8230421" y="4343242"/>
            <a:ext cx="437967" cy="238125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텍스트, 도표, 지도이(가) 표시된 사진&#10;&#10;자동 생성된 설명">
            <a:extLst>
              <a:ext uri="{FF2B5EF4-FFF2-40B4-BE49-F238E27FC236}">
                <a16:creationId xmlns:a16="http://schemas.microsoft.com/office/drawing/2014/main" id="{98DF2572-2CF2-EBAC-F5F0-B19DE83FDF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96" y="3185981"/>
            <a:ext cx="2880000" cy="30991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3892C10-60B9-90AF-8269-A795234C9EB5}"/>
              </a:ext>
            </a:extLst>
          </p:cNvPr>
          <p:cNvSpPr txBox="1"/>
          <p:nvPr/>
        </p:nvSpPr>
        <p:spPr>
          <a:xfrm>
            <a:off x="9200060" y="6038750"/>
            <a:ext cx="2305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FCV Optimization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(Particle Swarm Optimization)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12D6F5-7039-2A69-A068-D6145A1BACA3}"/>
              </a:ext>
            </a:extLst>
          </p:cNvPr>
          <p:cNvSpPr txBox="1"/>
          <p:nvPr/>
        </p:nvSpPr>
        <p:spPr>
          <a:xfrm>
            <a:off x="9177943" y="133608"/>
            <a:ext cx="10398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Reliable Data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C4D42611-0751-F93E-6AA9-7D1AF5151B34}"/>
              </a:ext>
            </a:extLst>
          </p:cNvPr>
          <p:cNvSpPr/>
          <p:nvPr/>
        </p:nvSpPr>
        <p:spPr>
          <a:xfrm>
            <a:off x="8850462" y="1468877"/>
            <a:ext cx="349598" cy="3000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596DD299-A016-DEB0-C38F-0156FBA9258A}"/>
              </a:ext>
            </a:extLst>
          </p:cNvPr>
          <p:cNvSpPr/>
          <p:nvPr/>
        </p:nvSpPr>
        <p:spPr>
          <a:xfrm>
            <a:off x="8855722" y="2858354"/>
            <a:ext cx="349598" cy="3000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래픽 39" descr="블로그 단색으로 채워진">
            <a:extLst>
              <a:ext uri="{FF2B5EF4-FFF2-40B4-BE49-F238E27FC236}">
                <a16:creationId xmlns:a16="http://schemas.microsoft.com/office/drawing/2014/main" id="{14F2C4A4-A276-3145-443F-906AE2055C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74757" y="7041998"/>
            <a:ext cx="914400" cy="914400"/>
          </a:xfrm>
          <a:prstGeom prst="rect">
            <a:avLst/>
          </a:prstGeom>
        </p:spPr>
      </p:pic>
      <p:pic>
        <p:nvPicPr>
          <p:cNvPr id="42" name="그래픽 41" descr="청사진 단색으로 채워진">
            <a:extLst>
              <a:ext uri="{FF2B5EF4-FFF2-40B4-BE49-F238E27FC236}">
                <a16:creationId xmlns:a16="http://schemas.microsoft.com/office/drawing/2014/main" id="{608EBB41-F9FD-BA92-227A-53FE4AB4D0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86998" y="5689467"/>
            <a:ext cx="914400" cy="914400"/>
          </a:xfrm>
          <a:prstGeom prst="rect">
            <a:avLst/>
          </a:prstGeom>
        </p:spPr>
      </p:pic>
      <p:pic>
        <p:nvPicPr>
          <p:cNvPr id="44" name="그래픽 43" descr="돋보기 단색으로 채워진">
            <a:extLst>
              <a:ext uri="{FF2B5EF4-FFF2-40B4-BE49-F238E27FC236}">
                <a16:creationId xmlns:a16="http://schemas.microsoft.com/office/drawing/2014/main" id="{A70B8577-1327-BA3A-97BF-2CEFBE18F6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62296" y="6898975"/>
            <a:ext cx="914400" cy="914400"/>
          </a:xfrm>
          <a:prstGeom prst="rect">
            <a:avLst/>
          </a:prstGeom>
        </p:spPr>
      </p:pic>
      <p:pic>
        <p:nvPicPr>
          <p:cNvPr id="48" name="그래픽 47" descr="문서 단색으로 채워진">
            <a:extLst>
              <a:ext uri="{FF2B5EF4-FFF2-40B4-BE49-F238E27FC236}">
                <a16:creationId xmlns:a16="http://schemas.microsoft.com/office/drawing/2014/main" id="{672FA611-EC3D-0056-2E28-7EB141499A2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05927" y="6146667"/>
            <a:ext cx="914400" cy="9144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7CE7DACE-4D8E-3C61-4300-081AD3E71BD6}"/>
              </a:ext>
            </a:extLst>
          </p:cNvPr>
          <p:cNvGrpSpPr/>
          <p:nvPr/>
        </p:nvGrpSpPr>
        <p:grpSpPr>
          <a:xfrm>
            <a:off x="4537450" y="6604000"/>
            <a:ext cx="1613090" cy="1445278"/>
            <a:chOff x="3478631" y="812250"/>
            <a:chExt cx="1613090" cy="1445278"/>
          </a:xfrm>
        </p:grpSpPr>
        <p:pic>
          <p:nvPicPr>
            <p:cNvPr id="58" name="그래픽 57" descr="문서 윤곽선">
              <a:extLst>
                <a:ext uri="{FF2B5EF4-FFF2-40B4-BE49-F238E27FC236}">
                  <a16:creationId xmlns:a16="http://schemas.microsoft.com/office/drawing/2014/main" id="{061A8F3B-13CB-D10A-D8B1-189F6842E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49780" y="1221611"/>
              <a:ext cx="914400" cy="914400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89E0C32-897C-988E-C36C-68E405F2E731}"/>
                </a:ext>
              </a:extLst>
            </p:cNvPr>
            <p:cNvSpPr/>
            <p:nvPr/>
          </p:nvSpPr>
          <p:spPr>
            <a:xfrm>
              <a:off x="4026329" y="1866786"/>
              <a:ext cx="628866" cy="390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34915C8-AB61-5D06-BDAF-5C333CEE6417}"/>
                </a:ext>
              </a:extLst>
            </p:cNvPr>
            <p:cNvSpPr/>
            <p:nvPr/>
          </p:nvSpPr>
          <p:spPr>
            <a:xfrm>
              <a:off x="4462855" y="1250248"/>
              <a:ext cx="628866" cy="66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0AED177-0567-423B-4689-67BDD9F4688B}"/>
                </a:ext>
              </a:extLst>
            </p:cNvPr>
            <p:cNvSpPr/>
            <p:nvPr/>
          </p:nvSpPr>
          <p:spPr>
            <a:xfrm>
              <a:off x="3478631" y="1432330"/>
              <a:ext cx="628866" cy="66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EEC2A1F-59B2-BCBF-E4F5-A44BB2E439CF}"/>
                </a:ext>
              </a:extLst>
            </p:cNvPr>
            <p:cNvSpPr/>
            <p:nvPr/>
          </p:nvSpPr>
          <p:spPr>
            <a:xfrm>
              <a:off x="3769751" y="812250"/>
              <a:ext cx="1103886" cy="752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7" name="그림 66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1F868D1-5BE5-5CAD-F96E-B659C34C4CF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43563" b="36562"/>
          <a:stretch/>
        </p:blipFill>
        <p:spPr>
          <a:xfrm>
            <a:off x="7269696" y="7307955"/>
            <a:ext cx="296562" cy="150023"/>
          </a:xfrm>
          <a:prstGeom prst="rect">
            <a:avLst/>
          </a:prstGeom>
        </p:spPr>
      </p:pic>
      <p:pic>
        <p:nvPicPr>
          <p:cNvPr id="1026" name="Picture 2" descr="Pdf - 무료 파일 및 폴더개 아이콘">
            <a:extLst>
              <a:ext uri="{FF2B5EF4-FFF2-40B4-BE49-F238E27FC236}">
                <a16:creationId xmlns:a16="http://schemas.microsoft.com/office/drawing/2014/main" id="{31BEEB2D-6080-B5F5-4F37-5E27D3AF1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7" y="1409323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17A8AFC-952B-5E9A-8346-8B14F07F61E1}"/>
              </a:ext>
            </a:extLst>
          </p:cNvPr>
          <p:cNvSpPr txBox="1"/>
          <p:nvPr/>
        </p:nvSpPr>
        <p:spPr>
          <a:xfrm>
            <a:off x="613487" y="2317109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설계 도면</a:t>
            </a:r>
          </a:p>
        </p:txBody>
      </p:sp>
      <p:pic>
        <p:nvPicPr>
          <p:cNvPr id="70" name="그래픽 69" descr="문서 윤곽선">
            <a:extLst>
              <a:ext uri="{FF2B5EF4-FFF2-40B4-BE49-F238E27FC236}">
                <a16:creationId xmlns:a16="http://schemas.microsoft.com/office/drawing/2014/main" id="{63759C22-5E5E-81CB-9704-880B0ADF4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5927" y="1319028"/>
            <a:ext cx="914400" cy="914400"/>
          </a:xfrm>
          <a:prstGeom prst="rect">
            <a:avLst/>
          </a:prstGeom>
        </p:spPr>
      </p:pic>
      <p:pic>
        <p:nvPicPr>
          <p:cNvPr id="71" name="그래픽 70" descr="돋보기 윤곽선">
            <a:extLst>
              <a:ext uri="{FF2B5EF4-FFF2-40B4-BE49-F238E27FC236}">
                <a16:creationId xmlns:a16="http://schemas.microsoft.com/office/drawing/2014/main" id="{DE0A0379-F402-8767-31D3-C10407E2A71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0664542">
            <a:off x="2486234" y="1268360"/>
            <a:ext cx="720000" cy="720000"/>
          </a:xfrm>
          <a:prstGeom prst="rect">
            <a:avLst/>
          </a:prstGeom>
        </p:spPr>
      </p:pic>
      <p:pic>
        <p:nvPicPr>
          <p:cNvPr id="72" name="그림 71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51E8A7A-8BC1-F2E9-B322-3B4B87ECFAB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36889" b="26191"/>
          <a:stretch/>
        </p:blipFill>
        <p:spPr>
          <a:xfrm>
            <a:off x="2624263" y="1486015"/>
            <a:ext cx="267362" cy="19847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4657EB4-2102-81A6-8190-187A4C42DEB7}"/>
              </a:ext>
            </a:extLst>
          </p:cNvPr>
          <p:cNvSpPr txBox="1"/>
          <p:nvPr/>
        </p:nvSpPr>
        <p:spPr>
          <a:xfrm>
            <a:off x="2203796" y="2244291"/>
            <a:ext cx="86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OCR:</a:t>
            </a:r>
          </a:p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추출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23D84-615E-0FF0-5FF5-182BBA311BBE}"/>
              </a:ext>
            </a:extLst>
          </p:cNvPr>
          <p:cNvSpPr txBox="1"/>
          <p:nvPr/>
        </p:nvSpPr>
        <p:spPr>
          <a:xfrm>
            <a:off x="3889808" y="2271369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매칭 및 정리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</a:p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Parameter, IO List 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8" name="Picture 4" descr="작업 영역 지원 컬렉션에서 Excel 아이콘 벡터입니다 얇은 라인 엑셀 개요 아이콘 벡터 일러스트 레이 션입니다 웹 사이트 디자인 및  모바일 앱 개발을 위한 개요 얇은 라인 엑셀 아이콘 아이콘에 대한 스톡">
            <a:extLst>
              <a:ext uri="{FF2B5EF4-FFF2-40B4-BE49-F238E27FC236}">
                <a16:creationId xmlns:a16="http://schemas.microsoft.com/office/drawing/2014/main" id="{15BAD69C-6AD7-B1C7-1A36-E52E10DFD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99" t="16199" r="27284" b="34688"/>
          <a:stretch/>
        </p:blipFill>
        <p:spPr bwMode="auto">
          <a:xfrm>
            <a:off x="1860491" y="6615663"/>
            <a:ext cx="917622" cy="1052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LS 문서 다운로드 아이콘 벡터 템플릿 | 프리미엄 벡터">
            <a:extLst>
              <a:ext uri="{FF2B5EF4-FFF2-40B4-BE49-F238E27FC236}">
                <a16:creationId xmlns:a16="http://schemas.microsoft.com/office/drawing/2014/main" id="{171FD25A-A878-1A6F-04C3-E79CB7AFD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4" t="24305" r="23612" b="23519"/>
          <a:stretch/>
        </p:blipFill>
        <p:spPr bwMode="auto">
          <a:xfrm>
            <a:off x="3963863" y="1322148"/>
            <a:ext cx="828000" cy="8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B2B41D0-57EB-3D1C-6C53-990AAB20CED4}"/>
              </a:ext>
            </a:extLst>
          </p:cNvPr>
          <p:cNvSpPr/>
          <p:nvPr/>
        </p:nvSpPr>
        <p:spPr>
          <a:xfrm>
            <a:off x="1643270" y="1768921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E4077AE-A4F0-5D9E-5C32-5AE0597301A1}"/>
              </a:ext>
            </a:extLst>
          </p:cNvPr>
          <p:cNvSpPr/>
          <p:nvPr/>
        </p:nvSpPr>
        <p:spPr>
          <a:xfrm>
            <a:off x="3452849" y="1776228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1F0EC3-9354-4A79-5673-54486006E3DE}"/>
              </a:ext>
            </a:extLst>
          </p:cNvPr>
          <p:cNvSpPr/>
          <p:nvPr/>
        </p:nvSpPr>
        <p:spPr>
          <a:xfrm>
            <a:off x="191516" y="1047564"/>
            <a:ext cx="5389123" cy="1920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529916-2721-01D8-AA3A-DE4124D8963B}"/>
              </a:ext>
            </a:extLst>
          </p:cNvPr>
          <p:cNvSpPr/>
          <p:nvPr/>
        </p:nvSpPr>
        <p:spPr>
          <a:xfrm>
            <a:off x="191516" y="3190362"/>
            <a:ext cx="5389123" cy="33188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E06D76-6351-72CD-25CC-A1D1DC3185CD}"/>
              </a:ext>
            </a:extLst>
          </p:cNvPr>
          <p:cNvSpPr/>
          <p:nvPr/>
        </p:nvSpPr>
        <p:spPr>
          <a:xfrm>
            <a:off x="377687" y="3330246"/>
            <a:ext cx="1636643" cy="235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</a:t>
            </a:r>
            <a:endParaRPr lang="ko-KR" altLang="en-US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1" name="그래픽 80" descr="신문 윤곽선">
            <a:extLst>
              <a:ext uri="{FF2B5EF4-FFF2-40B4-BE49-F238E27FC236}">
                <a16:creationId xmlns:a16="http://schemas.microsoft.com/office/drawing/2014/main" id="{2D42E286-A564-E13E-CADF-A107B127B05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683547" y="5046649"/>
            <a:ext cx="1621974" cy="1621974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C518245-ABAF-FC39-C8CE-9E5D2DD0890C}"/>
              </a:ext>
            </a:extLst>
          </p:cNvPr>
          <p:cNvSpPr/>
          <p:nvPr/>
        </p:nvSpPr>
        <p:spPr>
          <a:xfrm>
            <a:off x="875303" y="4308463"/>
            <a:ext cx="422818" cy="152414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59B1B06-8F5D-FF4A-2861-D3862D070F6B}"/>
              </a:ext>
            </a:extLst>
          </p:cNvPr>
          <p:cNvSpPr/>
          <p:nvPr/>
        </p:nvSpPr>
        <p:spPr>
          <a:xfrm>
            <a:off x="904574" y="4503124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9F5F8D3-6666-161D-AA9E-231695B5FE34}"/>
              </a:ext>
            </a:extLst>
          </p:cNvPr>
          <p:cNvSpPr/>
          <p:nvPr/>
        </p:nvSpPr>
        <p:spPr>
          <a:xfrm>
            <a:off x="926345" y="4826973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6056993-5845-0240-7567-50D13156F96D}"/>
              </a:ext>
            </a:extLst>
          </p:cNvPr>
          <p:cNvSpPr/>
          <p:nvPr/>
        </p:nvSpPr>
        <p:spPr>
          <a:xfrm>
            <a:off x="909443" y="4540547"/>
            <a:ext cx="634428" cy="29829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7240D88-1977-CBBB-2994-AF3D698766A5}"/>
              </a:ext>
            </a:extLst>
          </p:cNvPr>
          <p:cNvSpPr/>
          <p:nvPr/>
        </p:nvSpPr>
        <p:spPr>
          <a:xfrm>
            <a:off x="885945" y="4916901"/>
            <a:ext cx="682991" cy="159378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3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래픽 83" descr="문서 윤곽선">
            <a:extLst>
              <a:ext uri="{FF2B5EF4-FFF2-40B4-BE49-F238E27FC236}">
                <a16:creationId xmlns:a16="http://schemas.microsoft.com/office/drawing/2014/main" id="{08C883F5-6A63-3D7A-AE55-42697EEFE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6802" y="3799876"/>
            <a:ext cx="1448679" cy="1448679"/>
          </a:xfrm>
          <a:prstGeom prst="rect">
            <a:avLst/>
          </a:prstGeom>
        </p:spPr>
      </p:pic>
      <p:pic>
        <p:nvPicPr>
          <p:cNvPr id="1026" name="Picture 2" descr="Pdf - 무료 파일 및 폴더개 아이콘">
            <a:extLst>
              <a:ext uri="{FF2B5EF4-FFF2-40B4-BE49-F238E27FC236}">
                <a16:creationId xmlns:a16="http://schemas.microsoft.com/office/drawing/2014/main" id="{31BEEB2D-6080-B5F5-4F37-5E27D3AF1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21" y="1344008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17A8AFC-952B-5E9A-8346-8B14F07F61E1}"/>
              </a:ext>
            </a:extLst>
          </p:cNvPr>
          <p:cNvSpPr txBox="1"/>
          <p:nvPr/>
        </p:nvSpPr>
        <p:spPr>
          <a:xfrm>
            <a:off x="6517971" y="2251794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설계 도면</a:t>
            </a:r>
          </a:p>
        </p:txBody>
      </p:sp>
      <p:pic>
        <p:nvPicPr>
          <p:cNvPr id="70" name="그래픽 69" descr="문서 윤곽선">
            <a:extLst>
              <a:ext uri="{FF2B5EF4-FFF2-40B4-BE49-F238E27FC236}">
                <a16:creationId xmlns:a16="http://schemas.microsoft.com/office/drawing/2014/main" id="{63759C22-5E5E-81CB-9704-880B0ADF4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0411" y="1253713"/>
            <a:ext cx="914400" cy="914400"/>
          </a:xfrm>
          <a:prstGeom prst="rect">
            <a:avLst/>
          </a:prstGeom>
        </p:spPr>
      </p:pic>
      <p:pic>
        <p:nvPicPr>
          <p:cNvPr id="71" name="그래픽 70" descr="돋보기 윤곽선">
            <a:extLst>
              <a:ext uri="{FF2B5EF4-FFF2-40B4-BE49-F238E27FC236}">
                <a16:creationId xmlns:a16="http://schemas.microsoft.com/office/drawing/2014/main" id="{DE0A0379-F402-8767-31D3-C10407E2A7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664542">
            <a:off x="8390718" y="1203045"/>
            <a:ext cx="720000" cy="720000"/>
          </a:xfrm>
          <a:prstGeom prst="rect">
            <a:avLst/>
          </a:prstGeom>
        </p:spPr>
      </p:pic>
      <p:pic>
        <p:nvPicPr>
          <p:cNvPr id="72" name="그림 71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51E8A7A-8BC1-F2E9-B322-3B4B87ECFA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36889" b="26191"/>
          <a:stretch/>
        </p:blipFill>
        <p:spPr>
          <a:xfrm>
            <a:off x="8528747" y="1420700"/>
            <a:ext cx="267362" cy="19847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4657EB4-2102-81A6-8190-187A4C42DEB7}"/>
              </a:ext>
            </a:extLst>
          </p:cNvPr>
          <p:cNvSpPr txBox="1"/>
          <p:nvPr/>
        </p:nvSpPr>
        <p:spPr>
          <a:xfrm>
            <a:off x="8108280" y="2178976"/>
            <a:ext cx="86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OCR:</a:t>
            </a:r>
          </a:p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추출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23D84-615E-0FF0-5FF5-182BBA311BBE}"/>
              </a:ext>
            </a:extLst>
          </p:cNvPr>
          <p:cNvSpPr txBox="1"/>
          <p:nvPr/>
        </p:nvSpPr>
        <p:spPr>
          <a:xfrm>
            <a:off x="9794292" y="2206054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매칭 및 정리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</a:p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Parameter, IO List 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30" name="Picture 6" descr="XLS 문서 다운로드 아이콘 벡터 템플릿 | 프리미엄 벡터">
            <a:extLst>
              <a:ext uri="{FF2B5EF4-FFF2-40B4-BE49-F238E27FC236}">
                <a16:creationId xmlns:a16="http://schemas.microsoft.com/office/drawing/2014/main" id="{171FD25A-A878-1A6F-04C3-E79CB7AFD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4" t="24305" r="23612" b="23519"/>
          <a:stretch/>
        </p:blipFill>
        <p:spPr bwMode="auto">
          <a:xfrm>
            <a:off x="9868347" y="1256833"/>
            <a:ext cx="828000" cy="8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B2B41D0-57EB-3D1C-6C53-990AAB20CED4}"/>
              </a:ext>
            </a:extLst>
          </p:cNvPr>
          <p:cNvSpPr/>
          <p:nvPr/>
        </p:nvSpPr>
        <p:spPr>
          <a:xfrm>
            <a:off x="7547754" y="1703606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E4077AE-A4F0-5D9E-5C32-5AE0597301A1}"/>
              </a:ext>
            </a:extLst>
          </p:cNvPr>
          <p:cNvSpPr/>
          <p:nvPr/>
        </p:nvSpPr>
        <p:spPr>
          <a:xfrm>
            <a:off x="9357333" y="1710913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1F0EC3-9354-4A79-5673-54486006E3DE}"/>
              </a:ext>
            </a:extLst>
          </p:cNvPr>
          <p:cNvSpPr/>
          <p:nvPr/>
        </p:nvSpPr>
        <p:spPr>
          <a:xfrm>
            <a:off x="6096000" y="982249"/>
            <a:ext cx="5389123" cy="1920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529916-2721-01D8-AA3A-DE4124D8963B}"/>
              </a:ext>
            </a:extLst>
          </p:cNvPr>
          <p:cNvSpPr/>
          <p:nvPr/>
        </p:nvSpPr>
        <p:spPr>
          <a:xfrm>
            <a:off x="6096000" y="3125047"/>
            <a:ext cx="5389123" cy="33188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E06D76-6351-72CD-25CC-A1D1DC3185CD}"/>
              </a:ext>
            </a:extLst>
          </p:cNvPr>
          <p:cNvSpPr/>
          <p:nvPr/>
        </p:nvSpPr>
        <p:spPr>
          <a:xfrm>
            <a:off x="6282171" y="3264931"/>
            <a:ext cx="1636643" cy="235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</a:t>
            </a:r>
            <a:endParaRPr lang="ko-KR" altLang="en-US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C518245-ABAF-FC39-C8CE-9E5D2DD0890C}"/>
              </a:ext>
            </a:extLst>
          </p:cNvPr>
          <p:cNvSpPr/>
          <p:nvPr/>
        </p:nvSpPr>
        <p:spPr>
          <a:xfrm>
            <a:off x="6779787" y="4243148"/>
            <a:ext cx="422818" cy="152414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59B1B06-8F5D-FF4A-2861-D3862D070F6B}"/>
              </a:ext>
            </a:extLst>
          </p:cNvPr>
          <p:cNvSpPr/>
          <p:nvPr/>
        </p:nvSpPr>
        <p:spPr>
          <a:xfrm>
            <a:off x="6809058" y="4437809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9F5F8D3-6666-161D-AA9E-231695B5FE34}"/>
              </a:ext>
            </a:extLst>
          </p:cNvPr>
          <p:cNvSpPr/>
          <p:nvPr/>
        </p:nvSpPr>
        <p:spPr>
          <a:xfrm>
            <a:off x="6830829" y="4761658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6056993-5845-0240-7567-50D13156F96D}"/>
              </a:ext>
            </a:extLst>
          </p:cNvPr>
          <p:cNvSpPr/>
          <p:nvPr/>
        </p:nvSpPr>
        <p:spPr>
          <a:xfrm>
            <a:off x="6813927" y="4475232"/>
            <a:ext cx="634428" cy="29829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7240D88-1977-CBBB-2994-AF3D698766A5}"/>
              </a:ext>
            </a:extLst>
          </p:cNvPr>
          <p:cNvSpPr/>
          <p:nvPr/>
        </p:nvSpPr>
        <p:spPr>
          <a:xfrm>
            <a:off x="6790429" y="4851586"/>
            <a:ext cx="682991" cy="159378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930F45-139F-4B1D-4274-6CBA664A4FBD}"/>
              </a:ext>
            </a:extLst>
          </p:cNvPr>
          <p:cNvSpPr/>
          <p:nvPr/>
        </p:nvSpPr>
        <p:spPr>
          <a:xfrm>
            <a:off x="6763429" y="4219843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23C4C9A-1A4B-C1DC-4E9D-F9C154170E85}"/>
              </a:ext>
            </a:extLst>
          </p:cNvPr>
          <p:cNvSpPr/>
          <p:nvPr/>
        </p:nvSpPr>
        <p:spPr>
          <a:xfrm>
            <a:off x="6760709" y="4355914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654D5DC-C12E-62B3-A47A-D6E88F4FE763}"/>
              </a:ext>
            </a:extLst>
          </p:cNvPr>
          <p:cNvSpPr/>
          <p:nvPr/>
        </p:nvSpPr>
        <p:spPr>
          <a:xfrm>
            <a:off x="7166200" y="4369521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38BB17-B3C7-C9D6-B092-7103EEAB1608}"/>
              </a:ext>
            </a:extLst>
          </p:cNvPr>
          <p:cNvSpPr/>
          <p:nvPr/>
        </p:nvSpPr>
        <p:spPr>
          <a:xfrm>
            <a:off x="7179808" y="4211679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5A3283-0561-60AE-B49B-15BB5C8AE1E7}"/>
              </a:ext>
            </a:extLst>
          </p:cNvPr>
          <p:cNvSpPr/>
          <p:nvPr/>
        </p:nvSpPr>
        <p:spPr>
          <a:xfrm>
            <a:off x="7441065" y="4815835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B7BD7B-285D-C51B-8763-AF07F6039781}"/>
              </a:ext>
            </a:extLst>
          </p:cNvPr>
          <p:cNvSpPr/>
          <p:nvPr/>
        </p:nvSpPr>
        <p:spPr>
          <a:xfrm>
            <a:off x="6771594" y="4832162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11AA58-0910-81FB-8378-3C95D379B26B}"/>
              </a:ext>
            </a:extLst>
          </p:cNvPr>
          <p:cNvSpPr/>
          <p:nvPr/>
        </p:nvSpPr>
        <p:spPr>
          <a:xfrm>
            <a:off x="7441062" y="4970955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2BE596-FA06-49BA-52D2-224048C00EC8}"/>
              </a:ext>
            </a:extLst>
          </p:cNvPr>
          <p:cNvSpPr/>
          <p:nvPr/>
        </p:nvSpPr>
        <p:spPr>
          <a:xfrm>
            <a:off x="6771594" y="4979120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2400E6-C600-9AD9-F479-7276EA02D10E}"/>
              </a:ext>
            </a:extLst>
          </p:cNvPr>
          <p:cNvSpPr txBox="1"/>
          <p:nvPr/>
        </p:nvSpPr>
        <p:spPr>
          <a:xfrm>
            <a:off x="6267583" y="5370796"/>
            <a:ext cx="2811988" cy="1335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감지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Detection):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Differentiable Binarization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모델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이미지에서 텍스트가 포함된 영역 식별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대규모 이미지 데이터셋으로 훈련된 모델 사용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주로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CNN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기반 모델 사용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3E4FC3-3135-AB46-CA1F-08B6725C1A7A}"/>
              </a:ext>
            </a:extLst>
          </p:cNvPr>
          <p:cNvSpPr/>
          <p:nvPr/>
        </p:nvSpPr>
        <p:spPr>
          <a:xfrm>
            <a:off x="9288607" y="3969353"/>
            <a:ext cx="1415904" cy="1279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AB98208F-984A-6659-2C83-8001AE263A43}"/>
              </a:ext>
            </a:extLst>
          </p:cNvPr>
          <p:cNvSpPr/>
          <p:nvPr/>
        </p:nvSpPr>
        <p:spPr>
          <a:xfrm>
            <a:off x="7764975" y="4191944"/>
            <a:ext cx="1252434" cy="152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E4044E66-BAF3-EF60-351B-FA4F565E8728}"/>
              </a:ext>
            </a:extLst>
          </p:cNvPr>
          <p:cNvSpPr/>
          <p:nvPr/>
        </p:nvSpPr>
        <p:spPr>
          <a:xfrm>
            <a:off x="7764975" y="4850279"/>
            <a:ext cx="1252434" cy="152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39597EB-E00C-114A-2382-1C11678F362C}"/>
              </a:ext>
            </a:extLst>
          </p:cNvPr>
          <p:cNvSpPr/>
          <p:nvPr/>
        </p:nvSpPr>
        <p:spPr>
          <a:xfrm>
            <a:off x="9406455" y="4096191"/>
            <a:ext cx="511366" cy="313723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TCS</a:t>
            </a:r>
            <a:endParaRPr lang="ko-KR" altLang="en-US" sz="11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815E22-DCF9-7F31-427B-9B37F662F13F}"/>
              </a:ext>
            </a:extLst>
          </p:cNvPr>
          <p:cNvSpPr/>
          <p:nvPr/>
        </p:nvSpPr>
        <p:spPr>
          <a:xfrm>
            <a:off x="9397460" y="4737573"/>
            <a:ext cx="1168831" cy="328204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MAA11CT009B</a:t>
            </a:r>
            <a:endParaRPr lang="ko-KR" altLang="en-US" sz="11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3B300E-C11F-1EA1-E1AD-A46BEB72645C}"/>
              </a:ext>
            </a:extLst>
          </p:cNvPr>
          <p:cNvSpPr txBox="1"/>
          <p:nvPr/>
        </p:nvSpPr>
        <p:spPr>
          <a:xfrm>
            <a:off x="9172159" y="5351674"/>
            <a:ext cx="2228495" cy="1081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인식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Recognition):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SVTR_LCNet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모델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이미지를 문자열로 변환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 폰트와 스타일 해석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948029F7-59F1-4159-9867-167FD4FE648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852254"/>
            <a:ext cx="8797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2pPr marL="1587" lvl="1" algn="l" defTabSz="936625" eaLnBrk="0" hangingPunct="0">
              <a:spcBef>
                <a:spcPts val="300"/>
              </a:spcBef>
              <a:spcAft>
                <a:spcPts val="100"/>
              </a:spcAft>
              <a:defRPr kumimoji="1" sz="1600" i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defRPr>
            </a:lvl2pPr>
          </a:lstStyle>
          <a:p>
            <a:pPr lvl="1"/>
            <a:r>
              <a:rPr lang="ko-KR" altLang="en-US" dirty="0" err="1">
                <a:sym typeface="Noto Sans CJK KR Regular"/>
              </a:rPr>
              <a:t>로보틱스</a:t>
            </a:r>
            <a:r>
              <a:rPr lang="ko-KR" altLang="en-US" dirty="0">
                <a:sym typeface="Noto Sans CJK KR Regular"/>
              </a:rPr>
              <a:t> </a:t>
            </a:r>
            <a:r>
              <a:rPr lang="en-US" altLang="ko-KR" dirty="0">
                <a:sym typeface="Noto Sans CJK KR Regular"/>
              </a:rPr>
              <a:t>RMS Data </a:t>
            </a:r>
            <a:r>
              <a:rPr lang="ko-KR" altLang="en-US" dirty="0">
                <a:sym typeface="Noto Sans CJK KR Regular"/>
              </a:rPr>
              <a:t>분석을 위한 두산중공업에서 개발한 고장예측진단기술 활용 가능성 확인 목적</a:t>
            </a:r>
            <a:endParaRPr lang="en-US" altLang="ko-KR" dirty="0">
              <a:sym typeface="Noto Sans CJK KR Regular"/>
            </a:endParaRPr>
          </a:p>
        </p:txBody>
      </p:sp>
      <p:sp>
        <p:nvSpPr>
          <p:cNvPr id="77" name="제목 2">
            <a:extLst>
              <a:ext uri="{FF2B5EF4-FFF2-40B4-BE49-F238E27FC236}">
                <a16:creationId xmlns:a16="http://schemas.microsoft.com/office/drawing/2014/main" id="{D75C6EDB-5F9C-27F9-BCF2-57EB8B03EABA}"/>
              </a:ext>
            </a:extLst>
          </p:cNvPr>
          <p:cNvSpPr txBox="1">
            <a:spLocks/>
          </p:cNvSpPr>
          <p:nvPr/>
        </p:nvSpPr>
        <p:spPr bwMode="auto">
          <a:xfrm>
            <a:off x="533400" y="247123"/>
            <a:ext cx="3551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5pPr>
            <a:lvl6pPr marL="457116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6pPr>
            <a:lvl7pPr marL="91422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7pPr>
            <a:lvl8pPr marL="1371344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8pPr>
            <a:lvl9pPr marL="182845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9pPr>
          </a:lstStyle>
          <a:p>
            <a:r>
              <a:rPr lang="ko-KR" altLang="en-US" i="0" kern="0" dirty="0"/>
              <a:t>두산 </a:t>
            </a:r>
            <a:r>
              <a:rPr lang="ko-KR" altLang="en-US" i="0" kern="0" dirty="0" err="1"/>
              <a:t>로보틱스</a:t>
            </a:r>
            <a:r>
              <a:rPr lang="ko-KR" altLang="en-US" i="0" kern="0" dirty="0"/>
              <a:t> </a:t>
            </a:r>
            <a:r>
              <a:rPr lang="en-US" altLang="ko-KR" i="0" kern="0" dirty="0"/>
              <a:t>RMS Data </a:t>
            </a:r>
            <a:r>
              <a:rPr lang="ko-KR" altLang="en-US" i="0" kern="0" dirty="0"/>
              <a:t>분석</a:t>
            </a:r>
            <a:r>
              <a:rPr lang="en-US" altLang="ko-KR" i="0" kern="0" dirty="0"/>
              <a:t> </a:t>
            </a:r>
            <a:endParaRPr lang="ko-KR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277892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래픽 83" descr="문서 윤곽선">
            <a:extLst>
              <a:ext uri="{FF2B5EF4-FFF2-40B4-BE49-F238E27FC236}">
                <a16:creationId xmlns:a16="http://schemas.microsoft.com/office/drawing/2014/main" id="{08C883F5-6A63-3D7A-AE55-42697EEFE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0281" y="4003981"/>
            <a:ext cx="1448679" cy="1448679"/>
          </a:xfrm>
          <a:prstGeom prst="rect">
            <a:avLst/>
          </a:prstGeom>
        </p:spPr>
      </p:pic>
      <p:pic>
        <p:nvPicPr>
          <p:cNvPr id="1026" name="Picture 2" descr="Pdf - 무료 파일 및 폴더개 아이콘">
            <a:extLst>
              <a:ext uri="{FF2B5EF4-FFF2-40B4-BE49-F238E27FC236}">
                <a16:creationId xmlns:a16="http://schemas.microsoft.com/office/drawing/2014/main" id="{31BEEB2D-6080-B5F5-4F37-5E27D3AF1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500" y="1548113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17A8AFC-952B-5E9A-8346-8B14F07F61E1}"/>
              </a:ext>
            </a:extLst>
          </p:cNvPr>
          <p:cNvSpPr txBox="1"/>
          <p:nvPr/>
        </p:nvSpPr>
        <p:spPr>
          <a:xfrm>
            <a:off x="6591450" y="2455899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I&amp;C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도면</a:t>
            </a:r>
          </a:p>
        </p:txBody>
      </p:sp>
      <p:pic>
        <p:nvPicPr>
          <p:cNvPr id="70" name="그래픽 69" descr="문서 윤곽선">
            <a:extLst>
              <a:ext uri="{FF2B5EF4-FFF2-40B4-BE49-F238E27FC236}">
                <a16:creationId xmlns:a16="http://schemas.microsoft.com/office/drawing/2014/main" id="{63759C22-5E5E-81CB-9704-880B0ADF4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3890" y="1457818"/>
            <a:ext cx="914400" cy="914400"/>
          </a:xfrm>
          <a:prstGeom prst="rect">
            <a:avLst/>
          </a:prstGeom>
        </p:spPr>
      </p:pic>
      <p:pic>
        <p:nvPicPr>
          <p:cNvPr id="71" name="그래픽 70" descr="돋보기 윤곽선">
            <a:extLst>
              <a:ext uri="{FF2B5EF4-FFF2-40B4-BE49-F238E27FC236}">
                <a16:creationId xmlns:a16="http://schemas.microsoft.com/office/drawing/2014/main" id="{DE0A0379-F402-8767-31D3-C10407E2A7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664542">
            <a:off x="8464197" y="1407150"/>
            <a:ext cx="720000" cy="720000"/>
          </a:xfrm>
          <a:prstGeom prst="rect">
            <a:avLst/>
          </a:prstGeom>
        </p:spPr>
      </p:pic>
      <p:pic>
        <p:nvPicPr>
          <p:cNvPr id="72" name="그림 71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51E8A7A-8BC1-F2E9-B322-3B4B87ECFA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36889" b="26191"/>
          <a:stretch/>
        </p:blipFill>
        <p:spPr>
          <a:xfrm>
            <a:off x="8602226" y="1624805"/>
            <a:ext cx="267362" cy="19847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4657EB4-2102-81A6-8190-187A4C42DEB7}"/>
              </a:ext>
            </a:extLst>
          </p:cNvPr>
          <p:cNvSpPr txBox="1"/>
          <p:nvPr/>
        </p:nvSpPr>
        <p:spPr>
          <a:xfrm>
            <a:off x="8181759" y="2383081"/>
            <a:ext cx="86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OCR:</a:t>
            </a:r>
          </a:p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추출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23D84-615E-0FF0-5FF5-182BBA311BBE}"/>
              </a:ext>
            </a:extLst>
          </p:cNvPr>
          <p:cNvSpPr txBox="1"/>
          <p:nvPr/>
        </p:nvSpPr>
        <p:spPr>
          <a:xfrm>
            <a:off x="9867771" y="2410159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매칭 및 정리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</a:p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Parameter, IO List 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30" name="Picture 6" descr="XLS 문서 다운로드 아이콘 벡터 템플릿 | 프리미엄 벡터">
            <a:extLst>
              <a:ext uri="{FF2B5EF4-FFF2-40B4-BE49-F238E27FC236}">
                <a16:creationId xmlns:a16="http://schemas.microsoft.com/office/drawing/2014/main" id="{171FD25A-A878-1A6F-04C3-E79CB7AFD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4" t="24305" r="23612" b="23519"/>
          <a:stretch/>
        </p:blipFill>
        <p:spPr bwMode="auto">
          <a:xfrm>
            <a:off x="9941826" y="1460938"/>
            <a:ext cx="828000" cy="8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B2B41D0-57EB-3D1C-6C53-990AAB20CED4}"/>
              </a:ext>
            </a:extLst>
          </p:cNvPr>
          <p:cNvSpPr/>
          <p:nvPr/>
        </p:nvSpPr>
        <p:spPr>
          <a:xfrm>
            <a:off x="7621233" y="1907711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E4077AE-A4F0-5D9E-5C32-5AE0597301A1}"/>
              </a:ext>
            </a:extLst>
          </p:cNvPr>
          <p:cNvSpPr/>
          <p:nvPr/>
        </p:nvSpPr>
        <p:spPr>
          <a:xfrm>
            <a:off x="9430812" y="1915018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1F0EC3-9354-4A79-5673-54486006E3DE}"/>
              </a:ext>
            </a:extLst>
          </p:cNvPr>
          <p:cNvSpPr/>
          <p:nvPr/>
        </p:nvSpPr>
        <p:spPr>
          <a:xfrm>
            <a:off x="6169479" y="1186354"/>
            <a:ext cx="5389123" cy="1920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529916-2721-01D8-AA3A-DE4124D8963B}"/>
              </a:ext>
            </a:extLst>
          </p:cNvPr>
          <p:cNvSpPr/>
          <p:nvPr/>
        </p:nvSpPr>
        <p:spPr>
          <a:xfrm>
            <a:off x="6169479" y="3329152"/>
            <a:ext cx="5389123" cy="33188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E06D76-6351-72CD-25CC-A1D1DC3185CD}"/>
              </a:ext>
            </a:extLst>
          </p:cNvPr>
          <p:cNvSpPr/>
          <p:nvPr/>
        </p:nvSpPr>
        <p:spPr>
          <a:xfrm>
            <a:off x="6355650" y="3469036"/>
            <a:ext cx="1636643" cy="235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</a:t>
            </a:r>
            <a:endParaRPr lang="ko-KR" altLang="en-US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C518245-ABAF-FC39-C8CE-9E5D2DD0890C}"/>
              </a:ext>
            </a:extLst>
          </p:cNvPr>
          <p:cNvSpPr/>
          <p:nvPr/>
        </p:nvSpPr>
        <p:spPr>
          <a:xfrm>
            <a:off x="6853266" y="4447253"/>
            <a:ext cx="422818" cy="152414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59B1B06-8F5D-FF4A-2861-D3862D070F6B}"/>
              </a:ext>
            </a:extLst>
          </p:cNvPr>
          <p:cNvSpPr/>
          <p:nvPr/>
        </p:nvSpPr>
        <p:spPr>
          <a:xfrm>
            <a:off x="6882537" y="4641914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9F5F8D3-6666-161D-AA9E-231695B5FE34}"/>
              </a:ext>
            </a:extLst>
          </p:cNvPr>
          <p:cNvSpPr/>
          <p:nvPr/>
        </p:nvSpPr>
        <p:spPr>
          <a:xfrm>
            <a:off x="6904308" y="4965763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6056993-5845-0240-7567-50D13156F96D}"/>
              </a:ext>
            </a:extLst>
          </p:cNvPr>
          <p:cNvSpPr/>
          <p:nvPr/>
        </p:nvSpPr>
        <p:spPr>
          <a:xfrm>
            <a:off x="6887406" y="4679337"/>
            <a:ext cx="634428" cy="29829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7240D88-1977-CBBB-2994-AF3D698766A5}"/>
              </a:ext>
            </a:extLst>
          </p:cNvPr>
          <p:cNvSpPr/>
          <p:nvPr/>
        </p:nvSpPr>
        <p:spPr>
          <a:xfrm>
            <a:off x="6863908" y="5055691"/>
            <a:ext cx="682991" cy="159378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930F45-139F-4B1D-4274-6CBA664A4FBD}"/>
              </a:ext>
            </a:extLst>
          </p:cNvPr>
          <p:cNvSpPr/>
          <p:nvPr/>
        </p:nvSpPr>
        <p:spPr>
          <a:xfrm>
            <a:off x="6836908" y="4423948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23C4C9A-1A4B-C1DC-4E9D-F9C154170E85}"/>
              </a:ext>
            </a:extLst>
          </p:cNvPr>
          <p:cNvSpPr/>
          <p:nvPr/>
        </p:nvSpPr>
        <p:spPr>
          <a:xfrm>
            <a:off x="6834188" y="4560019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654D5DC-C12E-62B3-A47A-D6E88F4FE763}"/>
              </a:ext>
            </a:extLst>
          </p:cNvPr>
          <p:cNvSpPr/>
          <p:nvPr/>
        </p:nvSpPr>
        <p:spPr>
          <a:xfrm>
            <a:off x="7239679" y="4573626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38BB17-B3C7-C9D6-B092-7103EEAB1608}"/>
              </a:ext>
            </a:extLst>
          </p:cNvPr>
          <p:cNvSpPr/>
          <p:nvPr/>
        </p:nvSpPr>
        <p:spPr>
          <a:xfrm>
            <a:off x="7253287" y="4415784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5A3283-0561-60AE-B49B-15BB5C8AE1E7}"/>
              </a:ext>
            </a:extLst>
          </p:cNvPr>
          <p:cNvSpPr/>
          <p:nvPr/>
        </p:nvSpPr>
        <p:spPr>
          <a:xfrm>
            <a:off x="7514544" y="5019940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B7BD7B-285D-C51B-8763-AF07F6039781}"/>
              </a:ext>
            </a:extLst>
          </p:cNvPr>
          <p:cNvSpPr/>
          <p:nvPr/>
        </p:nvSpPr>
        <p:spPr>
          <a:xfrm>
            <a:off x="6845073" y="5036267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11AA58-0910-81FB-8378-3C95D379B26B}"/>
              </a:ext>
            </a:extLst>
          </p:cNvPr>
          <p:cNvSpPr/>
          <p:nvPr/>
        </p:nvSpPr>
        <p:spPr>
          <a:xfrm>
            <a:off x="7514541" y="5175060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2BE596-FA06-49BA-52D2-224048C00EC8}"/>
              </a:ext>
            </a:extLst>
          </p:cNvPr>
          <p:cNvSpPr/>
          <p:nvPr/>
        </p:nvSpPr>
        <p:spPr>
          <a:xfrm>
            <a:off x="6845073" y="5183225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2400E6-C600-9AD9-F479-7276EA02D10E}"/>
              </a:ext>
            </a:extLst>
          </p:cNvPr>
          <p:cNvSpPr txBox="1"/>
          <p:nvPr/>
        </p:nvSpPr>
        <p:spPr>
          <a:xfrm>
            <a:off x="6341062" y="5574901"/>
            <a:ext cx="2811988" cy="1335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감지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Detection):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Differentiable Binarization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모델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이미지에서 텍스트가 포함된 영역 식별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대규모 이미지 데이터셋으로 훈련된 모델 사용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주로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CNN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기반 모델 사용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3E4FC3-3135-AB46-CA1F-08B6725C1A7A}"/>
              </a:ext>
            </a:extLst>
          </p:cNvPr>
          <p:cNvSpPr/>
          <p:nvPr/>
        </p:nvSpPr>
        <p:spPr>
          <a:xfrm>
            <a:off x="9362086" y="4173458"/>
            <a:ext cx="1415904" cy="1279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AB98208F-984A-6659-2C83-8001AE263A43}"/>
              </a:ext>
            </a:extLst>
          </p:cNvPr>
          <p:cNvSpPr/>
          <p:nvPr/>
        </p:nvSpPr>
        <p:spPr>
          <a:xfrm>
            <a:off x="7838454" y="4396049"/>
            <a:ext cx="1252434" cy="152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E4044E66-BAF3-EF60-351B-FA4F565E8728}"/>
              </a:ext>
            </a:extLst>
          </p:cNvPr>
          <p:cNvSpPr/>
          <p:nvPr/>
        </p:nvSpPr>
        <p:spPr>
          <a:xfrm>
            <a:off x="7838454" y="5054384"/>
            <a:ext cx="1252434" cy="152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39597EB-E00C-114A-2382-1C11678F362C}"/>
              </a:ext>
            </a:extLst>
          </p:cNvPr>
          <p:cNvSpPr/>
          <p:nvPr/>
        </p:nvSpPr>
        <p:spPr>
          <a:xfrm>
            <a:off x="9479934" y="4300296"/>
            <a:ext cx="511366" cy="313723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TCS</a:t>
            </a:r>
            <a:endParaRPr lang="ko-KR" altLang="en-US" sz="11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815E22-DCF9-7F31-427B-9B37F662F13F}"/>
              </a:ext>
            </a:extLst>
          </p:cNvPr>
          <p:cNvSpPr/>
          <p:nvPr/>
        </p:nvSpPr>
        <p:spPr>
          <a:xfrm>
            <a:off x="9470939" y="4941678"/>
            <a:ext cx="1168831" cy="328204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MAA11CT009B</a:t>
            </a:r>
            <a:endParaRPr lang="ko-KR" altLang="en-US" sz="11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3B300E-C11F-1EA1-E1AD-A46BEB72645C}"/>
              </a:ext>
            </a:extLst>
          </p:cNvPr>
          <p:cNvSpPr txBox="1"/>
          <p:nvPr/>
        </p:nvSpPr>
        <p:spPr>
          <a:xfrm>
            <a:off x="9245638" y="5555779"/>
            <a:ext cx="2228495" cy="1081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인식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Recognition):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SVTR_LCNet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모델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이미지를 문자열로 변환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 폰트와 스타일 해석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948029F7-59F1-4159-9867-167FD4FE648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852254"/>
            <a:ext cx="8797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2pPr marL="1587" lvl="1" algn="l" defTabSz="936625" eaLnBrk="0" hangingPunct="0">
              <a:spcBef>
                <a:spcPts val="300"/>
              </a:spcBef>
              <a:spcAft>
                <a:spcPts val="100"/>
              </a:spcAft>
              <a:defRPr kumimoji="1" sz="1600" i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defRPr>
            </a:lvl2pPr>
          </a:lstStyle>
          <a:p>
            <a:pPr lvl="1"/>
            <a:r>
              <a:rPr lang="en-US" altLang="ko-KR" dirty="0">
                <a:sym typeface="Noto Sans CJK KR Regular"/>
              </a:rPr>
              <a:t>I&amp;C</a:t>
            </a:r>
            <a:r>
              <a:rPr lang="ko-KR" altLang="en-US" dirty="0">
                <a:sym typeface="Noto Sans CJK KR Regular"/>
              </a:rPr>
              <a:t> 도면에서 </a:t>
            </a:r>
            <a:r>
              <a:rPr lang="en-US" altLang="ko-KR" dirty="0">
                <a:sym typeface="Noto Sans CJK KR Regular"/>
              </a:rPr>
              <a:t>TEXT </a:t>
            </a:r>
            <a:r>
              <a:rPr lang="ko-KR" altLang="en-US" dirty="0">
                <a:sym typeface="Noto Sans CJK KR Regular"/>
              </a:rPr>
              <a:t>를 추출하고</a:t>
            </a:r>
            <a:r>
              <a:rPr lang="en-US" altLang="ko-KR" dirty="0">
                <a:sym typeface="Noto Sans CJK KR Regular"/>
              </a:rPr>
              <a:t>, Parameter List </a:t>
            </a:r>
            <a:r>
              <a:rPr lang="ko-KR" altLang="en-US" dirty="0">
                <a:sym typeface="Noto Sans CJK KR Regular"/>
              </a:rPr>
              <a:t>및 </a:t>
            </a:r>
            <a:r>
              <a:rPr lang="en-US" altLang="ko-KR" dirty="0">
                <a:sym typeface="Noto Sans CJK KR Regular"/>
              </a:rPr>
              <a:t>IO</a:t>
            </a:r>
            <a:r>
              <a:rPr lang="ko-KR" altLang="en-US" dirty="0">
                <a:sym typeface="Noto Sans CJK KR Regular"/>
              </a:rPr>
              <a:t> </a:t>
            </a:r>
            <a:r>
              <a:rPr lang="en-US" altLang="ko-KR" dirty="0">
                <a:sym typeface="Noto Sans CJK KR Regular"/>
              </a:rPr>
              <a:t>List</a:t>
            </a:r>
            <a:r>
              <a:rPr lang="ko-KR" altLang="en-US" dirty="0">
                <a:sym typeface="Noto Sans CJK KR Regular"/>
              </a:rPr>
              <a:t> 로 정리하는 과정</a:t>
            </a:r>
            <a:endParaRPr lang="en-US" altLang="ko-KR" dirty="0">
              <a:sym typeface="Noto Sans CJK KR Regular"/>
            </a:endParaRPr>
          </a:p>
        </p:txBody>
      </p:sp>
      <p:sp>
        <p:nvSpPr>
          <p:cNvPr id="77" name="제목 2">
            <a:extLst>
              <a:ext uri="{FF2B5EF4-FFF2-40B4-BE49-F238E27FC236}">
                <a16:creationId xmlns:a16="http://schemas.microsoft.com/office/drawing/2014/main" id="{D75C6EDB-5F9C-27F9-BCF2-57EB8B03EABA}"/>
              </a:ext>
            </a:extLst>
          </p:cNvPr>
          <p:cNvSpPr txBox="1">
            <a:spLocks/>
          </p:cNvSpPr>
          <p:nvPr/>
        </p:nvSpPr>
        <p:spPr bwMode="auto">
          <a:xfrm>
            <a:off x="533400" y="247123"/>
            <a:ext cx="3551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5pPr>
            <a:lvl6pPr marL="457116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6pPr>
            <a:lvl7pPr marL="91422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7pPr>
            <a:lvl8pPr marL="1371344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8pPr>
            <a:lvl9pPr marL="182845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9pPr>
          </a:lstStyle>
          <a:p>
            <a:r>
              <a:rPr lang="en-US" altLang="ko-KR" i="0" kern="0" dirty="0"/>
              <a:t>I&amp;C </a:t>
            </a:r>
            <a:r>
              <a:rPr lang="ko-KR" altLang="en-US" kern="0" dirty="0"/>
              <a:t>도면 </a:t>
            </a:r>
            <a:r>
              <a:rPr lang="en-US" altLang="ko-KR" kern="0" dirty="0"/>
              <a:t>TEXT </a:t>
            </a:r>
            <a:r>
              <a:rPr lang="ko-KR" altLang="en-US" kern="0" dirty="0"/>
              <a:t>인식 절차</a:t>
            </a:r>
            <a:endParaRPr lang="ko-KR" altLang="en-US" i="0" kern="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6B01F5D-939D-B930-0D1F-0DD35252046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8403" y="1882868"/>
            <a:ext cx="5116707" cy="91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10477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209550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31432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·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420688" indent="-98425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›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8778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3350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17922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2494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latinLnBrk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OCR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통해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I&amp;C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도면에서 텍스트를 추출함</a:t>
            </a:r>
            <a:endParaRPr lang="en-US" altLang="ko-KR" sz="120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추출한 텍스트 중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Tag No.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대해서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Parameter List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 List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 정리함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AD4739E-3C38-0B1F-CC8A-B9AF2B687BB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1217" y="4450948"/>
            <a:ext cx="5116707" cy="91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10477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209550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31432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·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420688" indent="-98425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›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8778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3350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17922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2494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latinLnBrk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OCR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통해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I&amp;C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도면에서 텍스트를 추출함</a:t>
            </a:r>
            <a:endParaRPr lang="en-US" altLang="ko-KR" sz="120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추출한 텍스트 중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Tag No.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대해서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Parameter List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 List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 정리함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09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래픽 83" descr="문서 윤곽선">
            <a:extLst>
              <a:ext uri="{FF2B5EF4-FFF2-40B4-BE49-F238E27FC236}">
                <a16:creationId xmlns:a16="http://schemas.microsoft.com/office/drawing/2014/main" id="{08C883F5-6A63-3D7A-AE55-42697EEFE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0281" y="4003981"/>
            <a:ext cx="1448679" cy="1448679"/>
          </a:xfrm>
          <a:prstGeom prst="rect">
            <a:avLst/>
          </a:prstGeom>
        </p:spPr>
      </p:pic>
      <p:pic>
        <p:nvPicPr>
          <p:cNvPr id="1026" name="Picture 2" descr="Pdf - 무료 파일 및 폴더개 아이콘">
            <a:extLst>
              <a:ext uri="{FF2B5EF4-FFF2-40B4-BE49-F238E27FC236}">
                <a16:creationId xmlns:a16="http://schemas.microsoft.com/office/drawing/2014/main" id="{31BEEB2D-6080-B5F5-4F37-5E27D3AF1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500" y="1548113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17A8AFC-952B-5E9A-8346-8B14F07F61E1}"/>
              </a:ext>
            </a:extLst>
          </p:cNvPr>
          <p:cNvSpPr txBox="1"/>
          <p:nvPr/>
        </p:nvSpPr>
        <p:spPr>
          <a:xfrm>
            <a:off x="6591450" y="2455899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I&amp;C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도면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657EB4-2102-81A6-8190-187A4C42DEB7}"/>
              </a:ext>
            </a:extLst>
          </p:cNvPr>
          <p:cNvSpPr txBox="1"/>
          <p:nvPr/>
        </p:nvSpPr>
        <p:spPr>
          <a:xfrm>
            <a:off x="8181759" y="2383081"/>
            <a:ext cx="86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OCR:</a:t>
            </a:r>
          </a:p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추출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23D84-615E-0FF0-5FF5-182BBA311BBE}"/>
              </a:ext>
            </a:extLst>
          </p:cNvPr>
          <p:cNvSpPr txBox="1"/>
          <p:nvPr/>
        </p:nvSpPr>
        <p:spPr>
          <a:xfrm>
            <a:off x="9867771" y="2410159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매칭 및 정리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</a:p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Parameter, IO List 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30" name="Picture 6" descr="XLS 문서 다운로드 아이콘 벡터 템플릿 | 프리미엄 벡터">
            <a:extLst>
              <a:ext uri="{FF2B5EF4-FFF2-40B4-BE49-F238E27FC236}">
                <a16:creationId xmlns:a16="http://schemas.microsoft.com/office/drawing/2014/main" id="{171FD25A-A878-1A6F-04C3-E79CB7AFD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4" t="24305" r="23612" b="23519"/>
          <a:stretch/>
        </p:blipFill>
        <p:spPr bwMode="auto">
          <a:xfrm>
            <a:off x="9941826" y="1460938"/>
            <a:ext cx="828000" cy="8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B2B41D0-57EB-3D1C-6C53-990AAB20CED4}"/>
              </a:ext>
            </a:extLst>
          </p:cNvPr>
          <p:cNvSpPr/>
          <p:nvPr/>
        </p:nvSpPr>
        <p:spPr>
          <a:xfrm>
            <a:off x="7621233" y="1907711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E4077AE-A4F0-5D9E-5C32-5AE0597301A1}"/>
              </a:ext>
            </a:extLst>
          </p:cNvPr>
          <p:cNvSpPr/>
          <p:nvPr/>
        </p:nvSpPr>
        <p:spPr>
          <a:xfrm>
            <a:off x="9430812" y="1915018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1F0EC3-9354-4A79-5673-54486006E3DE}"/>
              </a:ext>
            </a:extLst>
          </p:cNvPr>
          <p:cNvSpPr/>
          <p:nvPr/>
        </p:nvSpPr>
        <p:spPr>
          <a:xfrm>
            <a:off x="6169479" y="1186354"/>
            <a:ext cx="5389123" cy="1920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529916-2721-01D8-AA3A-DE4124D8963B}"/>
              </a:ext>
            </a:extLst>
          </p:cNvPr>
          <p:cNvSpPr/>
          <p:nvPr/>
        </p:nvSpPr>
        <p:spPr>
          <a:xfrm>
            <a:off x="6169479" y="3329152"/>
            <a:ext cx="5389123" cy="33188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E06D76-6351-72CD-25CC-A1D1DC3185CD}"/>
              </a:ext>
            </a:extLst>
          </p:cNvPr>
          <p:cNvSpPr/>
          <p:nvPr/>
        </p:nvSpPr>
        <p:spPr>
          <a:xfrm>
            <a:off x="6355650" y="3469036"/>
            <a:ext cx="1636643" cy="235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</a:t>
            </a:r>
            <a:endParaRPr lang="ko-KR" altLang="en-US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C518245-ABAF-FC39-C8CE-9E5D2DD0890C}"/>
              </a:ext>
            </a:extLst>
          </p:cNvPr>
          <p:cNvSpPr/>
          <p:nvPr/>
        </p:nvSpPr>
        <p:spPr>
          <a:xfrm>
            <a:off x="6853266" y="4447253"/>
            <a:ext cx="422818" cy="152414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59B1B06-8F5D-FF4A-2861-D3862D070F6B}"/>
              </a:ext>
            </a:extLst>
          </p:cNvPr>
          <p:cNvSpPr/>
          <p:nvPr/>
        </p:nvSpPr>
        <p:spPr>
          <a:xfrm>
            <a:off x="6882537" y="4641914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9F5F8D3-6666-161D-AA9E-231695B5FE34}"/>
              </a:ext>
            </a:extLst>
          </p:cNvPr>
          <p:cNvSpPr/>
          <p:nvPr/>
        </p:nvSpPr>
        <p:spPr>
          <a:xfrm>
            <a:off x="6904308" y="4965763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6056993-5845-0240-7567-50D13156F96D}"/>
              </a:ext>
            </a:extLst>
          </p:cNvPr>
          <p:cNvSpPr/>
          <p:nvPr/>
        </p:nvSpPr>
        <p:spPr>
          <a:xfrm>
            <a:off x="6887406" y="4679337"/>
            <a:ext cx="634428" cy="29829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7240D88-1977-CBBB-2994-AF3D698766A5}"/>
              </a:ext>
            </a:extLst>
          </p:cNvPr>
          <p:cNvSpPr/>
          <p:nvPr/>
        </p:nvSpPr>
        <p:spPr>
          <a:xfrm>
            <a:off x="6863908" y="5055691"/>
            <a:ext cx="682991" cy="159378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930F45-139F-4B1D-4274-6CBA664A4FBD}"/>
              </a:ext>
            </a:extLst>
          </p:cNvPr>
          <p:cNvSpPr/>
          <p:nvPr/>
        </p:nvSpPr>
        <p:spPr>
          <a:xfrm>
            <a:off x="6836908" y="4423948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23C4C9A-1A4B-C1DC-4E9D-F9C154170E85}"/>
              </a:ext>
            </a:extLst>
          </p:cNvPr>
          <p:cNvSpPr/>
          <p:nvPr/>
        </p:nvSpPr>
        <p:spPr>
          <a:xfrm>
            <a:off x="6834188" y="4560019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654D5DC-C12E-62B3-A47A-D6E88F4FE763}"/>
              </a:ext>
            </a:extLst>
          </p:cNvPr>
          <p:cNvSpPr/>
          <p:nvPr/>
        </p:nvSpPr>
        <p:spPr>
          <a:xfrm>
            <a:off x="7239679" y="4573626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38BB17-B3C7-C9D6-B092-7103EEAB1608}"/>
              </a:ext>
            </a:extLst>
          </p:cNvPr>
          <p:cNvSpPr/>
          <p:nvPr/>
        </p:nvSpPr>
        <p:spPr>
          <a:xfrm>
            <a:off x="7253287" y="4415784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5A3283-0561-60AE-B49B-15BB5C8AE1E7}"/>
              </a:ext>
            </a:extLst>
          </p:cNvPr>
          <p:cNvSpPr/>
          <p:nvPr/>
        </p:nvSpPr>
        <p:spPr>
          <a:xfrm>
            <a:off x="7514544" y="5019940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B7BD7B-285D-C51B-8763-AF07F6039781}"/>
              </a:ext>
            </a:extLst>
          </p:cNvPr>
          <p:cNvSpPr/>
          <p:nvPr/>
        </p:nvSpPr>
        <p:spPr>
          <a:xfrm>
            <a:off x="6845073" y="5036267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11AA58-0910-81FB-8378-3C95D379B26B}"/>
              </a:ext>
            </a:extLst>
          </p:cNvPr>
          <p:cNvSpPr/>
          <p:nvPr/>
        </p:nvSpPr>
        <p:spPr>
          <a:xfrm>
            <a:off x="7514541" y="5175060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2BE596-FA06-49BA-52D2-224048C00EC8}"/>
              </a:ext>
            </a:extLst>
          </p:cNvPr>
          <p:cNvSpPr/>
          <p:nvPr/>
        </p:nvSpPr>
        <p:spPr>
          <a:xfrm>
            <a:off x="6845073" y="5183225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2400E6-C600-9AD9-F479-7276EA02D10E}"/>
              </a:ext>
            </a:extLst>
          </p:cNvPr>
          <p:cNvSpPr txBox="1"/>
          <p:nvPr/>
        </p:nvSpPr>
        <p:spPr>
          <a:xfrm>
            <a:off x="6341062" y="5574901"/>
            <a:ext cx="2390398" cy="573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감지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Detection):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이미지에서 텍스트가 포함된 영역 식별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3E4FC3-3135-AB46-CA1F-08B6725C1A7A}"/>
              </a:ext>
            </a:extLst>
          </p:cNvPr>
          <p:cNvSpPr/>
          <p:nvPr/>
        </p:nvSpPr>
        <p:spPr>
          <a:xfrm>
            <a:off x="9362086" y="4173458"/>
            <a:ext cx="1415904" cy="1279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AB98208F-984A-6659-2C83-8001AE263A43}"/>
              </a:ext>
            </a:extLst>
          </p:cNvPr>
          <p:cNvSpPr/>
          <p:nvPr/>
        </p:nvSpPr>
        <p:spPr>
          <a:xfrm>
            <a:off x="7838454" y="4396049"/>
            <a:ext cx="1252434" cy="152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E4044E66-BAF3-EF60-351B-FA4F565E8728}"/>
              </a:ext>
            </a:extLst>
          </p:cNvPr>
          <p:cNvSpPr/>
          <p:nvPr/>
        </p:nvSpPr>
        <p:spPr>
          <a:xfrm>
            <a:off x="7838454" y="5054384"/>
            <a:ext cx="1252434" cy="152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39597EB-E00C-114A-2382-1C11678F362C}"/>
              </a:ext>
            </a:extLst>
          </p:cNvPr>
          <p:cNvSpPr/>
          <p:nvPr/>
        </p:nvSpPr>
        <p:spPr>
          <a:xfrm>
            <a:off x="9479934" y="4300296"/>
            <a:ext cx="511366" cy="313723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TCS</a:t>
            </a:r>
            <a:endParaRPr lang="ko-KR" altLang="en-US" sz="11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815E22-DCF9-7F31-427B-9B37F662F13F}"/>
              </a:ext>
            </a:extLst>
          </p:cNvPr>
          <p:cNvSpPr/>
          <p:nvPr/>
        </p:nvSpPr>
        <p:spPr>
          <a:xfrm>
            <a:off x="9470939" y="4941678"/>
            <a:ext cx="1168831" cy="328204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MAA11CT009B</a:t>
            </a:r>
            <a:endParaRPr lang="ko-KR" altLang="en-US" sz="11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3B300E-C11F-1EA1-E1AD-A46BEB72645C}"/>
              </a:ext>
            </a:extLst>
          </p:cNvPr>
          <p:cNvSpPr txBox="1"/>
          <p:nvPr/>
        </p:nvSpPr>
        <p:spPr>
          <a:xfrm>
            <a:off x="9245638" y="5555779"/>
            <a:ext cx="2228495" cy="827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인식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Recognition):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이미지를 문자열로 변환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 폰트와 스타일 해석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948029F7-59F1-4159-9867-167FD4FE648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852254"/>
            <a:ext cx="8797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2pPr marL="1587" lvl="1" algn="l" defTabSz="936625" eaLnBrk="0" hangingPunct="0">
              <a:spcBef>
                <a:spcPts val="300"/>
              </a:spcBef>
              <a:spcAft>
                <a:spcPts val="100"/>
              </a:spcAft>
              <a:defRPr kumimoji="1" sz="1600" i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defRPr>
            </a:lvl2pPr>
          </a:lstStyle>
          <a:p>
            <a:pPr lvl="1"/>
            <a:r>
              <a:rPr lang="en-US" altLang="ko-KR" dirty="0">
                <a:sym typeface="Noto Sans CJK KR Regular"/>
              </a:rPr>
              <a:t>I&amp;C</a:t>
            </a:r>
            <a:r>
              <a:rPr lang="ko-KR" altLang="en-US" dirty="0">
                <a:sym typeface="Noto Sans CJK KR Regular"/>
              </a:rPr>
              <a:t> 도면에서 </a:t>
            </a:r>
            <a:r>
              <a:rPr lang="en-US" altLang="ko-KR" dirty="0">
                <a:sym typeface="Noto Sans CJK KR Regular"/>
              </a:rPr>
              <a:t>TEXT </a:t>
            </a:r>
            <a:r>
              <a:rPr lang="ko-KR" altLang="en-US" dirty="0">
                <a:sym typeface="Noto Sans CJK KR Regular"/>
              </a:rPr>
              <a:t>를 추출하고</a:t>
            </a:r>
            <a:r>
              <a:rPr lang="en-US" altLang="ko-KR" dirty="0">
                <a:sym typeface="Noto Sans CJK KR Regular"/>
              </a:rPr>
              <a:t>, IO</a:t>
            </a:r>
            <a:r>
              <a:rPr lang="ko-KR" altLang="en-US" dirty="0">
                <a:sym typeface="Noto Sans CJK KR Regular"/>
              </a:rPr>
              <a:t> </a:t>
            </a:r>
            <a:r>
              <a:rPr lang="en-US" altLang="ko-KR" dirty="0">
                <a:sym typeface="Noto Sans CJK KR Regular"/>
              </a:rPr>
              <a:t>List</a:t>
            </a:r>
            <a:r>
              <a:rPr lang="ko-KR" altLang="en-US" dirty="0">
                <a:sym typeface="Noto Sans CJK KR Regular"/>
              </a:rPr>
              <a:t> 로 정리하는 과정</a:t>
            </a:r>
            <a:endParaRPr lang="en-US" altLang="ko-KR" dirty="0">
              <a:sym typeface="Noto Sans CJK KR Regular"/>
            </a:endParaRPr>
          </a:p>
        </p:txBody>
      </p:sp>
      <p:sp>
        <p:nvSpPr>
          <p:cNvPr id="77" name="제목 2">
            <a:extLst>
              <a:ext uri="{FF2B5EF4-FFF2-40B4-BE49-F238E27FC236}">
                <a16:creationId xmlns:a16="http://schemas.microsoft.com/office/drawing/2014/main" id="{D75C6EDB-5F9C-27F9-BCF2-57EB8B03EABA}"/>
              </a:ext>
            </a:extLst>
          </p:cNvPr>
          <p:cNvSpPr txBox="1">
            <a:spLocks/>
          </p:cNvSpPr>
          <p:nvPr/>
        </p:nvSpPr>
        <p:spPr bwMode="auto">
          <a:xfrm>
            <a:off x="533400" y="247123"/>
            <a:ext cx="3551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5pPr>
            <a:lvl6pPr marL="457116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6pPr>
            <a:lvl7pPr marL="91422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7pPr>
            <a:lvl8pPr marL="1371344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8pPr>
            <a:lvl9pPr marL="182845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9pPr>
          </a:lstStyle>
          <a:p>
            <a:r>
              <a:rPr lang="en-US" altLang="ko-KR" i="0" kern="0" dirty="0"/>
              <a:t>I&amp;C </a:t>
            </a:r>
            <a:r>
              <a:rPr lang="ko-KR" altLang="en-US" kern="0" dirty="0"/>
              <a:t>도면 </a:t>
            </a:r>
            <a:r>
              <a:rPr lang="en-US" altLang="ko-KR" kern="0" dirty="0"/>
              <a:t>TEXT </a:t>
            </a:r>
            <a:r>
              <a:rPr lang="ko-KR" altLang="en-US" kern="0" dirty="0"/>
              <a:t>인식 절차</a:t>
            </a:r>
            <a:endParaRPr lang="ko-KR" altLang="en-US" i="0" kern="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6B01F5D-939D-B930-0D1F-0DD35252046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00625" y="1896486"/>
            <a:ext cx="5205750" cy="113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10477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209550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31432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·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420688" indent="-98425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›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8778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3350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17922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2494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OCR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통해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I&amp;C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도면에서 텍스트를 추출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추출한 텍스트 중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Tag No.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대해서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Parameter List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매칭하여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 List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정리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AD4739E-3C38-0B1F-CC8A-B9AF2B687BB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8103" y="4148182"/>
            <a:ext cx="5116707" cy="19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10477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209550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31432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·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420688" indent="-98425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›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8778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3350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17922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2494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OCR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텍스트 감지와 텍스트 인식의 단계를 거쳐 텍스트를 추출함 </a:t>
            </a:r>
            <a:endParaRPr lang="en-US" altLang="ko-KR" sz="120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CNN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및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Transformer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구조로 이루어진</a:t>
            </a:r>
            <a:r>
              <a:rPr lang="ko-KR" altLang="en-US" sz="1200" b="0" i="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딥러닝 모델들이 활용됨  </a:t>
            </a:r>
            <a:endParaRPr lang="en-US" altLang="ko-KR" sz="120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ko-KR" altLang="en-US" sz="1200" b="0" i="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감지</a:t>
            </a:r>
            <a:r>
              <a:rPr lang="en-US" altLang="ko-KR" sz="1200" b="0" i="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Differentiable Binarization </a:t>
            </a:r>
            <a:r>
              <a:rPr lang="ko-KR" altLang="en-US" sz="1200" b="0" i="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모델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인식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200" dirty="0" err="1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SVTR_LCNet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모델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대규모 데이터로 학습된 모델을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Fine-tuning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활용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F328BC-034C-39E4-20F2-0C9A4C720C41}"/>
              </a:ext>
            </a:extLst>
          </p:cNvPr>
          <p:cNvSpPr/>
          <p:nvPr/>
        </p:nvSpPr>
        <p:spPr>
          <a:xfrm>
            <a:off x="9463090" y="4282435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A2823E-CD6A-1513-F7CC-A6C608456ED3}"/>
              </a:ext>
            </a:extLst>
          </p:cNvPr>
          <p:cNvSpPr/>
          <p:nvPr/>
        </p:nvSpPr>
        <p:spPr>
          <a:xfrm>
            <a:off x="9966553" y="4296042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F1DE76-695B-2874-9222-1E84BCFCF14E}"/>
              </a:ext>
            </a:extLst>
          </p:cNvPr>
          <p:cNvSpPr/>
          <p:nvPr/>
        </p:nvSpPr>
        <p:spPr>
          <a:xfrm>
            <a:off x="9457648" y="4570903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19CF29-76C0-6248-5260-20AA527FC42D}"/>
              </a:ext>
            </a:extLst>
          </p:cNvPr>
          <p:cNvSpPr/>
          <p:nvPr/>
        </p:nvSpPr>
        <p:spPr>
          <a:xfrm>
            <a:off x="9961112" y="4568181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2F81A9-DCB1-D0E8-05F2-561DFCABBECA}"/>
              </a:ext>
            </a:extLst>
          </p:cNvPr>
          <p:cNvSpPr/>
          <p:nvPr/>
        </p:nvSpPr>
        <p:spPr>
          <a:xfrm>
            <a:off x="9446764" y="4911081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09CC00-890D-C920-C241-1726415D94BD}"/>
              </a:ext>
            </a:extLst>
          </p:cNvPr>
          <p:cNvSpPr/>
          <p:nvPr/>
        </p:nvSpPr>
        <p:spPr>
          <a:xfrm>
            <a:off x="9452206" y="5226765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7243A2-EA77-A8C7-3683-19F7D2F4E6CF}"/>
              </a:ext>
            </a:extLst>
          </p:cNvPr>
          <p:cNvSpPr/>
          <p:nvPr/>
        </p:nvSpPr>
        <p:spPr>
          <a:xfrm>
            <a:off x="10608814" y="5224043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DC0A71-D802-38D7-1B2B-829CE687EAAF}"/>
              </a:ext>
            </a:extLst>
          </p:cNvPr>
          <p:cNvSpPr/>
          <p:nvPr/>
        </p:nvSpPr>
        <p:spPr>
          <a:xfrm>
            <a:off x="10600650" y="4913801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 descr="문서 윤곽선">
            <a:extLst>
              <a:ext uri="{FF2B5EF4-FFF2-40B4-BE49-F238E27FC236}">
                <a16:creationId xmlns:a16="http://schemas.microsoft.com/office/drawing/2014/main" id="{164ED48F-0721-76C1-B6DD-90B0CD3D63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9944" y="1460938"/>
            <a:ext cx="914400" cy="9144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27655-7685-ED23-4D17-4784CDACD4A5}"/>
              </a:ext>
            </a:extLst>
          </p:cNvPr>
          <p:cNvSpPr/>
          <p:nvPr/>
        </p:nvSpPr>
        <p:spPr>
          <a:xfrm>
            <a:off x="8659986" y="1460938"/>
            <a:ext cx="530087" cy="465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돋보기 윤곽선">
            <a:extLst>
              <a:ext uri="{FF2B5EF4-FFF2-40B4-BE49-F238E27FC236}">
                <a16:creationId xmlns:a16="http://schemas.microsoft.com/office/drawing/2014/main" id="{489F1BF6-B35F-09BE-A4C6-2FCEF9E6F0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664542">
            <a:off x="8560251" y="1410270"/>
            <a:ext cx="720000" cy="720000"/>
          </a:xfrm>
          <a:prstGeom prst="rect">
            <a:avLst/>
          </a:prstGeom>
        </p:spPr>
      </p:pic>
      <p:pic>
        <p:nvPicPr>
          <p:cNvPr id="15" name="그림 14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0BC2E60-6877-FCAA-D07B-03573AE3AE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36889" b="26191"/>
          <a:stretch/>
        </p:blipFill>
        <p:spPr>
          <a:xfrm>
            <a:off x="8698280" y="1627925"/>
            <a:ext cx="267362" cy="198471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51DB61-CA06-1607-3C97-22DD5E02FA7C}"/>
              </a:ext>
            </a:extLst>
          </p:cNvPr>
          <p:cNvGrpSpPr/>
          <p:nvPr/>
        </p:nvGrpSpPr>
        <p:grpSpPr>
          <a:xfrm>
            <a:off x="6569802" y="-855209"/>
            <a:ext cx="1100307" cy="965068"/>
            <a:chOff x="6569802" y="-855209"/>
            <a:chExt cx="1100307" cy="965068"/>
          </a:xfrm>
        </p:grpSpPr>
        <p:pic>
          <p:nvPicPr>
            <p:cNvPr id="19" name="그래픽 18" descr="문서 윤곽선">
              <a:extLst>
                <a:ext uri="{FF2B5EF4-FFF2-40B4-BE49-F238E27FC236}">
                  <a16:creationId xmlns:a16="http://schemas.microsoft.com/office/drawing/2014/main" id="{6E93DD6A-473F-7A57-143E-E33F59DC3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69802" y="-804541"/>
              <a:ext cx="914400" cy="9144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77B165-4619-865A-ABDF-FCF55AE70883}"/>
                </a:ext>
              </a:extLst>
            </p:cNvPr>
            <p:cNvSpPr/>
            <p:nvPr/>
          </p:nvSpPr>
          <p:spPr>
            <a:xfrm>
              <a:off x="7049844" y="-804541"/>
              <a:ext cx="530087" cy="465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돋보기 윤곽선">
              <a:extLst>
                <a:ext uri="{FF2B5EF4-FFF2-40B4-BE49-F238E27FC236}">
                  <a16:creationId xmlns:a16="http://schemas.microsoft.com/office/drawing/2014/main" id="{9C01FFA2-7E58-CA71-CD4C-F230E1AB6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664542">
              <a:off x="6950109" y="-855209"/>
              <a:ext cx="720000" cy="720000"/>
            </a:xfrm>
            <a:prstGeom prst="rect">
              <a:avLst/>
            </a:prstGeom>
          </p:spPr>
        </p:pic>
        <p:pic>
          <p:nvPicPr>
            <p:cNvPr id="22" name="그림 21" descr="상징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04CEA14-B81D-C610-4870-62BB5DA45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48" t="53066" r="36889" b="26191"/>
            <a:stretch/>
          </p:blipFill>
          <p:spPr>
            <a:xfrm>
              <a:off x="7088138" y="-637554"/>
              <a:ext cx="267362" cy="198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843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래픽 83" descr="문서 윤곽선">
            <a:extLst>
              <a:ext uri="{FF2B5EF4-FFF2-40B4-BE49-F238E27FC236}">
                <a16:creationId xmlns:a16="http://schemas.microsoft.com/office/drawing/2014/main" id="{08C883F5-6A63-3D7A-AE55-42697EEFE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94270" y="9355622"/>
            <a:ext cx="1448679" cy="1448679"/>
          </a:xfrm>
          <a:prstGeom prst="rect">
            <a:avLst/>
          </a:prstGeom>
        </p:spPr>
      </p:pic>
      <p:pic>
        <p:nvPicPr>
          <p:cNvPr id="44" name="그래픽 43" descr="돋보기 단색으로 채워진">
            <a:extLst>
              <a:ext uri="{FF2B5EF4-FFF2-40B4-BE49-F238E27FC236}">
                <a16:creationId xmlns:a16="http://schemas.microsoft.com/office/drawing/2014/main" id="{A70B8577-1327-BA3A-97BF-2CEFBE18F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8997" y="10031121"/>
            <a:ext cx="914400" cy="914400"/>
          </a:xfrm>
          <a:prstGeom prst="rect">
            <a:avLst/>
          </a:prstGeom>
        </p:spPr>
      </p:pic>
      <p:pic>
        <p:nvPicPr>
          <p:cNvPr id="48" name="그래픽 47" descr="문서 단색으로 채워진">
            <a:extLst>
              <a:ext uri="{FF2B5EF4-FFF2-40B4-BE49-F238E27FC236}">
                <a16:creationId xmlns:a16="http://schemas.microsoft.com/office/drawing/2014/main" id="{672FA611-EC3D-0056-2E28-7EB141499A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52628" y="9278813"/>
            <a:ext cx="914400" cy="9144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7CE7DACE-4D8E-3C61-4300-081AD3E71BD6}"/>
              </a:ext>
            </a:extLst>
          </p:cNvPr>
          <p:cNvGrpSpPr/>
          <p:nvPr/>
        </p:nvGrpSpPr>
        <p:grpSpPr>
          <a:xfrm>
            <a:off x="5999673" y="9500243"/>
            <a:ext cx="1613090" cy="1445278"/>
            <a:chOff x="3478631" y="812250"/>
            <a:chExt cx="1613090" cy="1445278"/>
          </a:xfrm>
        </p:grpSpPr>
        <p:pic>
          <p:nvPicPr>
            <p:cNvPr id="58" name="그래픽 57" descr="문서 윤곽선">
              <a:extLst>
                <a:ext uri="{FF2B5EF4-FFF2-40B4-BE49-F238E27FC236}">
                  <a16:creationId xmlns:a16="http://schemas.microsoft.com/office/drawing/2014/main" id="{061A8F3B-13CB-D10A-D8B1-189F6842E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49780" y="1221611"/>
              <a:ext cx="914400" cy="914400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89E0C32-897C-988E-C36C-68E405F2E731}"/>
                </a:ext>
              </a:extLst>
            </p:cNvPr>
            <p:cNvSpPr/>
            <p:nvPr/>
          </p:nvSpPr>
          <p:spPr>
            <a:xfrm>
              <a:off x="4026329" y="1866786"/>
              <a:ext cx="628866" cy="390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34915C8-AB61-5D06-BDAF-5C333CEE6417}"/>
                </a:ext>
              </a:extLst>
            </p:cNvPr>
            <p:cNvSpPr/>
            <p:nvPr/>
          </p:nvSpPr>
          <p:spPr>
            <a:xfrm>
              <a:off x="4462855" y="1250248"/>
              <a:ext cx="628866" cy="66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0AED177-0567-423B-4689-67BDD9F4688B}"/>
                </a:ext>
              </a:extLst>
            </p:cNvPr>
            <p:cNvSpPr/>
            <p:nvPr/>
          </p:nvSpPr>
          <p:spPr>
            <a:xfrm>
              <a:off x="3478631" y="1432330"/>
              <a:ext cx="628866" cy="66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EEC2A1F-59B2-BCBF-E4F5-A44BB2E439CF}"/>
                </a:ext>
              </a:extLst>
            </p:cNvPr>
            <p:cNvSpPr/>
            <p:nvPr/>
          </p:nvSpPr>
          <p:spPr>
            <a:xfrm>
              <a:off x="3769751" y="812250"/>
              <a:ext cx="1103886" cy="752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7" name="그림 66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1F868D1-5BE5-5CAD-F96E-B659C34C4C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43563" b="36562"/>
          <a:stretch/>
        </p:blipFill>
        <p:spPr>
          <a:xfrm>
            <a:off x="8516397" y="10440101"/>
            <a:ext cx="296562" cy="150023"/>
          </a:xfrm>
          <a:prstGeom prst="rect">
            <a:avLst/>
          </a:prstGeom>
        </p:spPr>
      </p:pic>
      <p:pic>
        <p:nvPicPr>
          <p:cNvPr id="1026" name="Picture 2" descr="Pdf - 무료 파일 및 폴더개 아이콘">
            <a:extLst>
              <a:ext uri="{FF2B5EF4-FFF2-40B4-BE49-F238E27FC236}">
                <a16:creationId xmlns:a16="http://schemas.microsoft.com/office/drawing/2014/main" id="{31BEEB2D-6080-B5F5-4F37-5E27D3AF1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1051" y="6899754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17A8AFC-952B-5E9A-8346-8B14F07F61E1}"/>
              </a:ext>
            </a:extLst>
          </p:cNvPr>
          <p:cNvSpPr txBox="1"/>
          <p:nvPr/>
        </p:nvSpPr>
        <p:spPr>
          <a:xfrm>
            <a:off x="1457360" y="4158985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설계 도면</a:t>
            </a:r>
          </a:p>
        </p:txBody>
      </p:sp>
      <p:pic>
        <p:nvPicPr>
          <p:cNvPr id="70" name="그래픽 69" descr="문서 윤곽선">
            <a:extLst>
              <a:ext uri="{FF2B5EF4-FFF2-40B4-BE49-F238E27FC236}">
                <a16:creationId xmlns:a16="http://schemas.microsoft.com/office/drawing/2014/main" id="{63759C22-5E5E-81CB-9704-880B0ADF4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90661" y="6809459"/>
            <a:ext cx="914400" cy="914400"/>
          </a:xfrm>
          <a:prstGeom prst="rect">
            <a:avLst/>
          </a:prstGeom>
        </p:spPr>
      </p:pic>
      <p:pic>
        <p:nvPicPr>
          <p:cNvPr id="71" name="그래픽 70" descr="돋보기 윤곽선">
            <a:extLst>
              <a:ext uri="{FF2B5EF4-FFF2-40B4-BE49-F238E27FC236}">
                <a16:creationId xmlns:a16="http://schemas.microsoft.com/office/drawing/2014/main" id="{DE0A0379-F402-8767-31D3-C10407E2A7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664542">
            <a:off x="89646" y="6758791"/>
            <a:ext cx="720000" cy="720000"/>
          </a:xfrm>
          <a:prstGeom prst="rect">
            <a:avLst/>
          </a:prstGeom>
        </p:spPr>
      </p:pic>
      <p:pic>
        <p:nvPicPr>
          <p:cNvPr id="72" name="그림 71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51E8A7A-8BC1-F2E9-B322-3B4B87ECFA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36889" b="26191"/>
          <a:stretch/>
        </p:blipFill>
        <p:spPr>
          <a:xfrm>
            <a:off x="227675" y="6976446"/>
            <a:ext cx="267362" cy="19847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4657EB4-2102-81A6-8190-187A4C42DEB7}"/>
              </a:ext>
            </a:extLst>
          </p:cNvPr>
          <p:cNvSpPr txBox="1"/>
          <p:nvPr/>
        </p:nvSpPr>
        <p:spPr>
          <a:xfrm>
            <a:off x="-192792" y="7734722"/>
            <a:ext cx="86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OCR:</a:t>
            </a:r>
          </a:p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추출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23D84-615E-0FF0-5FF5-182BBA311BBE}"/>
              </a:ext>
            </a:extLst>
          </p:cNvPr>
          <p:cNvSpPr txBox="1"/>
          <p:nvPr/>
        </p:nvSpPr>
        <p:spPr>
          <a:xfrm>
            <a:off x="1493220" y="7761800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매칭 및 정리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</a:p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Parameter, IO List 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8" name="Picture 4" descr="작업 영역 지원 컬렉션에서 Excel 아이콘 벡터입니다 얇은 라인 엑셀 개요 아이콘 벡터 일러스트 레이 션입니다 웹 사이트 디자인 및  모바일 앱 개발을 위한 개요 얇은 라인 엑셀 아이콘 아이콘에 대한 스톡">
            <a:extLst>
              <a:ext uri="{FF2B5EF4-FFF2-40B4-BE49-F238E27FC236}">
                <a16:creationId xmlns:a16="http://schemas.microsoft.com/office/drawing/2014/main" id="{15BAD69C-6AD7-B1C7-1A36-E52E10DFD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99" t="16199" r="27284" b="34688"/>
          <a:stretch/>
        </p:blipFill>
        <p:spPr bwMode="auto">
          <a:xfrm>
            <a:off x="3107192" y="9747809"/>
            <a:ext cx="917622" cy="1052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LS 문서 다운로드 아이콘 벡터 템플릿 | 프리미엄 벡터">
            <a:extLst>
              <a:ext uri="{FF2B5EF4-FFF2-40B4-BE49-F238E27FC236}">
                <a16:creationId xmlns:a16="http://schemas.microsoft.com/office/drawing/2014/main" id="{171FD25A-A878-1A6F-04C3-E79CB7AFD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4" t="24305" r="23612" b="23519"/>
          <a:stretch/>
        </p:blipFill>
        <p:spPr bwMode="auto">
          <a:xfrm>
            <a:off x="1567275" y="6812579"/>
            <a:ext cx="828000" cy="8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B2B41D0-57EB-3D1C-6C53-990AAB20CED4}"/>
              </a:ext>
            </a:extLst>
          </p:cNvPr>
          <p:cNvSpPr/>
          <p:nvPr/>
        </p:nvSpPr>
        <p:spPr>
          <a:xfrm>
            <a:off x="3764122" y="2368201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E4077AE-A4F0-5D9E-5C32-5AE0597301A1}"/>
              </a:ext>
            </a:extLst>
          </p:cNvPr>
          <p:cNvSpPr/>
          <p:nvPr/>
        </p:nvSpPr>
        <p:spPr>
          <a:xfrm>
            <a:off x="1056261" y="7266659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1F0EC3-9354-4A79-5673-54486006E3DE}"/>
              </a:ext>
            </a:extLst>
          </p:cNvPr>
          <p:cNvSpPr/>
          <p:nvPr/>
        </p:nvSpPr>
        <p:spPr>
          <a:xfrm>
            <a:off x="-2096030" y="7688133"/>
            <a:ext cx="5389123" cy="1920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529916-2721-01D8-AA3A-DE4124D8963B}"/>
              </a:ext>
            </a:extLst>
          </p:cNvPr>
          <p:cNvSpPr/>
          <p:nvPr/>
        </p:nvSpPr>
        <p:spPr>
          <a:xfrm>
            <a:off x="-2205072" y="8680793"/>
            <a:ext cx="5389123" cy="33188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E06D76-6351-72CD-25CC-A1D1DC3185CD}"/>
              </a:ext>
            </a:extLst>
          </p:cNvPr>
          <p:cNvSpPr/>
          <p:nvPr/>
        </p:nvSpPr>
        <p:spPr>
          <a:xfrm>
            <a:off x="-2018901" y="8820677"/>
            <a:ext cx="1636643" cy="235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</a:t>
            </a:r>
            <a:endParaRPr lang="ko-KR" altLang="en-US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C518245-ABAF-FC39-C8CE-9E5D2DD0890C}"/>
              </a:ext>
            </a:extLst>
          </p:cNvPr>
          <p:cNvSpPr/>
          <p:nvPr/>
        </p:nvSpPr>
        <p:spPr>
          <a:xfrm>
            <a:off x="-1521285" y="9798894"/>
            <a:ext cx="422818" cy="152414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59B1B06-8F5D-FF4A-2861-D3862D070F6B}"/>
              </a:ext>
            </a:extLst>
          </p:cNvPr>
          <p:cNvSpPr/>
          <p:nvPr/>
        </p:nvSpPr>
        <p:spPr>
          <a:xfrm>
            <a:off x="-1492014" y="9993555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9F5F8D3-6666-161D-AA9E-231695B5FE34}"/>
              </a:ext>
            </a:extLst>
          </p:cNvPr>
          <p:cNvSpPr/>
          <p:nvPr/>
        </p:nvSpPr>
        <p:spPr>
          <a:xfrm>
            <a:off x="-1470243" y="10317404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6056993-5845-0240-7567-50D13156F96D}"/>
              </a:ext>
            </a:extLst>
          </p:cNvPr>
          <p:cNvSpPr/>
          <p:nvPr/>
        </p:nvSpPr>
        <p:spPr>
          <a:xfrm>
            <a:off x="-1487145" y="10030978"/>
            <a:ext cx="634428" cy="29829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7240D88-1977-CBBB-2994-AF3D698766A5}"/>
              </a:ext>
            </a:extLst>
          </p:cNvPr>
          <p:cNvSpPr/>
          <p:nvPr/>
        </p:nvSpPr>
        <p:spPr>
          <a:xfrm>
            <a:off x="-1510643" y="10407332"/>
            <a:ext cx="682991" cy="159378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930F45-139F-4B1D-4274-6CBA664A4FBD}"/>
              </a:ext>
            </a:extLst>
          </p:cNvPr>
          <p:cNvSpPr/>
          <p:nvPr/>
        </p:nvSpPr>
        <p:spPr>
          <a:xfrm>
            <a:off x="-1537643" y="9775589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23C4C9A-1A4B-C1DC-4E9D-F9C154170E85}"/>
              </a:ext>
            </a:extLst>
          </p:cNvPr>
          <p:cNvSpPr/>
          <p:nvPr/>
        </p:nvSpPr>
        <p:spPr>
          <a:xfrm>
            <a:off x="-1540363" y="9911660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654D5DC-C12E-62B3-A47A-D6E88F4FE763}"/>
              </a:ext>
            </a:extLst>
          </p:cNvPr>
          <p:cNvSpPr/>
          <p:nvPr/>
        </p:nvSpPr>
        <p:spPr>
          <a:xfrm>
            <a:off x="-1134872" y="9925267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38BB17-B3C7-C9D6-B092-7103EEAB1608}"/>
              </a:ext>
            </a:extLst>
          </p:cNvPr>
          <p:cNvSpPr/>
          <p:nvPr/>
        </p:nvSpPr>
        <p:spPr>
          <a:xfrm>
            <a:off x="-1121264" y="9767425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5A3283-0561-60AE-B49B-15BB5C8AE1E7}"/>
              </a:ext>
            </a:extLst>
          </p:cNvPr>
          <p:cNvSpPr/>
          <p:nvPr/>
        </p:nvSpPr>
        <p:spPr>
          <a:xfrm>
            <a:off x="-860007" y="10371581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B7BD7B-285D-C51B-8763-AF07F6039781}"/>
              </a:ext>
            </a:extLst>
          </p:cNvPr>
          <p:cNvSpPr/>
          <p:nvPr/>
        </p:nvSpPr>
        <p:spPr>
          <a:xfrm>
            <a:off x="-1529478" y="10387908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11AA58-0910-81FB-8378-3C95D379B26B}"/>
              </a:ext>
            </a:extLst>
          </p:cNvPr>
          <p:cNvSpPr/>
          <p:nvPr/>
        </p:nvSpPr>
        <p:spPr>
          <a:xfrm>
            <a:off x="-860010" y="10526701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2BE596-FA06-49BA-52D2-224048C00EC8}"/>
              </a:ext>
            </a:extLst>
          </p:cNvPr>
          <p:cNvSpPr/>
          <p:nvPr/>
        </p:nvSpPr>
        <p:spPr>
          <a:xfrm>
            <a:off x="-1529478" y="10534866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2400E6-C600-9AD9-F479-7276EA02D10E}"/>
              </a:ext>
            </a:extLst>
          </p:cNvPr>
          <p:cNvSpPr txBox="1"/>
          <p:nvPr/>
        </p:nvSpPr>
        <p:spPr>
          <a:xfrm>
            <a:off x="-2033489" y="10926542"/>
            <a:ext cx="2811988" cy="1335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감지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Detection):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Differentiable Binarization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모델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이미지에서 텍스트가 포함된 영역 식별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대규모 이미지 데이터셋으로 훈련된 모델 사용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주로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CNN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기반 모델 사용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3E4FC3-3135-AB46-CA1F-08B6725C1A7A}"/>
              </a:ext>
            </a:extLst>
          </p:cNvPr>
          <p:cNvSpPr/>
          <p:nvPr/>
        </p:nvSpPr>
        <p:spPr>
          <a:xfrm>
            <a:off x="987535" y="9525099"/>
            <a:ext cx="1415904" cy="1279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AB98208F-984A-6659-2C83-8001AE263A43}"/>
              </a:ext>
            </a:extLst>
          </p:cNvPr>
          <p:cNvSpPr/>
          <p:nvPr/>
        </p:nvSpPr>
        <p:spPr>
          <a:xfrm>
            <a:off x="-536097" y="9747690"/>
            <a:ext cx="1252434" cy="152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E4044E66-BAF3-EF60-351B-FA4F565E8728}"/>
              </a:ext>
            </a:extLst>
          </p:cNvPr>
          <p:cNvSpPr/>
          <p:nvPr/>
        </p:nvSpPr>
        <p:spPr>
          <a:xfrm>
            <a:off x="-536097" y="10406025"/>
            <a:ext cx="1252434" cy="152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39597EB-E00C-114A-2382-1C11678F362C}"/>
              </a:ext>
            </a:extLst>
          </p:cNvPr>
          <p:cNvSpPr/>
          <p:nvPr/>
        </p:nvSpPr>
        <p:spPr>
          <a:xfrm>
            <a:off x="1105383" y="9651937"/>
            <a:ext cx="511366" cy="313723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TCS</a:t>
            </a:r>
            <a:endParaRPr lang="ko-KR" altLang="en-US" sz="11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815E22-DCF9-7F31-427B-9B37F662F13F}"/>
              </a:ext>
            </a:extLst>
          </p:cNvPr>
          <p:cNvSpPr/>
          <p:nvPr/>
        </p:nvSpPr>
        <p:spPr>
          <a:xfrm>
            <a:off x="1096388" y="10293319"/>
            <a:ext cx="1168831" cy="328204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MAA11CT009B</a:t>
            </a:r>
            <a:endParaRPr lang="ko-KR" altLang="en-US" sz="11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3B300E-C11F-1EA1-E1AD-A46BEB72645C}"/>
              </a:ext>
            </a:extLst>
          </p:cNvPr>
          <p:cNvSpPr txBox="1"/>
          <p:nvPr/>
        </p:nvSpPr>
        <p:spPr>
          <a:xfrm>
            <a:off x="871087" y="10907420"/>
            <a:ext cx="2228495" cy="1081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인식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Recognition):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SVTR_LCNet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모델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이미지를 문자열로 변환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 폰트와 스타일 해석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E97D0534-41CF-4FCE-0874-6A83B741271B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33560" t="30062" r="47898" b="47142"/>
          <a:stretch/>
        </p:blipFill>
        <p:spPr>
          <a:xfrm>
            <a:off x="198173" y="1194901"/>
            <a:ext cx="3302501" cy="2880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E87ECE33-F5E3-1995-F183-3F8B73AD5F8A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l="5238" r="44371" b="12136"/>
          <a:stretch/>
        </p:blipFill>
        <p:spPr>
          <a:xfrm>
            <a:off x="8282337" y="1207601"/>
            <a:ext cx="3357615" cy="2880000"/>
          </a:xfrm>
          <a:prstGeom prst="rect">
            <a:avLst/>
          </a:prstGeom>
        </p:spPr>
      </p:pic>
      <p:pic>
        <p:nvPicPr>
          <p:cNvPr id="77" name="그림 76" descr="텍스트, 도표, 평면도, 개략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E3D0490-D184-4BAF-8B7D-8477137314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2" t="30803" r="47843" b="46741"/>
          <a:stretch/>
        </p:blipFill>
        <p:spPr>
          <a:xfrm>
            <a:off x="4208997" y="1180580"/>
            <a:ext cx="3420000" cy="2880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540244B6-EF00-F369-5D57-704BF94B0B4C}"/>
              </a:ext>
            </a:extLst>
          </p:cNvPr>
          <p:cNvSpPr txBox="1"/>
          <p:nvPr/>
        </p:nvSpPr>
        <p:spPr>
          <a:xfrm>
            <a:off x="5099993" y="4171685"/>
            <a:ext cx="2021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감지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Detection)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9A3170-BC59-2175-80B7-621B537D4E98}"/>
              </a:ext>
            </a:extLst>
          </p:cNvPr>
          <p:cNvSpPr txBox="1"/>
          <p:nvPr/>
        </p:nvSpPr>
        <p:spPr>
          <a:xfrm>
            <a:off x="8981051" y="4184385"/>
            <a:ext cx="2182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인식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Recognition)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B3F34E94-923B-8C0B-6201-C03A44EDFC8C}"/>
              </a:ext>
            </a:extLst>
          </p:cNvPr>
          <p:cNvSpPr/>
          <p:nvPr/>
        </p:nvSpPr>
        <p:spPr>
          <a:xfrm>
            <a:off x="7855436" y="2431459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6548C748-E0D7-BC39-DF3F-2323137C0A32}"/>
              </a:ext>
            </a:extLst>
          </p:cNvPr>
          <p:cNvSpPr/>
          <p:nvPr/>
        </p:nvSpPr>
        <p:spPr>
          <a:xfrm rot="5400000">
            <a:off x="5662890" y="4716437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FCB55B3-8B86-D626-4E95-3DE38FFB3781}"/>
              </a:ext>
            </a:extLst>
          </p:cNvPr>
          <p:cNvSpPr/>
          <p:nvPr/>
        </p:nvSpPr>
        <p:spPr>
          <a:xfrm>
            <a:off x="90120" y="749300"/>
            <a:ext cx="11903707" cy="37497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EFA919A-3819-F73F-28A0-C02B2F9477EF}"/>
              </a:ext>
            </a:extLst>
          </p:cNvPr>
          <p:cNvSpPr/>
          <p:nvPr/>
        </p:nvSpPr>
        <p:spPr>
          <a:xfrm>
            <a:off x="326887" y="866446"/>
            <a:ext cx="1636643" cy="235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</a:t>
            </a:r>
            <a:endParaRPr lang="ko-KR" altLang="en-US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8B86ADCC-C2E0-6900-BA25-2E2311896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830255"/>
              </p:ext>
            </p:extLst>
          </p:nvPr>
        </p:nvGraphicFramePr>
        <p:xfrm>
          <a:off x="489488" y="5253310"/>
          <a:ext cx="10889713" cy="1357895"/>
        </p:xfrm>
        <a:graphic>
          <a:graphicData uri="http://schemas.openxmlformats.org/drawingml/2006/table">
            <a:tbl>
              <a:tblPr/>
              <a:tblGrid>
                <a:gridCol w="483793">
                  <a:extLst>
                    <a:ext uri="{9D8B030D-6E8A-4147-A177-3AD203B41FA5}">
                      <a16:colId xmlns:a16="http://schemas.microsoft.com/office/drawing/2014/main" val="633444760"/>
                    </a:ext>
                  </a:extLst>
                </a:gridCol>
                <a:gridCol w="721290">
                  <a:extLst>
                    <a:ext uri="{9D8B030D-6E8A-4147-A177-3AD203B41FA5}">
                      <a16:colId xmlns:a16="http://schemas.microsoft.com/office/drawing/2014/main" val="2111030680"/>
                    </a:ext>
                  </a:extLst>
                </a:gridCol>
                <a:gridCol w="818048">
                  <a:extLst>
                    <a:ext uri="{9D8B030D-6E8A-4147-A177-3AD203B41FA5}">
                      <a16:colId xmlns:a16="http://schemas.microsoft.com/office/drawing/2014/main" val="4265010073"/>
                    </a:ext>
                  </a:extLst>
                </a:gridCol>
                <a:gridCol w="721290">
                  <a:extLst>
                    <a:ext uri="{9D8B030D-6E8A-4147-A177-3AD203B41FA5}">
                      <a16:colId xmlns:a16="http://schemas.microsoft.com/office/drawing/2014/main" val="3547606813"/>
                    </a:ext>
                  </a:extLst>
                </a:gridCol>
                <a:gridCol w="791659">
                  <a:extLst>
                    <a:ext uri="{9D8B030D-6E8A-4147-A177-3AD203B41FA5}">
                      <a16:colId xmlns:a16="http://schemas.microsoft.com/office/drawing/2014/main" val="4141063901"/>
                    </a:ext>
                  </a:extLst>
                </a:gridCol>
                <a:gridCol w="501383">
                  <a:extLst>
                    <a:ext uri="{9D8B030D-6E8A-4147-A177-3AD203B41FA5}">
                      <a16:colId xmlns:a16="http://schemas.microsoft.com/office/drawing/2014/main" val="1975745850"/>
                    </a:ext>
                  </a:extLst>
                </a:gridCol>
                <a:gridCol w="237498">
                  <a:extLst>
                    <a:ext uri="{9D8B030D-6E8A-4147-A177-3AD203B41FA5}">
                      <a16:colId xmlns:a16="http://schemas.microsoft.com/office/drawing/2014/main" val="3554959328"/>
                    </a:ext>
                  </a:extLst>
                </a:gridCol>
                <a:gridCol w="237498">
                  <a:extLst>
                    <a:ext uri="{9D8B030D-6E8A-4147-A177-3AD203B41FA5}">
                      <a16:colId xmlns:a16="http://schemas.microsoft.com/office/drawing/2014/main" val="1036600600"/>
                    </a:ext>
                  </a:extLst>
                </a:gridCol>
                <a:gridCol w="237498">
                  <a:extLst>
                    <a:ext uri="{9D8B030D-6E8A-4147-A177-3AD203B41FA5}">
                      <a16:colId xmlns:a16="http://schemas.microsoft.com/office/drawing/2014/main" val="3558715065"/>
                    </a:ext>
                  </a:extLst>
                </a:gridCol>
                <a:gridCol w="237498">
                  <a:extLst>
                    <a:ext uri="{9D8B030D-6E8A-4147-A177-3AD203B41FA5}">
                      <a16:colId xmlns:a16="http://schemas.microsoft.com/office/drawing/2014/main" val="2028355712"/>
                    </a:ext>
                  </a:extLst>
                </a:gridCol>
                <a:gridCol w="237498">
                  <a:extLst>
                    <a:ext uri="{9D8B030D-6E8A-4147-A177-3AD203B41FA5}">
                      <a16:colId xmlns:a16="http://schemas.microsoft.com/office/drawing/2014/main" val="1883219251"/>
                    </a:ext>
                  </a:extLst>
                </a:gridCol>
                <a:gridCol w="237498">
                  <a:extLst>
                    <a:ext uri="{9D8B030D-6E8A-4147-A177-3AD203B41FA5}">
                      <a16:colId xmlns:a16="http://schemas.microsoft.com/office/drawing/2014/main" val="4293749332"/>
                    </a:ext>
                  </a:extLst>
                </a:gridCol>
                <a:gridCol w="237498">
                  <a:extLst>
                    <a:ext uri="{9D8B030D-6E8A-4147-A177-3AD203B41FA5}">
                      <a16:colId xmlns:a16="http://schemas.microsoft.com/office/drawing/2014/main" val="1086099247"/>
                    </a:ext>
                  </a:extLst>
                </a:gridCol>
                <a:gridCol w="237498">
                  <a:extLst>
                    <a:ext uri="{9D8B030D-6E8A-4147-A177-3AD203B41FA5}">
                      <a16:colId xmlns:a16="http://schemas.microsoft.com/office/drawing/2014/main" val="2351848561"/>
                    </a:ext>
                  </a:extLst>
                </a:gridCol>
                <a:gridCol w="237498">
                  <a:extLst>
                    <a:ext uri="{9D8B030D-6E8A-4147-A177-3AD203B41FA5}">
                      <a16:colId xmlns:a16="http://schemas.microsoft.com/office/drawing/2014/main" val="4018032570"/>
                    </a:ext>
                  </a:extLst>
                </a:gridCol>
                <a:gridCol w="1029158">
                  <a:extLst>
                    <a:ext uri="{9D8B030D-6E8A-4147-A177-3AD203B41FA5}">
                      <a16:colId xmlns:a16="http://schemas.microsoft.com/office/drawing/2014/main" val="1311768625"/>
                    </a:ext>
                  </a:extLst>
                </a:gridCol>
                <a:gridCol w="2981914">
                  <a:extLst>
                    <a:ext uri="{9D8B030D-6E8A-4147-A177-3AD203B41FA5}">
                      <a16:colId xmlns:a16="http://schemas.microsoft.com/office/drawing/2014/main" val="1406721734"/>
                    </a:ext>
                  </a:extLst>
                </a:gridCol>
                <a:gridCol w="351848">
                  <a:extLst>
                    <a:ext uri="{9D8B030D-6E8A-4147-A177-3AD203B41FA5}">
                      <a16:colId xmlns:a16="http://schemas.microsoft.com/office/drawing/2014/main" val="3689945310"/>
                    </a:ext>
                  </a:extLst>
                </a:gridCol>
                <a:gridCol w="351848">
                  <a:extLst>
                    <a:ext uri="{9D8B030D-6E8A-4147-A177-3AD203B41FA5}">
                      <a16:colId xmlns:a16="http://schemas.microsoft.com/office/drawing/2014/main" val="1377047837"/>
                    </a:ext>
                  </a:extLst>
                </a:gridCol>
              </a:tblGrid>
              <a:tr h="206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HANDLE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BLOCKNAME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SYSTEM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INSTRUMENT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SERIAL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PART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　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　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　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　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　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　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　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　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　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TAG No.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DESCRIPTION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USE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579193"/>
                  </a:ext>
                </a:extLst>
              </a:tr>
              <a:tr h="206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'27BC25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INSTRUMENT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STEAM SYSTEM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12A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BUCKET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MA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TE10MAA11CT009A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HP EXHAUST TEMP 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TCMS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435242"/>
                  </a:ext>
                </a:extLst>
              </a:tr>
              <a:tr h="206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'27BC64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INSTRUMENT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STEAM SYSTEM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12B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BUCKET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MA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TE10MAA11CT009B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HP EXHAUST TEMP 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TCMS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083377"/>
                  </a:ext>
                </a:extLst>
              </a:tr>
              <a:tr h="206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'27BC95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INSTRUMENT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STEAM SYSTEM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12C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BUCKET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MA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TE10MAA11CT009C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HP EXHAUST TEMP 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TCMS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365201"/>
                  </a:ext>
                </a:extLst>
              </a:tr>
              <a:tr h="206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'27B9B4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INSTRUMENT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STEAM SYSTEM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TE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01A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S&amp;L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E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10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LB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A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12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CT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001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A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TE10LBA12CT001A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HP INLET STEAM TEMP A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TCMS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097516"/>
                  </a:ext>
                </a:extLst>
              </a:tr>
              <a:tr h="324000">
                <a:tc gridSpan="18"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6005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7625FB-914B-9778-BC69-3575A1D90F55}"/>
              </a:ext>
            </a:extLst>
          </p:cNvPr>
          <p:cNvSpPr/>
          <p:nvPr/>
        </p:nvSpPr>
        <p:spPr>
          <a:xfrm>
            <a:off x="319534" y="4831550"/>
            <a:ext cx="3703808" cy="3028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</a:t>
            </a:r>
            <a:r>
              <a:rPr lang="ko-KR" altLang="en-US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로 추출한 </a:t>
            </a:r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Tag No.</a:t>
            </a:r>
            <a:r>
              <a:rPr lang="ko-KR" altLang="en-US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와 </a:t>
            </a:r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anose="05000000000000000000" pitchFamily="2" charset="2"/>
              </a:rPr>
              <a:t>Parameter List </a:t>
            </a:r>
            <a:r>
              <a:rPr lang="ko-KR" altLang="en-US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anose="05000000000000000000" pitchFamily="2" charset="2"/>
              </a:rPr>
              <a:t>매칭</a:t>
            </a:r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anose="05000000000000000000" pitchFamily="2" charset="2"/>
              </a:rPr>
              <a:t>  </a:t>
            </a:r>
            <a:endParaRPr lang="ko-KR" altLang="en-US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A9A44FE-051E-B042-5C55-45EB9015448E}"/>
              </a:ext>
            </a:extLst>
          </p:cNvPr>
          <p:cNvSpPr txBox="1"/>
          <p:nvPr/>
        </p:nvSpPr>
        <p:spPr>
          <a:xfrm rot="5400000">
            <a:off x="5762278" y="63209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 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7205FF-61C2-8554-EE4D-D0C82DD27D2C}"/>
              </a:ext>
            </a:extLst>
          </p:cNvPr>
          <p:cNvSpPr txBox="1"/>
          <p:nvPr/>
        </p:nvSpPr>
        <p:spPr>
          <a:xfrm rot="10800000">
            <a:off x="10941261" y="57589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 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C9E5AB-C93B-59F0-7E21-9E736A93252A}"/>
              </a:ext>
            </a:extLst>
          </p:cNvPr>
          <p:cNvSpPr txBox="1"/>
          <p:nvPr/>
        </p:nvSpPr>
        <p:spPr>
          <a:xfrm rot="10800000">
            <a:off x="10947611" y="524461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 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11AC90-F8A9-8D09-9CB2-A1D54FE605C2}"/>
              </a:ext>
            </a:extLst>
          </p:cNvPr>
          <p:cNvSpPr txBox="1"/>
          <p:nvPr/>
        </p:nvSpPr>
        <p:spPr>
          <a:xfrm rot="12492728">
            <a:off x="10915861" y="63028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 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4E5D1D9-557A-DEC7-6C3C-180C4C4CA261}"/>
              </a:ext>
            </a:extLst>
          </p:cNvPr>
          <p:cNvSpPr/>
          <p:nvPr/>
        </p:nvSpPr>
        <p:spPr>
          <a:xfrm>
            <a:off x="8737599" y="2462232"/>
            <a:ext cx="599441" cy="79404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87EC723-233A-AB64-08DD-8BDE1DB5588C}"/>
              </a:ext>
            </a:extLst>
          </p:cNvPr>
          <p:cNvSpPr/>
          <p:nvPr/>
        </p:nvSpPr>
        <p:spPr>
          <a:xfrm>
            <a:off x="6638699" y="5227868"/>
            <a:ext cx="1072741" cy="8808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제목 2">
            <a:extLst>
              <a:ext uri="{FF2B5EF4-FFF2-40B4-BE49-F238E27FC236}">
                <a16:creationId xmlns:a16="http://schemas.microsoft.com/office/drawing/2014/main" id="{59D17B17-10E5-2718-2E55-6D64A3CB72C1}"/>
              </a:ext>
            </a:extLst>
          </p:cNvPr>
          <p:cNvSpPr txBox="1">
            <a:spLocks/>
          </p:cNvSpPr>
          <p:nvPr/>
        </p:nvSpPr>
        <p:spPr bwMode="auto">
          <a:xfrm>
            <a:off x="533400" y="247123"/>
            <a:ext cx="3551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5pPr>
            <a:lvl6pPr marL="457116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6pPr>
            <a:lvl7pPr marL="91422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7pPr>
            <a:lvl8pPr marL="1371344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8pPr>
            <a:lvl9pPr marL="182845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9pPr>
          </a:lstStyle>
          <a:p>
            <a:r>
              <a:rPr lang="en-US" altLang="ko-KR" kern="0" dirty="0"/>
              <a:t>OCR</a:t>
            </a:r>
            <a:r>
              <a:rPr lang="ko-KR" altLang="en-US" kern="0" dirty="0"/>
              <a:t> 예시</a:t>
            </a:r>
            <a:endParaRPr lang="ko-KR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399636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D82F3EB-09F9-3CD6-6714-2FC173C67827}"/>
              </a:ext>
            </a:extLst>
          </p:cNvPr>
          <p:cNvSpPr/>
          <p:nvPr/>
        </p:nvSpPr>
        <p:spPr>
          <a:xfrm>
            <a:off x="6301017" y="0"/>
            <a:ext cx="5389123" cy="14688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451D5-4FF5-E709-3033-8074E9298A3D}"/>
              </a:ext>
            </a:extLst>
          </p:cNvPr>
          <p:cNvSpPr txBox="1"/>
          <p:nvPr/>
        </p:nvSpPr>
        <p:spPr>
          <a:xfrm>
            <a:off x="6270061" y="600075"/>
            <a:ext cx="839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Datasets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B4C48A4-E1A8-F3F4-15EF-1C3180643384}"/>
              </a:ext>
            </a:extLst>
          </p:cNvPr>
          <p:cNvSpPr/>
          <p:nvPr/>
        </p:nvSpPr>
        <p:spPr>
          <a:xfrm>
            <a:off x="7960458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A2680-4B8D-6ECC-50FA-653BB8640846}"/>
              </a:ext>
            </a:extLst>
          </p:cNvPr>
          <p:cNvSpPr txBox="1"/>
          <p:nvPr/>
        </p:nvSpPr>
        <p:spPr>
          <a:xfrm>
            <a:off x="7989033" y="957128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CCC2E7-C683-7259-BFA2-B14EB2ADA88C}"/>
              </a:ext>
            </a:extLst>
          </p:cNvPr>
          <p:cNvSpPr/>
          <p:nvPr/>
        </p:nvSpPr>
        <p:spPr>
          <a:xfrm>
            <a:off x="8773496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9496D-5936-EBB5-754E-F9686251F169}"/>
              </a:ext>
            </a:extLst>
          </p:cNvPr>
          <p:cNvSpPr txBox="1"/>
          <p:nvPr/>
        </p:nvSpPr>
        <p:spPr>
          <a:xfrm>
            <a:off x="8800642" y="91169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AMMONIA </a:t>
            </a:r>
            <a:b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A384C8-E403-8281-951E-771248C9564F}"/>
              </a:ext>
            </a:extLst>
          </p:cNvPr>
          <p:cNvSpPr/>
          <p:nvPr/>
        </p:nvSpPr>
        <p:spPr>
          <a:xfrm>
            <a:off x="9592646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545BF-D7B8-197A-2E87-82AD6536021C}"/>
              </a:ext>
            </a:extLst>
          </p:cNvPr>
          <p:cNvSpPr txBox="1"/>
          <p:nvPr/>
        </p:nvSpPr>
        <p:spPr>
          <a:xfrm>
            <a:off x="9611696" y="957128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828E05-333A-2E1D-724D-054287C3B876}"/>
              </a:ext>
            </a:extLst>
          </p:cNvPr>
          <p:cNvSpPr/>
          <p:nvPr/>
        </p:nvSpPr>
        <p:spPr>
          <a:xfrm>
            <a:off x="10426078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A8A46-10A5-F4B2-6D3D-0B0A0DFBA82D}"/>
              </a:ext>
            </a:extLst>
          </p:cNvPr>
          <p:cNvSpPr txBox="1"/>
          <p:nvPr/>
        </p:nvSpPr>
        <p:spPr>
          <a:xfrm>
            <a:off x="10568953" y="957128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ACB29-B94D-03C3-EEE6-7311FB719DC5}"/>
              </a:ext>
            </a:extLst>
          </p:cNvPr>
          <p:cNvSpPr txBox="1"/>
          <p:nvPr/>
        </p:nvSpPr>
        <p:spPr>
          <a:xfrm>
            <a:off x="11139728" y="815518"/>
            <a:ext cx="61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 … 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562582-BAF2-4870-067A-EBB0EE08F491}"/>
              </a:ext>
            </a:extLst>
          </p:cNvPr>
          <p:cNvSpPr/>
          <p:nvPr/>
        </p:nvSpPr>
        <p:spPr>
          <a:xfrm>
            <a:off x="7991721" y="106338"/>
            <a:ext cx="3359150" cy="266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CFCB9D-88E5-D98B-9826-F74354D135F4}"/>
              </a:ext>
            </a:extLst>
          </p:cNvPr>
          <p:cNvSpPr/>
          <p:nvPr/>
        </p:nvSpPr>
        <p:spPr>
          <a:xfrm>
            <a:off x="9090271" y="106338"/>
            <a:ext cx="1155700" cy="2667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8C847-DF08-4D92-4348-AB89F89BEA7B}"/>
              </a:ext>
            </a:extLst>
          </p:cNvPr>
          <p:cNvSpPr txBox="1"/>
          <p:nvPr/>
        </p:nvSpPr>
        <p:spPr>
          <a:xfrm>
            <a:off x="885046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2019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20D89-1B56-731E-BE62-371ED30AF990}"/>
              </a:ext>
            </a:extLst>
          </p:cNvPr>
          <p:cNvSpPr txBox="1"/>
          <p:nvPr/>
        </p:nvSpPr>
        <p:spPr>
          <a:xfrm>
            <a:off x="942831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2020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EC5E79-4886-496E-FF1D-BC2692A32CDC}"/>
              </a:ext>
            </a:extLst>
          </p:cNvPr>
          <p:cNvSpPr txBox="1"/>
          <p:nvPr/>
        </p:nvSpPr>
        <p:spPr>
          <a:xfrm>
            <a:off x="1000616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2021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8C875-F568-7021-0BDF-482B91E6B7DA}"/>
              </a:ext>
            </a:extLst>
          </p:cNvPr>
          <p:cNvSpPr txBox="1"/>
          <p:nvPr/>
        </p:nvSpPr>
        <p:spPr>
          <a:xfrm>
            <a:off x="1111106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2025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00B28-7CF1-ED7E-AC95-A45874631265}"/>
              </a:ext>
            </a:extLst>
          </p:cNvPr>
          <p:cNvSpPr txBox="1"/>
          <p:nvPr/>
        </p:nvSpPr>
        <p:spPr>
          <a:xfrm>
            <a:off x="7804203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2017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663F1F-9975-EFDA-9472-D33B317DDCD7}"/>
              </a:ext>
            </a:extLst>
          </p:cNvPr>
          <p:cNvSpPr txBox="1"/>
          <p:nvPr/>
        </p:nvSpPr>
        <p:spPr>
          <a:xfrm>
            <a:off x="7028936" y="125914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Timeframe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C7ED94-AF04-D0E5-1578-FF7A6973F196}"/>
              </a:ext>
            </a:extLst>
          </p:cNvPr>
          <p:cNvSpPr txBox="1"/>
          <p:nvPr/>
        </p:nvSpPr>
        <p:spPr>
          <a:xfrm>
            <a:off x="7101880" y="943570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Features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3B8B13-D12E-31A7-DE32-CAC9DBDDDC82}"/>
              </a:ext>
            </a:extLst>
          </p:cNvPr>
          <p:cNvSpPr/>
          <p:nvPr/>
        </p:nvSpPr>
        <p:spPr>
          <a:xfrm>
            <a:off x="6301017" y="1677129"/>
            <a:ext cx="5389123" cy="11653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055AC-EC4A-A06E-4E19-B67AF6E5887E}"/>
              </a:ext>
            </a:extLst>
          </p:cNvPr>
          <p:cNvSpPr txBox="1"/>
          <p:nvPr/>
        </p:nvSpPr>
        <p:spPr>
          <a:xfrm>
            <a:off x="9304719" y="2542915"/>
            <a:ext cx="1535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 Preprocessing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4" name="그래픽 23" descr="데이터베이스 단색으로 채워진">
            <a:extLst>
              <a:ext uri="{FF2B5EF4-FFF2-40B4-BE49-F238E27FC236}">
                <a16:creationId xmlns:a16="http://schemas.microsoft.com/office/drawing/2014/main" id="{FDFBFBC7-0305-A54E-C461-12E437915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7601" y="1771884"/>
            <a:ext cx="1012708" cy="72209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1021EA-D08F-74D7-594B-5A876023803A}"/>
              </a:ext>
            </a:extLst>
          </p:cNvPr>
          <p:cNvSpPr/>
          <p:nvPr/>
        </p:nvSpPr>
        <p:spPr>
          <a:xfrm>
            <a:off x="9754413" y="2082430"/>
            <a:ext cx="295275" cy="320221"/>
          </a:xfrm>
          <a:prstGeom prst="rect">
            <a:avLst/>
          </a:prstGeom>
          <a:solidFill>
            <a:schemeClr val="bg1"/>
          </a:solidFill>
          <a:ln w="1905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래픽 25" descr="톱니바퀴 윤곽선">
            <a:extLst>
              <a:ext uri="{FF2B5EF4-FFF2-40B4-BE49-F238E27FC236}">
                <a16:creationId xmlns:a16="http://schemas.microsoft.com/office/drawing/2014/main" id="{46301EC0-7914-6314-A8A7-2835FA921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5763" y="2082430"/>
            <a:ext cx="430600" cy="339271"/>
          </a:xfrm>
          <a:prstGeom prst="rect">
            <a:avLst/>
          </a:prstGeom>
        </p:spPr>
      </p:pic>
      <p:pic>
        <p:nvPicPr>
          <p:cNvPr id="27" name="그래픽 26" descr="데이터베이스 단색으로 채워진">
            <a:extLst>
              <a:ext uri="{FF2B5EF4-FFF2-40B4-BE49-F238E27FC236}">
                <a16:creationId xmlns:a16="http://schemas.microsoft.com/office/drawing/2014/main" id="{B460DA07-9ACB-0B06-50FF-43BB832A9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284673" y="1806355"/>
            <a:ext cx="632750" cy="451173"/>
          </a:xfrm>
          <a:prstGeom prst="rect">
            <a:avLst/>
          </a:prstGeom>
        </p:spPr>
      </p:pic>
      <p:pic>
        <p:nvPicPr>
          <p:cNvPr id="28" name="그래픽 27" descr="데이터베이스 단색으로 채워진">
            <a:extLst>
              <a:ext uri="{FF2B5EF4-FFF2-40B4-BE49-F238E27FC236}">
                <a16:creationId xmlns:a16="http://schemas.microsoft.com/office/drawing/2014/main" id="{801DAF3D-585E-BEE2-B8DC-BD7C98405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673953" y="1806355"/>
            <a:ext cx="632750" cy="451173"/>
          </a:xfrm>
          <a:prstGeom prst="rect">
            <a:avLst/>
          </a:prstGeom>
        </p:spPr>
      </p:pic>
      <p:pic>
        <p:nvPicPr>
          <p:cNvPr id="29" name="그래픽 28" descr="데이터베이스 단색으로 채워진">
            <a:extLst>
              <a:ext uri="{FF2B5EF4-FFF2-40B4-BE49-F238E27FC236}">
                <a16:creationId xmlns:a16="http://schemas.microsoft.com/office/drawing/2014/main" id="{0DB7E9AB-0591-1E3F-A159-1012B160B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478680" y="1997038"/>
            <a:ext cx="632750" cy="4511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0801912-26EC-8CFB-7606-D89F0C550002}"/>
              </a:ext>
            </a:extLst>
          </p:cNvPr>
          <p:cNvSpPr txBox="1"/>
          <p:nvPr/>
        </p:nvSpPr>
        <p:spPr>
          <a:xfrm>
            <a:off x="7300813" y="2542915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 Cleaning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1" name="그래픽 30" descr="가위 윤곽선">
            <a:extLst>
              <a:ext uri="{FF2B5EF4-FFF2-40B4-BE49-F238E27FC236}">
                <a16:creationId xmlns:a16="http://schemas.microsoft.com/office/drawing/2014/main" id="{413238F4-2C8A-08B2-E4D5-65FEE0BE1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951254" y="2161005"/>
            <a:ext cx="367980" cy="36798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EC4B54-A769-315A-AD72-D2BEB3322408}"/>
              </a:ext>
            </a:extLst>
          </p:cNvPr>
          <p:cNvSpPr/>
          <p:nvPr/>
        </p:nvSpPr>
        <p:spPr>
          <a:xfrm>
            <a:off x="6300559" y="3041738"/>
            <a:ext cx="5389123" cy="3562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CDBDA9E-571C-8A32-AC9B-41A22B86DE0C}"/>
              </a:ext>
            </a:extLst>
          </p:cNvPr>
          <p:cNvSpPr/>
          <p:nvPr/>
        </p:nvSpPr>
        <p:spPr>
          <a:xfrm>
            <a:off x="8230421" y="4343242"/>
            <a:ext cx="437967" cy="238125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텍스트, 도표, 지도이(가) 표시된 사진&#10;&#10;자동 생성된 설명">
            <a:extLst>
              <a:ext uri="{FF2B5EF4-FFF2-40B4-BE49-F238E27FC236}">
                <a16:creationId xmlns:a16="http://schemas.microsoft.com/office/drawing/2014/main" id="{98DF2572-2CF2-EBAC-F5F0-B19DE83FDF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96" y="3185981"/>
            <a:ext cx="2880000" cy="30991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3892C10-60B9-90AF-8269-A795234C9EB5}"/>
              </a:ext>
            </a:extLst>
          </p:cNvPr>
          <p:cNvSpPr txBox="1"/>
          <p:nvPr/>
        </p:nvSpPr>
        <p:spPr>
          <a:xfrm>
            <a:off x="9200060" y="6038750"/>
            <a:ext cx="2305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FCV Optimization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(Particle Swarm Optimization)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12D6F5-7039-2A69-A068-D6145A1BACA3}"/>
              </a:ext>
            </a:extLst>
          </p:cNvPr>
          <p:cNvSpPr txBox="1"/>
          <p:nvPr/>
        </p:nvSpPr>
        <p:spPr>
          <a:xfrm>
            <a:off x="9177943" y="133608"/>
            <a:ext cx="10398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Reliable Data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C4D42611-0751-F93E-6AA9-7D1AF5151B34}"/>
              </a:ext>
            </a:extLst>
          </p:cNvPr>
          <p:cNvSpPr/>
          <p:nvPr/>
        </p:nvSpPr>
        <p:spPr>
          <a:xfrm>
            <a:off x="8850462" y="1468877"/>
            <a:ext cx="349598" cy="3000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596DD299-A016-DEB0-C38F-0156FBA9258A}"/>
              </a:ext>
            </a:extLst>
          </p:cNvPr>
          <p:cNvSpPr/>
          <p:nvPr/>
        </p:nvSpPr>
        <p:spPr>
          <a:xfrm>
            <a:off x="8855722" y="2858354"/>
            <a:ext cx="349598" cy="3000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1644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5SIpQgjUaRiXuzH_zoQ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5SIpQgjUaRiXuzH_zo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5SIpQgjUaRiXuzH_zoQ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IjnOT_30GjhhJYWfqLd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5SIpQgjUaRiXuzH_zoQ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IjnOT_30GjhhJYWfqLd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IjnOT_30GjhhJYWfqLd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IjnOT_30GjhhJYWfqLd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5SIpQgjUaRiXuzH_zoQ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5SIpQgjUaRiXuzH_zoQ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IjnOT_30GjhhJYWfqLdQ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22281</TotalTime>
  <Words>1592</Words>
  <Application>Microsoft Office PowerPoint</Application>
  <PresentationFormat>와이드스크린</PresentationFormat>
  <Paragraphs>622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Noto Sans CJK KR Bold</vt:lpstr>
      <vt:lpstr>Noto Sans CJK KR Medium</vt:lpstr>
      <vt:lpstr>Noto Sans CJK KR Regular</vt:lpstr>
      <vt:lpstr>Noto Sans Korean Regular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배종주(Jongju Bae) 수석 두산에너빌리티</dc:creator>
  <cp:lastModifiedBy>배종주(Jongju Bae) 수석 두산에너빌리티</cp:lastModifiedBy>
  <cp:revision>124</cp:revision>
  <dcterms:created xsi:type="dcterms:W3CDTF">2024-11-08T04:18:33Z</dcterms:created>
  <dcterms:modified xsi:type="dcterms:W3CDTF">2025-04-18T06:23:41Z</dcterms:modified>
</cp:coreProperties>
</file>