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56" r:id="rId5"/>
    <p:sldId id="260" r:id="rId6"/>
    <p:sldId id="261" r:id="rId7"/>
    <p:sldId id="265" r:id="rId8"/>
    <p:sldId id="262" r:id="rId9"/>
    <p:sldId id="263" r:id="rId10"/>
    <p:sldId id="269" r:id="rId11"/>
    <p:sldId id="268"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77" autoAdjust="0"/>
    <p:restoredTop sz="94660"/>
  </p:normalViewPr>
  <p:slideViewPr>
    <p:cSldViewPr snapToGrid="0">
      <p:cViewPr varScale="1">
        <p:scale>
          <a:sx n="101" d="100"/>
          <a:sy n="101" d="100"/>
        </p:scale>
        <p:origin x="14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7328D-242E-414B-8A69-FF12680AC3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6219FD-0D33-4ECA-9595-33AC8303AA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E9F246-20A5-4CC9-8BFE-EF39E71297E1}"/>
              </a:ext>
            </a:extLst>
          </p:cNvPr>
          <p:cNvSpPr>
            <a:spLocks noGrp="1"/>
          </p:cNvSpPr>
          <p:nvPr>
            <p:ph type="dt" sz="half" idx="10"/>
          </p:nvPr>
        </p:nvSpPr>
        <p:spPr/>
        <p:txBody>
          <a:bodyPr/>
          <a:lstStyle/>
          <a:p>
            <a:fld id="{3287D490-2E6A-412B-8FB4-63C8E17727EE}" type="datetimeFigureOut">
              <a:rPr lang="en-IN" smtClean="0"/>
              <a:t>28-12-2019</a:t>
            </a:fld>
            <a:endParaRPr lang="en-IN"/>
          </a:p>
        </p:txBody>
      </p:sp>
      <p:sp>
        <p:nvSpPr>
          <p:cNvPr id="5" name="Footer Placeholder 4">
            <a:extLst>
              <a:ext uri="{FF2B5EF4-FFF2-40B4-BE49-F238E27FC236}">
                <a16:creationId xmlns:a16="http://schemas.microsoft.com/office/drawing/2014/main" id="{8A7C9110-CB00-4183-B879-DF29ABD32E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C55052-490E-43A3-98D1-C595285A2B44}"/>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249504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CEDE7-C7D0-4F90-B7D6-969E869F1E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26CAD4-BF00-4004-8DC6-E1A1DEEFAD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B0A838-6914-4C8C-AF88-8B442450CE71}"/>
              </a:ext>
            </a:extLst>
          </p:cNvPr>
          <p:cNvSpPr>
            <a:spLocks noGrp="1"/>
          </p:cNvSpPr>
          <p:nvPr>
            <p:ph type="dt" sz="half" idx="10"/>
          </p:nvPr>
        </p:nvSpPr>
        <p:spPr/>
        <p:txBody>
          <a:bodyPr/>
          <a:lstStyle/>
          <a:p>
            <a:fld id="{3287D490-2E6A-412B-8FB4-63C8E17727EE}" type="datetimeFigureOut">
              <a:rPr lang="en-IN" smtClean="0"/>
              <a:t>28-12-2019</a:t>
            </a:fld>
            <a:endParaRPr lang="en-IN"/>
          </a:p>
        </p:txBody>
      </p:sp>
      <p:sp>
        <p:nvSpPr>
          <p:cNvPr id="5" name="Footer Placeholder 4">
            <a:extLst>
              <a:ext uri="{FF2B5EF4-FFF2-40B4-BE49-F238E27FC236}">
                <a16:creationId xmlns:a16="http://schemas.microsoft.com/office/drawing/2014/main" id="{7CC7A6C2-2557-40D6-B8E6-78B8BAF2F2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C5E4A1-5CF5-46D1-910A-92232EC087F5}"/>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1791840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C26496-4FD9-4596-ADC1-E295132B11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5CCF70-28FB-46BA-8B1E-B633E292FC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90CD11-8549-4CC3-A9E3-6C3E671DC673}"/>
              </a:ext>
            </a:extLst>
          </p:cNvPr>
          <p:cNvSpPr>
            <a:spLocks noGrp="1"/>
          </p:cNvSpPr>
          <p:nvPr>
            <p:ph type="dt" sz="half" idx="10"/>
          </p:nvPr>
        </p:nvSpPr>
        <p:spPr/>
        <p:txBody>
          <a:bodyPr/>
          <a:lstStyle/>
          <a:p>
            <a:fld id="{3287D490-2E6A-412B-8FB4-63C8E17727EE}" type="datetimeFigureOut">
              <a:rPr lang="en-IN" smtClean="0"/>
              <a:t>28-12-2019</a:t>
            </a:fld>
            <a:endParaRPr lang="en-IN"/>
          </a:p>
        </p:txBody>
      </p:sp>
      <p:sp>
        <p:nvSpPr>
          <p:cNvPr id="5" name="Footer Placeholder 4">
            <a:extLst>
              <a:ext uri="{FF2B5EF4-FFF2-40B4-BE49-F238E27FC236}">
                <a16:creationId xmlns:a16="http://schemas.microsoft.com/office/drawing/2014/main" id="{E232D6E0-BE02-416F-BA32-8C8FB6C320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F73089-A616-42AF-884F-4215A1D080E9}"/>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40131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ACA0-E9E1-4722-8041-D5607EBA61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8461BD-2B5B-4EAE-88B3-05FFDBECF3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C4E3CC-7382-46CD-979A-9BF690BC6006}"/>
              </a:ext>
            </a:extLst>
          </p:cNvPr>
          <p:cNvSpPr>
            <a:spLocks noGrp="1"/>
          </p:cNvSpPr>
          <p:nvPr>
            <p:ph type="dt" sz="half" idx="10"/>
          </p:nvPr>
        </p:nvSpPr>
        <p:spPr/>
        <p:txBody>
          <a:bodyPr/>
          <a:lstStyle/>
          <a:p>
            <a:fld id="{3287D490-2E6A-412B-8FB4-63C8E17727EE}" type="datetimeFigureOut">
              <a:rPr lang="en-IN" smtClean="0"/>
              <a:t>28-12-2019</a:t>
            </a:fld>
            <a:endParaRPr lang="en-IN"/>
          </a:p>
        </p:txBody>
      </p:sp>
      <p:sp>
        <p:nvSpPr>
          <p:cNvPr id="5" name="Footer Placeholder 4">
            <a:extLst>
              <a:ext uri="{FF2B5EF4-FFF2-40B4-BE49-F238E27FC236}">
                <a16:creationId xmlns:a16="http://schemas.microsoft.com/office/drawing/2014/main" id="{39F52883-DB8C-4EE4-B089-F58E2D511A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B76787-BAB5-44CD-A6FF-35C52E10A4F9}"/>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4056048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90F9-276F-490F-84AD-539488DE96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EABC43-F904-43CE-940C-FC24F61B81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D3AF51-582F-4521-944C-4E91F39A6568}"/>
              </a:ext>
            </a:extLst>
          </p:cNvPr>
          <p:cNvSpPr>
            <a:spLocks noGrp="1"/>
          </p:cNvSpPr>
          <p:nvPr>
            <p:ph type="dt" sz="half" idx="10"/>
          </p:nvPr>
        </p:nvSpPr>
        <p:spPr/>
        <p:txBody>
          <a:bodyPr/>
          <a:lstStyle/>
          <a:p>
            <a:fld id="{3287D490-2E6A-412B-8FB4-63C8E17727EE}" type="datetimeFigureOut">
              <a:rPr lang="en-IN" smtClean="0"/>
              <a:t>28-12-2019</a:t>
            </a:fld>
            <a:endParaRPr lang="en-IN"/>
          </a:p>
        </p:txBody>
      </p:sp>
      <p:sp>
        <p:nvSpPr>
          <p:cNvPr id="5" name="Footer Placeholder 4">
            <a:extLst>
              <a:ext uri="{FF2B5EF4-FFF2-40B4-BE49-F238E27FC236}">
                <a16:creationId xmlns:a16="http://schemas.microsoft.com/office/drawing/2014/main" id="{3ADA91F8-C3DF-400E-91B1-8307E44431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4A013A-1B7A-423D-BAED-C6627D834F76}"/>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2362702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5FB65-0DAE-48A2-91EC-975B6F8679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5747B4-DFE7-4133-A180-E20DC0AF0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413DB0-6836-442E-A1CC-2917D7199B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F78153-ABEE-4457-91E1-EE1C8BD96D9A}"/>
              </a:ext>
            </a:extLst>
          </p:cNvPr>
          <p:cNvSpPr>
            <a:spLocks noGrp="1"/>
          </p:cNvSpPr>
          <p:nvPr>
            <p:ph type="dt" sz="half" idx="10"/>
          </p:nvPr>
        </p:nvSpPr>
        <p:spPr/>
        <p:txBody>
          <a:bodyPr/>
          <a:lstStyle/>
          <a:p>
            <a:fld id="{3287D490-2E6A-412B-8FB4-63C8E17727EE}" type="datetimeFigureOut">
              <a:rPr lang="en-IN" smtClean="0"/>
              <a:t>28-12-2019</a:t>
            </a:fld>
            <a:endParaRPr lang="en-IN"/>
          </a:p>
        </p:txBody>
      </p:sp>
      <p:sp>
        <p:nvSpPr>
          <p:cNvPr id="6" name="Footer Placeholder 5">
            <a:extLst>
              <a:ext uri="{FF2B5EF4-FFF2-40B4-BE49-F238E27FC236}">
                <a16:creationId xmlns:a16="http://schemas.microsoft.com/office/drawing/2014/main" id="{EA2BF7DE-D3A0-48CC-854B-D71FE714DE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1C1850-9217-4508-BD0B-E28E9CAAEF9A}"/>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2937466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BC506-BF3B-4487-B6D0-B74309FDA7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5C2859-538E-4DEC-B041-02497BF98A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FC3BAA-E205-4934-91A5-CB5044064A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500C62-DA9D-4A5A-90A1-90D2C8FA89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C445B9-089D-46EE-BCEB-DA312D84D7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6A3F5D-0051-40DC-8E6C-01E46F5ED8C3}"/>
              </a:ext>
            </a:extLst>
          </p:cNvPr>
          <p:cNvSpPr>
            <a:spLocks noGrp="1"/>
          </p:cNvSpPr>
          <p:nvPr>
            <p:ph type="dt" sz="half" idx="10"/>
          </p:nvPr>
        </p:nvSpPr>
        <p:spPr/>
        <p:txBody>
          <a:bodyPr/>
          <a:lstStyle/>
          <a:p>
            <a:fld id="{3287D490-2E6A-412B-8FB4-63C8E17727EE}" type="datetimeFigureOut">
              <a:rPr lang="en-IN" smtClean="0"/>
              <a:t>28-12-2019</a:t>
            </a:fld>
            <a:endParaRPr lang="en-IN"/>
          </a:p>
        </p:txBody>
      </p:sp>
      <p:sp>
        <p:nvSpPr>
          <p:cNvPr id="8" name="Footer Placeholder 7">
            <a:extLst>
              <a:ext uri="{FF2B5EF4-FFF2-40B4-BE49-F238E27FC236}">
                <a16:creationId xmlns:a16="http://schemas.microsoft.com/office/drawing/2014/main" id="{6048C450-1D2A-4155-B768-410F25F5E3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829F19-EA80-40A8-82D5-3F06FB6F8A42}"/>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4149820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32F2F-A958-4A0F-8673-8FB620DD8C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487348-857D-4ECC-AA50-063CDE38867A}"/>
              </a:ext>
            </a:extLst>
          </p:cNvPr>
          <p:cNvSpPr>
            <a:spLocks noGrp="1"/>
          </p:cNvSpPr>
          <p:nvPr>
            <p:ph type="dt" sz="half" idx="10"/>
          </p:nvPr>
        </p:nvSpPr>
        <p:spPr/>
        <p:txBody>
          <a:bodyPr/>
          <a:lstStyle/>
          <a:p>
            <a:fld id="{3287D490-2E6A-412B-8FB4-63C8E17727EE}" type="datetimeFigureOut">
              <a:rPr lang="en-IN" smtClean="0"/>
              <a:t>28-12-2019</a:t>
            </a:fld>
            <a:endParaRPr lang="en-IN"/>
          </a:p>
        </p:txBody>
      </p:sp>
      <p:sp>
        <p:nvSpPr>
          <p:cNvPr id="4" name="Footer Placeholder 3">
            <a:extLst>
              <a:ext uri="{FF2B5EF4-FFF2-40B4-BE49-F238E27FC236}">
                <a16:creationId xmlns:a16="http://schemas.microsoft.com/office/drawing/2014/main" id="{B801B535-7B11-43ED-B018-154929B920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FA022C-BD30-48AF-A9D5-0772EF656589}"/>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12758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AD7211-EF55-41E8-8ACB-EDA8D21A0478}"/>
              </a:ext>
            </a:extLst>
          </p:cNvPr>
          <p:cNvSpPr>
            <a:spLocks noGrp="1"/>
          </p:cNvSpPr>
          <p:nvPr>
            <p:ph type="dt" sz="half" idx="10"/>
          </p:nvPr>
        </p:nvSpPr>
        <p:spPr/>
        <p:txBody>
          <a:bodyPr/>
          <a:lstStyle/>
          <a:p>
            <a:fld id="{3287D490-2E6A-412B-8FB4-63C8E17727EE}" type="datetimeFigureOut">
              <a:rPr lang="en-IN" smtClean="0"/>
              <a:t>28-12-2019</a:t>
            </a:fld>
            <a:endParaRPr lang="en-IN"/>
          </a:p>
        </p:txBody>
      </p:sp>
      <p:sp>
        <p:nvSpPr>
          <p:cNvPr id="3" name="Footer Placeholder 2">
            <a:extLst>
              <a:ext uri="{FF2B5EF4-FFF2-40B4-BE49-F238E27FC236}">
                <a16:creationId xmlns:a16="http://schemas.microsoft.com/office/drawing/2014/main" id="{FE0C6E71-E211-4AC9-B705-42B2C6C68A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FBAA27-98E3-4C18-8CA4-DECE9026086C}"/>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158210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9AF9F-C5C1-4791-B7A2-239E0EC36F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AF53C0-ABE6-4349-80B9-F6F869D68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D6B24F-8EFF-4A64-AEF0-ACD9417739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3E24A6-A244-4EF1-A917-A88F8097C764}"/>
              </a:ext>
            </a:extLst>
          </p:cNvPr>
          <p:cNvSpPr>
            <a:spLocks noGrp="1"/>
          </p:cNvSpPr>
          <p:nvPr>
            <p:ph type="dt" sz="half" idx="10"/>
          </p:nvPr>
        </p:nvSpPr>
        <p:spPr/>
        <p:txBody>
          <a:bodyPr/>
          <a:lstStyle/>
          <a:p>
            <a:fld id="{3287D490-2E6A-412B-8FB4-63C8E17727EE}" type="datetimeFigureOut">
              <a:rPr lang="en-IN" smtClean="0"/>
              <a:t>28-12-2019</a:t>
            </a:fld>
            <a:endParaRPr lang="en-IN"/>
          </a:p>
        </p:txBody>
      </p:sp>
      <p:sp>
        <p:nvSpPr>
          <p:cNvPr id="6" name="Footer Placeholder 5">
            <a:extLst>
              <a:ext uri="{FF2B5EF4-FFF2-40B4-BE49-F238E27FC236}">
                <a16:creationId xmlns:a16="http://schemas.microsoft.com/office/drawing/2014/main" id="{A82F076B-93F7-4413-AA93-723540E8ED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1B69AE-4B0A-4BD5-AF6F-85568F71F431}"/>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72417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73D3-2766-498A-A721-5B947C89C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A6BADD-5066-4465-8A6A-D0063FABDC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F4229F-9D69-4E64-BAE2-3B7C15DD2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12D00A-1521-43F8-91A1-2B4E3A76D79E}"/>
              </a:ext>
            </a:extLst>
          </p:cNvPr>
          <p:cNvSpPr>
            <a:spLocks noGrp="1"/>
          </p:cNvSpPr>
          <p:nvPr>
            <p:ph type="dt" sz="half" idx="10"/>
          </p:nvPr>
        </p:nvSpPr>
        <p:spPr/>
        <p:txBody>
          <a:bodyPr/>
          <a:lstStyle/>
          <a:p>
            <a:fld id="{3287D490-2E6A-412B-8FB4-63C8E17727EE}" type="datetimeFigureOut">
              <a:rPr lang="en-IN" smtClean="0"/>
              <a:t>28-12-2019</a:t>
            </a:fld>
            <a:endParaRPr lang="en-IN"/>
          </a:p>
        </p:txBody>
      </p:sp>
      <p:sp>
        <p:nvSpPr>
          <p:cNvPr id="6" name="Footer Placeholder 5">
            <a:extLst>
              <a:ext uri="{FF2B5EF4-FFF2-40B4-BE49-F238E27FC236}">
                <a16:creationId xmlns:a16="http://schemas.microsoft.com/office/drawing/2014/main" id="{21A6EDA6-818D-4B24-8870-F99374CE63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2F0CEF-8731-47DE-B6F0-DDD0788255BB}"/>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3170823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B18025-7332-43BF-8940-4FD82FE725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32C542-174A-46C0-B4A2-BB490E7D76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1E3131-C28C-42C8-98C6-E04A4DF7BE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87D490-2E6A-412B-8FB4-63C8E17727EE}" type="datetimeFigureOut">
              <a:rPr lang="en-IN" smtClean="0"/>
              <a:t>28-12-2019</a:t>
            </a:fld>
            <a:endParaRPr lang="en-IN"/>
          </a:p>
        </p:txBody>
      </p:sp>
      <p:sp>
        <p:nvSpPr>
          <p:cNvPr id="5" name="Footer Placeholder 4">
            <a:extLst>
              <a:ext uri="{FF2B5EF4-FFF2-40B4-BE49-F238E27FC236}">
                <a16:creationId xmlns:a16="http://schemas.microsoft.com/office/drawing/2014/main" id="{62801BDB-2DBD-4545-85BE-BCA26C3E9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A6F216-22C0-4C82-837D-C62C03B3A2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4CD0A-65C7-4701-A2BA-6B00A0CC2CCD}" type="slidenum">
              <a:rPr lang="en-IN" smtClean="0"/>
              <a:t>‹#›</a:t>
            </a:fld>
            <a:endParaRPr lang="en-IN"/>
          </a:p>
        </p:txBody>
      </p:sp>
    </p:spTree>
    <p:extLst>
      <p:ext uri="{BB962C8B-B14F-4D97-AF65-F5344CB8AC3E}">
        <p14:creationId xmlns:p14="http://schemas.microsoft.com/office/powerpoint/2010/main" val="1336272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Netflix/feig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220032" y="2967335"/>
            <a:ext cx="11751935"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Spring Microservice Project Architecture</a:t>
            </a:r>
            <a:endParaRPr lang="en-IN"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Tree>
    <p:extLst>
      <p:ext uri="{BB962C8B-B14F-4D97-AF65-F5344CB8AC3E}">
        <p14:creationId xmlns:p14="http://schemas.microsoft.com/office/powerpoint/2010/main" val="402526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435748" y="166509"/>
            <a:ext cx="9810659" cy="523220"/>
          </a:xfrm>
          <a:prstGeom prst="rect">
            <a:avLst/>
          </a:prstGeom>
          <a:noFill/>
        </p:spPr>
        <p:txBody>
          <a:bodyPr wrap="square" lIns="91440" tIns="45720" rIns="91440" bIns="45720">
            <a:spAutoFit/>
          </a:bodyPr>
          <a:lstStyle/>
          <a:p>
            <a:pPr algn="ctr"/>
            <a:r>
              <a:rPr lang="en-IN" sz="2800" b="1"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Authentication Service – Spring Cloud Security, OAuth2, JWT</a:t>
            </a:r>
          </a:p>
        </p:txBody>
      </p:sp>
      <p:sp>
        <p:nvSpPr>
          <p:cNvPr id="2" name="TextBox 1">
            <a:extLst>
              <a:ext uri="{FF2B5EF4-FFF2-40B4-BE49-F238E27FC236}">
                <a16:creationId xmlns:a16="http://schemas.microsoft.com/office/drawing/2014/main" id="{C3E6357B-B580-4325-BFC6-32B0427496C1}"/>
              </a:ext>
            </a:extLst>
          </p:cNvPr>
          <p:cNvSpPr txBox="1"/>
          <p:nvPr/>
        </p:nvSpPr>
        <p:spPr>
          <a:xfrm>
            <a:off x="199219" y="961755"/>
            <a:ext cx="10970134" cy="3970318"/>
          </a:xfrm>
          <a:prstGeom prst="rect">
            <a:avLst/>
          </a:prstGeom>
          <a:noFill/>
        </p:spPr>
        <p:txBody>
          <a:bodyPr wrap="square" rtlCol="0">
            <a:spAutoFit/>
          </a:bodyPr>
          <a:lstStyle/>
          <a:p>
            <a:pPr marL="285750" indent="-285750" algn="just">
              <a:buFont typeface="Arial" panose="020B0604020202020204" pitchFamily="34" charset="0"/>
              <a:buChar char="•"/>
            </a:pPr>
            <a:r>
              <a:rPr lang="en-IN" dirty="0"/>
              <a:t>Authentication Service is used for validating user credentials, and issuing tokens.</a:t>
            </a:r>
          </a:p>
          <a:p>
            <a:pPr marL="285750" indent="-285750">
              <a:buFont typeface="Arial" panose="020B0604020202020204" pitchFamily="34" charset="0"/>
              <a:buChar char="•"/>
            </a:pPr>
            <a:r>
              <a:rPr lang="en-IN" dirty="0"/>
              <a:t>The authentication flow is simple as:</a:t>
            </a:r>
          </a:p>
          <a:p>
            <a:pPr marL="800100" lvl="1" indent="-342900">
              <a:buFont typeface="+mj-lt"/>
              <a:buAutoNum type="alphaLcParenR"/>
            </a:pPr>
            <a:r>
              <a:rPr lang="en-IN" dirty="0"/>
              <a:t>The user sends a request to get a token passing his credentials.</a:t>
            </a:r>
          </a:p>
          <a:p>
            <a:pPr marL="800100" lvl="1" indent="-342900">
              <a:buFont typeface="+mj-lt"/>
              <a:buAutoNum type="alphaLcParenR"/>
            </a:pPr>
            <a:r>
              <a:rPr lang="en-IN" dirty="0"/>
              <a:t>The server validates the credentials and sends back a token.</a:t>
            </a:r>
          </a:p>
          <a:p>
            <a:pPr marL="800100" lvl="1" indent="-342900">
              <a:buFont typeface="+mj-lt"/>
              <a:buAutoNum type="alphaLcParenR"/>
            </a:pPr>
            <a:r>
              <a:rPr lang="en-IN" dirty="0"/>
              <a:t>With every request, the user has to provide the token, and server will validate that token.</a:t>
            </a:r>
          </a:p>
          <a:p>
            <a:pPr marL="342900" indent="-342900">
              <a:buFont typeface="Arial" panose="020B0604020202020204" pitchFamily="34" charset="0"/>
              <a:buChar char="•"/>
            </a:pPr>
            <a:r>
              <a:rPr lang="en-IN" dirty="0">
                <a:solidFill>
                  <a:schemeClr val="accent1">
                    <a:lumMod val="75000"/>
                  </a:schemeClr>
                </a:solidFill>
              </a:rPr>
              <a:t>Validating the token in Authentication service for every request:</a:t>
            </a:r>
            <a:r>
              <a:rPr lang="en-IN" dirty="0"/>
              <a:t> Gateway Service has to call the auth service to validate user credentials and the issued token before allowing the requests to go to any service.</a:t>
            </a:r>
          </a:p>
          <a:p>
            <a:pPr marL="342900" indent="-342900">
              <a:buFont typeface="Arial" panose="020B0604020202020204" pitchFamily="34" charset="0"/>
              <a:buChar char="•"/>
            </a:pPr>
            <a:r>
              <a:rPr lang="en-IN" dirty="0"/>
              <a:t>Authentication Service Tools</a:t>
            </a:r>
          </a:p>
          <a:p>
            <a:pPr marL="800100" lvl="1" indent="-342900">
              <a:buFont typeface="Arial" panose="020B0604020202020204" pitchFamily="34" charset="0"/>
              <a:buChar char="•"/>
            </a:pPr>
            <a:r>
              <a:rPr lang="en-IN" dirty="0"/>
              <a:t>Spring Cloud Security</a:t>
            </a:r>
          </a:p>
          <a:p>
            <a:pPr marL="800100" lvl="1" indent="-342900">
              <a:buFont typeface="Arial" panose="020B0604020202020204" pitchFamily="34" charset="0"/>
              <a:buChar char="•"/>
            </a:pPr>
            <a:r>
              <a:rPr lang="en-IN" dirty="0"/>
              <a:t>OAuth2</a:t>
            </a:r>
          </a:p>
          <a:p>
            <a:pPr marL="800100" lvl="1" indent="-342900">
              <a:buFont typeface="Arial" panose="020B0604020202020204" pitchFamily="34" charset="0"/>
              <a:buChar char="•"/>
            </a:pPr>
            <a:r>
              <a:rPr lang="en-IN" dirty="0"/>
              <a:t>JWT</a:t>
            </a:r>
          </a:p>
          <a:p>
            <a:pPr marL="342900" indent="-342900">
              <a:buFont typeface="Arial" panose="020B0604020202020204" pitchFamily="34" charset="0"/>
              <a:buChar char="•"/>
            </a:pPr>
            <a:r>
              <a:rPr lang="en-IN" dirty="0"/>
              <a:t>Authentication service can call any user-</a:t>
            </a:r>
            <a:r>
              <a:rPr lang="en-IN" dirty="0" err="1"/>
              <a:t>mgmt</a:t>
            </a:r>
            <a:r>
              <a:rPr lang="en-IN" dirty="0"/>
              <a:t>-service to validate the user credentials with the DB or any other source.</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969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239318" y="243421"/>
            <a:ext cx="6862904" cy="523220"/>
          </a:xfrm>
          <a:prstGeom prst="rect">
            <a:avLst/>
          </a:prstGeom>
          <a:noFill/>
        </p:spPr>
        <p:txBody>
          <a:bodyPr wrap="none" lIns="91440" tIns="45720" rIns="91440" bIns="45720">
            <a:spAutoFit/>
          </a:bodyPr>
          <a:lstStyle/>
          <a:p>
            <a:pPr algn="ctr"/>
            <a:r>
              <a:rPr lang="en-US" sz="28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Rest Client – Rest Template and </a:t>
            </a:r>
            <a:r>
              <a:rPr lang="en-US" sz="2800" b="1" cap="none" spc="0" dirty="0" err="1">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Fiegn</a:t>
            </a:r>
            <a:r>
              <a:rPr lang="en-US" sz="28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 Client</a:t>
            </a:r>
            <a:endParaRPr lang="en-IN" sz="32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2" name="TextBox 1">
            <a:extLst>
              <a:ext uri="{FF2B5EF4-FFF2-40B4-BE49-F238E27FC236}">
                <a16:creationId xmlns:a16="http://schemas.microsoft.com/office/drawing/2014/main" id="{C3E6357B-B580-4325-BFC6-32B0427496C1}"/>
              </a:ext>
            </a:extLst>
          </p:cNvPr>
          <p:cNvSpPr txBox="1"/>
          <p:nvPr/>
        </p:nvSpPr>
        <p:spPr>
          <a:xfrm>
            <a:off x="199218" y="927572"/>
            <a:ext cx="11840381" cy="5970865"/>
          </a:xfrm>
          <a:prstGeom prst="rect">
            <a:avLst/>
          </a:prstGeom>
          <a:noFill/>
        </p:spPr>
        <p:txBody>
          <a:bodyPr wrap="square" rtlCol="0">
            <a:spAutoFit/>
          </a:bodyPr>
          <a:lstStyle/>
          <a:p>
            <a:pPr lvl="0"/>
            <a:r>
              <a:rPr lang="en-IN" dirty="0">
                <a:latin typeface="Times New Roman" panose="02020603050405020304" pitchFamily="18" charset="0"/>
                <a:cs typeface="Times New Roman" panose="02020603050405020304" pitchFamily="18" charset="0"/>
              </a:rPr>
              <a:t>The calls from one microservice (Rest Client) to the other microservices can be done using:</a:t>
            </a: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RestTemplate</a:t>
            </a:r>
            <a:r>
              <a:rPr lang="en-IN" dirty="0">
                <a:latin typeface="Times New Roman" panose="02020603050405020304" pitchFamily="18" charset="0"/>
                <a:cs typeface="Times New Roman" panose="02020603050405020304" pitchFamily="18" charset="0"/>
              </a:rPr>
              <a:t>. An object that’s capable of sending requests to REST API services.</a:t>
            </a: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FeignClient</a:t>
            </a:r>
            <a:r>
              <a:rPr lang="en-IN" dirty="0">
                <a:latin typeface="Times New Roman" panose="02020603050405020304" pitchFamily="18" charset="0"/>
                <a:cs typeface="Times New Roman" panose="02020603050405020304" pitchFamily="18" charset="0"/>
              </a:rPr>
              <a:t> (acts like a proxy), and provides another approach to RestTemplate.</a:t>
            </a:r>
          </a:p>
          <a:p>
            <a:r>
              <a:rPr lang="en-IN" dirty="0">
                <a:latin typeface="Times New Roman" panose="02020603050405020304" pitchFamily="18" charset="0"/>
                <a:cs typeface="Times New Roman" panose="02020603050405020304" pitchFamily="18" charset="0"/>
              </a:rPr>
              <a:t>Both, load balance requests across the services.</a:t>
            </a:r>
          </a:p>
          <a:p>
            <a:pPr lvl="0"/>
            <a:endParaRPr lang="en-IN" b="1" dirty="0">
              <a:latin typeface="Times New Roman" panose="02020603050405020304" pitchFamily="18" charset="0"/>
              <a:cs typeface="Times New Roman" panose="02020603050405020304" pitchFamily="18" charset="0"/>
            </a:endParaRPr>
          </a:p>
          <a:p>
            <a:pPr lvl="0"/>
            <a:r>
              <a:rPr lang="en-IN" b="1" dirty="0">
                <a:latin typeface="Times New Roman" panose="02020603050405020304" pitchFamily="18" charset="0"/>
                <a:cs typeface="Times New Roman" panose="02020603050405020304" pitchFamily="18" charset="0"/>
              </a:rPr>
              <a:t>What Is a Feign Client?</a:t>
            </a:r>
          </a:p>
          <a:p>
            <a:pPr algn="just"/>
            <a:r>
              <a:rPr lang="en-IN" dirty="0">
                <a:latin typeface="Times New Roman" panose="02020603050405020304" pitchFamily="18" charset="0"/>
                <a:cs typeface="Times New Roman" panose="02020603050405020304" pitchFamily="18" charset="0"/>
              </a:rPr>
              <a:t>Netflix provides Feign as an abstraction over REST-based calls, by which microservices can communicate with each other, but developers don't have to bother about REST internal details.</a:t>
            </a:r>
          </a:p>
          <a:p>
            <a:pPr algn="just"/>
            <a:r>
              <a:rPr lang="en-IN" u="sng" dirty="0">
                <a:latin typeface="Times New Roman" panose="02020603050405020304" pitchFamily="18" charset="0"/>
                <a:cs typeface="Times New Roman" panose="02020603050405020304" pitchFamily="18" charset="0"/>
                <a:hlinkClick r:id="rId2"/>
              </a:rPr>
              <a:t>Feign</a:t>
            </a:r>
            <a:r>
              <a:rPr lang="en-IN" dirty="0">
                <a:latin typeface="Times New Roman" panose="02020603050405020304" pitchFamily="18" charset="0"/>
                <a:cs typeface="Times New Roman" panose="02020603050405020304" pitchFamily="18" charset="0"/>
              </a:rPr>
              <a:t> is a declarative web service client. It makes writing web service clients easier. To use Feign create an interface and annotate it. It has pluggable annotation support including Feign annotations and JAX-RS annotations. Feign also supports pluggable encoders and decoders. Spring Cloud integrates Ribbon and Eureka to provide a load balanced http client when using Feign.</a:t>
            </a:r>
          </a:p>
          <a:p>
            <a:endParaRPr lang="en-IN" dirty="0">
              <a:latin typeface="Times New Roman" panose="02020603050405020304" pitchFamily="18" charset="0"/>
              <a:cs typeface="Times New Roman" panose="02020603050405020304" pitchFamily="18" charset="0"/>
            </a:endParaRPr>
          </a:p>
          <a:p>
            <a:pPr lvl="0"/>
            <a:r>
              <a:rPr lang="en-IN" b="1" dirty="0">
                <a:latin typeface="Times New Roman" panose="02020603050405020304" pitchFamily="18" charset="0"/>
                <a:cs typeface="Times New Roman" panose="02020603050405020304" pitchFamily="18" charset="0"/>
              </a:rPr>
              <a:t>Why We Use Feign Client</a:t>
            </a:r>
          </a:p>
          <a:p>
            <a:pPr algn="just"/>
            <a:r>
              <a:rPr lang="en-IN" sz="1600" dirty="0">
                <a:latin typeface="Times New Roman" panose="02020603050405020304" pitchFamily="18" charset="0"/>
                <a:cs typeface="Times New Roman" panose="02020603050405020304" pitchFamily="18" charset="0"/>
              </a:rPr>
              <a:t>For example, </a:t>
            </a:r>
            <a:r>
              <a:rPr lang="en-IN" sz="1600" dirty="0" err="1">
                <a:latin typeface="Times New Roman" panose="02020603050405020304" pitchFamily="18" charset="0"/>
                <a:cs typeface="Times New Roman" panose="02020603050405020304" pitchFamily="18" charset="0"/>
              </a:rPr>
              <a:t>EmployeeDashBoard</a:t>
            </a:r>
            <a:r>
              <a:rPr lang="en-IN" sz="1600" dirty="0">
                <a:latin typeface="Times New Roman" panose="02020603050405020304" pitchFamily="18" charset="0"/>
                <a:cs typeface="Times New Roman" panose="02020603050405020304" pitchFamily="18" charset="0"/>
              </a:rPr>
              <a:t> service has to communicate with </a:t>
            </a:r>
            <a:r>
              <a:rPr lang="en-IN" sz="1600" dirty="0" err="1">
                <a:latin typeface="Times New Roman" panose="02020603050405020304" pitchFamily="18" charset="0"/>
                <a:cs typeface="Times New Roman" panose="02020603050405020304" pitchFamily="18" charset="0"/>
              </a:rPr>
              <a:t>EmployeeService</a:t>
            </a:r>
            <a:r>
              <a:rPr lang="en-IN" sz="1600" dirty="0">
                <a:latin typeface="Times New Roman" panose="02020603050405020304" pitchFamily="18" charset="0"/>
                <a:cs typeface="Times New Roman" panose="02020603050405020304" pitchFamily="18" charset="0"/>
              </a:rPr>
              <a:t>, we programmatically construct the URL of the dependent microservice, then called the service using </a:t>
            </a:r>
            <a:r>
              <a:rPr lang="en-IN" sz="1600" dirty="0" err="1">
                <a:latin typeface="Times New Roman" panose="02020603050405020304" pitchFamily="18" charset="0"/>
                <a:cs typeface="Times New Roman" panose="02020603050405020304" pitchFamily="18" charset="0"/>
              </a:rPr>
              <a:t>RestTemplate</a:t>
            </a:r>
            <a:r>
              <a:rPr lang="en-IN" sz="1600" dirty="0">
                <a:latin typeface="Times New Roman" panose="02020603050405020304" pitchFamily="18" charset="0"/>
                <a:cs typeface="Times New Roman" panose="02020603050405020304" pitchFamily="18" charset="0"/>
              </a:rPr>
              <a:t>, so we need to be aware of the </a:t>
            </a:r>
            <a:r>
              <a:rPr lang="en-IN" sz="1600" dirty="0" err="1">
                <a:latin typeface="Times New Roman" panose="02020603050405020304" pitchFamily="18" charset="0"/>
                <a:cs typeface="Times New Roman" panose="02020603050405020304" pitchFamily="18" charset="0"/>
              </a:rPr>
              <a:t>RestTemplate</a:t>
            </a:r>
            <a:r>
              <a:rPr lang="en-IN" sz="1600" dirty="0">
                <a:latin typeface="Times New Roman" panose="02020603050405020304" pitchFamily="18" charset="0"/>
                <a:cs typeface="Times New Roman" panose="02020603050405020304" pitchFamily="18" charset="0"/>
              </a:rPr>
              <a:t> API to communicate with other microservices, which is certainly not part of our business logic.</a:t>
            </a:r>
          </a:p>
          <a:p>
            <a:pPr algn="just"/>
            <a:r>
              <a:rPr lang="en-IN" sz="1600" dirty="0">
                <a:latin typeface="Times New Roman" panose="02020603050405020304" pitchFamily="18" charset="0"/>
                <a:cs typeface="Times New Roman" panose="02020603050405020304" pitchFamily="18" charset="0"/>
              </a:rPr>
              <a:t>The question is, why should a developer have to know the details of a REST API? Microservice developers only concentrate on business logic, so Spring addresses this issues and comes with Feign Client, which works on the declarative principle. We have to create an interface/contract, then Spring creates the original implementation on the fly, so a REST-based service call is abstracted from developers. Not only that — if you want to customize the call, like encoding your request or decoding the response in a Custom Object, you can do it with Feign in a declarative way. Feign, as a client, is an important tool for microservice developers to communicate with other microservices via Rest API.</a:t>
            </a: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60107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332265" y="3358"/>
            <a:ext cx="6390532" cy="523220"/>
          </a:xfrm>
          <a:prstGeom prst="rect">
            <a:avLst/>
          </a:prstGeom>
          <a:noFill/>
        </p:spPr>
        <p:txBody>
          <a:bodyPr wrap="none" lIns="91440" tIns="45720" rIns="91440" bIns="45720">
            <a:spAutoFit/>
          </a:bodyPr>
          <a:lstStyle/>
          <a:p>
            <a:pPr algn="ctr"/>
            <a:r>
              <a:rPr lang="en-US" sz="28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Client side Load Balancer – Netflix Ribbon</a:t>
            </a:r>
            <a:endParaRPr lang="en-IN" sz="32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5" name="Rectangle 4">
            <a:extLst>
              <a:ext uri="{FF2B5EF4-FFF2-40B4-BE49-F238E27FC236}">
                <a16:creationId xmlns:a16="http://schemas.microsoft.com/office/drawing/2014/main" id="{A25C6DE4-80CB-493E-B759-F033DEC477D1}"/>
              </a:ext>
            </a:extLst>
          </p:cNvPr>
          <p:cNvSpPr/>
          <p:nvPr/>
        </p:nvSpPr>
        <p:spPr>
          <a:xfrm>
            <a:off x="292516" y="500695"/>
            <a:ext cx="11544349" cy="537327"/>
          </a:xfrm>
          <a:prstGeom prst="rect">
            <a:avLst/>
          </a:prstGeom>
        </p:spPr>
        <p:txBody>
          <a:bodyPr wrap="square">
            <a:spAutoFit/>
          </a:bodyPr>
          <a:lstStyle/>
          <a:p>
            <a:pPr lvl="0" algn="just">
              <a:lnSpc>
                <a:spcPct val="107000"/>
              </a:lnSpc>
              <a:spcAft>
                <a:spcPts val="1200"/>
              </a:spcAft>
              <a:buSzPts val="1200"/>
              <a:tabLst>
                <a:tab pos="457200" algn="l"/>
              </a:tabLst>
            </a:pPr>
            <a:r>
              <a:rPr lang="en-IN" sz="1400" b="1"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Client Side Load Balancer : </a:t>
            </a:r>
            <a:r>
              <a:rPr lang="en-IN" sz="1400" i="1"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What if more than one instance of a microservice running on different ports. So, we need to balance the requests among all the instances of a service. When using ‘Ribbon’ approach (default), requests will be distributed equally among them.</a:t>
            </a:r>
            <a:endParaRPr lang="en-IN" sz="1400" dirty="0">
              <a:latin typeface="Georgia" panose="02040502050405020303" pitchFamily="18"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14EFD693-88BA-4401-9B1E-18241760013D}"/>
              </a:ext>
            </a:extLst>
          </p:cNvPr>
          <p:cNvSpPr/>
          <p:nvPr/>
        </p:nvSpPr>
        <p:spPr>
          <a:xfrm>
            <a:off x="292516" y="1023915"/>
            <a:ext cx="11804409" cy="6001643"/>
          </a:xfrm>
          <a:prstGeom prst="rect">
            <a:avLst/>
          </a:prstGeom>
        </p:spPr>
        <p:txBody>
          <a:bodyPr wrap="square">
            <a:spAutoFit/>
          </a:bodyPr>
          <a:lstStyle/>
          <a:p>
            <a:r>
              <a:rPr lang="en-IN" sz="1200" b="1" i="1" u="sng" spc="-5" dirty="0">
                <a:solidFill>
                  <a:schemeClr val="accent4">
                    <a:lumMod val="50000"/>
                  </a:schemeClr>
                </a:solidFill>
                <a:latin typeface="Georgia" panose="02040502050405020303" pitchFamily="18" charset="0"/>
                <a:ea typeface="Times New Roman" panose="02020603050405020304" pitchFamily="18" charset="0"/>
                <a:cs typeface="Times New Roman" panose="02020603050405020304" pitchFamily="18" charset="0"/>
              </a:rPr>
              <a:t>Why Client Side Load Balancer</a:t>
            </a:r>
            <a:endParaRPr lang="en-IN" sz="1200" b="1" i="0" u="sng" dirty="0">
              <a:solidFill>
                <a:schemeClr val="accent4">
                  <a:lumMod val="50000"/>
                </a:schemeClr>
              </a:solidFill>
              <a:effectLst/>
              <a:latin typeface="Times New Roman" panose="02020603050405020304" pitchFamily="18" charset="0"/>
              <a:cs typeface="Times New Roman" panose="02020603050405020304" pitchFamily="18" charset="0"/>
            </a:endParaRPr>
          </a:p>
          <a:p>
            <a:r>
              <a:rPr lang="en-IN" sz="1200" b="1" i="0" dirty="0">
                <a:solidFill>
                  <a:srgbClr val="000000"/>
                </a:solidFill>
                <a:effectLst/>
                <a:latin typeface="Times New Roman" panose="02020603050405020304" pitchFamily="18" charset="0"/>
                <a:cs typeface="Times New Roman" panose="02020603050405020304" pitchFamily="18" charset="0"/>
              </a:rPr>
              <a:t>1. Traditional server side load balancing</a:t>
            </a:r>
          </a:p>
          <a:p>
            <a:pPr algn="just"/>
            <a:r>
              <a:rPr lang="en-IN" sz="1200" b="0" i="0" dirty="0">
                <a:solidFill>
                  <a:srgbClr val="000000"/>
                </a:solidFill>
                <a:effectLst/>
                <a:latin typeface="Times New Roman" panose="02020603050405020304" pitchFamily="18" charset="0"/>
                <a:cs typeface="Times New Roman" panose="02020603050405020304" pitchFamily="18" charset="0"/>
              </a:rPr>
              <a:t>Server side load balancing is involved in monolithic applications where we have limited number of application instances behind the load balancer. We deploy our war/ear files into multiple server instances which are basically a pool of server having the same application deployed and we put a load balancer in front of it.</a:t>
            </a:r>
          </a:p>
          <a:p>
            <a:r>
              <a:rPr lang="en-IN" sz="1200" b="0" i="0" dirty="0">
                <a:solidFill>
                  <a:srgbClr val="000000"/>
                </a:solidFill>
                <a:effectLst/>
                <a:latin typeface="Times New Roman" panose="02020603050405020304" pitchFamily="18" charset="0"/>
                <a:cs typeface="Times New Roman" panose="02020603050405020304" pitchFamily="18" charset="0"/>
              </a:rPr>
              <a:t>Load balancer has a public IP and DNS. The client makes a request using that public IP/DNS. Load balancer decides to which internal application server request will be forwarded to. It mainly use round robin or sticky session algorithm. We call it server side load balancing.</a:t>
            </a:r>
          </a:p>
          <a:p>
            <a:endParaRPr lang="en-IN" sz="1200" b="0" i="0" dirty="0">
              <a:solidFill>
                <a:srgbClr val="000000"/>
              </a:solidFill>
              <a:effectLst/>
              <a:latin typeface="Times New Roman" panose="02020603050405020304" pitchFamily="18" charset="0"/>
              <a:cs typeface="Times New Roman" panose="02020603050405020304" pitchFamily="18" charset="0"/>
            </a:endParaRPr>
          </a:p>
          <a:p>
            <a:r>
              <a:rPr lang="en-IN" sz="1200" b="1" i="0" dirty="0">
                <a:solidFill>
                  <a:srgbClr val="000000"/>
                </a:solidFill>
                <a:effectLst/>
                <a:latin typeface="Times New Roman" panose="02020603050405020304" pitchFamily="18" charset="0"/>
                <a:cs typeface="Times New Roman" panose="02020603050405020304" pitchFamily="18" charset="0"/>
              </a:rPr>
              <a:t>Problems in microservices architecture</a:t>
            </a:r>
          </a:p>
          <a:p>
            <a:pPr algn="just"/>
            <a:r>
              <a:rPr lang="en-IN" sz="1200" b="0" i="0" dirty="0">
                <a:solidFill>
                  <a:srgbClr val="000000"/>
                </a:solidFill>
                <a:effectLst/>
                <a:latin typeface="Times New Roman" panose="02020603050405020304" pitchFamily="18" charset="0"/>
                <a:cs typeface="Times New Roman" panose="02020603050405020304" pitchFamily="18" charset="0"/>
              </a:rPr>
              <a:t>Mostly server side load balancing is a manual effort and we need to add/remove instances manually to the load balancer to work. So ideally we are loosing the today’s on demand scalability to auto-discover and configure when any new instances will be spinned of.</a:t>
            </a:r>
          </a:p>
          <a:p>
            <a:r>
              <a:rPr lang="en-IN" sz="1200" b="0" i="0" dirty="0">
                <a:solidFill>
                  <a:srgbClr val="000000"/>
                </a:solidFill>
                <a:effectLst/>
                <a:latin typeface="Times New Roman" panose="02020603050405020304" pitchFamily="18" charset="0"/>
                <a:cs typeface="Times New Roman" panose="02020603050405020304" pitchFamily="18" charset="0"/>
              </a:rPr>
              <a:t>Another problem is to have a fail-over policy to provide the client a seamless experience. Finally we need a separate server to host the load balancer instance which has the impact on cost and maintenance.</a:t>
            </a:r>
          </a:p>
          <a:p>
            <a:endParaRPr lang="en-IN" sz="1200" b="0" i="0" dirty="0">
              <a:solidFill>
                <a:srgbClr val="000000"/>
              </a:solidFill>
              <a:effectLst/>
              <a:latin typeface="Times New Roman" panose="02020603050405020304" pitchFamily="18" charset="0"/>
              <a:cs typeface="Times New Roman" panose="02020603050405020304" pitchFamily="18" charset="0"/>
            </a:endParaRPr>
          </a:p>
          <a:p>
            <a:r>
              <a:rPr lang="en-IN" sz="1200" b="1" i="0" dirty="0">
                <a:solidFill>
                  <a:srgbClr val="000000"/>
                </a:solidFill>
                <a:effectLst/>
                <a:latin typeface="Times New Roman" panose="02020603050405020304" pitchFamily="18" charset="0"/>
                <a:cs typeface="Times New Roman" panose="02020603050405020304" pitchFamily="18" charset="0"/>
              </a:rPr>
              <a:t>2. Client side load balancing</a:t>
            </a:r>
          </a:p>
          <a:p>
            <a:r>
              <a:rPr lang="en-IN" sz="1200" b="0" i="0" dirty="0">
                <a:solidFill>
                  <a:srgbClr val="000000"/>
                </a:solidFill>
                <a:effectLst/>
                <a:latin typeface="Times New Roman" panose="02020603050405020304" pitchFamily="18" charset="0"/>
                <a:cs typeface="Times New Roman" panose="02020603050405020304" pitchFamily="18" charset="0"/>
              </a:rPr>
              <a:t>To overcome the problems of traditional load balancing, client side load balancing came into picture. They reside in the application as inbuilt component and bundled along with the application, so we don’t have to deploy them in separate servers.</a:t>
            </a:r>
          </a:p>
          <a:p>
            <a:endParaRPr lang="en-IN" sz="1200" b="0" i="0" dirty="0">
              <a:solidFill>
                <a:srgbClr val="000000"/>
              </a:solidFill>
              <a:effectLst/>
              <a:latin typeface="Times New Roman" panose="02020603050405020304" pitchFamily="18" charset="0"/>
              <a:cs typeface="Times New Roman" panose="02020603050405020304" pitchFamily="18" charset="0"/>
            </a:endParaRPr>
          </a:p>
          <a:p>
            <a:r>
              <a:rPr lang="en-IN" sz="1200" b="0" i="0" dirty="0">
                <a:solidFill>
                  <a:srgbClr val="000000"/>
                </a:solidFill>
                <a:effectLst/>
                <a:latin typeface="Times New Roman" panose="02020603050405020304" pitchFamily="18" charset="0"/>
                <a:cs typeface="Times New Roman" panose="02020603050405020304" pitchFamily="18" charset="0"/>
              </a:rPr>
              <a:t>Now let’s visualize the big picture. In microservice architecture, we will have to develop many microservices and each microservice may have multiple instances in the ecosystem. To overcome this complexity we have already one popular solution to use </a:t>
            </a:r>
            <a:r>
              <a:rPr lang="en-IN" sz="1200" b="1" i="0" dirty="0">
                <a:solidFill>
                  <a:srgbClr val="000000"/>
                </a:solidFill>
                <a:effectLst/>
                <a:latin typeface="Times New Roman" panose="02020603050405020304" pitchFamily="18" charset="0"/>
                <a:cs typeface="Times New Roman" panose="02020603050405020304" pitchFamily="18" charset="0"/>
              </a:rPr>
              <a:t>service discovery pattern</a:t>
            </a:r>
            <a:r>
              <a:rPr lang="en-IN" sz="1200" b="0" i="0" dirty="0">
                <a:solidFill>
                  <a:srgbClr val="000000"/>
                </a:solidFill>
                <a:effectLst/>
                <a:latin typeface="Times New Roman" panose="02020603050405020304" pitchFamily="18" charset="0"/>
                <a:cs typeface="Times New Roman" panose="02020603050405020304" pitchFamily="18" charset="0"/>
              </a:rPr>
              <a:t>. In spring boot applications, we have couple of options in the service discovery space such as eureka, consoul, zookeeper etc.</a:t>
            </a:r>
          </a:p>
          <a:p>
            <a:endParaRPr lang="en-IN" sz="1200" b="0" i="0" dirty="0">
              <a:solidFill>
                <a:srgbClr val="000000"/>
              </a:solidFill>
              <a:effectLst/>
              <a:latin typeface="Times New Roman" panose="02020603050405020304" pitchFamily="18" charset="0"/>
              <a:cs typeface="Times New Roman" panose="02020603050405020304" pitchFamily="18" charset="0"/>
            </a:endParaRPr>
          </a:p>
          <a:p>
            <a:r>
              <a:rPr lang="en-IN" sz="1200" b="0" i="0" dirty="0">
                <a:solidFill>
                  <a:srgbClr val="000000"/>
                </a:solidFill>
                <a:effectLst/>
                <a:latin typeface="Times New Roman" panose="02020603050405020304" pitchFamily="18" charset="0"/>
                <a:cs typeface="Times New Roman" panose="02020603050405020304" pitchFamily="18" charset="0"/>
              </a:rPr>
              <a:t>Now if one microservice wants to communicate with another microservice, it generally looks up the service registry using discovery client and Eureka server returns all the instances of that target microservice to the caller service. Then it is the responsibility of the caller service to choose which instance to send request.</a:t>
            </a:r>
          </a:p>
          <a:p>
            <a:r>
              <a:rPr lang="en-IN" sz="1200" b="0" i="0" dirty="0">
                <a:solidFill>
                  <a:srgbClr val="000000"/>
                </a:solidFill>
                <a:effectLst/>
                <a:latin typeface="Times New Roman" panose="02020603050405020304" pitchFamily="18" charset="0"/>
                <a:cs typeface="Times New Roman" panose="02020603050405020304" pitchFamily="18" charset="0"/>
              </a:rPr>
              <a:t>Here the client side load balancing comes into picture and automatically handles the complexities around this situation and delegates to proper instance in load balanced fashion. Note that we can specify the load balancing algorithm to use.</a:t>
            </a:r>
          </a:p>
          <a:p>
            <a:endParaRPr lang="en-IN" sz="1200" b="0" i="0" dirty="0">
              <a:solidFill>
                <a:srgbClr val="000000"/>
              </a:solidFill>
              <a:effectLst/>
              <a:latin typeface="Times New Roman" panose="02020603050405020304" pitchFamily="18" charset="0"/>
              <a:cs typeface="Times New Roman" panose="02020603050405020304" pitchFamily="18" charset="0"/>
            </a:endParaRPr>
          </a:p>
          <a:p>
            <a:r>
              <a:rPr lang="en-IN" sz="1200" b="1" i="0" dirty="0">
                <a:solidFill>
                  <a:srgbClr val="000000"/>
                </a:solidFill>
                <a:effectLst/>
                <a:latin typeface="Times New Roman" panose="02020603050405020304" pitchFamily="18" charset="0"/>
                <a:cs typeface="Times New Roman" panose="02020603050405020304" pitchFamily="18" charset="0"/>
              </a:rPr>
              <a:t>3. Netflix ribbon – Client side load balancer</a:t>
            </a:r>
          </a:p>
          <a:p>
            <a:r>
              <a:rPr lang="en-IN" sz="1200" b="0" i="0" dirty="0">
                <a:solidFill>
                  <a:srgbClr val="000000"/>
                </a:solidFill>
                <a:effectLst/>
                <a:latin typeface="Times New Roman" panose="02020603050405020304" pitchFamily="18" charset="0"/>
                <a:cs typeface="Times New Roman" panose="02020603050405020304" pitchFamily="18" charset="0"/>
              </a:rPr>
              <a:t>Netflix ribbon from Spring Cloud family provides such facility to set up client side load balancing along with the service registry component. Spring boot has very nice way of configuring ribbon client side load balancer with minimal effort. It provides the following features</a:t>
            </a:r>
          </a:p>
          <a:p>
            <a:r>
              <a:rPr lang="en-IN" sz="1200" b="0" i="0" dirty="0">
                <a:solidFill>
                  <a:srgbClr val="000000"/>
                </a:solidFill>
                <a:effectLst/>
                <a:latin typeface="Times New Roman" panose="02020603050405020304" pitchFamily="18" charset="0"/>
                <a:cs typeface="Times New Roman" panose="02020603050405020304" pitchFamily="18" charset="0"/>
              </a:rPr>
              <a:t> </a:t>
            </a:r>
            <a:r>
              <a:rPr lang="en-IN" sz="1200" b="0" i="0" dirty="0">
                <a:solidFill>
                  <a:schemeClr val="accent4">
                    <a:lumMod val="75000"/>
                  </a:schemeClr>
                </a:solidFill>
                <a:effectLst/>
                <a:latin typeface="Times New Roman" panose="02020603050405020304" pitchFamily="18" charset="0"/>
                <a:cs typeface="Times New Roman" panose="02020603050405020304" pitchFamily="18" charset="0"/>
              </a:rPr>
              <a:t>a. Load balancing </a:t>
            </a:r>
            <a:r>
              <a:rPr lang="en-IN" sz="1200" b="0" i="0" dirty="0">
                <a:solidFill>
                  <a:schemeClr val="accent2">
                    <a:lumMod val="75000"/>
                  </a:schemeClr>
                </a:solidFill>
                <a:effectLst/>
                <a:latin typeface="Times New Roman" panose="02020603050405020304" pitchFamily="18" charset="0"/>
                <a:cs typeface="Times New Roman" panose="02020603050405020304" pitchFamily="18" charset="0"/>
              </a:rPr>
              <a:t>b. Fault tolerance </a:t>
            </a:r>
          </a:p>
          <a:p>
            <a:r>
              <a:rPr lang="en-IN" sz="1200" b="0" i="0" dirty="0">
                <a:solidFill>
                  <a:schemeClr val="accent6">
                    <a:lumMod val="75000"/>
                  </a:schemeClr>
                </a:solidFill>
                <a:effectLst/>
                <a:latin typeface="Times New Roman" panose="02020603050405020304" pitchFamily="18" charset="0"/>
                <a:cs typeface="Times New Roman" panose="02020603050405020304" pitchFamily="18" charset="0"/>
              </a:rPr>
              <a:t>c. Multiple protocol (HTTP, TCP, UDP) support in an asynchronous and reactive model </a:t>
            </a:r>
            <a:r>
              <a:rPr lang="en-IN" sz="1200" b="0" i="0" dirty="0">
                <a:solidFill>
                  <a:srgbClr val="0070C0"/>
                </a:solidFill>
                <a:effectLst/>
                <a:latin typeface="Times New Roman" panose="02020603050405020304" pitchFamily="18" charset="0"/>
                <a:cs typeface="Times New Roman" panose="02020603050405020304" pitchFamily="18" charset="0"/>
              </a:rPr>
              <a:t>d. Caching and batching</a:t>
            </a:r>
          </a:p>
        </p:txBody>
      </p:sp>
    </p:spTree>
    <p:extLst>
      <p:ext uri="{BB962C8B-B14F-4D97-AF65-F5344CB8AC3E}">
        <p14:creationId xmlns:p14="http://schemas.microsoft.com/office/powerpoint/2010/main" val="1102353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123346" y="226330"/>
            <a:ext cx="10684080" cy="523220"/>
          </a:xfrm>
          <a:prstGeom prst="rect">
            <a:avLst/>
          </a:prstGeom>
          <a:noFill/>
        </p:spPr>
        <p:txBody>
          <a:bodyPr wrap="none" lIns="91440" tIns="45720" rIns="91440" bIns="45720">
            <a:spAutoFit/>
          </a:bodyPr>
          <a:lstStyle/>
          <a:p>
            <a:pPr algn="ctr"/>
            <a:r>
              <a:rPr lang="en-US" sz="28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1.Service Registration and Discovery - Eureka Server (owned by Netflix)</a:t>
            </a:r>
            <a:endParaRPr lang="en-IN" sz="32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2" name="TextBox 1">
            <a:extLst>
              <a:ext uri="{FF2B5EF4-FFF2-40B4-BE49-F238E27FC236}">
                <a16:creationId xmlns:a16="http://schemas.microsoft.com/office/drawing/2014/main" id="{C3E6357B-B580-4325-BFC6-32B0427496C1}"/>
              </a:ext>
            </a:extLst>
          </p:cNvPr>
          <p:cNvSpPr txBox="1"/>
          <p:nvPr/>
        </p:nvSpPr>
        <p:spPr>
          <a:xfrm>
            <a:off x="199219" y="927572"/>
            <a:ext cx="10970134" cy="3323987"/>
          </a:xfrm>
          <a:prstGeom prst="rect">
            <a:avLst/>
          </a:prstGeom>
          <a:noFill/>
        </p:spPr>
        <p:txBody>
          <a:bodyPr wrap="square" rtlCol="0">
            <a:spAutoFit/>
          </a:bodyPr>
          <a:lstStyle/>
          <a:p>
            <a:pPr marL="285750" lvl="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Eureka Server or service will register every microservice and then the client microservice will look up the Eureka server to get a dependent microservice to get the job done without knowing the IP address of dependent microservice. </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Eureka Server is owned by Netflix and in this, Spring Cloud offers a declarative way to register and invoke services by Java annotation.</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It’s duty to give names to each microservice. Why?</a:t>
            </a:r>
          </a:p>
          <a:p>
            <a:pPr marL="742950" lvl="1"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No need to hardcode the IP addresses of microservices.</a:t>
            </a:r>
          </a:p>
          <a:p>
            <a:pPr marL="742950" lvl="1"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What if services use dynamic IP addresses; when autoscaling.</a:t>
            </a:r>
          </a:p>
          <a:p>
            <a:pPr lvl="1"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Every service register itself with Eureka, and pings Eureka server to notify that it’s alive. If Eureka server didn’t receive any notification from a service. This service is </a:t>
            </a:r>
            <a:r>
              <a:rPr lang="en-IN" sz="1600" b="1" dirty="0">
                <a:latin typeface="Times New Roman" panose="02020603050405020304" pitchFamily="18" charset="0"/>
                <a:cs typeface="Times New Roman" panose="02020603050405020304" pitchFamily="18" charset="0"/>
              </a:rPr>
              <a:t>unregistered from the Eureka server automatically.</a:t>
            </a:r>
            <a:endParaRPr lang="en-IN" sz="1600"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93093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4569680" y="106689"/>
            <a:ext cx="2750625"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Contents</a:t>
            </a:r>
            <a:endParaRPr lang="en-IN"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2" name="TextBox 1">
            <a:extLst>
              <a:ext uri="{FF2B5EF4-FFF2-40B4-BE49-F238E27FC236}">
                <a16:creationId xmlns:a16="http://schemas.microsoft.com/office/drawing/2014/main" id="{C3E6357B-B580-4325-BFC6-32B0427496C1}"/>
              </a:ext>
            </a:extLst>
          </p:cNvPr>
          <p:cNvSpPr txBox="1"/>
          <p:nvPr/>
        </p:nvSpPr>
        <p:spPr>
          <a:xfrm>
            <a:off x="771787" y="1124125"/>
            <a:ext cx="8422547" cy="1477328"/>
          </a:xfrm>
          <a:prstGeom prst="rect">
            <a:avLst/>
          </a:prstGeom>
          <a:noFill/>
        </p:spPr>
        <p:txBody>
          <a:bodyPr wrap="square" rtlCol="0">
            <a:spAutoFit/>
          </a:bodyPr>
          <a:lstStyle/>
          <a:p>
            <a:pPr marL="342900" indent="-342900">
              <a:buFont typeface="Arial" panose="020B0604020202020204" pitchFamily="34" charset="0"/>
              <a:buChar char="•"/>
            </a:pPr>
            <a:r>
              <a:rPr lang="en-US" dirty="0"/>
              <a:t>Spring Cloud Architecture</a:t>
            </a:r>
          </a:p>
          <a:p>
            <a:pPr marL="342900" indent="-342900">
              <a:buFont typeface="Arial" panose="020B0604020202020204" pitchFamily="34" charset="0"/>
              <a:buChar char="•"/>
            </a:pPr>
            <a:r>
              <a:rPr lang="en-US" dirty="0"/>
              <a:t>Detailed Architecture</a:t>
            </a:r>
          </a:p>
          <a:p>
            <a:pPr marL="342900" indent="-342900">
              <a:buFont typeface="Arial" panose="020B0604020202020204" pitchFamily="34" charset="0"/>
              <a:buChar char="•"/>
            </a:pPr>
            <a:r>
              <a:rPr lang="en-US" dirty="0"/>
              <a:t>What is Microservice</a:t>
            </a:r>
          </a:p>
          <a:p>
            <a:pPr marL="342900" indent="-342900">
              <a:buFont typeface="Arial" panose="020B0604020202020204" pitchFamily="34" charset="0"/>
              <a:buChar char="•"/>
            </a:pPr>
            <a:r>
              <a:rPr lang="en-US" dirty="0"/>
              <a:t>What is Spring Cloud</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368834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ro.medium.com/max/1221/1*Z8HUa8vdvIrF68crSJOPTQ.png">
            <a:extLst>
              <a:ext uri="{FF2B5EF4-FFF2-40B4-BE49-F238E27FC236}">
                <a16:creationId xmlns:a16="http://schemas.microsoft.com/office/drawing/2014/main" id="{8016FA54-D361-4C90-8624-32C7AD8A5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8" y="882636"/>
            <a:ext cx="12059218" cy="55517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260D78-1679-4710-9CE4-CD36F3257DEA}"/>
              </a:ext>
            </a:extLst>
          </p:cNvPr>
          <p:cNvSpPr txBox="1"/>
          <p:nvPr/>
        </p:nvSpPr>
        <p:spPr>
          <a:xfrm>
            <a:off x="4479721" y="85090"/>
            <a:ext cx="4018327" cy="338554"/>
          </a:xfrm>
          <a:prstGeom prst="rect">
            <a:avLst/>
          </a:prstGeom>
          <a:noFill/>
        </p:spPr>
        <p:txBody>
          <a:bodyPr wrap="square" rtlCol="0">
            <a:spAutoFit/>
          </a:bodyPr>
          <a:lstStyle/>
          <a:p>
            <a:r>
              <a:rPr lang="en-US" sz="1600" b="1" dirty="0">
                <a:solidFill>
                  <a:srgbClr val="FF0000"/>
                </a:solidFill>
              </a:rPr>
              <a:t>Spring Cloud Architecture</a:t>
            </a:r>
            <a:endParaRPr lang="en-IN" sz="1600" b="1" dirty="0">
              <a:solidFill>
                <a:srgbClr val="FF0000"/>
              </a:solidFill>
            </a:endParaRPr>
          </a:p>
        </p:txBody>
      </p:sp>
      <p:sp>
        <p:nvSpPr>
          <p:cNvPr id="2" name="Rectangle 1">
            <a:extLst>
              <a:ext uri="{FF2B5EF4-FFF2-40B4-BE49-F238E27FC236}">
                <a16:creationId xmlns:a16="http://schemas.microsoft.com/office/drawing/2014/main" id="{9279FE01-DA41-48C5-AC3A-1194BA86833C}"/>
              </a:ext>
            </a:extLst>
          </p:cNvPr>
          <p:cNvSpPr/>
          <p:nvPr/>
        </p:nvSpPr>
        <p:spPr>
          <a:xfrm>
            <a:off x="486561" y="5975364"/>
            <a:ext cx="11424451" cy="664413"/>
          </a:xfrm>
          <a:prstGeom prst="rect">
            <a:avLst/>
          </a:prstGeom>
        </p:spPr>
        <p:txBody>
          <a:bodyPr wrap="square">
            <a:spAutoFit/>
          </a:bodyPr>
          <a:lstStyle/>
          <a:p>
            <a:pPr algn="just">
              <a:lnSpc>
                <a:spcPct val="107000"/>
              </a:lnSpc>
              <a:spcAft>
                <a:spcPts val="800"/>
              </a:spcAft>
            </a:pPr>
            <a:r>
              <a:rPr lang="en-IN" spc="-5" dirty="0">
                <a:solidFill>
                  <a:srgbClr val="000000"/>
                </a:solidFill>
                <a:latin typeface="Georgia" panose="02040502050405020303" pitchFamily="18" charset="0"/>
                <a:ea typeface="Calibri" panose="020F0502020204030204" pitchFamily="34" charset="0"/>
                <a:cs typeface="Times New Roman" panose="02020603050405020304" pitchFamily="18" charset="0"/>
              </a:rPr>
              <a:t>Spring Cloud provides solutions to cloud enable your microservices. It leverages and builds on top of some of the Cloud solutions open sourced by Netflix (Netflix OSS).</a:t>
            </a:r>
            <a:endParaRPr lang="en-IN" dirty="0">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9425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croservices">
            <a:extLst>
              <a:ext uri="{FF2B5EF4-FFF2-40B4-BE49-F238E27FC236}">
                <a16:creationId xmlns:a16="http://schemas.microsoft.com/office/drawing/2014/main" id="{2663E2B7-0620-4B19-8E9E-EC9E09D7B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68" y="89796"/>
            <a:ext cx="11663264" cy="63448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AE04A32E-1575-42A6-9E80-E8D1E6B15B59}"/>
              </a:ext>
            </a:extLst>
          </p:cNvPr>
          <p:cNvSpPr/>
          <p:nvPr/>
        </p:nvSpPr>
        <p:spPr>
          <a:xfrm>
            <a:off x="3523376" y="1576873"/>
            <a:ext cx="1095278" cy="4945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User Mgmt Service</a:t>
            </a:r>
            <a:endParaRPr lang="en-IN" sz="1200" dirty="0"/>
          </a:p>
        </p:txBody>
      </p:sp>
      <p:sp>
        <p:nvSpPr>
          <p:cNvPr id="5" name="TextBox 4">
            <a:extLst>
              <a:ext uri="{FF2B5EF4-FFF2-40B4-BE49-F238E27FC236}">
                <a16:creationId xmlns:a16="http://schemas.microsoft.com/office/drawing/2014/main" id="{8DB5272B-8B10-4105-9BBF-298A2DC02178}"/>
              </a:ext>
            </a:extLst>
          </p:cNvPr>
          <p:cNvSpPr txBox="1"/>
          <p:nvPr/>
        </p:nvSpPr>
        <p:spPr>
          <a:xfrm>
            <a:off x="3959603" y="6459523"/>
            <a:ext cx="4018327" cy="338554"/>
          </a:xfrm>
          <a:prstGeom prst="rect">
            <a:avLst/>
          </a:prstGeom>
          <a:noFill/>
        </p:spPr>
        <p:txBody>
          <a:bodyPr wrap="square" rtlCol="0">
            <a:spAutoFit/>
          </a:bodyPr>
          <a:lstStyle/>
          <a:p>
            <a:r>
              <a:rPr lang="en-US" sz="1600" b="1" dirty="0">
                <a:solidFill>
                  <a:srgbClr val="FF0000"/>
                </a:solidFill>
              </a:rPr>
              <a:t>DETAILED MICROSERVICE ARCHITECTURE</a:t>
            </a:r>
            <a:endParaRPr lang="en-IN" sz="1600" b="1" dirty="0">
              <a:solidFill>
                <a:srgbClr val="FF0000"/>
              </a:solidFill>
            </a:endParaRPr>
          </a:p>
        </p:txBody>
      </p:sp>
    </p:spTree>
    <p:extLst>
      <p:ext uri="{BB962C8B-B14F-4D97-AF65-F5344CB8AC3E}">
        <p14:creationId xmlns:p14="http://schemas.microsoft.com/office/powerpoint/2010/main" val="176045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3022144" y="106689"/>
            <a:ext cx="5845703"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Spring Microservice</a:t>
            </a:r>
            <a:endParaRPr lang="en-IN"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2" name="TextBox 1">
            <a:extLst>
              <a:ext uri="{FF2B5EF4-FFF2-40B4-BE49-F238E27FC236}">
                <a16:creationId xmlns:a16="http://schemas.microsoft.com/office/drawing/2014/main" id="{C3E6357B-B580-4325-BFC6-32B0427496C1}"/>
              </a:ext>
            </a:extLst>
          </p:cNvPr>
          <p:cNvSpPr txBox="1"/>
          <p:nvPr/>
        </p:nvSpPr>
        <p:spPr>
          <a:xfrm>
            <a:off x="771787" y="1124125"/>
            <a:ext cx="10970134" cy="1477328"/>
          </a:xfrm>
          <a:prstGeom prst="rect">
            <a:avLst/>
          </a:prstGeom>
          <a:noFill/>
        </p:spPr>
        <p:txBody>
          <a:bodyPr wrap="square" rtlCol="0">
            <a:spAutoFit/>
          </a:bodyPr>
          <a:lstStyle/>
          <a:p>
            <a:pPr marL="285750" indent="-285750" algn="just">
              <a:buFont typeface="Arial" panose="020B0604020202020204" pitchFamily="34" charset="0"/>
              <a:buChar char="•"/>
            </a:pPr>
            <a:r>
              <a:rPr lang="en-IN" dirty="0"/>
              <a:t>A microservice is an engineering approach focused on </a:t>
            </a:r>
            <a:r>
              <a:rPr lang="en-IN" b="1" dirty="0"/>
              <a:t>decomposing</a:t>
            </a:r>
            <a:r>
              <a:rPr lang="en-IN" dirty="0"/>
              <a:t> applications into </a:t>
            </a:r>
            <a:r>
              <a:rPr lang="en-IN" b="1" dirty="0"/>
              <a:t>single-function</a:t>
            </a:r>
            <a:r>
              <a:rPr lang="en-IN" dirty="0"/>
              <a:t> modules with </a:t>
            </a:r>
            <a:r>
              <a:rPr lang="en-IN" b="1" dirty="0"/>
              <a:t>well-defined interfaces</a:t>
            </a:r>
            <a:r>
              <a:rPr lang="en-IN" dirty="0"/>
              <a:t> which are </a:t>
            </a:r>
            <a:r>
              <a:rPr lang="en-IN" b="1" dirty="0"/>
              <a:t>independent</a:t>
            </a:r>
            <a:r>
              <a:rPr lang="en-IN" dirty="0"/>
              <a:t>ly deployed and operated by </a:t>
            </a:r>
            <a:r>
              <a:rPr lang="en-IN" b="1" dirty="0"/>
              <a:t>small teams</a:t>
            </a:r>
            <a:r>
              <a:rPr lang="en-IN" dirty="0"/>
              <a:t> who own the </a:t>
            </a:r>
            <a:r>
              <a:rPr lang="en-IN" b="1" dirty="0"/>
              <a:t>entire lifecycle </a:t>
            </a:r>
            <a:r>
              <a:rPr lang="en-IN" dirty="0"/>
              <a:t>of the service.</a:t>
            </a:r>
          </a:p>
          <a:p>
            <a:pPr marL="285750" indent="-285750" algn="just">
              <a:buFont typeface="Arial" panose="020B0604020202020204" pitchFamily="34" charset="0"/>
              <a:buChar char="•"/>
            </a:pPr>
            <a:r>
              <a:rPr lang="en-IN" b="1" dirty="0"/>
              <a:t>Microservices</a:t>
            </a:r>
            <a:r>
              <a:rPr lang="en-IN" dirty="0"/>
              <a:t> </a:t>
            </a:r>
            <a:r>
              <a:rPr lang="en-IN" i="1" dirty="0"/>
              <a:t>in a nutshell </a:t>
            </a:r>
            <a:r>
              <a:rPr lang="en-IN" dirty="0"/>
              <a:t>allows us to break our large system into number of independent collaborating components.</a:t>
            </a:r>
          </a:p>
        </p:txBody>
      </p:sp>
      <p:pic>
        <p:nvPicPr>
          <p:cNvPr id="3075" name="Picture 1" descr="http://www.springboottutorial.com/images/MonolithApplication.png">
            <a:extLst>
              <a:ext uri="{FF2B5EF4-FFF2-40B4-BE49-F238E27FC236}">
                <a16:creationId xmlns:a16="http://schemas.microsoft.com/office/drawing/2014/main" id="{DB8A80A6-75C5-4FD5-A2E8-0B2C6582B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8062" y="3086103"/>
            <a:ext cx="2181225" cy="101917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3" descr="http://www.springboottutorial.com/images/MicroservicesArchitectureSplit.png">
            <a:extLst>
              <a:ext uri="{FF2B5EF4-FFF2-40B4-BE49-F238E27FC236}">
                <a16:creationId xmlns:a16="http://schemas.microsoft.com/office/drawing/2014/main" id="{0FAB5991-A91A-4A79-8F92-3B984A97EC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509" y="4429950"/>
            <a:ext cx="5734050" cy="1028700"/>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2" descr="http://www.springboottutorial.com/images/Microservices-Chain-Example.png">
            <a:extLst>
              <a:ext uri="{FF2B5EF4-FFF2-40B4-BE49-F238E27FC236}">
                <a16:creationId xmlns:a16="http://schemas.microsoft.com/office/drawing/2014/main" id="{968EB7DB-F46A-45E7-BA20-8980B4ADCE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604" y="6156773"/>
            <a:ext cx="5734050" cy="3905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7CB23D44-2ADD-47C5-A0CD-511D0CC0E17E}"/>
              </a:ext>
            </a:extLst>
          </p:cNvPr>
          <p:cNvSpPr>
            <a:spLocks noChangeArrowheads="1"/>
          </p:cNvSpPr>
          <p:nvPr/>
        </p:nvSpPr>
        <p:spPr bwMode="auto">
          <a:xfrm>
            <a:off x="835135" y="2616020"/>
            <a:ext cx="90865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This is how a monolith would look like. One application for everything.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988EF0AA-21A8-47CE-A268-9842507FB72E}"/>
              </a:ext>
            </a:extLst>
          </p:cNvPr>
          <p:cNvSpPr/>
          <p:nvPr/>
        </p:nvSpPr>
        <p:spPr>
          <a:xfrm>
            <a:off x="1014597" y="4017064"/>
            <a:ext cx="10368402" cy="461665"/>
          </a:xfrm>
          <a:prstGeom prst="rect">
            <a:avLst/>
          </a:prstGeom>
        </p:spPr>
        <p:txBody>
          <a:bodyPr wrap="square">
            <a:spAutoFit/>
          </a:bodyPr>
          <a:lstStyle/>
          <a:p>
            <a:r>
              <a:rPr lang="en-IN" sz="1600" spc="-5" dirty="0">
                <a:solidFill>
                  <a:srgbClr val="000000"/>
                </a:solidFill>
                <a:latin typeface="Georgia" panose="02040502050405020303" pitchFamily="18" charset="0"/>
                <a:ea typeface="Calibri" panose="020F0502020204030204" pitchFamily="34" charset="0"/>
                <a:cs typeface="Times New Roman" panose="02020603050405020304" pitchFamily="18" charset="0"/>
              </a:rPr>
              <a:t>This</a:t>
            </a:r>
            <a:r>
              <a:rPr lang="en-IN" spc="-5" dirty="0">
                <a:solidFill>
                  <a:srgbClr val="000000"/>
                </a:solidFill>
                <a:latin typeface="Georgia" panose="02040502050405020303" pitchFamily="18" charset="0"/>
                <a:ea typeface="Calibri" panose="020F0502020204030204" pitchFamily="34" charset="0"/>
                <a:cs typeface="Times New Roman" panose="02020603050405020304" pitchFamily="18" charset="0"/>
              </a:rPr>
              <a:t> is how the same application would look like when developed using Microservices Architecture.</a:t>
            </a:r>
            <a:r>
              <a:rPr lang="en-IN" sz="2400" dirty="0">
                <a:solidFill>
                  <a:srgbClr val="333333"/>
                </a:solidFill>
                <a:effectLst/>
                <a:latin typeface="Georgia" panose="02040502050405020303" pitchFamily="18" charset="0"/>
                <a:ea typeface="Times New Roman" panose="02020603050405020304" pitchFamily="18" charset="0"/>
                <a:cs typeface="Times New Roman" panose="02020603050405020304" pitchFamily="18" charset="0"/>
              </a:rPr>
              <a:t> </a:t>
            </a:r>
            <a:endParaRPr lang="en-IN" dirty="0"/>
          </a:p>
        </p:txBody>
      </p:sp>
      <p:sp>
        <p:nvSpPr>
          <p:cNvPr id="9" name="Rectangle 8">
            <a:extLst>
              <a:ext uri="{FF2B5EF4-FFF2-40B4-BE49-F238E27FC236}">
                <a16:creationId xmlns:a16="http://schemas.microsoft.com/office/drawing/2014/main" id="{CF3A743A-810C-4E35-8607-1429EEAFC31C}"/>
              </a:ext>
            </a:extLst>
          </p:cNvPr>
          <p:cNvSpPr/>
          <p:nvPr/>
        </p:nvSpPr>
        <p:spPr>
          <a:xfrm>
            <a:off x="1014597" y="5447778"/>
            <a:ext cx="10898240" cy="398699"/>
          </a:xfrm>
          <a:prstGeom prst="rect">
            <a:avLst/>
          </a:prstGeom>
        </p:spPr>
        <p:txBody>
          <a:bodyPr wrap="square">
            <a:spAutoFit/>
          </a:bodyPr>
          <a:lstStyle/>
          <a:p>
            <a:pPr>
              <a:lnSpc>
                <a:spcPct val="107000"/>
              </a:lnSpc>
              <a:spcAft>
                <a:spcPts val="800"/>
              </a:spcAft>
            </a:pPr>
            <a:r>
              <a:rPr lang="en-IN" sz="1600" spc="-5" dirty="0">
                <a:solidFill>
                  <a:srgbClr val="000000"/>
                </a:solidFill>
                <a:latin typeface="Georgia" panose="02040502050405020303" pitchFamily="18" charset="0"/>
                <a:ea typeface="Calibri" panose="020F0502020204030204" pitchFamily="34" charset="0"/>
                <a:cs typeface="Times New Roman" panose="02020603050405020304" pitchFamily="18" charset="0"/>
              </a:rPr>
              <a:t>Microservice Architectures involve a number of small, well designed, components interacting with messages.</a:t>
            </a:r>
            <a:r>
              <a:rPr lang="en-IN" sz="2000" dirty="0">
                <a:solidFill>
                  <a:srgbClr val="333333"/>
                </a:solidFill>
                <a:effectLst/>
                <a:latin typeface="Georgia" panose="02040502050405020303" pitchFamily="18" charset="0"/>
                <a:ea typeface="Times New Roman" panose="02020603050405020304" pitchFamily="18" charset="0"/>
                <a:cs typeface="Times New Roman" panose="02020603050405020304" pitchFamily="18" charset="0"/>
              </a:rPr>
              <a:t> </a:t>
            </a:r>
            <a:endParaRPr lang="en-IN" sz="1600" dirty="0">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411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4039664" y="106689"/>
            <a:ext cx="3810659"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Spring Cloud</a:t>
            </a:r>
            <a:endParaRPr lang="en-IN"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2" name="TextBox 1">
            <a:extLst>
              <a:ext uri="{FF2B5EF4-FFF2-40B4-BE49-F238E27FC236}">
                <a16:creationId xmlns:a16="http://schemas.microsoft.com/office/drawing/2014/main" id="{C3E6357B-B580-4325-BFC6-32B0427496C1}"/>
              </a:ext>
            </a:extLst>
          </p:cNvPr>
          <p:cNvSpPr txBox="1"/>
          <p:nvPr/>
        </p:nvSpPr>
        <p:spPr>
          <a:xfrm>
            <a:off x="771787" y="1124125"/>
            <a:ext cx="10970134" cy="3416320"/>
          </a:xfrm>
          <a:prstGeom prst="rect">
            <a:avLst/>
          </a:prstGeom>
          <a:noFill/>
        </p:spPr>
        <p:txBody>
          <a:bodyPr wrap="square" rtlCol="0">
            <a:spAutoFit/>
          </a:bodyPr>
          <a:lstStyle/>
          <a:p>
            <a:pPr marL="285750" indent="-285750" algn="just">
              <a:buFont typeface="Arial" panose="020B0604020202020204" pitchFamily="34" charset="0"/>
              <a:buChar char="•"/>
            </a:pPr>
            <a:r>
              <a:rPr lang="en-IN" dirty="0"/>
              <a:t>Spring Cloud is a framework for building robust cloud applications. It facilitates the development of applications by providing solutions to many of the common problems faced when building distributed system.</a:t>
            </a:r>
          </a:p>
          <a:p>
            <a:pPr marL="285750" indent="-285750">
              <a:buFont typeface="Arial" panose="020B0604020202020204" pitchFamily="34" charset="0"/>
              <a:buChar char="•"/>
            </a:pPr>
            <a:r>
              <a:rPr lang="en-IN" b="1" dirty="0"/>
              <a:t>Spring Cloud- </a:t>
            </a:r>
            <a:r>
              <a:rPr lang="en-IN" i="1" dirty="0"/>
              <a:t>which builds on top of Spring Boot*</a:t>
            </a:r>
            <a:r>
              <a:rPr lang="en-IN" dirty="0"/>
              <a:t>, provides a set of tools to quickly build cloud-based microservices. Spring Cloud provides tools for developers to quickly build some of the common patterns in distributed systems.</a:t>
            </a:r>
          </a:p>
          <a:p>
            <a:pPr marL="285750" lvl="0" indent="-285750" eaLnBrk="0" fontAlgn="base" hangingPunct="0">
              <a:spcBef>
                <a:spcPct val="0"/>
              </a:spcBef>
              <a:spcAft>
                <a:spcPct val="0"/>
              </a:spcAft>
              <a:buFont typeface="Arial" panose="020B0604020202020204" pitchFamily="34" charset="0"/>
              <a:buChar char="•"/>
            </a:pPr>
            <a:r>
              <a:rPr lang="en-US" altLang="en-US" dirty="0"/>
              <a:t>Spring Cloud takes a very declarative approach, and often you get a lot of features with just a </a:t>
            </a:r>
            <a:r>
              <a:rPr lang="en-US" altLang="en-US" dirty="0" err="1"/>
              <a:t>classpath</a:t>
            </a:r>
            <a:r>
              <a:rPr lang="en-US" altLang="en-US" dirty="0"/>
              <a:t> change and/or an annotation.</a:t>
            </a:r>
          </a:p>
          <a:p>
            <a:pPr marL="285750" indent="-285750" eaLnBrk="0" fontAlgn="base" hangingPunct="0">
              <a:spcBef>
                <a:spcPct val="0"/>
              </a:spcBef>
              <a:spcAft>
                <a:spcPct val="0"/>
              </a:spcAft>
              <a:buFont typeface="Arial" panose="020B0604020202020204" pitchFamily="34" charset="0"/>
              <a:buChar char="•"/>
            </a:pPr>
            <a:r>
              <a:rPr lang="en-US" altLang="en-US" dirty="0"/>
              <a:t>Example application that is a discovery client:</a:t>
            </a:r>
          </a:p>
          <a:p>
            <a:pPr lvl="0" eaLnBrk="0" fontAlgn="base" hangingPunct="0">
              <a:spcBef>
                <a:spcPct val="0"/>
              </a:spcBef>
              <a:spcAft>
                <a:spcPct val="0"/>
              </a:spcAft>
            </a:pPr>
            <a:endParaRPr lang="en-US" altLang="en-US" dirty="0"/>
          </a:p>
          <a:p>
            <a:pPr marL="285750" indent="-285750">
              <a:buFont typeface="Arial" panose="020B0604020202020204" pitchFamily="34" charset="0"/>
              <a:buChar char="•"/>
            </a:pPr>
            <a:endParaRPr lang="en-IN" dirty="0"/>
          </a:p>
          <a:p>
            <a:pPr marL="800100" lvl="1" indent="-342900">
              <a:buFont typeface="+mj-lt"/>
              <a:buAutoNum type="alphaLcParenR"/>
            </a:pPr>
            <a:endParaRPr lang="en-IN" b="1" i="1" dirty="0"/>
          </a:p>
          <a:p>
            <a:pPr marL="800100" lvl="1" indent="-342900">
              <a:buFont typeface="+mj-lt"/>
              <a:buAutoNum type="alphaLcParenR"/>
            </a:pPr>
            <a:endParaRPr lang="en-IN" dirty="0"/>
          </a:p>
        </p:txBody>
      </p:sp>
      <p:sp>
        <p:nvSpPr>
          <p:cNvPr id="5" name="TextBox 4">
            <a:extLst>
              <a:ext uri="{FF2B5EF4-FFF2-40B4-BE49-F238E27FC236}">
                <a16:creationId xmlns:a16="http://schemas.microsoft.com/office/drawing/2014/main" id="{15DC33B4-06A1-41FB-B98E-8C51A1DC0EAC}"/>
              </a:ext>
            </a:extLst>
          </p:cNvPr>
          <p:cNvSpPr txBox="1"/>
          <p:nvPr/>
        </p:nvSpPr>
        <p:spPr>
          <a:xfrm>
            <a:off x="276837" y="5914239"/>
            <a:ext cx="11660697" cy="523220"/>
          </a:xfrm>
          <a:prstGeom prst="rect">
            <a:avLst/>
          </a:prstGeom>
          <a:noFill/>
          <a:ln>
            <a:solidFill>
              <a:schemeClr val="accent2">
                <a:lumMod val="60000"/>
                <a:lumOff val="40000"/>
              </a:schemeClr>
            </a:solidFill>
          </a:ln>
        </p:spPr>
        <p:txBody>
          <a:bodyPr wrap="square" rtlCol="0">
            <a:spAutoFit/>
          </a:bodyPr>
          <a:lstStyle/>
          <a:p>
            <a:r>
              <a:rPr lang="en-IN" sz="1400" i="1" dirty="0">
                <a:solidFill>
                  <a:schemeClr val="accent1">
                    <a:lumMod val="75000"/>
                  </a:schemeClr>
                </a:solidFill>
              </a:rPr>
              <a:t>*Spring Boot is an efficient framework for creating a Spring-based application. Anyone with basic Java programming skills can quickly create and run a Spring Boot microservice.</a:t>
            </a:r>
          </a:p>
        </p:txBody>
      </p:sp>
      <p:pic>
        <p:nvPicPr>
          <p:cNvPr id="6" name="Picture 5">
            <a:extLst>
              <a:ext uri="{FF2B5EF4-FFF2-40B4-BE49-F238E27FC236}">
                <a16:creationId xmlns:a16="http://schemas.microsoft.com/office/drawing/2014/main" id="{6CBF7C5C-C6F7-4710-86F3-ED815043CFC1}"/>
              </a:ext>
            </a:extLst>
          </p:cNvPr>
          <p:cNvPicPr>
            <a:picLocks noChangeAspect="1"/>
          </p:cNvPicPr>
          <p:nvPr/>
        </p:nvPicPr>
        <p:blipFill>
          <a:blip r:embed="rId2"/>
          <a:stretch>
            <a:fillRect/>
          </a:stretch>
        </p:blipFill>
        <p:spPr>
          <a:xfrm>
            <a:off x="1085315" y="3403833"/>
            <a:ext cx="10656606" cy="2128559"/>
          </a:xfrm>
          <a:prstGeom prst="rect">
            <a:avLst/>
          </a:prstGeom>
        </p:spPr>
      </p:pic>
    </p:spTree>
    <p:extLst>
      <p:ext uri="{BB962C8B-B14F-4D97-AF65-F5344CB8AC3E}">
        <p14:creationId xmlns:p14="http://schemas.microsoft.com/office/powerpoint/2010/main" val="1958089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3224795" y="106689"/>
            <a:ext cx="5440400"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Spring Cloud Tools</a:t>
            </a:r>
            <a:endParaRPr lang="en-IN"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5" name="TextBox 4">
            <a:extLst>
              <a:ext uri="{FF2B5EF4-FFF2-40B4-BE49-F238E27FC236}">
                <a16:creationId xmlns:a16="http://schemas.microsoft.com/office/drawing/2014/main" id="{15DC33B4-06A1-41FB-B98E-8C51A1DC0EAC}"/>
              </a:ext>
            </a:extLst>
          </p:cNvPr>
          <p:cNvSpPr txBox="1"/>
          <p:nvPr/>
        </p:nvSpPr>
        <p:spPr>
          <a:xfrm>
            <a:off x="276837" y="5914239"/>
            <a:ext cx="11660697" cy="523220"/>
          </a:xfrm>
          <a:prstGeom prst="rect">
            <a:avLst/>
          </a:prstGeom>
          <a:noFill/>
          <a:ln>
            <a:solidFill>
              <a:schemeClr val="accent2">
                <a:lumMod val="60000"/>
                <a:lumOff val="40000"/>
              </a:schemeClr>
            </a:solidFill>
          </a:ln>
        </p:spPr>
        <p:txBody>
          <a:bodyPr wrap="square" rtlCol="0">
            <a:spAutoFit/>
          </a:bodyPr>
          <a:lstStyle/>
          <a:p>
            <a:r>
              <a:rPr lang="en-IN" sz="1400" i="1" dirty="0">
                <a:solidFill>
                  <a:schemeClr val="accent1">
                    <a:lumMod val="75000"/>
                  </a:schemeClr>
                </a:solidFill>
              </a:rPr>
              <a:t>*Spring Boot is an efficient framework for creating a Spring-based application. Anyone with basic Java programming skills can quickly create and run a Spring Boot microservice.</a:t>
            </a:r>
          </a:p>
        </p:txBody>
      </p:sp>
      <p:sp>
        <p:nvSpPr>
          <p:cNvPr id="2" name="Rectangle 1">
            <a:extLst>
              <a:ext uri="{FF2B5EF4-FFF2-40B4-BE49-F238E27FC236}">
                <a16:creationId xmlns:a16="http://schemas.microsoft.com/office/drawing/2014/main" id="{E0DDF1E5-E4A1-47EE-ABD8-6E388EF255CE}"/>
              </a:ext>
            </a:extLst>
          </p:cNvPr>
          <p:cNvSpPr/>
          <p:nvPr/>
        </p:nvSpPr>
        <p:spPr>
          <a:xfrm>
            <a:off x="562062" y="1276062"/>
            <a:ext cx="10393960" cy="2862322"/>
          </a:xfrm>
          <a:prstGeom prst="rect">
            <a:avLst/>
          </a:prstGeom>
        </p:spPr>
        <p:txBody>
          <a:bodyPr wrap="square">
            <a:spAutoFit/>
          </a:bodyPr>
          <a:lstStyle/>
          <a:p>
            <a:r>
              <a:rPr lang="en-IN" dirty="0">
                <a:latin typeface="Georgia" panose="02040502050405020303" pitchFamily="18" charset="0"/>
              </a:rPr>
              <a:t>Spring Cloud provides the following tools:</a:t>
            </a: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Configuration Management</a:t>
            </a:r>
            <a:r>
              <a:rPr lang="en-IN" dirty="0">
                <a:latin typeface="Georgia" panose="02040502050405020303" pitchFamily="18" charset="0"/>
              </a:rPr>
              <a:t>: Spring Config Server (with GIT repository)</a:t>
            </a: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Service Registration and Discovery </a:t>
            </a:r>
            <a:r>
              <a:rPr lang="en-IN" dirty="0">
                <a:latin typeface="Georgia" panose="02040502050405020303" pitchFamily="18" charset="0"/>
              </a:rPr>
              <a:t>-Eureka Server (Netflix)</a:t>
            </a: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Gateway to client applications </a:t>
            </a:r>
            <a:r>
              <a:rPr lang="en-IN" dirty="0">
                <a:latin typeface="Georgia" panose="02040502050405020303" pitchFamily="18" charset="0"/>
              </a:rPr>
              <a:t>- </a:t>
            </a:r>
            <a:r>
              <a:rPr lang="en-IN" dirty="0" err="1">
                <a:latin typeface="Georgia" panose="02040502050405020303" pitchFamily="18" charset="0"/>
              </a:rPr>
              <a:t>Zuul</a:t>
            </a:r>
            <a:r>
              <a:rPr lang="en-IN" dirty="0">
                <a:latin typeface="Georgia" panose="02040502050405020303" pitchFamily="18" charset="0"/>
              </a:rPr>
              <a:t> Gateway (Netflix)</a:t>
            </a: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Authentication Service </a:t>
            </a:r>
            <a:r>
              <a:rPr lang="en-IN" b="1" i="1" dirty="0">
                <a:latin typeface="Georgia" panose="02040502050405020303" pitchFamily="18" charset="0"/>
              </a:rPr>
              <a:t>-</a:t>
            </a:r>
            <a:r>
              <a:rPr lang="en-IN" i="1" dirty="0">
                <a:latin typeface="Georgia" panose="02040502050405020303" pitchFamily="18" charset="0"/>
              </a:rPr>
              <a:t>Spring Cloud Security, JWT, Outh2 -</a:t>
            </a: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Rest Client </a:t>
            </a:r>
            <a:r>
              <a:rPr lang="en-IN" dirty="0">
                <a:latin typeface="Georgia" panose="02040502050405020303" pitchFamily="18" charset="0"/>
              </a:rPr>
              <a:t>- </a:t>
            </a:r>
            <a:r>
              <a:rPr lang="en-IN" dirty="0" err="1">
                <a:latin typeface="Georgia" panose="02040502050405020303" pitchFamily="18" charset="0"/>
              </a:rPr>
              <a:t>FeignClient</a:t>
            </a:r>
            <a:r>
              <a:rPr lang="en-IN" dirty="0">
                <a:latin typeface="Georgia" panose="02040502050405020303" pitchFamily="18" charset="0"/>
              </a:rPr>
              <a:t> and </a:t>
            </a:r>
            <a:r>
              <a:rPr lang="en-IN" dirty="0" err="1">
                <a:latin typeface="Georgia" panose="02040502050405020303" pitchFamily="18" charset="0"/>
              </a:rPr>
              <a:t>RestTemplate</a:t>
            </a:r>
            <a:endParaRPr lang="en-IN" i="1" dirty="0">
              <a:latin typeface="Georgia" panose="02040502050405020303" pitchFamily="18" charset="0"/>
            </a:endParaRP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Load Balancer </a:t>
            </a:r>
            <a:r>
              <a:rPr lang="en-IN" dirty="0">
                <a:latin typeface="Georgia" panose="02040502050405020303" pitchFamily="18" charset="0"/>
              </a:rPr>
              <a:t>- Using Ribbon Approach</a:t>
            </a:r>
            <a:endParaRPr lang="en-IN" i="1" dirty="0">
              <a:latin typeface="Georgia" panose="02040502050405020303" pitchFamily="18" charset="0"/>
            </a:endParaRP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Circuit Breaker Pattern </a:t>
            </a:r>
            <a:r>
              <a:rPr lang="en-IN" dirty="0">
                <a:latin typeface="Georgia" panose="02040502050405020303" pitchFamily="18" charset="0"/>
              </a:rPr>
              <a:t>- </a:t>
            </a:r>
            <a:r>
              <a:rPr lang="en-IN" dirty="0" err="1">
                <a:latin typeface="Georgia" panose="02040502050405020303" pitchFamily="18" charset="0"/>
              </a:rPr>
              <a:t>Hystrix</a:t>
            </a:r>
            <a:endParaRPr lang="en-IN" i="1" dirty="0">
              <a:latin typeface="Georgia" panose="02040502050405020303" pitchFamily="18" charset="0"/>
            </a:endParaRP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Distributed log tracing </a:t>
            </a:r>
            <a:r>
              <a:rPr lang="en-IN" dirty="0">
                <a:latin typeface="Georgia" panose="02040502050405020303" pitchFamily="18" charset="0"/>
              </a:rPr>
              <a:t>- </a:t>
            </a:r>
            <a:r>
              <a:rPr lang="en-IN" dirty="0" err="1">
                <a:latin typeface="Georgia" panose="02040502050405020303" pitchFamily="18" charset="0"/>
              </a:rPr>
              <a:t>Zipkin</a:t>
            </a:r>
            <a:r>
              <a:rPr lang="en-IN" dirty="0">
                <a:latin typeface="Georgia" panose="02040502050405020303" pitchFamily="18" charset="0"/>
              </a:rPr>
              <a:t> and Sleuth</a:t>
            </a:r>
            <a:endParaRPr lang="en-IN" i="1" dirty="0">
              <a:latin typeface="Georgia" panose="02040502050405020303" pitchFamily="18" charset="0"/>
            </a:endParaRP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Managing, Searching, and Visualizing Logs </a:t>
            </a:r>
            <a:r>
              <a:rPr lang="en-IN" dirty="0">
                <a:latin typeface="Georgia" panose="02040502050405020303" pitchFamily="18" charset="0"/>
              </a:rPr>
              <a:t>- ELK (Elasticsearch, Logstash, Kibana)</a:t>
            </a:r>
            <a:endParaRPr lang="en-IN" i="1" dirty="0">
              <a:latin typeface="Georgia" panose="02040502050405020303" pitchFamily="18" charset="0"/>
            </a:endParaRPr>
          </a:p>
        </p:txBody>
      </p:sp>
    </p:spTree>
    <p:extLst>
      <p:ext uri="{BB962C8B-B14F-4D97-AF65-F5344CB8AC3E}">
        <p14:creationId xmlns:p14="http://schemas.microsoft.com/office/powerpoint/2010/main" val="3876517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123346" y="226330"/>
            <a:ext cx="10684080" cy="523220"/>
          </a:xfrm>
          <a:prstGeom prst="rect">
            <a:avLst/>
          </a:prstGeom>
          <a:noFill/>
        </p:spPr>
        <p:txBody>
          <a:bodyPr wrap="none" lIns="91440" tIns="45720" rIns="91440" bIns="45720">
            <a:spAutoFit/>
          </a:bodyPr>
          <a:lstStyle/>
          <a:p>
            <a:pPr algn="ctr"/>
            <a:r>
              <a:rPr lang="en-US" sz="28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Service Registration and Discovery - Eureka Server (owned by Netflix)</a:t>
            </a:r>
            <a:endParaRPr lang="en-IN" sz="32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2" name="TextBox 1">
            <a:extLst>
              <a:ext uri="{FF2B5EF4-FFF2-40B4-BE49-F238E27FC236}">
                <a16:creationId xmlns:a16="http://schemas.microsoft.com/office/drawing/2014/main" id="{C3E6357B-B580-4325-BFC6-32B0427496C1}"/>
              </a:ext>
            </a:extLst>
          </p:cNvPr>
          <p:cNvSpPr txBox="1"/>
          <p:nvPr/>
        </p:nvSpPr>
        <p:spPr>
          <a:xfrm>
            <a:off x="199219" y="927572"/>
            <a:ext cx="10970134" cy="3323987"/>
          </a:xfrm>
          <a:prstGeom prst="rect">
            <a:avLst/>
          </a:prstGeom>
          <a:noFill/>
        </p:spPr>
        <p:txBody>
          <a:bodyPr wrap="square" rtlCol="0">
            <a:spAutoFit/>
          </a:bodyPr>
          <a:lstStyle/>
          <a:p>
            <a:pPr marL="285750" lvl="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Eureka Server or service will register every microservice and then the client microservice will look up the Eureka server to get a dependent microservice to get the job done without knowing the IP address of dependent microservice. </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Eureka Server is owned by Netflix and in this, Spring Cloud offers a declarative way to register and invoke services by Java annotation.</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It’s duty to give names to each microservice. Why?</a:t>
            </a:r>
          </a:p>
          <a:p>
            <a:pPr marL="742950" lvl="1"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No need to hardcode the IP addresses of microservices.</a:t>
            </a:r>
          </a:p>
          <a:p>
            <a:pPr marL="742950" lvl="1"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What if services use dynamic IP addresses; when autoscaling.</a:t>
            </a:r>
          </a:p>
          <a:p>
            <a:pPr lvl="1"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Every service register itself with Eureka, and pings Eureka server to notify that it’s alive. If Eureka server didn’t receive any notification from a service. This service is </a:t>
            </a:r>
            <a:r>
              <a:rPr lang="en-IN" sz="1600" b="1" dirty="0">
                <a:latin typeface="Times New Roman" panose="02020603050405020304" pitchFamily="18" charset="0"/>
                <a:cs typeface="Times New Roman" panose="02020603050405020304" pitchFamily="18" charset="0"/>
              </a:rPr>
              <a:t>unregistered from the Eureka server automatically.</a:t>
            </a:r>
            <a:endParaRPr lang="en-IN" sz="1600"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36960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435748" y="124564"/>
            <a:ext cx="9810659" cy="523220"/>
          </a:xfrm>
          <a:prstGeom prst="rect">
            <a:avLst/>
          </a:prstGeom>
          <a:noFill/>
        </p:spPr>
        <p:txBody>
          <a:bodyPr wrap="square" lIns="91440" tIns="45720" rIns="91440" bIns="45720">
            <a:spAutoFit/>
          </a:bodyPr>
          <a:lstStyle/>
          <a:p>
            <a:pPr algn="ctr"/>
            <a:r>
              <a:rPr lang="en-IN" sz="2800" b="1"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Gateway to client applications - </a:t>
            </a:r>
            <a:r>
              <a:rPr lang="en-IN" sz="2800" b="1" dirty="0" err="1">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Zuul</a:t>
            </a:r>
            <a:r>
              <a:rPr lang="en-IN" sz="2800" b="1"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 Gateway (Netflix)</a:t>
            </a:r>
          </a:p>
        </p:txBody>
      </p:sp>
      <p:sp>
        <p:nvSpPr>
          <p:cNvPr id="2" name="TextBox 1">
            <a:extLst>
              <a:ext uri="{FF2B5EF4-FFF2-40B4-BE49-F238E27FC236}">
                <a16:creationId xmlns:a16="http://schemas.microsoft.com/office/drawing/2014/main" id="{C3E6357B-B580-4325-BFC6-32B0427496C1}"/>
              </a:ext>
            </a:extLst>
          </p:cNvPr>
          <p:cNvSpPr txBox="1"/>
          <p:nvPr/>
        </p:nvSpPr>
        <p:spPr>
          <a:xfrm>
            <a:off x="199219" y="961755"/>
            <a:ext cx="10970134" cy="369332"/>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	</a:t>
            </a:r>
          </a:p>
        </p:txBody>
      </p:sp>
      <p:sp>
        <p:nvSpPr>
          <p:cNvPr id="7" name="Rectangle 6">
            <a:extLst>
              <a:ext uri="{FF2B5EF4-FFF2-40B4-BE49-F238E27FC236}">
                <a16:creationId xmlns:a16="http://schemas.microsoft.com/office/drawing/2014/main" id="{3BE0231D-C36B-4791-A720-8A6656CDB526}"/>
              </a:ext>
            </a:extLst>
          </p:cNvPr>
          <p:cNvSpPr/>
          <p:nvPr/>
        </p:nvSpPr>
        <p:spPr>
          <a:xfrm>
            <a:off x="293134" y="961755"/>
            <a:ext cx="11459841" cy="4962897"/>
          </a:xfrm>
          <a:prstGeom prst="rect">
            <a:avLst/>
          </a:prstGeom>
        </p:spPr>
        <p:txBody>
          <a:bodyPr wrap="square">
            <a:spAutoFit/>
          </a:bodyPr>
          <a:lstStyle/>
          <a:p>
            <a:pPr marL="400050" indent="-171450" algn="just">
              <a:buFont typeface="Arial" panose="020B0604020202020204" pitchFamily="34" charset="0"/>
              <a:buChar char="•"/>
            </a:pPr>
            <a:r>
              <a:rPr lang="en-IN" sz="1050" spc="-5" dirty="0">
                <a:solidFill>
                  <a:srgbClr val="000000"/>
                </a:solidFill>
                <a:latin typeface="Georgia" panose="02040502050405020303" pitchFamily="18" charset="0"/>
                <a:ea typeface="Calibri" panose="020F0502020204030204" pitchFamily="34" charset="0"/>
                <a:cs typeface="Times New Roman" panose="02020603050405020304" pitchFamily="18" charset="0"/>
              </a:rPr>
              <a:t>A gateway is a single-entry point into the system, used to handle requests by routing them to the corresponding microservice. It can also be used for authentication, monitoring, and more.</a:t>
            </a:r>
            <a:endParaRPr lang="en-IN" sz="1050" dirty="0">
              <a:latin typeface="Georgia" panose="02040502050405020303" pitchFamily="18" charset="0"/>
              <a:ea typeface="Calibri" panose="020F0502020204030204" pitchFamily="34" charset="0"/>
              <a:cs typeface="Times New Roman" panose="02020603050405020304" pitchFamily="18" charset="0"/>
            </a:endParaRPr>
          </a:p>
          <a:p>
            <a:pPr marL="228600" algn="just"/>
            <a:endParaRPr lang="en-IN" sz="1050" b="1" i="1"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endParaRPr>
          </a:p>
          <a:p>
            <a:pPr marL="400050" indent="-171450" algn="just">
              <a:buFont typeface="Arial" panose="020B0604020202020204" pitchFamily="34" charset="0"/>
              <a:buChar char="•"/>
            </a:pPr>
            <a:r>
              <a:rPr lang="en-IN" sz="1050" b="1" i="1"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Why it is required</a:t>
            </a:r>
            <a:r>
              <a:rPr lang="en-IN" sz="1050" b="1"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 </a:t>
            </a:r>
            <a:r>
              <a:rPr lang="en-IN" sz="1050"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And as we spin more instances of services, each with a different port numbers, So, now the question is: </a:t>
            </a:r>
            <a:r>
              <a:rPr lang="en-IN" sz="1050" i="1"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How can we call the services from the browser and distribute the requests among their instances running at different ports?</a:t>
            </a:r>
            <a:endParaRPr lang="en-IN" sz="1050" dirty="0">
              <a:latin typeface="Georgia" panose="02040502050405020303" pitchFamily="18" charset="0"/>
              <a:ea typeface="Calibri" panose="020F0502020204030204" pitchFamily="34" charset="0"/>
              <a:cs typeface="Times New Roman" panose="02020603050405020304" pitchFamily="18" charset="0"/>
            </a:endParaRPr>
          </a:p>
          <a:p>
            <a:pPr indent="228600" algn="just"/>
            <a:endParaRPr lang="en-IN" sz="1050"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endParaRPr>
          </a:p>
          <a:p>
            <a:pPr indent="228600" algn="just"/>
            <a:r>
              <a:rPr lang="en-IN" sz="1050"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    Well, a common solution is to use a Gateway.</a:t>
            </a:r>
          </a:p>
          <a:p>
            <a:pPr indent="228600" algn="just"/>
            <a:endParaRPr lang="en-IN" sz="1050"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IN" sz="1050" dirty="0">
                <a:latin typeface="Georgia" panose="02040502050405020303" pitchFamily="18" charset="0"/>
                <a:ea typeface="Calibri" panose="020F0502020204030204" pitchFamily="34" charset="0"/>
                <a:cs typeface="Times New Roman" panose="02020603050405020304" pitchFamily="18" charset="0"/>
              </a:rPr>
              <a:t>What’s </a:t>
            </a:r>
            <a:r>
              <a:rPr lang="en-IN" sz="1050" dirty="0" err="1">
                <a:latin typeface="Georgia" panose="02040502050405020303" pitchFamily="18" charset="0"/>
                <a:ea typeface="Calibri" panose="020F0502020204030204" pitchFamily="34" charset="0"/>
                <a:cs typeface="Times New Roman" panose="02020603050405020304" pitchFamily="18" charset="0"/>
              </a:rPr>
              <a:t>Zuul</a:t>
            </a:r>
            <a:r>
              <a:rPr lang="en-IN" sz="1050" dirty="0">
                <a:latin typeface="Georgia" panose="02040502050405020303" pitchFamily="18" charset="0"/>
                <a:ea typeface="Calibri" panose="020F0502020204030204" pitchFamily="34" charset="0"/>
                <a:cs typeface="Times New Roman" panose="02020603050405020304" pitchFamily="18" charset="0"/>
              </a:rPr>
              <a:t>?</a:t>
            </a:r>
          </a:p>
          <a:p>
            <a:pPr indent="228600" algn="just"/>
            <a:r>
              <a:rPr lang="en-IN" sz="1050" dirty="0">
                <a:latin typeface="Georgia" panose="02040502050405020303" pitchFamily="18" charset="0"/>
                <a:ea typeface="Calibri" panose="020F0502020204030204" pitchFamily="34" charset="0"/>
                <a:cs typeface="Times New Roman" panose="02020603050405020304" pitchFamily="18" charset="0"/>
              </a:rPr>
              <a:t>It’s a proxy, gateway, an intermediate layer between the users and your services.</a:t>
            </a:r>
          </a:p>
          <a:p>
            <a:pPr indent="228600" algn="just"/>
            <a:r>
              <a:rPr lang="en-IN" sz="1050" dirty="0">
                <a:latin typeface="Georgia" panose="02040502050405020303" pitchFamily="18" charset="0"/>
                <a:ea typeface="Calibri" panose="020F0502020204030204" pitchFamily="34" charset="0"/>
                <a:cs typeface="Times New Roman" panose="02020603050405020304" pitchFamily="18" charset="0"/>
              </a:rPr>
              <a:t>Eureka server solved the problem of giving names to services instead of hardcoding their IP addresses.</a:t>
            </a:r>
          </a:p>
          <a:p>
            <a:pPr indent="228600" algn="just"/>
            <a:r>
              <a:rPr lang="en-IN" sz="1050" dirty="0">
                <a:latin typeface="Georgia" panose="02040502050405020303" pitchFamily="18" charset="0"/>
                <a:ea typeface="Calibri" panose="020F0502020204030204" pitchFamily="34" charset="0"/>
                <a:cs typeface="Times New Roman" panose="02020603050405020304" pitchFamily="18" charset="0"/>
              </a:rPr>
              <a:t>But, still, we may have more than one service (instances) running on different ports. So, </a:t>
            </a:r>
            <a:r>
              <a:rPr lang="en-IN" sz="1050" dirty="0" err="1">
                <a:latin typeface="Georgia" panose="02040502050405020303" pitchFamily="18" charset="0"/>
                <a:ea typeface="Calibri" panose="020F0502020204030204" pitchFamily="34" charset="0"/>
                <a:cs typeface="Times New Roman" panose="02020603050405020304" pitchFamily="18" charset="0"/>
              </a:rPr>
              <a:t>Zuul</a:t>
            </a:r>
            <a:r>
              <a:rPr lang="en-IN" sz="1050" dirty="0">
                <a:latin typeface="Georgia" panose="02040502050405020303" pitchFamily="18" charset="0"/>
                <a:ea typeface="Calibri" panose="020F0502020204030204" pitchFamily="34" charset="0"/>
                <a:cs typeface="Times New Roman" panose="02020603050405020304" pitchFamily="18" charset="0"/>
              </a:rPr>
              <a:t> …</a:t>
            </a:r>
          </a:p>
          <a:p>
            <a:pPr marL="171450" indent="-171450" algn="just">
              <a:buFont typeface="Arial" panose="020B0604020202020204" pitchFamily="34" charset="0"/>
              <a:buChar char="•"/>
            </a:pPr>
            <a:r>
              <a:rPr lang="en-IN" sz="1050" dirty="0">
                <a:latin typeface="Georgia" panose="02040502050405020303" pitchFamily="18" charset="0"/>
                <a:ea typeface="Calibri" panose="020F0502020204030204" pitchFamily="34" charset="0"/>
                <a:cs typeface="Times New Roman" panose="02020603050405020304" pitchFamily="18" charset="0"/>
              </a:rPr>
              <a:t>Maps between a prefix path, say/gallery/** and a service gallery-service. It uses Eureka server to route the requested service.</a:t>
            </a:r>
          </a:p>
          <a:p>
            <a:pPr marL="285750" lvl="0" indent="-285750">
              <a:buFont typeface="Arial" panose="020B0604020202020204" pitchFamily="34" charset="0"/>
              <a:buChar char="•"/>
            </a:pPr>
            <a:r>
              <a:rPr lang="en-IN" b="1" dirty="0"/>
              <a:t>It’s worth mentioning that </a:t>
            </a:r>
            <a:r>
              <a:rPr lang="en-IN" b="1" dirty="0" err="1"/>
              <a:t>Zuul</a:t>
            </a:r>
            <a:r>
              <a:rPr lang="en-IN" b="1" dirty="0"/>
              <a:t> acts as a Eureka client. So, we give it a name, port, and link to Eureka server (same as we did with image service).</a:t>
            </a:r>
            <a:endParaRPr lang="en-IN" dirty="0"/>
          </a:p>
          <a:p>
            <a:r>
              <a:rPr lang="en-IN" dirty="0"/>
              <a:t> </a:t>
            </a:r>
          </a:p>
          <a:p>
            <a:pPr marL="171450" indent="-171450" algn="just">
              <a:buFont typeface="Arial" panose="020B0604020202020204" pitchFamily="34" charset="0"/>
              <a:buChar char="•"/>
            </a:pPr>
            <a:endParaRPr lang="en-IN" sz="1050" dirty="0">
              <a:latin typeface="Georgia" panose="02040502050405020303" pitchFamily="18" charset="0"/>
              <a:ea typeface="Calibri" panose="020F0502020204030204" pitchFamily="34" charset="0"/>
              <a:cs typeface="Times New Roman" panose="02020603050405020304" pitchFamily="18" charset="0"/>
            </a:endParaRPr>
          </a:p>
          <a:p>
            <a:pPr marL="171450" indent="-171450" algn="just">
              <a:buFont typeface="Arial" panose="020B0604020202020204" pitchFamily="34" charset="0"/>
              <a:buChar char="•"/>
            </a:pPr>
            <a:r>
              <a:rPr lang="en-IN" sz="1050" dirty="0">
                <a:latin typeface="Georgia" panose="02040502050405020303" pitchFamily="18" charset="0"/>
                <a:ea typeface="Calibri" panose="020F0502020204030204" pitchFamily="34" charset="0"/>
                <a:cs typeface="Times New Roman" panose="02020603050405020304" pitchFamily="18" charset="0"/>
              </a:rPr>
              <a:t>It loads balances (using Ribbon) between instances of a service running on different ports.</a:t>
            </a:r>
          </a:p>
          <a:p>
            <a:pPr marL="171450" indent="-171450" algn="just">
              <a:buFont typeface="Arial" panose="020B0604020202020204" pitchFamily="34" charset="0"/>
              <a:buChar char="•"/>
            </a:pPr>
            <a:r>
              <a:rPr lang="en-IN" sz="1050" dirty="0">
                <a:latin typeface="Georgia" panose="02040502050405020303" pitchFamily="18" charset="0"/>
                <a:ea typeface="Calibri" panose="020F0502020204030204" pitchFamily="34" charset="0"/>
                <a:cs typeface="Times New Roman" panose="02020603050405020304" pitchFamily="18" charset="0"/>
              </a:rPr>
              <a:t>What else? We can filter requests, add authentication, etc.</a:t>
            </a:r>
          </a:p>
          <a:p>
            <a:pPr marL="171450" indent="-171450" algn="just">
              <a:buFont typeface="Arial" panose="020B0604020202020204" pitchFamily="34" charset="0"/>
              <a:buChar char="•"/>
            </a:pPr>
            <a:endParaRPr lang="en-IN" sz="1050" dirty="0">
              <a:latin typeface="Georgia" panose="02040502050405020303" pitchFamily="18" charset="0"/>
              <a:ea typeface="Calibri" panose="020F0502020204030204" pitchFamily="34" charset="0"/>
              <a:cs typeface="Times New Roman" panose="02020603050405020304" pitchFamily="18" charset="0"/>
            </a:endParaRPr>
          </a:p>
          <a:p>
            <a:r>
              <a:rPr lang="en-IN" sz="1400" dirty="0"/>
              <a:t>NOTE: When calling any microservice from the browser, we can’t call it by its name as we do when we call one microservice from another microservice —</a:t>
            </a:r>
            <a:r>
              <a:rPr lang="en-IN" sz="1400" i="1" dirty="0"/>
              <a:t> This is used internally between services.</a:t>
            </a:r>
            <a:endParaRPr lang="en-IN" sz="1400" dirty="0"/>
          </a:p>
          <a:p>
            <a:r>
              <a:rPr lang="en-IN" sz="1400" b="1" dirty="0"/>
              <a:t>Where </a:t>
            </a:r>
            <a:r>
              <a:rPr lang="en-IN" sz="1400" b="1" dirty="0" err="1"/>
              <a:t>Zuul</a:t>
            </a:r>
            <a:r>
              <a:rPr lang="en-IN" sz="1400" b="1" dirty="0"/>
              <a:t> fits in microservices ecosystem?</a:t>
            </a:r>
            <a:endParaRPr lang="en-IN" sz="1400" dirty="0"/>
          </a:p>
          <a:p>
            <a:r>
              <a:rPr lang="en-IN" sz="1400" dirty="0"/>
              <a:t>A common problem, when building microservices, is to provide a unique gateway to the client applications of your system. And to solve this problem, Netflix (a major adopter of microservices) created and open-sourced its </a:t>
            </a:r>
            <a:r>
              <a:rPr lang="en-IN" sz="1400" b="1" dirty="0" err="1"/>
              <a:t>Zuul</a:t>
            </a:r>
            <a:r>
              <a:rPr lang="en-IN" sz="1400" b="1" dirty="0"/>
              <a:t> proxy server</a:t>
            </a:r>
            <a:r>
              <a:rPr lang="en-IN" sz="1400" dirty="0"/>
              <a:t> and later Spring under Pivotal has adapted this in its </a:t>
            </a:r>
            <a:r>
              <a:rPr lang="en-IN" sz="1400" b="1" dirty="0"/>
              <a:t>spring cloud stack</a:t>
            </a:r>
            <a:r>
              <a:rPr lang="en-IN" sz="1400" dirty="0"/>
              <a:t> and enabled us to use </a:t>
            </a:r>
            <a:r>
              <a:rPr lang="en-IN" sz="1400" dirty="0" err="1"/>
              <a:t>zuul</a:t>
            </a:r>
            <a:r>
              <a:rPr lang="en-IN" sz="1400" dirty="0"/>
              <a:t> easily and effectively with just few simple steps.</a:t>
            </a:r>
          </a:p>
          <a:p>
            <a:pPr marL="171450" indent="-171450" algn="just">
              <a:buFont typeface="Arial" panose="020B0604020202020204" pitchFamily="34" charset="0"/>
              <a:buChar char="•"/>
            </a:pPr>
            <a:endParaRPr lang="en-IN" sz="1050" dirty="0">
              <a:latin typeface="Georgia" panose="02040502050405020303"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541DE9BA-1328-425E-8932-F7E4593A3C0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94686" y="3701748"/>
            <a:ext cx="5731510" cy="2765425"/>
          </a:xfrm>
          <a:prstGeom prst="rect">
            <a:avLst/>
          </a:prstGeom>
          <a:noFill/>
          <a:ln>
            <a:noFill/>
          </a:ln>
        </p:spPr>
      </p:pic>
    </p:spTree>
    <p:extLst>
      <p:ext uri="{BB962C8B-B14F-4D97-AF65-F5344CB8AC3E}">
        <p14:creationId xmlns:p14="http://schemas.microsoft.com/office/powerpoint/2010/main" val="3438759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4883</TotalTime>
  <Words>2133</Words>
  <Application>Microsoft Office PowerPoint</Application>
  <PresentationFormat>Widescreen</PresentationFormat>
  <Paragraphs>128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Georgia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Rajiv Bansal</dc:creator>
  <cp:lastModifiedBy>rkbansal</cp:lastModifiedBy>
  <cp:revision>36</cp:revision>
  <dcterms:created xsi:type="dcterms:W3CDTF">2019-07-18T06:38:16Z</dcterms:created>
  <dcterms:modified xsi:type="dcterms:W3CDTF">2019-12-28T04:35:49Z</dcterms:modified>
</cp:coreProperties>
</file>