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43681" saveSubsetFonts="1">
  <p:sldMasterIdLst>
    <p:sldMasterId id="2147483648" r:id="rId1"/>
  </p:sldMasterIdLst>
  <p:sldIdLst>
    <p:sldId id="257" r:id="rId2"/>
    <p:sldId id="258" r:id="rId3"/>
    <p:sldId id="259" r:id="rId4"/>
    <p:sldId id="256" r:id="rId5"/>
    <p:sldId id="270" r:id="rId6"/>
    <p:sldId id="272" r:id="rId7"/>
    <p:sldId id="271" r:id="rId8"/>
    <p:sldId id="260" r:id="rId9"/>
    <p:sldId id="261" r:id="rId10"/>
    <p:sldId id="265" r:id="rId11"/>
    <p:sldId id="262" r:id="rId12"/>
    <p:sldId id="263" r:id="rId13"/>
    <p:sldId id="269" r:id="rId14"/>
    <p:sldId id="268"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4660"/>
  </p:normalViewPr>
  <p:slideViewPr>
    <p:cSldViewPr snapToGrid="0">
      <p:cViewPr varScale="1">
        <p:scale>
          <a:sx n="114" d="100"/>
          <a:sy n="114" d="100"/>
        </p:scale>
        <p:origin x="2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328D-242E-414B-8A69-FF12680AC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6219FD-0D33-4ECA-9595-33AC8303A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E9F246-20A5-4CC9-8BFE-EF39E71297E1}"/>
              </a:ext>
            </a:extLst>
          </p:cNvPr>
          <p:cNvSpPr>
            <a:spLocks noGrp="1"/>
          </p:cNvSpPr>
          <p:nvPr>
            <p:ph type="dt" sz="half" idx="10"/>
          </p:nvPr>
        </p:nvSpPr>
        <p:spPr/>
        <p:txBody>
          <a:bodyPr/>
          <a:lstStyle/>
          <a:p>
            <a:fld id="{3287D490-2E6A-412B-8FB4-63C8E17727EE}" type="datetimeFigureOut">
              <a:rPr lang="en-IN" smtClean="0"/>
              <a:t>04-08-2021</a:t>
            </a:fld>
            <a:endParaRPr lang="en-IN"/>
          </a:p>
        </p:txBody>
      </p:sp>
      <p:sp>
        <p:nvSpPr>
          <p:cNvPr id="5" name="Footer Placeholder 4">
            <a:extLst>
              <a:ext uri="{FF2B5EF4-FFF2-40B4-BE49-F238E27FC236}">
                <a16:creationId xmlns:a16="http://schemas.microsoft.com/office/drawing/2014/main" id="{8A7C9110-CB00-4183-B879-DF29ABD32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55052-490E-43A3-98D1-C595285A2B44}"/>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49504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EDE7-C7D0-4F90-B7D6-969E869F1E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26CAD4-BF00-4004-8DC6-E1A1DEEFA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0A838-6914-4C8C-AF88-8B442450CE71}"/>
              </a:ext>
            </a:extLst>
          </p:cNvPr>
          <p:cNvSpPr>
            <a:spLocks noGrp="1"/>
          </p:cNvSpPr>
          <p:nvPr>
            <p:ph type="dt" sz="half" idx="10"/>
          </p:nvPr>
        </p:nvSpPr>
        <p:spPr/>
        <p:txBody>
          <a:bodyPr/>
          <a:lstStyle/>
          <a:p>
            <a:fld id="{3287D490-2E6A-412B-8FB4-63C8E17727EE}" type="datetimeFigureOut">
              <a:rPr lang="en-IN" smtClean="0"/>
              <a:t>04-08-2021</a:t>
            </a:fld>
            <a:endParaRPr lang="en-IN"/>
          </a:p>
        </p:txBody>
      </p:sp>
      <p:sp>
        <p:nvSpPr>
          <p:cNvPr id="5" name="Footer Placeholder 4">
            <a:extLst>
              <a:ext uri="{FF2B5EF4-FFF2-40B4-BE49-F238E27FC236}">
                <a16:creationId xmlns:a16="http://schemas.microsoft.com/office/drawing/2014/main" id="{7CC7A6C2-2557-40D6-B8E6-78B8BAF2F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5E4A1-5CF5-46D1-910A-92232EC087F5}"/>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79184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26496-4FD9-4596-ADC1-E295132B11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5CCF70-28FB-46BA-8B1E-B633E292FC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90CD11-8549-4CC3-A9E3-6C3E671DC673}"/>
              </a:ext>
            </a:extLst>
          </p:cNvPr>
          <p:cNvSpPr>
            <a:spLocks noGrp="1"/>
          </p:cNvSpPr>
          <p:nvPr>
            <p:ph type="dt" sz="half" idx="10"/>
          </p:nvPr>
        </p:nvSpPr>
        <p:spPr/>
        <p:txBody>
          <a:bodyPr/>
          <a:lstStyle/>
          <a:p>
            <a:fld id="{3287D490-2E6A-412B-8FB4-63C8E17727EE}" type="datetimeFigureOut">
              <a:rPr lang="en-IN" smtClean="0"/>
              <a:t>04-08-2021</a:t>
            </a:fld>
            <a:endParaRPr lang="en-IN"/>
          </a:p>
        </p:txBody>
      </p:sp>
      <p:sp>
        <p:nvSpPr>
          <p:cNvPr id="5" name="Footer Placeholder 4">
            <a:extLst>
              <a:ext uri="{FF2B5EF4-FFF2-40B4-BE49-F238E27FC236}">
                <a16:creationId xmlns:a16="http://schemas.microsoft.com/office/drawing/2014/main" id="{E232D6E0-BE02-416F-BA32-8C8FB6C32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73089-A616-42AF-884F-4215A1D080E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013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ACA0-E9E1-4722-8041-D5607EBA61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8461BD-2B5B-4EAE-88B3-05FFDBECF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4E3CC-7382-46CD-979A-9BF690BC6006}"/>
              </a:ext>
            </a:extLst>
          </p:cNvPr>
          <p:cNvSpPr>
            <a:spLocks noGrp="1"/>
          </p:cNvSpPr>
          <p:nvPr>
            <p:ph type="dt" sz="half" idx="10"/>
          </p:nvPr>
        </p:nvSpPr>
        <p:spPr/>
        <p:txBody>
          <a:bodyPr/>
          <a:lstStyle/>
          <a:p>
            <a:fld id="{3287D490-2E6A-412B-8FB4-63C8E17727EE}" type="datetimeFigureOut">
              <a:rPr lang="en-IN" smtClean="0"/>
              <a:t>04-08-2021</a:t>
            </a:fld>
            <a:endParaRPr lang="en-IN"/>
          </a:p>
        </p:txBody>
      </p:sp>
      <p:sp>
        <p:nvSpPr>
          <p:cNvPr id="5" name="Footer Placeholder 4">
            <a:extLst>
              <a:ext uri="{FF2B5EF4-FFF2-40B4-BE49-F238E27FC236}">
                <a16:creationId xmlns:a16="http://schemas.microsoft.com/office/drawing/2014/main" id="{39F52883-DB8C-4EE4-B089-F58E2D511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76787-BAB5-44CD-A6FF-35C52E10A4F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0560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0F9-276F-490F-84AD-539488DE9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ABC43-F904-43CE-940C-FC24F61B8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3AF51-582F-4521-944C-4E91F39A6568}"/>
              </a:ext>
            </a:extLst>
          </p:cNvPr>
          <p:cNvSpPr>
            <a:spLocks noGrp="1"/>
          </p:cNvSpPr>
          <p:nvPr>
            <p:ph type="dt" sz="half" idx="10"/>
          </p:nvPr>
        </p:nvSpPr>
        <p:spPr/>
        <p:txBody>
          <a:bodyPr/>
          <a:lstStyle/>
          <a:p>
            <a:fld id="{3287D490-2E6A-412B-8FB4-63C8E17727EE}" type="datetimeFigureOut">
              <a:rPr lang="en-IN" smtClean="0"/>
              <a:t>04-08-2021</a:t>
            </a:fld>
            <a:endParaRPr lang="en-IN"/>
          </a:p>
        </p:txBody>
      </p:sp>
      <p:sp>
        <p:nvSpPr>
          <p:cNvPr id="5" name="Footer Placeholder 4">
            <a:extLst>
              <a:ext uri="{FF2B5EF4-FFF2-40B4-BE49-F238E27FC236}">
                <a16:creationId xmlns:a16="http://schemas.microsoft.com/office/drawing/2014/main" id="{3ADA91F8-C3DF-400E-91B1-8307E4443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A013A-1B7A-423D-BAED-C6627D834F76}"/>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36270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FB65-0DAE-48A2-91EC-975B6F8679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5747B4-DFE7-4133-A180-E20DC0AF0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413DB0-6836-442E-A1CC-2917D7199B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F78153-ABEE-4457-91E1-EE1C8BD96D9A}"/>
              </a:ext>
            </a:extLst>
          </p:cNvPr>
          <p:cNvSpPr>
            <a:spLocks noGrp="1"/>
          </p:cNvSpPr>
          <p:nvPr>
            <p:ph type="dt" sz="half" idx="10"/>
          </p:nvPr>
        </p:nvSpPr>
        <p:spPr/>
        <p:txBody>
          <a:bodyPr/>
          <a:lstStyle/>
          <a:p>
            <a:fld id="{3287D490-2E6A-412B-8FB4-63C8E17727EE}" type="datetimeFigureOut">
              <a:rPr lang="en-IN" smtClean="0"/>
              <a:t>04-08-2021</a:t>
            </a:fld>
            <a:endParaRPr lang="en-IN"/>
          </a:p>
        </p:txBody>
      </p:sp>
      <p:sp>
        <p:nvSpPr>
          <p:cNvPr id="6" name="Footer Placeholder 5">
            <a:extLst>
              <a:ext uri="{FF2B5EF4-FFF2-40B4-BE49-F238E27FC236}">
                <a16:creationId xmlns:a16="http://schemas.microsoft.com/office/drawing/2014/main" id="{EA2BF7DE-D3A0-48CC-854B-D71FE714DE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C1850-9217-4508-BD0B-E28E9CAAEF9A}"/>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93746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C506-BF3B-4487-B6D0-B74309FDA7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5C2859-538E-4DEC-B041-02497BF98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C3BAA-E205-4934-91A5-CB5044064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500C62-DA9D-4A5A-90A1-90D2C8FA8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445B9-089D-46EE-BCEB-DA312D84D7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6A3F5D-0051-40DC-8E6C-01E46F5ED8C3}"/>
              </a:ext>
            </a:extLst>
          </p:cNvPr>
          <p:cNvSpPr>
            <a:spLocks noGrp="1"/>
          </p:cNvSpPr>
          <p:nvPr>
            <p:ph type="dt" sz="half" idx="10"/>
          </p:nvPr>
        </p:nvSpPr>
        <p:spPr/>
        <p:txBody>
          <a:bodyPr/>
          <a:lstStyle/>
          <a:p>
            <a:fld id="{3287D490-2E6A-412B-8FB4-63C8E17727EE}" type="datetimeFigureOut">
              <a:rPr lang="en-IN" smtClean="0"/>
              <a:t>04-08-2021</a:t>
            </a:fld>
            <a:endParaRPr lang="en-IN"/>
          </a:p>
        </p:txBody>
      </p:sp>
      <p:sp>
        <p:nvSpPr>
          <p:cNvPr id="8" name="Footer Placeholder 7">
            <a:extLst>
              <a:ext uri="{FF2B5EF4-FFF2-40B4-BE49-F238E27FC236}">
                <a16:creationId xmlns:a16="http://schemas.microsoft.com/office/drawing/2014/main" id="{6048C450-1D2A-4155-B768-410F25F5E3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829F19-EA80-40A8-82D5-3F06FB6F8A42}"/>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14982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2F2F-A958-4A0F-8673-8FB620DD8C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487348-857D-4ECC-AA50-063CDE38867A}"/>
              </a:ext>
            </a:extLst>
          </p:cNvPr>
          <p:cNvSpPr>
            <a:spLocks noGrp="1"/>
          </p:cNvSpPr>
          <p:nvPr>
            <p:ph type="dt" sz="half" idx="10"/>
          </p:nvPr>
        </p:nvSpPr>
        <p:spPr/>
        <p:txBody>
          <a:bodyPr/>
          <a:lstStyle/>
          <a:p>
            <a:fld id="{3287D490-2E6A-412B-8FB4-63C8E17727EE}" type="datetimeFigureOut">
              <a:rPr lang="en-IN" smtClean="0"/>
              <a:t>04-08-2021</a:t>
            </a:fld>
            <a:endParaRPr lang="en-IN"/>
          </a:p>
        </p:txBody>
      </p:sp>
      <p:sp>
        <p:nvSpPr>
          <p:cNvPr id="4" name="Footer Placeholder 3">
            <a:extLst>
              <a:ext uri="{FF2B5EF4-FFF2-40B4-BE49-F238E27FC236}">
                <a16:creationId xmlns:a16="http://schemas.microsoft.com/office/drawing/2014/main" id="{B801B535-7B11-43ED-B018-154929B920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FA022C-BD30-48AF-A9D5-0772EF65658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275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D7211-EF55-41E8-8ACB-EDA8D21A0478}"/>
              </a:ext>
            </a:extLst>
          </p:cNvPr>
          <p:cNvSpPr>
            <a:spLocks noGrp="1"/>
          </p:cNvSpPr>
          <p:nvPr>
            <p:ph type="dt" sz="half" idx="10"/>
          </p:nvPr>
        </p:nvSpPr>
        <p:spPr/>
        <p:txBody>
          <a:bodyPr/>
          <a:lstStyle/>
          <a:p>
            <a:fld id="{3287D490-2E6A-412B-8FB4-63C8E17727EE}" type="datetimeFigureOut">
              <a:rPr lang="en-IN" smtClean="0"/>
              <a:t>04-08-2021</a:t>
            </a:fld>
            <a:endParaRPr lang="en-IN"/>
          </a:p>
        </p:txBody>
      </p:sp>
      <p:sp>
        <p:nvSpPr>
          <p:cNvPr id="3" name="Footer Placeholder 2">
            <a:extLst>
              <a:ext uri="{FF2B5EF4-FFF2-40B4-BE49-F238E27FC236}">
                <a16:creationId xmlns:a16="http://schemas.microsoft.com/office/drawing/2014/main" id="{FE0C6E71-E211-4AC9-B705-42B2C6C68A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FBAA27-98E3-4C18-8CA4-DECE9026086C}"/>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58210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AF9F-C5C1-4791-B7A2-239E0EC36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AF53C0-ABE6-4349-80B9-F6F869D68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D6B24F-8EFF-4A64-AEF0-ACD941773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E24A6-A244-4EF1-A917-A88F8097C764}"/>
              </a:ext>
            </a:extLst>
          </p:cNvPr>
          <p:cNvSpPr>
            <a:spLocks noGrp="1"/>
          </p:cNvSpPr>
          <p:nvPr>
            <p:ph type="dt" sz="half" idx="10"/>
          </p:nvPr>
        </p:nvSpPr>
        <p:spPr/>
        <p:txBody>
          <a:bodyPr/>
          <a:lstStyle/>
          <a:p>
            <a:fld id="{3287D490-2E6A-412B-8FB4-63C8E17727EE}" type="datetimeFigureOut">
              <a:rPr lang="en-IN" smtClean="0"/>
              <a:t>04-08-2021</a:t>
            </a:fld>
            <a:endParaRPr lang="en-IN"/>
          </a:p>
        </p:txBody>
      </p:sp>
      <p:sp>
        <p:nvSpPr>
          <p:cNvPr id="6" name="Footer Placeholder 5">
            <a:extLst>
              <a:ext uri="{FF2B5EF4-FFF2-40B4-BE49-F238E27FC236}">
                <a16:creationId xmlns:a16="http://schemas.microsoft.com/office/drawing/2014/main" id="{A82F076B-93F7-4413-AA93-723540E8ED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1B69AE-4B0A-4BD5-AF6F-85568F71F431}"/>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72417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73D3-2766-498A-A721-5B947C89C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A6BADD-5066-4465-8A6A-D0063FABD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F4229F-9D69-4E64-BAE2-3B7C15DD2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2D00A-1521-43F8-91A1-2B4E3A76D79E}"/>
              </a:ext>
            </a:extLst>
          </p:cNvPr>
          <p:cNvSpPr>
            <a:spLocks noGrp="1"/>
          </p:cNvSpPr>
          <p:nvPr>
            <p:ph type="dt" sz="half" idx="10"/>
          </p:nvPr>
        </p:nvSpPr>
        <p:spPr/>
        <p:txBody>
          <a:bodyPr/>
          <a:lstStyle/>
          <a:p>
            <a:fld id="{3287D490-2E6A-412B-8FB4-63C8E17727EE}" type="datetimeFigureOut">
              <a:rPr lang="en-IN" smtClean="0"/>
              <a:t>04-08-2021</a:t>
            </a:fld>
            <a:endParaRPr lang="en-IN"/>
          </a:p>
        </p:txBody>
      </p:sp>
      <p:sp>
        <p:nvSpPr>
          <p:cNvPr id="6" name="Footer Placeholder 5">
            <a:extLst>
              <a:ext uri="{FF2B5EF4-FFF2-40B4-BE49-F238E27FC236}">
                <a16:creationId xmlns:a16="http://schemas.microsoft.com/office/drawing/2014/main" id="{21A6EDA6-818D-4B24-8870-F99374CE6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F0CEF-8731-47DE-B6F0-DDD0788255BB}"/>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31708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18025-7332-43BF-8940-4FD82FE72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32C542-174A-46C0-B4A2-BB490E7D7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E3131-C28C-42C8-98C6-E04A4DF7B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7D490-2E6A-412B-8FB4-63C8E17727EE}" type="datetimeFigureOut">
              <a:rPr lang="en-IN" smtClean="0"/>
              <a:t>04-08-2021</a:t>
            </a:fld>
            <a:endParaRPr lang="en-IN"/>
          </a:p>
        </p:txBody>
      </p:sp>
      <p:sp>
        <p:nvSpPr>
          <p:cNvPr id="5" name="Footer Placeholder 4">
            <a:extLst>
              <a:ext uri="{FF2B5EF4-FFF2-40B4-BE49-F238E27FC236}">
                <a16:creationId xmlns:a16="http://schemas.microsoft.com/office/drawing/2014/main" id="{62801BDB-2DBD-4545-85BE-BCA26C3E9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A6F216-22C0-4C82-837D-C62C03B3A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4CD0A-65C7-4701-A2BA-6B00A0CC2CCD}" type="slidenum">
              <a:rPr lang="en-IN" smtClean="0"/>
              <a:t>‹#›</a:t>
            </a:fld>
            <a:endParaRPr lang="en-IN"/>
          </a:p>
        </p:txBody>
      </p:sp>
    </p:spTree>
    <p:extLst>
      <p:ext uri="{BB962C8B-B14F-4D97-AF65-F5344CB8AC3E}">
        <p14:creationId xmlns:p14="http://schemas.microsoft.com/office/powerpoint/2010/main" val="1336272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etflix/feig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220032" y="2967335"/>
            <a:ext cx="1175193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Microservice Project Architecture</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402526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224795" y="106689"/>
            <a:ext cx="544040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Cloud Tools</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5" name="TextBox 4">
            <a:extLst>
              <a:ext uri="{FF2B5EF4-FFF2-40B4-BE49-F238E27FC236}">
                <a16:creationId xmlns:a16="http://schemas.microsoft.com/office/drawing/2014/main" id="{15DC33B4-06A1-41FB-B98E-8C51A1DC0EAC}"/>
              </a:ext>
            </a:extLst>
          </p:cNvPr>
          <p:cNvSpPr txBox="1"/>
          <p:nvPr/>
        </p:nvSpPr>
        <p:spPr>
          <a:xfrm>
            <a:off x="276837" y="5914239"/>
            <a:ext cx="11660697" cy="523220"/>
          </a:xfrm>
          <a:prstGeom prst="rect">
            <a:avLst/>
          </a:prstGeom>
          <a:noFill/>
          <a:ln>
            <a:solidFill>
              <a:schemeClr val="accent2">
                <a:lumMod val="60000"/>
                <a:lumOff val="40000"/>
              </a:schemeClr>
            </a:solidFill>
          </a:ln>
        </p:spPr>
        <p:txBody>
          <a:bodyPr wrap="square" rtlCol="0">
            <a:spAutoFit/>
          </a:bodyPr>
          <a:lstStyle/>
          <a:p>
            <a:r>
              <a:rPr lang="en-IN" sz="1400" i="1" dirty="0">
                <a:solidFill>
                  <a:schemeClr val="accent1">
                    <a:lumMod val="75000"/>
                  </a:schemeClr>
                </a:solidFill>
              </a:rPr>
              <a:t>*Spring Boot is an efficient framework for creating a Spring-based application. Anyone with basic Java programming skills can quickly create and run a Spring Boot microservice.</a:t>
            </a:r>
          </a:p>
        </p:txBody>
      </p:sp>
      <p:sp>
        <p:nvSpPr>
          <p:cNvPr id="2" name="Rectangle 1">
            <a:extLst>
              <a:ext uri="{FF2B5EF4-FFF2-40B4-BE49-F238E27FC236}">
                <a16:creationId xmlns:a16="http://schemas.microsoft.com/office/drawing/2014/main" id="{E0DDF1E5-E4A1-47EE-ABD8-6E388EF255CE}"/>
              </a:ext>
            </a:extLst>
          </p:cNvPr>
          <p:cNvSpPr/>
          <p:nvPr/>
        </p:nvSpPr>
        <p:spPr>
          <a:xfrm>
            <a:off x="562062" y="1276062"/>
            <a:ext cx="10393960" cy="2862322"/>
          </a:xfrm>
          <a:prstGeom prst="rect">
            <a:avLst/>
          </a:prstGeom>
        </p:spPr>
        <p:txBody>
          <a:bodyPr wrap="square">
            <a:spAutoFit/>
          </a:bodyPr>
          <a:lstStyle/>
          <a:p>
            <a:r>
              <a:rPr lang="en-IN" dirty="0">
                <a:latin typeface="Georgia" panose="02040502050405020303" pitchFamily="18" charset="0"/>
              </a:rPr>
              <a:t>Spring Cloud provides the following tools:</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Configuration Management</a:t>
            </a:r>
            <a:r>
              <a:rPr lang="en-IN" dirty="0">
                <a:latin typeface="Georgia" panose="02040502050405020303" pitchFamily="18" charset="0"/>
              </a:rPr>
              <a:t>: Spring Config Server (with GIT repository)</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Service Registration and Discovery </a:t>
            </a:r>
            <a:r>
              <a:rPr lang="en-IN" dirty="0">
                <a:latin typeface="Georgia" panose="02040502050405020303" pitchFamily="18" charset="0"/>
              </a:rPr>
              <a:t>-Eureka Server (Netflix)</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Gateway to client applications </a:t>
            </a:r>
            <a:r>
              <a:rPr lang="en-IN" dirty="0">
                <a:latin typeface="Georgia" panose="02040502050405020303" pitchFamily="18" charset="0"/>
              </a:rPr>
              <a:t>- </a:t>
            </a:r>
            <a:r>
              <a:rPr lang="en-IN" dirty="0" err="1">
                <a:latin typeface="Georgia" panose="02040502050405020303" pitchFamily="18" charset="0"/>
              </a:rPr>
              <a:t>Zuul</a:t>
            </a:r>
            <a:r>
              <a:rPr lang="en-IN" dirty="0">
                <a:latin typeface="Georgia" panose="02040502050405020303" pitchFamily="18" charset="0"/>
              </a:rPr>
              <a:t> Gateway (Netflix)</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Authentication Service </a:t>
            </a:r>
            <a:r>
              <a:rPr lang="en-IN" b="1" i="1" dirty="0">
                <a:latin typeface="Georgia" panose="02040502050405020303" pitchFamily="18" charset="0"/>
              </a:rPr>
              <a:t>-</a:t>
            </a:r>
            <a:r>
              <a:rPr lang="en-IN" i="1" dirty="0">
                <a:latin typeface="Georgia" panose="02040502050405020303" pitchFamily="18" charset="0"/>
              </a:rPr>
              <a:t>Spring Cloud Security, JWT, Outh2 -</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Rest Client </a:t>
            </a:r>
            <a:r>
              <a:rPr lang="en-IN" dirty="0">
                <a:latin typeface="Georgia" panose="02040502050405020303" pitchFamily="18" charset="0"/>
              </a:rPr>
              <a:t>- </a:t>
            </a:r>
            <a:r>
              <a:rPr lang="en-IN" dirty="0" err="1">
                <a:latin typeface="Georgia" panose="02040502050405020303" pitchFamily="18" charset="0"/>
              </a:rPr>
              <a:t>FeignClient</a:t>
            </a:r>
            <a:r>
              <a:rPr lang="en-IN" dirty="0">
                <a:latin typeface="Georgia" panose="02040502050405020303" pitchFamily="18" charset="0"/>
              </a:rPr>
              <a:t> and </a:t>
            </a:r>
            <a:r>
              <a:rPr lang="en-IN" dirty="0" err="1">
                <a:latin typeface="Georgia" panose="02040502050405020303" pitchFamily="18" charset="0"/>
              </a:rPr>
              <a:t>RestTemplate</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Load Balancer </a:t>
            </a:r>
            <a:r>
              <a:rPr lang="en-IN" dirty="0">
                <a:latin typeface="Georgia" panose="02040502050405020303" pitchFamily="18" charset="0"/>
              </a:rPr>
              <a:t>- Using Ribbon Approach</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Circuit Breaker Pattern </a:t>
            </a:r>
            <a:r>
              <a:rPr lang="en-IN" dirty="0">
                <a:latin typeface="Georgia" panose="02040502050405020303" pitchFamily="18" charset="0"/>
              </a:rPr>
              <a:t>- </a:t>
            </a:r>
            <a:r>
              <a:rPr lang="en-IN" dirty="0" err="1">
                <a:latin typeface="Georgia" panose="02040502050405020303" pitchFamily="18" charset="0"/>
              </a:rPr>
              <a:t>Hystrix</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Distributed log tracing </a:t>
            </a:r>
            <a:r>
              <a:rPr lang="en-IN" dirty="0">
                <a:latin typeface="Georgia" panose="02040502050405020303" pitchFamily="18" charset="0"/>
              </a:rPr>
              <a:t>- </a:t>
            </a:r>
            <a:r>
              <a:rPr lang="en-IN" dirty="0" err="1">
                <a:latin typeface="Georgia" panose="02040502050405020303" pitchFamily="18" charset="0"/>
              </a:rPr>
              <a:t>Zipkin</a:t>
            </a:r>
            <a:r>
              <a:rPr lang="en-IN" dirty="0">
                <a:latin typeface="Georgia" panose="02040502050405020303" pitchFamily="18" charset="0"/>
              </a:rPr>
              <a:t> and Sleuth</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Managing, Searching, and Visualizing Logs </a:t>
            </a:r>
            <a:r>
              <a:rPr lang="en-IN" dirty="0">
                <a:latin typeface="Georgia" panose="02040502050405020303" pitchFamily="18" charset="0"/>
              </a:rPr>
              <a:t>- ELK (Elasticsearch, Logstash, Kibana)</a:t>
            </a:r>
            <a:endParaRPr lang="en-IN" i="1" dirty="0">
              <a:latin typeface="Georgia" panose="02040502050405020303" pitchFamily="18" charset="0"/>
            </a:endParaRPr>
          </a:p>
        </p:txBody>
      </p:sp>
    </p:spTree>
    <p:extLst>
      <p:ext uri="{BB962C8B-B14F-4D97-AF65-F5344CB8AC3E}">
        <p14:creationId xmlns:p14="http://schemas.microsoft.com/office/powerpoint/2010/main" val="387651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123346" y="226330"/>
            <a:ext cx="10684080"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Service Registration and Discovery - Eureka Server (owned by Netflix)</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27572"/>
            <a:ext cx="10970134" cy="3323987"/>
          </a:xfrm>
          <a:prstGeom prst="rect">
            <a:avLst/>
          </a:prstGeom>
          <a:noFill/>
        </p:spPr>
        <p:txBody>
          <a:bodyPr wrap="square" rtlCol="0">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or service will register every microservice and then the client microservice will look up the Eureka server to get a dependent microservice to get the job done without knowing the IP address of dependent microservice.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is owned by Netflix and in this, Spring Cloud offers a declarative way to register and invoke services by Java annotation.</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It’s duty to give names to each microservice. Why?</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need to hardcode the IP addresses of microservices.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What if services use dynamic IP addresses; when autoscaling.</a:t>
            </a:r>
          </a:p>
          <a:p>
            <a:pPr lvl="1"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Every service register itself with Eureka, and pings Eureka server to notify that it’s alive. If Eureka server didn’t receive any notification from a service. This service is </a:t>
            </a:r>
            <a:r>
              <a:rPr lang="en-IN" sz="1600" b="1" dirty="0">
                <a:latin typeface="Times New Roman" panose="02020603050405020304" pitchFamily="18" charset="0"/>
                <a:cs typeface="Times New Roman" panose="02020603050405020304" pitchFamily="18" charset="0"/>
              </a:rPr>
              <a:t>unregistered from the Eureka server automatically.</a:t>
            </a:r>
            <a:endParaRPr lang="en-IN"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3696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35748" y="124564"/>
            <a:ext cx="9810659" cy="523220"/>
          </a:xfrm>
          <a:prstGeom prst="rect">
            <a:avLst/>
          </a:prstGeom>
          <a:noFill/>
        </p:spPr>
        <p:txBody>
          <a:bodyPr wrap="square" lIns="91440" tIns="45720" rIns="91440" bIns="45720">
            <a:spAutoFit/>
          </a:bodyPr>
          <a:lstStyle/>
          <a:p>
            <a:pPr algn="ct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Gateway to client applications - </a:t>
            </a:r>
            <a:r>
              <a:rPr lang="en-IN" sz="2800" b="1" dirty="0" err="1">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Zuul</a:t>
            </a: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 Gateway (Netflix)</a:t>
            </a: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61755"/>
            <a:ext cx="10970134" cy="369332"/>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3BE0231D-C36B-4791-A720-8A6656CDB526}"/>
              </a:ext>
            </a:extLst>
          </p:cNvPr>
          <p:cNvSpPr/>
          <p:nvPr/>
        </p:nvSpPr>
        <p:spPr>
          <a:xfrm>
            <a:off x="293134" y="961755"/>
            <a:ext cx="11459841" cy="4962897"/>
          </a:xfrm>
          <a:prstGeom prst="rect">
            <a:avLst/>
          </a:prstGeom>
        </p:spPr>
        <p:txBody>
          <a:bodyPr wrap="square">
            <a:spAutoFit/>
          </a:bodyPr>
          <a:lstStyle/>
          <a:p>
            <a:pPr marL="400050" indent="-171450" algn="just">
              <a:buFont typeface="Arial" panose="020B0604020202020204" pitchFamily="34" charset="0"/>
              <a:buChar char="•"/>
            </a:pPr>
            <a:r>
              <a:rPr lang="en-IN" sz="105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A gateway is a single-entry point into the system, used to handle requests by routing them to the corresponding microservice. It can also be used for authentication, monitoring, and more.</a:t>
            </a: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marL="228600" algn="just"/>
            <a:endParaRPr lang="en-IN" sz="1050" b="1"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400050" indent="-171450" algn="just">
              <a:buFont typeface="Arial" panose="020B0604020202020204" pitchFamily="34" charset="0"/>
              <a:buChar char="•"/>
            </a:pPr>
            <a:r>
              <a:rPr lang="en-IN" sz="1050" b="1"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Why it is required</a:t>
            </a:r>
            <a:r>
              <a:rPr lang="en-IN" sz="1050" b="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a:t>
            </a:r>
            <a:r>
              <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And as we spin more instances of services, each with a different port numbers, So, now the question is: </a:t>
            </a:r>
            <a:r>
              <a:rPr lang="en-IN" sz="1050"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How can we call the services from the browser and distribute the requests among their instances running at different ports?</a:t>
            </a: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indent="228600" algn="just"/>
            <a:endPar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indent="228600" algn="just"/>
            <a:r>
              <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Well, a common solution is to use a Gateway.</a:t>
            </a:r>
          </a:p>
          <a:p>
            <a:pPr indent="228600" algn="just"/>
            <a:endPar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What’s </a:t>
            </a:r>
            <a:r>
              <a:rPr lang="en-IN" sz="1050" dirty="0" err="1">
                <a:latin typeface="Georgia" panose="02040502050405020303" pitchFamily="18" charset="0"/>
                <a:ea typeface="Calibri" panose="020F0502020204030204" pitchFamily="34" charset="0"/>
                <a:cs typeface="Times New Roman" panose="02020603050405020304" pitchFamily="18" charset="0"/>
              </a:rPr>
              <a:t>Zuul</a:t>
            </a:r>
            <a:r>
              <a:rPr lang="en-IN" sz="1050" dirty="0">
                <a:latin typeface="Georgia" panose="02040502050405020303" pitchFamily="18" charset="0"/>
                <a:ea typeface="Calibri" panose="020F0502020204030204" pitchFamily="34" charset="0"/>
                <a:cs typeface="Times New Roman" panose="02020603050405020304" pitchFamily="18" charset="0"/>
              </a:rPr>
              <a:t>?</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It’s a proxy, gateway, an intermediate layer between the users and your services.</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Eureka server solved the problem of giving names to services instead of hardcoding their IP addresses.</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But, still, we may have more than one service (instances) running on different ports. So, </a:t>
            </a:r>
            <a:r>
              <a:rPr lang="en-IN" sz="1050" dirty="0" err="1">
                <a:latin typeface="Georgia" panose="02040502050405020303" pitchFamily="18" charset="0"/>
                <a:ea typeface="Calibri" panose="020F0502020204030204" pitchFamily="34" charset="0"/>
                <a:cs typeface="Times New Roman" panose="02020603050405020304" pitchFamily="18" charset="0"/>
              </a:rPr>
              <a:t>Zuul</a:t>
            </a:r>
            <a:r>
              <a:rPr lang="en-IN" sz="1050" dirty="0">
                <a:latin typeface="Georgia" panose="02040502050405020303" pitchFamily="18" charset="0"/>
                <a:ea typeface="Calibri" panose="020F0502020204030204" pitchFamily="34" charset="0"/>
                <a:cs typeface="Times New Roman" panose="02020603050405020304" pitchFamily="18" charset="0"/>
              </a:rPr>
              <a:t> …</a:t>
            </a: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Maps between a prefix path, say/gallery/** and a service gallery-service. It uses Eureka server to route the requested service.</a:t>
            </a:r>
          </a:p>
          <a:p>
            <a:pPr marL="285750" lvl="0" indent="-285750">
              <a:buFont typeface="Arial" panose="020B0604020202020204" pitchFamily="34" charset="0"/>
              <a:buChar char="•"/>
            </a:pPr>
            <a:r>
              <a:rPr lang="en-IN" b="1" dirty="0"/>
              <a:t>It’s worth mentioning that </a:t>
            </a:r>
            <a:r>
              <a:rPr lang="en-IN" b="1" dirty="0" err="1"/>
              <a:t>Zuul</a:t>
            </a:r>
            <a:r>
              <a:rPr lang="en-IN" b="1" dirty="0"/>
              <a:t> acts as a Eureka client. So, we give it a name, port, and link to Eureka server (same as we did with image service).</a:t>
            </a:r>
            <a:endParaRPr lang="en-IN" dirty="0"/>
          </a:p>
          <a:p>
            <a:r>
              <a:rPr lang="en-IN" dirty="0"/>
              <a:t> </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It loads balances (using Ribbon) between instances of a service running on different ports.</a:t>
            </a: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What else? We can filter requests, add authentication, etc.</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a:p>
            <a:r>
              <a:rPr lang="en-IN" sz="1400" dirty="0"/>
              <a:t>NOTE: When calling any microservice from the browser, we can’t call it by its name as we do when we call one microservice from another microservice —</a:t>
            </a:r>
            <a:r>
              <a:rPr lang="en-IN" sz="1400" i="1" dirty="0"/>
              <a:t> This is used internally between services.</a:t>
            </a:r>
            <a:endParaRPr lang="en-IN" sz="1400" dirty="0"/>
          </a:p>
          <a:p>
            <a:r>
              <a:rPr lang="en-IN" sz="1400" b="1" dirty="0"/>
              <a:t>Where </a:t>
            </a:r>
            <a:r>
              <a:rPr lang="en-IN" sz="1400" b="1" dirty="0" err="1"/>
              <a:t>Zuul</a:t>
            </a:r>
            <a:r>
              <a:rPr lang="en-IN" sz="1400" b="1" dirty="0"/>
              <a:t> fits in microservices ecosystem?</a:t>
            </a:r>
            <a:endParaRPr lang="en-IN" sz="1400" dirty="0"/>
          </a:p>
          <a:p>
            <a:r>
              <a:rPr lang="en-IN" sz="1400" dirty="0"/>
              <a:t>A common problem, when building microservices, is to provide a unique gateway to the client applications of your system. And to solve this problem, Netflix (a major adopter of microservices) created and open-sourced its </a:t>
            </a:r>
            <a:r>
              <a:rPr lang="en-IN" sz="1400" b="1" dirty="0" err="1"/>
              <a:t>Zuul</a:t>
            </a:r>
            <a:r>
              <a:rPr lang="en-IN" sz="1400" b="1" dirty="0"/>
              <a:t> proxy server</a:t>
            </a:r>
            <a:r>
              <a:rPr lang="en-IN" sz="1400" dirty="0"/>
              <a:t> and later Spring under Pivotal has adapted this in its </a:t>
            </a:r>
            <a:r>
              <a:rPr lang="en-IN" sz="1400" b="1" dirty="0"/>
              <a:t>spring cloud stack</a:t>
            </a:r>
            <a:r>
              <a:rPr lang="en-IN" sz="1400" dirty="0"/>
              <a:t> and enabled us to use </a:t>
            </a:r>
            <a:r>
              <a:rPr lang="en-IN" sz="1400" dirty="0" err="1"/>
              <a:t>zuul</a:t>
            </a:r>
            <a:r>
              <a:rPr lang="en-IN" sz="1400" dirty="0"/>
              <a:t> easily and effectively with just few simple steps.</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41DE9BA-1328-425E-8932-F7E4593A3C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4686" y="3701748"/>
            <a:ext cx="5731510" cy="2765425"/>
          </a:xfrm>
          <a:prstGeom prst="rect">
            <a:avLst/>
          </a:prstGeom>
          <a:noFill/>
          <a:ln>
            <a:noFill/>
          </a:ln>
        </p:spPr>
      </p:pic>
    </p:spTree>
    <p:extLst>
      <p:ext uri="{BB962C8B-B14F-4D97-AF65-F5344CB8AC3E}">
        <p14:creationId xmlns:p14="http://schemas.microsoft.com/office/powerpoint/2010/main" val="343875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35748" y="166509"/>
            <a:ext cx="9810659" cy="523220"/>
          </a:xfrm>
          <a:prstGeom prst="rect">
            <a:avLst/>
          </a:prstGeom>
          <a:noFill/>
        </p:spPr>
        <p:txBody>
          <a:bodyPr wrap="square" lIns="91440" tIns="45720" rIns="91440" bIns="45720">
            <a:spAutoFit/>
          </a:bodyPr>
          <a:lstStyle/>
          <a:p>
            <a:pPr algn="ct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Authentication Service – Spring Cloud Security, OAuth2, JWT</a:t>
            </a: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61755"/>
            <a:ext cx="10970134" cy="3970318"/>
          </a:xfrm>
          <a:prstGeom prst="rect">
            <a:avLst/>
          </a:prstGeom>
          <a:noFill/>
        </p:spPr>
        <p:txBody>
          <a:bodyPr wrap="square" rtlCol="0">
            <a:spAutoFit/>
          </a:bodyPr>
          <a:lstStyle/>
          <a:p>
            <a:pPr marL="285750" indent="-285750" algn="just">
              <a:buFont typeface="Arial" panose="020B0604020202020204" pitchFamily="34" charset="0"/>
              <a:buChar char="•"/>
            </a:pPr>
            <a:r>
              <a:rPr lang="en-IN" dirty="0"/>
              <a:t>Authentication Service is used for validating user credentials, and issuing tokens.</a:t>
            </a:r>
          </a:p>
          <a:p>
            <a:pPr marL="285750" indent="-285750">
              <a:buFont typeface="Arial" panose="020B0604020202020204" pitchFamily="34" charset="0"/>
              <a:buChar char="•"/>
            </a:pPr>
            <a:r>
              <a:rPr lang="en-IN" dirty="0"/>
              <a:t>The authentication flow is simple as:</a:t>
            </a:r>
          </a:p>
          <a:p>
            <a:pPr marL="800100" lvl="1" indent="-342900">
              <a:buFont typeface="+mj-lt"/>
              <a:buAutoNum type="alphaLcParenR"/>
            </a:pPr>
            <a:r>
              <a:rPr lang="en-IN" dirty="0"/>
              <a:t>The user sends a request to get a token passing his credentials.</a:t>
            </a:r>
          </a:p>
          <a:p>
            <a:pPr marL="800100" lvl="1" indent="-342900">
              <a:buFont typeface="+mj-lt"/>
              <a:buAutoNum type="alphaLcParenR"/>
            </a:pPr>
            <a:r>
              <a:rPr lang="en-IN" dirty="0"/>
              <a:t>The server validates the credentials and sends back a token.</a:t>
            </a:r>
          </a:p>
          <a:p>
            <a:pPr marL="800100" lvl="1" indent="-342900">
              <a:buFont typeface="+mj-lt"/>
              <a:buAutoNum type="alphaLcParenR"/>
            </a:pPr>
            <a:r>
              <a:rPr lang="en-IN" dirty="0"/>
              <a:t>With every request, the user has to provide the token, and server will validate that token.</a:t>
            </a:r>
          </a:p>
          <a:p>
            <a:pPr marL="342900" indent="-342900">
              <a:buFont typeface="Arial" panose="020B0604020202020204" pitchFamily="34" charset="0"/>
              <a:buChar char="•"/>
            </a:pPr>
            <a:r>
              <a:rPr lang="en-IN" dirty="0">
                <a:solidFill>
                  <a:schemeClr val="accent1">
                    <a:lumMod val="75000"/>
                  </a:schemeClr>
                </a:solidFill>
              </a:rPr>
              <a:t>Validating the token in Authentication service for every request:</a:t>
            </a:r>
            <a:r>
              <a:rPr lang="en-IN" dirty="0"/>
              <a:t> Gateway Service has to call the auth service to validate user credentials and the issued token before allowing the requests to go to any service.</a:t>
            </a:r>
          </a:p>
          <a:p>
            <a:pPr marL="342900" indent="-342900">
              <a:buFont typeface="Arial" panose="020B0604020202020204" pitchFamily="34" charset="0"/>
              <a:buChar char="•"/>
            </a:pPr>
            <a:r>
              <a:rPr lang="en-IN" dirty="0"/>
              <a:t>Authentication Service Tools</a:t>
            </a:r>
          </a:p>
          <a:p>
            <a:pPr marL="800100" lvl="1" indent="-342900">
              <a:buFont typeface="Arial" panose="020B0604020202020204" pitchFamily="34" charset="0"/>
              <a:buChar char="•"/>
            </a:pPr>
            <a:r>
              <a:rPr lang="en-IN" dirty="0"/>
              <a:t>Spring Cloud Security</a:t>
            </a:r>
          </a:p>
          <a:p>
            <a:pPr marL="800100" lvl="1" indent="-342900">
              <a:buFont typeface="Arial" panose="020B0604020202020204" pitchFamily="34" charset="0"/>
              <a:buChar char="•"/>
            </a:pPr>
            <a:r>
              <a:rPr lang="en-IN" dirty="0"/>
              <a:t>OAuth2</a:t>
            </a:r>
          </a:p>
          <a:p>
            <a:pPr marL="800100" lvl="1" indent="-342900">
              <a:buFont typeface="Arial" panose="020B0604020202020204" pitchFamily="34" charset="0"/>
              <a:buChar char="•"/>
            </a:pPr>
            <a:r>
              <a:rPr lang="en-IN" dirty="0"/>
              <a:t>JWT</a:t>
            </a:r>
          </a:p>
          <a:p>
            <a:pPr marL="342900" indent="-342900">
              <a:buFont typeface="Arial" panose="020B0604020202020204" pitchFamily="34" charset="0"/>
              <a:buChar char="•"/>
            </a:pPr>
            <a:r>
              <a:rPr lang="en-IN" dirty="0"/>
              <a:t>Authentication service can call any user-</a:t>
            </a:r>
            <a:r>
              <a:rPr lang="en-IN" dirty="0" err="1"/>
              <a:t>mgmt</a:t>
            </a:r>
            <a:r>
              <a:rPr lang="en-IN" dirty="0"/>
              <a:t>-service to validate the user credentials with the DB or any other source.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96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239318" y="243421"/>
            <a:ext cx="6862904"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Rest Client – Rest Template and </a:t>
            </a:r>
            <a:r>
              <a:rPr lang="en-US" sz="2800" b="1" cap="none" spc="0" dirty="0" err="1">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Fiegn</a:t>
            </a: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 Client</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8" y="927572"/>
            <a:ext cx="11840381" cy="5970865"/>
          </a:xfrm>
          <a:prstGeom prst="rect">
            <a:avLst/>
          </a:prstGeom>
          <a:noFill/>
        </p:spPr>
        <p:txBody>
          <a:bodyPr wrap="square" rtlCol="0">
            <a:spAutoFit/>
          </a:bodyPr>
          <a:lstStyle/>
          <a:p>
            <a:pPr lvl="0"/>
            <a:r>
              <a:rPr lang="en-IN" dirty="0">
                <a:latin typeface="Times New Roman" panose="02020603050405020304" pitchFamily="18" charset="0"/>
                <a:cs typeface="Times New Roman" panose="02020603050405020304" pitchFamily="18" charset="0"/>
              </a:rPr>
              <a:t>The calls from one microservice (Rest Client) to the other microservices can be done using:</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RestTemplate</a:t>
            </a:r>
            <a:r>
              <a:rPr lang="en-IN" dirty="0">
                <a:latin typeface="Times New Roman" panose="02020603050405020304" pitchFamily="18" charset="0"/>
                <a:cs typeface="Times New Roman" panose="02020603050405020304" pitchFamily="18" charset="0"/>
              </a:rPr>
              <a:t>. An object that’s capable of sending requests to REST API services.</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FeignClient</a:t>
            </a:r>
            <a:r>
              <a:rPr lang="en-IN" dirty="0">
                <a:latin typeface="Times New Roman" panose="02020603050405020304" pitchFamily="18" charset="0"/>
                <a:cs typeface="Times New Roman" panose="02020603050405020304" pitchFamily="18" charset="0"/>
              </a:rPr>
              <a:t> (acts like a proxy), and provides another approach to RestTemplate.</a:t>
            </a:r>
          </a:p>
          <a:p>
            <a:r>
              <a:rPr lang="en-IN" dirty="0">
                <a:latin typeface="Times New Roman" panose="02020603050405020304" pitchFamily="18" charset="0"/>
                <a:cs typeface="Times New Roman" panose="02020603050405020304" pitchFamily="18" charset="0"/>
              </a:rPr>
              <a:t>Both, load balance requests across the services.</a:t>
            </a:r>
          </a:p>
          <a:p>
            <a:pPr lvl="0"/>
            <a:endParaRPr lang="en-IN" b="1"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What Is a Feign Client?</a:t>
            </a:r>
          </a:p>
          <a:p>
            <a:pPr algn="just"/>
            <a:r>
              <a:rPr lang="en-IN" dirty="0">
                <a:latin typeface="Times New Roman" panose="02020603050405020304" pitchFamily="18" charset="0"/>
                <a:cs typeface="Times New Roman" panose="02020603050405020304" pitchFamily="18" charset="0"/>
              </a:rPr>
              <a:t>Netflix provides Feign as an abstraction over REST-based calls, by which microservices can communicate with each other, but developers don't have to bother about REST internal details.</a:t>
            </a:r>
          </a:p>
          <a:p>
            <a:pPr algn="just"/>
            <a:r>
              <a:rPr lang="en-IN" u="sng" dirty="0">
                <a:latin typeface="Times New Roman" panose="02020603050405020304" pitchFamily="18" charset="0"/>
                <a:cs typeface="Times New Roman" panose="02020603050405020304" pitchFamily="18" charset="0"/>
                <a:hlinkClick r:id="rId2"/>
              </a:rPr>
              <a:t>Feign</a:t>
            </a:r>
            <a:r>
              <a:rPr lang="en-IN" dirty="0">
                <a:latin typeface="Times New Roman" panose="02020603050405020304" pitchFamily="18" charset="0"/>
                <a:cs typeface="Times New Roman" panose="02020603050405020304" pitchFamily="18" charset="0"/>
              </a:rPr>
              <a:t> is a declarative web service client. It makes writing web service clients easier. To use Feign create an interface and annotate it. It has pluggable annotation support including Feign annotations and JAX-RS annotations. Feign also supports pluggable encoders and decoders. Spring Cloud integrates Ribbon and Eureka to provide a load balanced http client when using Feign.</a:t>
            </a:r>
          </a:p>
          <a:p>
            <a:endParaRPr lang="en-IN"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Why We Use Feign Client</a:t>
            </a:r>
          </a:p>
          <a:p>
            <a:pPr algn="just"/>
            <a:r>
              <a:rPr lang="en-IN" sz="1600" dirty="0">
                <a:latin typeface="Times New Roman" panose="02020603050405020304" pitchFamily="18" charset="0"/>
                <a:cs typeface="Times New Roman" panose="02020603050405020304" pitchFamily="18" charset="0"/>
              </a:rPr>
              <a:t>For example, </a:t>
            </a:r>
            <a:r>
              <a:rPr lang="en-IN" sz="1600" dirty="0" err="1">
                <a:latin typeface="Times New Roman" panose="02020603050405020304" pitchFamily="18" charset="0"/>
                <a:cs typeface="Times New Roman" panose="02020603050405020304" pitchFamily="18" charset="0"/>
              </a:rPr>
              <a:t>EmployeeDashBoard</a:t>
            </a:r>
            <a:r>
              <a:rPr lang="en-IN" sz="1600" dirty="0">
                <a:latin typeface="Times New Roman" panose="02020603050405020304" pitchFamily="18" charset="0"/>
                <a:cs typeface="Times New Roman" panose="02020603050405020304" pitchFamily="18" charset="0"/>
              </a:rPr>
              <a:t> service has to communicate with </a:t>
            </a:r>
            <a:r>
              <a:rPr lang="en-IN" sz="1600" dirty="0" err="1">
                <a:latin typeface="Times New Roman" panose="02020603050405020304" pitchFamily="18" charset="0"/>
                <a:cs typeface="Times New Roman" panose="02020603050405020304" pitchFamily="18" charset="0"/>
              </a:rPr>
              <a:t>EmployeeService</a:t>
            </a:r>
            <a:r>
              <a:rPr lang="en-IN" sz="1600" dirty="0">
                <a:latin typeface="Times New Roman" panose="02020603050405020304" pitchFamily="18" charset="0"/>
                <a:cs typeface="Times New Roman" panose="02020603050405020304" pitchFamily="18" charset="0"/>
              </a:rPr>
              <a:t>, we programmatically construct the URL of the dependent microservice, then called the service using </a:t>
            </a:r>
            <a:r>
              <a:rPr lang="en-IN" sz="1600" dirty="0" err="1">
                <a:latin typeface="Times New Roman" panose="02020603050405020304" pitchFamily="18" charset="0"/>
                <a:cs typeface="Times New Roman" panose="02020603050405020304" pitchFamily="18" charset="0"/>
              </a:rPr>
              <a:t>RestTemplate</a:t>
            </a:r>
            <a:r>
              <a:rPr lang="en-IN" sz="1600" dirty="0">
                <a:latin typeface="Times New Roman" panose="02020603050405020304" pitchFamily="18" charset="0"/>
                <a:cs typeface="Times New Roman" panose="02020603050405020304" pitchFamily="18" charset="0"/>
              </a:rPr>
              <a:t>, so we need to be aware of the </a:t>
            </a:r>
            <a:r>
              <a:rPr lang="en-IN" sz="1600" dirty="0" err="1">
                <a:latin typeface="Times New Roman" panose="02020603050405020304" pitchFamily="18" charset="0"/>
                <a:cs typeface="Times New Roman" panose="02020603050405020304" pitchFamily="18" charset="0"/>
              </a:rPr>
              <a:t>RestTemplate</a:t>
            </a:r>
            <a:r>
              <a:rPr lang="en-IN" sz="1600" dirty="0">
                <a:latin typeface="Times New Roman" panose="02020603050405020304" pitchFamily="18" charset="0"/>
                <a:cs typeface="Times New Roman" panose="02020603050405020304" pitchFamily="18" charset="0"/>
              </a:rPr>
              <a:t> API to communicate with other microservices, which is certainly not part of our business logic.</a:t>
            </a:r>
          </a:p>
          <a:p>
            <a:pPr algn="just"/>
            <a:r>
              <a:rPr lang="en-IN" sz="1600" dirty="0">
                <a:latin typeface="Times New Roman" panose="02020603050405020304" pitchFamily="18" charset="0"/>
                <a:cs typeface="Times New Roman" panose="02020603050405020304" pitchFamily="18" charset="0"/>
              </a:rPr>
              <a:t>The question is, why should a developer have to know the details of a REST API? Microservice developers only concentrate on business logic, so Spring addresses this issues and comes with Feign Client, which works on the declarative principle. We have to create an interface/contract, then Spring creates the original implementation on the fly, so a REST-based service call is abstracted from developers. Not only that — if you want to customize the call, like encoding your request or decoding the response in a Custom Object, you can do it with Feign in a declarative way. Feign, as a client, is an important tool for microservice developers to communicate with other microservices via Rest API.</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010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32265" y="3358"/>
            <a:ext cx="6390532"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Client side Load Balancer – Netflix Ribbon</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5" name="Rectangle 4">
            <a:extLst>
              <a:ext uri="{FF2B5EF4-FFF2-40B4-BE49-F238E27FC236}">
                <a16:creationId xmlns:a16="http://schemas.microsoft.com/office/drawing/2014/main" id="{A25C6DE4-80CB-493E-B759-F033DEC477D1}"/>
              </a:ext>
            </a:extLst>
          </p:cNvPr>
          <p:cNvSpPr/>
          <p:nvPr/>
        </p:nvSpPr>
        <p:spPr>
          <a:xfrm>
            <a:off x="292516" y="500695"/>
            <a:ext cx="11544349" cy="537327"/>
          </a:xfrm>
          <a:prstGeom prst="rect">
            <a:avLst/>
          </a:prstGeom>
        </p:spPr>
        <p:txBody>
          <a:bodyPr wrap="square">
            <a:spAutoFit/>
          </a:bodyPr>
          <a:lstStyle/>
          <a:p>
            <a:pPr lvl="0" algn="just">
              <a:lnSpc>
                <a:spcPct val="107000"/>
              </a:lnSpc>
              <a:spcAft>
                <a:spcPts val="1200"/>
              </a:spcAft>
              <a:buSzPts val="1200"/>
              <a:tabLst>
                <a:tab pos="457200" algn="l"/>
              </a:tabLst>
            </a:pPr>
            <a:r>
              <a:rPr lang="en-IN" sz="1400" b="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Client Side Load Balancer : </a:t>
            </a:r>
            <a:r>
              <a:rPr lang="en-IN" sz="1400"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What if more than one instance of a microservice running on different ports. So, we need to balance the requests among all the instances of a service. When using ‘Ribbon’ approach (default), requests will be distributed equally among them.</a:t>
            </a:r>
            <a:endParaRPr lang="en-IN" sz="1400" dirty="0">
              <a:latin typeface="Georgia" panose="02040502050405020303"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4EFD693-88BA-4401-9B1E-18241760013D}"/>
              </a:ext>
            </a:extLst>
          </p:cNvPr>
          <p:cNvSpPr/>
          <p:nvPr/>
        </p:nvSpPr>
        <p:spPr>
          <a:xfrm>
            <a:off x="292516" y="1023915"/>
            <a:ext cx="11804409" cy="6001643"/>
          </a:xfrm>
          <a:prstGeom prst="rect">
            <a:avLst/>
          </a:prstGeom>
        </p:spPr>
        <p:txBody>
          <a:bodyPr wrap="square">
            <a:spAutoFit/>
          </a:bodyPr>
          <a:lstStyle/>
          <a:p>
            <a:r>
              <a:rPr lang="en-IN" sz="1200" b="1" i="1" u="sng" spc="-5" dirty="0">
                <a:solidFill>
                  <a:schemeClr val="accent4">
                    <a:lumMod val="50000"/>
                  </a:schemeClr>
                </a:solidFill>
                <a:latin typeface="Georgia" panose="02040502050405020303" pitchFamily="18" charset="0"/>
                <a:ea typeface="Times New Roman" panose="02020603050405020304" pitchFamily="18" charset="0"/>
                <a:cs typeface="Times New Roman" panose="02020603050405020304" pitchFamily="18" charset="0"/>
              </a:rPr>
              <a:t>Why Client Side Load Balancer</a:t>
            </a:r>
            <a:endParaRPr lang="en-IN" sz="1200" b="1" i="0" u="sng" dirty="0">
              <a:solidFill>
                <a:schemeClr val="accent4">
                  <a:lumMod val="50000"/>
                </a:schemeClr>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1. Traditional server side load balancing</a:t>
            </a:r>
          </a:p>
          <a:p>
            <a:pPr algn="just"/>
            <a:r>
              <a:rPr lang="en-IN" sz="1200" b="0" i="0" dirty="0">
                <a:solidFill>
                  <a:srgbClr val="000000"/>
                </a:solidFill>
                <a:effectLst/>
                <a:latin typeface="Times New Roman" panose="02020603050405020304" pitchFamily="18" charset="0"/>
                <a:cs typeface="Times New Roman" panose="02020603050405020304" pitchFamily="18" charset="0"/>
              </a:rPr>
              <a:t>Server side load balancing is involved in monolithic applications where we have limited number of application instances behind the load balancer. We deploy our war/ear files into multiple server instances which are basically a pool of server having the same application deployed and we put a load balancer in front of it.</a:t>
            </a:r>
          </a:p>
          <a:p>
            <a:r>
              <a:rPr lang="en-IN" sz="1200" b="0" i="0" dirty="0">
                <a:solidFill>
                  <a:srgbClr val="000000"/>
                </a:solidFill>
                <a:effectLst/>
                <a:latin typeface="Times New Roman" panose="02020603050405020304" pitchFamily="18" charset="0"/>
                <a:cs typeface="Times New Roman" panose="02020603050405020304" pitchFamily="18" charset="0"/>
              </a:rPr>
              <a:t>Load balancer has a public IP and DNS. The client makes a request using that public IP/DNS. Load balancer decides to which internal application server request will be forwarded to. It mainly use round robin or sticky session algorithm. We call it server side load balancing.</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Problems in microservices architecture</a:t>
            </a:r>
          </a:p>
          <a:p>
            <a:pPr algn="just"/>
            <a:r>
              <a:rPr lang="en-IN" sz="1200" b="0" i="0" dirty="0">
                <a:solidFill>
                  <a:srgbClr val="000000"/>
                </a:solidFill>
                <a:effectLst/>
                <a:latin typeface="Times New Roman" panose="02020603050405020304" pitchFamily="18" charset="0"/>
                <a:cs typeface="Times New Roman" panose="02020603050405020304" pitchFamily="18" charset="0"/>
              </a:rPr>
              <a:t>Mostly server side load balancing is a manual effort and we need to add/remove instances manually to the load balancer to work. So ideally we are loosing the today’s on demand scalability to auto-discover and configure when any new instances will be spinned of.</a:t>
            </a:r>
          </a:p>
          <a:p>
            <a:r>
              <a:rPr lang="en-IN" sz="1200" b="0" i="0" dirty="0">
                <a:solidFill>
                  <a:srgbClr val="000000"/>
                </a:solidFill>
                <a:effectLst/>
                <a:latin typeface="Times New Roman" panose="02020603050405020304" pitchFamily="18" charset="0"/>
                <a:cs typeface="Times New Roman" panose="02020603050405020304" pitchFamily="18" charset="0"/>
              </a:rPr>
              <a:t>Another problem is to have a fail-over policy to provide the client a seamless experience. Finally we need a separate server to host the load balancer instance which has the impact on cost and maintenance.</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2. Client side load balancing</a:t>
            </a:r>
          </a:p>
          <a:p>
            <a:r>
              <a:rPr lang="en-IN" sz="1200" b="0" i="0" dirty="0">
                <a:solidFill>
                  <a:srgbClr val="000000"/>
                </a:solidFill>
                <a:effectLst/>
                <a:latin typeface="Times New Roman" panose="02020603050405020304" pitchFamily="18" charset="0"/>
                <a:cs typeface="Times New Roman" panose="02020603050405020304" pitchFamily="18" charset="0"/>
              </a:rPr>
              <a:t>To overcome the problems of traditional load balancing, client side load balancing came into picture. They reside in the application as inbuilt component and bundled along with the application, so we don’t have to deploy them in separate servers.</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0" i="0" dirty="0">
                <a:solidFill>
                  <a:srgbClr val="000000"/>
                </a:solidFill>
                <a:effectLst/>
                <a:latin typeface="Times New Roman" panose="02020603050405020304" pitchFamily="18" charset="0"/>
                <a:cs typeface="Times New Roman" panose="02020603050405020304" pitchFamily="18" charset="0"/>
              </a:rPr>
              <a:t>Now let’s visualize the big picture. In microservice architecture, we will have to develop many microservices and each microservice may have multiple instances in the ecosystem. To overcome this complexity we have already one popular solution to use </a:t>
            </a:r>
            <a:r>
              <a:rPr lang="en-IN" sz="1200" b="1" i="0" dirty="0">
                <a:solidFill>
                  <a:srgbClr val="000000"/>
                </a:solidFill>
                <a:effectLst/>
                <a:latin typeface="Times New Roman" panose="02020603050405020304" pitchFamily="18" charset="0"/>
                <a:cs typeface="Times New Roman" panose="02020603050405020304" pitchFamily="18" charset="0"/>
              </a:rPr>
              <a:t>service discovery pattern</a:t>
            </a:r>
            <a:r>
              <a:rPr lang="en-IN" sz="1200" b="0" i="0" dirty="0">
                <a:solidFill>
                  <a:srgbClr val="000000"/>
                </a:solidFill>
                <a:effectLst/>
                <a:latin typeface="Times New Roman" panose="02020603050405020304" pitchFamily="18" charset="0"/>
                <a:cs typeface="Times New Roman" panose="02020603050405020304" pitchFamily="18" charset="0"/>
              </a:rPr>
              <a:t>. In spring boot applications, we have couple of options in the service discovery space such as eureka, consoul, zookeeper etc.</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0" i="0" dirty="0">
                <a:solidFill>
                  <a:srgbClr val="000000"/>
                </a:solidFill>
                <a:effectLst/>
                <a:latin typeface="Times New Roman" panose="02020603050405020304" pitchFamily="18" charset="0"/>
                <a:cs typeface="Times New Roman" panose="02020603050405020304" pitchFamily="18" charset="0"/>
              </a:rPr>
              <a:t>Now if one microservice wants to communicate with another microservice, it generally looks up the service registry using discovery client and Eureka server returns all the instances of that target microservice to the caller service. Then it is the responsibility of the caller service to choose which instance to send request.</a:t>
            </a:r>
          </a:p>
          <a:p>
            <a:r>
              <a:rPr lang="en-IN" sz="1200" b="0" i="0" dirty="0">
                <a:solidFill>
                  <a:srgbClr val="000000"/>
                </a:solidFill>
                <a:effectLst/>
                <a:latin typeface="Times New Roman" panose="02020603050405020304" pitchFamily="18" charset="0"/>
                <a:cs typeface="Times New Roman" panose="02020603050405020304" pitchFamily="18" charset="0"/>
              </a:rPr>
              <a:t>Here the client side load balancing comes into picture and automatically handles the complexities around this situation and delegates to proper instance in load balanced fashion. Note that we can specify the load balancing algorithm to use.</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3. Netflix ribbon – Client side load balancer</a:t>
            </a:r>
          </a:p>
          <a:p>
            <a:r>
              <a:rPr lang="en-IN" sz="1200" b="0" i="0" dirty="0">
                <a:solidFill>
                  <a:srgbClr val="000000"/>
                </a:solidFill>
                <a:effectLst/>
                <a:latin typeface="Times New Roman" panose="02020603050405020304" pitchFamily="18" charset="0"/>
                <a:cs typeface="Times New Roman" panose="02020603050405020304" pitchFamily="18" charset="0"/>
              </a:rPr>
              <a:t>Netflix ribbon from Spring Cloud family provides such facility to set up client side load balancing along with the service registry component. Spring boot has very nice way of configuring ribbon client side load balancer with minimal effort. It provides the following features</a:t>
            </a:r>
          </a:p>
          <a:p>
            <a:r>
              <a:rPr lang="en-IN" sz="1200" b="0" i="0" dirty="0">
                <a:solidFill>
                  <a:srgbClr val="000000"/>
                </a:solidFill>
                <a:effectLst/>
                <a:latin typeface="Times New Roman" panose="02020603050405020304" pitchFamily="18" charset="0"/>
                <a:cs typeface="Times New Roman" panose="02020603050405020304" pitchFamily="18" charset="0"/>
              </a:rPr>
              <a:t> </a:t>
            </a:r>
            <a:r>
              <a:rPr lang="en-IN" sz="1200" b="0" i="0" dirty="0">
                <a:solidFill>
                  <a:schemeClr val="accent4">
                    <a:lumMod val="75000"/>
                  </a:schemeClr>
                </a:solidFill>
                <a:effectLst/>
                <a:latin typeface="Times New Roman" panose="02020603050405020304" pitchFamily="18" charset="0"/>
                <a:cs typeface="Times New Roman" panose="02020603050405020304" pitchFamily="18" charset="0"/>
              </a:rPr>
              <a:t>a. Load balancing </a:t>
            </a:r>
            <a:r>
              <a:rPr lang="en-IN" sz="1200" b="0" i="0" dirty="0">
                <a:solidFill>
                  <a:schemeClr val="accent2">
                    <a:lumMod val="75000"/>
                  </a:schemeClr>
                </a:solidFill>
                <a:effectLst/>
                <a:latin typeface="Times New Roman" panose="02020603050405020304" pitchFamily="18" charset="0"/>
                <a:cs typeface="Times New Roman" panose="02020603050405020304" pitchFamily="18" charset="0"/>
              </a:rPr>
              <a:t>b. Fault tolerance </a:t>
            </a:r>
          </a:p>
          <a:p>
            <a:r>
              <a:rPr lang="en-IN" sz="1200" b="0" i="0" dirty="0">
                <a:solidFill>
                  <a:schemeClr val="accent6">
                    <a:lumMod val="75000"/>
                  </a:schemeClr>
                </a:solidFill>
                <a:effectLst/>
                <a:latin typeface="Times New Roman" panose="02020603050405020304" pitchFamily="18" charset="0"/>
                <a:cs typeface="Times New Roman" panose="02020603050405020304" pitchFamily="18" charset="0"/>
              </a:rPr>
              <a:t>c. Multiple protocol (HTTP, TCP, UDP) support in an asynchronous and reactive model </a:t>
            </a:r>
            <a:r>
              <a:rPr lang="en-IN" sz="1200" b="0" i="0" dirty="0">
                <a:solidFill>
                  <a:srgbClr val="0070C0"/>
                </a:solidFill>
                <a:effectLst/>
                <a:latin typeface="Times New Roman" panose="02020603050405020304" pitchFamily="18" charset="0"/>
                <a:cs typeface="Times New Roman" panose="02020603050405020304" pitchFamily="18" charset="0"/>
              </a:rPr>
              <a:t>d. Caching and batching</a:t>
            </a:r>
          </a:p>
        </p:txBody>
      </p:sp>
    </p:spTree>
    <p:extLst>
      <p:ext uri="{BB962C8B-B14F-4D97-AF65-F5344CB8AC3E}">
        <p14:creationId xmlns:p14="http://schemas.microsoft.com/office/powerpoint/2010/main" val="110235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123346" y="226330"/>
            <a:ext cx="10684080"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1.Service Registration and Discovery - Eureka Server (owned by Netflix)</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27572"/>
            <a:ext cx="10970134" cy="3323987"/>
          </a:xfrm>
          <a:prstGeom prst="rect">
            <a:avLst/>
          </a:prstGeom>
          <a:noFill/>
        </p:spPr>
        <p:txBody>
          <a:bodyPr wrap="square" rtlCol="0">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or service will register every microservice and then the client microservice will look up the Eureka server to get a dependent microservice to get the job done without knowing the IP address of dependent microservice.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is owned by Netflix and in this, Spring Cloud offers a declarative way to register and invoke services by Java annotation.</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It’s duty to give names to each microservice. Why?</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need to hardcode the IP addresses of microservices.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What if services use dynamic IP addresses; when autoscaling.</a:t>
            </a:r>
          </a:p>
          <a:p>
            <a:pPr lvl="1"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Every service register itself with Eureka, and pings Eureka server to notify that it’s alive. If Eureka server didn’t receive any notification from a service. This service is </a:t>
            </a:r>
            <a:r>
              <a:rPr lang="en-IN" sz="1600" b="1" dirty="0">
                <a:latin typeface="Times New Roman" panose="02020603050405020304" pitchFamily="18" charset="0"/>
                <a:cs typeface="Times New Roman" panose="02020603050405020304" pitchFamily="18" charset="0"/>
              </a:rPr>
              <a:t>unregistered from the Eureka server automatically.</a:t>
            </a:r>
            <a:endParaRPr lang="en-IN"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9309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569680" y="106689"/>
            <a:ext cx="275062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Contents</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8422547" cy="1477328"/>
          </a:xfrm>
          <a:prstGeom prst="rect">
            <a:avLst/>
          </a:prstGeom>
          <a:noFill/>
        </p:spPr>
        <p:txBody>
          <a:bodyPr wrap="square" rtlCol="0">
            <a:spAutoFit/>
          </a:bodyPr>
          <a:lstStyle/>
          <a:p>
            <a:pPr marL="342900" indent="-342900">
              <a:buFont typeface="Arial" panose="020B0604020202020204" pitchFamily="34" charset="0"/>
              <a:buChar char="•"/>
            </a:pPr>
            <a:r>
              <a:rPr lang="en-US" dirty="0"/>
              <a:t>Spring Cloud Architecture</a:t>
            </a:r>
          </a:p>
          <a:p>
            <a:pPr marL="342900" indent="-342900">
              <a:buFont typeface="Arial" panose="020B0604020202020204" pitchFamily="34" charset="0"/>
              <a:buChar char="•"/>
            </a:pPr>
            <a:r>
              <a:rPr lang="en-US" dirty="0"/>
              <a:t>Detailed Architecture</a:t>
            </a:r>
          </a:p>
          <a:p>
            <a:pPr marL="342900" indent="-342900">
              <a:buFont typeface="Arial" panose="020B0604020202020204" pitchFamily="34" charset="0"/>
              <a:buChar char="•"/>
            </a:pPr>
            <a:r>
              <a:rPr lang="en-US" dirty="0"/>
              <a:t>What is Microservice</a:t>
            </a:r>
          </a:p>
          <a:p>
            <a:pPr marL="342900" indent="-342900">
              <a:buFont typeface="Arial" panose="020B0604020202020204" pitchFamily="34" charset="0"/>
              <a:buChar char="•"/>
            </a:pPr>
            <a:r>
              <a:rPr lang="en-US" dirty="0"/>
              <a:t>What is Spring Cloud</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36883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1221/1*Z8HUa8vdvIrF68crSJOPTQ.png">
            <a:extLst>
              <a:ext uri="{FF2B5EF4-FFF2-40B4-BE49-F238E27FC236}">
                <a16:creationId xmlns:a16="http://schemas.microsoft.com/office/drawing/2014/main" id="{8016FA54-D361-4C90-8624-32C7AD8A5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882636"/>
            <a:ext cx="12059218" cy="55517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260D78-1679-4710-9CE4-CD36F3257DEA}"/>
              </a:ext>
            </a:extLst>
          </p:cNvPr>
          <p:cNvSpPr txBox="1"/>
          <p:nvPr/>
        </p:nvSpPr>
        <p:spPr>
          <a:xfrm>
            <a:off x="4479721" y="85090"/>
            <a:ext cx="4018327" cy="338554"/>
          </a:xfrm>
          <a:prstGeom prst="rect">
            <a:avLst/>
          </a:prstGeom>
          <a:noFill/>
        </p:spPr>
        <p:txBody>
          <a:bodyPr wrap="square" rtlCol="0">
            <a:spAutoFit/>
          </a:bodyPr>
          <a:lstStyle/>
          <a:p>
            <a:r>
              <a:rPr lang="en-US" sz="1600" b="1" dirty="0">
                <a:solidFill>
                  <a:srgbClr val="FF0000"/>
                </a:solidFill>
              </a:rPr>
              <a:t>Spring Cloud Architecture</a:t>
            </a:r>
            <a:endParaRPr lang="en-IN" sz="1600" b="1" dirty="0">
              <a:solidFill>
                <a:srgbClr val="FF0000"/>
              </a:solidFill>
            </a:endParaRPr>
          </a:p>
        </p:txBody>
      </p:sp>
      <p:sp>
        <p:nvSpPr>
          <p:cNvPr id="2" name="Rectangle 1">
            <a:extLst>
              <a:ext uri="{FF2B5EF4-FFF2-40B4-BE49-F238E27FC236}">
                <a16:creationId xmlns:a16="http://schemas.microsoft.com/office/drawing/2014/main" id="{9279FE01-DA41-48C5-AC3A-1194BA86833C}"/>
              </a:ext>
            </a:extLst>
          </p:cNvPr>
          <p:cNvSpPr/>
          <p:nvPr/>
        </p:nvSpPr>
        <p:spPr>
          <a:xfrm>
            <a:off x="486561" y="5975364"/>
            <a:ext cx="11424451" cy="664413"/>
          </a:xfrm>
          <a:prstGeom prst="rect">
            <a:avLst/>
          </a:prstGeom>
        </p:spPr>
        <p:txBody>
          <a:bodyPr wrap="square">
            <a:spAutoFit/>
          </a:bodyPr>
          <a:lstStyle/>
          <a:p>
            <a:pPr algn="just">
              <a:lnSpc>
                <a:spcPct val="107000"/>
              </a:lnSpc>
              <a:spcAft>
                <a:spcPts val="800"/>
              </a:spcAft>
            </a:pPr>
            <a:r>
              <a:rPr lang="en-IN"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Spring Cloud provides solutions to cloud enable your microservices. It leverages and builds on top of some of the Cloud solutions open sourced by Netflix (Netflix OSS).</a:t>
            </a:r>
            <a:endParaRPr lang="en-IN"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42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ervices">
            <a:extLst>
              <a:ext uri="{FF2B5EF4-FFF2-40B4-BE49-F238E27FC236}">
                <a16:creationId xmlns:a16="http://schemas.microsoft.com/office/drawing/2014/main" id="{2663E2B7-0620-4B19-8E9E-EC9E09D7B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68" y="89796"/>
            <a:ext cx="11663264" cy="63448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AE04A32E-1575-42A6-9E80-E8D1E6B15B59}"/>
              </a:ext>
            </a:extLst>
          </p:cNvPr>
          <p:cNvSpPr/>
          <p:nvPr/>
        </p:nvSpPr>
        <p:spPr>
          <a:xfrm>
            <a:off x="3523376" y="1576873"/>
            <a:ext cx="1095278" cy="4945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User Mgmt Service</a:t>
            </a:r>
            <a:endParaRPr lang="en-IN" sz="1200" dirty="0"/>
          </a:p>
        </p:txBody>
      </p:sp>
      <p:sp>
        <p:nvSpPr>
          <p:cNvPr id="5" name="TextBox 4">
            <a:extLst>
              <a:ext uri="{FF2B5EF4-FFF2-40B4-BE49-F238E27FC236}">
                <a16:creationId xmlns:a16="http://schemas.microsoft.com/office/drawing/2014/main" id="{8DB5272B-8B10-4105-9BBF-298A2DC02178}"/>
              </a:ext>
            </a:extLst>
          </p:cNvPr>
          <p:cNvSpPr txBox="1"/>
          <p:nvPr/>
        </p:nvSpPr>
        <p:spPr>
          <a:xfrm>
            <a:off x="3959603" y="6459523"/>
            <a:ext cx="4018327" cy="338554"/>
          </a:xfrm>
          <a:prstGeom prst="rect">
            <a:avLst/>
          </a:prstGeom>
          <a:noFill/>
        </p:spPr>
        <p:txBody>
          <a:bodyPr wrap="square" rtlCol="0">
            <a:spAutoFit/>
          </a:bodyPr>
          <a:lstStyle/>
          <a:p>
            <a:r>
              <a:rPr lang="en-US" sz="1600" b="1" dirty="0">
                <a:solidFill>
                  <a:srgbClr val="FF0000"/>
                </a:solidFill>
              </a:rPr>
              <a:t>DETAILED MICROSERVICE ARCHITECTURE</a:t>
            </a:r>
            <a:endParaRPr lang="en-IN" sz="1600" b="1" dirty="0">
              <a:solidFill>
                <a:srgbClr val="FF0000"/>
              </a:solidFill>
            </a:endParaRPr>
          </a:p>
        </p:txBody>
      </p:sp>
    </p:spTree>
    <p:extLst>
      <p:ext uri="{BB962C8B-B14F-4D97-AF65-F5344CB8AC3E}">
        <p14:creationId xmlns:p14="http://schemas.microsoft.com/office/powerpoint/2010/main" val="17604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E1631AD2-06A1-42F3-A7AF-79383EEC6D59}"/>
              </a:ext>
            </a:extLst>
          </p:cNvPr>
          <p:cNvGrpSpPr/>
          <p:nvPr/>
        </p:nvGrpSpPr>
        <p:grpSpPr>
          <a:xfrm>
            <a:off x="78377" y="87086"/>
            <a:ext cx="12026537" cy="6710991"/>
            <a:chOff x="78377" y="87086"/>
            <a:chExt cx="12026537" cy="6710991"/>
          </a:xfrm>
        </p:grpSpPr>
        <p:sp>
          <p:nvSpPr>
            <p:cNvPr id="5" name="TextBox 4">
              <a:extLst>
                <a:ext uri="{FF2B5EF4-FFF2-40B4-BE49-F238E27FC236}">
                  <a16:creationId xmlns:a16="http://schemas.microsoft.com/office/drawing/2014/main" id="{8DB5272B-8B10-4105-9BBF-298A2DC02178}"/>
                </a:ext>
              </a:extLst>
            </p:cNvPr>
            <p:cNvSpPr txBox="1"/>
            <p:nvPr/>
          </p:nvSpPr>
          <p:spPr>
            <a:xfrm>
              <a:off x="3959603" y="6459523"/>
              <a:ext cx="4299534" cy="338554"/>
            </a:xfrm>
            <a:prstGeom prst="rect">
              <a:avLst/>
            </a:prstGeom>
            <a:noFill/>
          </p:spPr>
          <p:txBody>
            <a:bodyPr wrap="square" rtlCol="0">
              <a:spAutoFit/>
            </a:bodyPr>
            <a:lstStyle/>
            <a:p>
              <a:r>
                <a:rPr lang="en-US" sz="1600" b="1" dirty="0">
                  <a:solidFill>
                    <a:srgbClr val="FF0000"/>
                  </a:solidFill>
                </a:rPr>
                <a:t>Microservice Architecture in Dev Environment</a:t>
              </a:r>
              <a:endParaRPr lang="en-IN" sz="1600" b="1" dirty="0">
                <a:solidFill>
                  <a:srgbClr val="FF0000"/>
                </a:solidFill>
              </a:endParaRPr>
            </a:p>
          </p:txBody>
        </p:sp>
        <p:sp>
          <p:nvSpPr>
            <p:cNvPr id="2" name="Oval 1">
              <a:extLst>
                <a:ext uri="{FF2B5EF4-FFF2-40B4-BE49-F238E27FC236}">
                  <a16:creationId xmlns:a16="http://schemas.microsoft.com/office/drawing/2014/main" id="{EA488BF4-58BE-4CFA-AD1C-E90846D5677C}"/>
                </a:ext>
              </a:extLst>
            </p:cNvPr>
            <p:cNvSpPr/>
            <p:nvPr/>
          </p:nvSpPr>
          <p:spPr>
            <a:xfrm>
              <a:off x="180975" y="3117672"/>
              <a:ext cx="955211" cy="92392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Client</a:t>
              </a:r>
              <a:endParaRPr lang="en-IN" b="1" dirty="0"/>
            </a:p>
          </p:txBody>
        </p:sp>
        <p:sp>
          <p:nvSpPr>
            <p:cNvPr id="3" name="Rectangle: Rounded Corners 2">
              <a:extLst>
                <a:ext uri="{FF2B5EF4-FFF2-40B4-BE49-F238E27FC236}">
                  <a16:creationId xmlns:a16="http://schemas.microsoft.com/office/drawing/2014/main" id="{009AF733-A4CC-4032-B123-AF001DD08D09}"/>
                </a:ext>
              </a:extLst>
            </p:cNvPr>
            <p:cNvSpPr/>
            <p:nvPr/>
          </p:nvSpPr>
          <p:spPr>
            <a:xfrm>
              <a:off x="1866900" y="3209925"/>
              <a:ext cx="1876425" cy="7619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Gateway Service</a:t>
              </a:r>
            </a:p>
            <a:p>
              <a:pPr algn="ctr"/>
              <a:r>
                <a:rPr lang="en-US" sz="1050" dirty="0"/>
                <a:t>(Netflix Zuul/Spring Cloud Gateway)</a:t>
              </a:r>
              <a:endParaRPr lang="en-IN" sz="1400" dirty="0"/>
            </a:p>
          </p:txBody>
        </p:sp>
        <p:cxnSp>
          <p:nvCxnSpPr>
            <p:cNvPr id="7" name="Straight Arrow Connector 6">
              <a:extLst>
                <a:ext uri="{FF2B5EF4-FFF2-40B4-BE49-F238E27FC236}">
                  <a16:creationId xmlns:a16="http://schemas.microsoft.com/office/drawing/2014/main" id="{50D57948-C057-45B5-BB3D-7D5D45C3F500}"/>
                </a:ext>
              </a:extLst>
            </p:cNvPr>
            <p:cNvCxnSpPr>
              <a:cxnSpLocks/>
            </p:cNvCxnSpPr>
            <p:nvPr/>
          </p:nvCxnSpPr>
          <p:spPr>
            <a:xfrm>
              <a:off x="1136186" y="3518672"/>
              <a:ext cx="730714" cy="1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EC385245-F925-47A0-9D00-8B82B864AE39}"/>
                </a:ext>
              </a:extLst>
            </p:cNvPr>
            <p:cNvSpPr/>
            <p:nvPr/>
          </p:nvSpPr>
          <p:spPr>
            <a:xfrm>
              <a:off x="4505324" y="3209925"/>
              <a:ext cx="2152650" cy="8121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Discovery Eureka Server</a:t>
              </a:r>
            </a:p>
            <a:p>
              <a:pPr algn="ctr"/>
              <a:r>
                <a:rPr lang="en-US" sz="1050" dirty="0"/>
                <a:t>(Netflix Eureka)</a:t>
              </a:r>
              <a:endParaRPr lang="en-IN" sz="1050" dirty="0"/>
            </a:p>
          </p:txBody>
        </p:sp>
        <p:sp>
          <p:nvSpPr>
            <p:cNvPr id="12" name="Rectangle: Rounded Corners 11">
              <a:extLst>
                <a:ext uri="{FF2B5EF4-FFF2-40B4-BE49-F238E27FC236}">
                  <a16:creationId xmlns:a16="http://schemas.microsoft.com/office/drawing/2014/main" id="{67DA8016-DCAC-49CE-B532-277F95E86F5A}"/>
                </a:ext>
              </a:extLst>
            </p:cNvPr>
            <p:cNvSpPr/>
            <p:nvPr/>
          </p:nvSpPr>
          <p:spPr>
            <a:xfrm>
              <a:off x="4419599" y="1285088"/>
              <a:ext cx="2238375" cy="6000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Authorization Service</a:t>
              </a:r>
            </a:p>
            <a:p>
              <a:pPr algn="ctr"/>
              <a:r>
                <a:rPr lang="en-US" sz="1050" dirty="0"/>
                <a:t>(Spring Cloud Security/OAuth2/JWT)</a:t>
              </a:r>
              <a:endParaRPr lang="en-IN" sz="1050" dirty="0"/>
            </a:p>
          </p:txBody>
        </p:sp>
        <p:sp>
          <p:nvSpPr>
            <p:cNvPr id="13" name="Rectangle: Rounded Corners 12">
              <a:extLst>
                <a:ext uri="{FF2B5EF4-FFF2-40B4-BE49-F238E27FC236}">
                  <a16:creationId xmlns:a16="http://schemas.microsoft.com/office/drawing/2014/main" id="{1EDF2DD0-632B-4C84-BDB2-A66058062546}"/>
                </a:ext>
              </a:extLst>
            </p:cNvPr>
            <p:cNvSpPr/>
            <p:nvPr/>
          </p:nvSpPr>
          <p:spPr>
            <a:xfrm>
              <a:off x="8259137" y="819150"/>
              <a:ext cx="2762250" cy="5448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18855DD7-C045-454D-9B5A-2F7E9E67DF6A}"/>
                </a:ext>
              </a:extLst>
            </p:cNvPr>
            <p:cNvSpPr/>
            <p:nvPr/>
          </p:nvSpPr>
          <p:spPr>
            <a:xfrm>
              <a:off x="8563937" y="1285088"/>
              <a:ext cx="2152650" cy="40083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User Service</a:t>
              </a:r>
              <a:endParaRPr lang="en-IN" sz="1050" dirty="0"/>
            </a:p>
          </p:txBody>
        </p:sp>
        <p:sp>
          <p:nvSpPr>
            <p:cNvPr id="16" name="Rectangle: Rounded Corners 15">
              <a:extLst>
                <a:ext uri="{FF2B5EF4-FFF2-40B4-BE49-F238E27FC236}">
                  <a16:creationId xmlns:a16="http://schemas.microsoft.com/office/drawing/2014/main" id="{CC430AD3-C2B4-4A42-9C8D-DD37D3E039EF}"/>
                </a:ext>
              </a:extLst>
            </p:cNvPr>
            <p:cNvSpPr/>
            <p:nvPr/>
          </p:nvSpPr>
          <p:spPr>
            <a:xfrm>
              <a:off x="8563937" y="1951444"/>
              <a:ext cx="2152650" cy="400837"/>
            </a:xfrm>
            <a:prstGeom prst="round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People Service</a:t>
              </a:r>
              <a:endParaRPr lang="en-IN" sz="1050" dirty="0"/>
            </a:p>
          </p:txBody>
        </p:sp>
        <p:sp>
          <p:nvSpPr>
            <p:cNvPr id="17" name="Rectangle: Rounded Corners 16">
              <a:extLst>
                <a:ext uri="{FF2B5EF4-FFF2-40B4-BE49-F238E27FC236}">
                  <a16:creationId xmlns:a16="http://schemas.microsoft.com/office/drawing/2014/main" id="{EF6D3A87-3280-48B5-B755-B8CA82535E21}"/>
                </a:ext>
              </a:extLst>
            </p:cNvPr>
            <p:cNvSpPr/>
            <p:nvPr/>
          </p:nvSpPr>
          <p:spPr>
            <a:xfrm>
              <a:off x="8563937" y="2647163"/>
              <a:ext cx="2152650" cy="4008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Project Service</a:t>
              </a:r>
              <a:endParaRPr lang="en-IN" sz="1050" dirty="0"/>
            </a:p>
          </p:txBody>
        </p:sp>
        <p:sp>
          <p:nvSpPr>
            <p:cNvPr id="18" name="Rectangle: Rounded Corners 17">
              <a:extLst>
                <a:ext uri="{FF2B5EF4-FFF2-40B4-BE49-F238E27FC236}">
                  <a16:creationId xmlns:a16="http://schemas.microsoft.com/office/drawing/2014/main" id="{40A11A40-D504-4743-AEAC-5A844B3C1067}"/>
                </a:ext>
              </a:extLst>
            </p:cNvPr>
            <p:cNvSpPr/>
            <p:nvPr/>
          </p:nvSpPr>
          <p:spPr>
            <a:xfrm>
              <a:off x="8563937" y="3320380"/>
              <a:ext cx="2152650" cy="40083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Account Service</a:t>
              </a:r>
              <a:endParaRPr lang="en-IN" sz="1050" dirty="0"/>
            </a:p>
          </p:txBody>
        </p:sp>
        <p:sp>
          <p:nvSpPr>
            <p:cNvPr id="19" name="Rectangle: Rounded Corners 18">
              <a:extLst>
                <a:ext uri="{FF2B5EF4-FFF2-40B4-BE49-F238E27FC236}">
                  <a16:creationId xmlns:a16="http://schemas.microsoft.com/office/drawing/2014/main" id="{4C281DD0-373C-4075-B54B-49C0E27D3754}"/>
                </a:ext>
              </a:extLst>
            </p:cNvPr>
            <p:cNvSpPr/>
            <p:nvPr/>
          </p:nvSpPr>
          <p:spPr>
            <a:xfrm>
              <a:off x="8563937" y="4135029"/>
              <a:ext cx="2152650" cy="400837"/>
            </a:xfrm>
            <a:prstGeom prst="round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Darshan Service</a:t>
              </a:r>
              <a:endParaRPr lang="en-IN" sz="1050" dirty="0"/>
            </a:p>
          </p:txBody>
        </p:sp>
        <p:sp>
          <p:nvSpPr>
            <p:cNvPr id="20" name="Rectangle: Rounded Corners 19">
              <a:extLst>
                <a:ext uri="{FF2B5EF4-FFF2-40B4-BE49-F238E27FC236}">
                  <a16:creationId xmlns:a16="http://schemas.microsoft.com/office/drawing/2014/main" id="{79A01BD8-EDF0-424E-A7C1-35FA8AEF9566}"/>
                </a:ext>
              </a:extLst>
            </p:cNvPr>
            <p:cNvSpPr/>
            <p:nvPr/>
          </p:nvSpPr>
          <p:spPr>
            <a:xfrm>
              <a:off x="8563937" y="4849010"/>
              <a:ext cx="2152650" cy="400837"/>
            </a:xfrm>
            <a:prstGeom prst="roundRect">
              <a:avLst/>
            </a:prstGeom>
            <a:solidFill>
              <a:schemeClr val="accent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Data Service</a:t>
              </a:r>
              <a:endParaRPr lang="en-IN" sz="1050" dirty="0"/>
            </a:p>
          </p:txBody>
        </p:sp>
        <p:sp>
          <p:nvSpPr>
            <p:cNvPr id="21" name="Rectangle: Rounded Corners 20">
              <a:extLst>
                <a:ext uri="{FF2B5EF4-FFF2-40B4-BE49-F238E27FC236}">
                  <a16:creationId xmlns:a16="http://schemas.microsoft.com/office/drawing/2014/main" id="{07F5D8E1-BD6E-4260-A47A-19A70A784B80}"/>
                </a:ext>
              </a:extLst>
            </p:cNvPr>
            <p:cNvSpPr/>
            <p:nvPr/>
          </p:nvSpPr>
          <p:spPr>
            <a:xfrm>
              <a:off x="8563937" y="5558230"/>
              <a:ext cx="2152650" cy="400837"/>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Messaging Service</a:t>
              </a:r>
              <a:endParaRPr lang="en-IN" sz="1050" dirty="0"/>
            </a:p>
          </p:txBody>
        </p:sp>
        <p:sp>
          <p:nvSpPr>
            <p:cNvPr id="14" name="Cylinder 13">
              <a:extLst>
                <a:ext uri="{FF2B5EF4-FFF2-40B4-BE49-F238E27FC236}">
                  <a16:creationId xmlns:a16="http://schemas.microsoft.com/office/drawing/2014/main" id="{E3CAC70F-E352-4944-BBED-00B54248AE91}"/>
                </a:ext>
              </a:extLst>
            </p:cNvPr>
            <p:cNvSpPr/>
            <p:nvPr/>
          </p:nvSpPr>
          <p:spPr>
            <a:xfrm>
              <a:off x="11478587" y="1114425"/>
              <a:ext cx="542925" cy="657225"/>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DB</a:t>
              </a:r>
              <a:endParaRPr lang="en-IN" dirty="0"/>
            </a:p>
          </p:txBody>
        </p:sp>
        <p:sp>
          <p:nvSpPr>
            <p:cNvPr id="23" name="Cylinder 22">
              <a:extLst>
                <a:ext uri="{FF2B5EF4-FFF2-40B4-BE49-F238E27FC236}">
                  <a16:creationId xmlns:a16="http://schemas.microsoft.com/office/drawing/2014/main" id="{BD992211-7424-45CD-BA85-62B9E934A409}"/>
                </a:ext>
              </a:extLst>
            </p:cNvPr>
            <p:cNvSpPr/>
            <p:nvPr/>
          </p:nvSpPr>
          <p:spPr>
            <a:xfrm>
              <a:off x="11478587" y="1819275"/>
              <a:ext cx="542925" cy="657225"/>
            </a:xfrm>
            <a:prstGeom prst="ca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4" name="Cylinder 23">
              <a:extLst>
                <a:ext uri="{FF2B5EF4-FFF2-40B4-BE49-F238E27FC236}">
                  <a16:creationId xmlns:a16="http://schemas.microsoft.com/office/drawing/2014/main" id="{DF974CB2-4306-410F-9F38-923CBB9E7001}"/>
                </a:ext>
              </a:extLst>
            </p:cNvPr>
            <p:cNvSpPr/>
            <p:nvPr/>
          </p:nvSpPr>
          <p:spPr>
            <a:xfrm>
              <a:off x="11478587" y="2552701"/>
              <a:ext cx="542925" cy="581024"/>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DB</a:t>
              </a:r>
              <a:endParaRPr lang="en-IN" dirty="0"/>
            </a:p>
          </p:txBody>
        </p:sp>
        <p:sp>
          <p:nvSpPr>
            <p:cNvPr id="25" name="Cylinder 24">
              <a:extLst>
                <a:ext uri="{FF2B5EF4-FFF2-40B4-BE49-F238E27FC236}">
                  <a16:creationId xmlns:a16="http://schemas.microsoft.com/office/drawing/2014/main" id="{AFA41F79-A2F9-4C19-9345-E12F03462F3D}"/>
                </a:ext>
              </a:extLst>
            </p:cNvPr>
            <p:cNvSpPr/>
            <p:nvPr/>
          </p:nvSpPr>
          <p:spPr>
            <a:xfrm>
              <a:off x="11478587" y="3192185"/>
              <a:ext cx="542925" cy="657225"/>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DB</a:t>
              </a:r>
              <a:endParaRPr lang="en-IN" dirty="0"/>
            </a:p>
          </p:txBody>
        </p:sp>
        <p:sp>
          <p:nvSpPr>
            <p:cNvPr id="26" name="Cylinder 25">
              <a:extLst>
                <a:ext uri="{FF2B5EF4-FFF2-40B4-BE49-F238E27FC236}">
                  <a16:creationId xmlns:a16="http://schemas.microsoft.com/office/drawing/2014/main" id="{7D4A09D0-A10D-471D-BF79-E45924D90B11}"/>
                </a:ext>
              </a:extLst>
            </p:cNvPr>
            <p:cNvSpPr/>
            <p:nvPr/>
          </p:nvSpPr>
          <p:spPr>
            <a:xfrm>
              <a:off x="11478587" y="4033007"/>
              <a:ext cx="542925" cy="574296"/>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7" name="Cylinder 26">
              <a:extLst>
                <a:ext uri="{FF2B5EF4-FFF2-40B4-BE49-F238E27FC236}">
                  <a16:creationId xmlns:a16="http://schemas.microsoft.com/office/drawing/2014/main" id="{4908E4D6-648F-4A9E-B324-A561242A31B7}"/>
                </a:ext>
              </a:extLst>
            </p:cNvPr>
            <p:cNvSpPr/>
            <p:nvPr/>
          </p:nvSpPr>
          <p:spPr>
            <a:xfrm>
              <a:off x="11478586" y="4773160"/>
              <a:ext cx="542925" cy="574296"/>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8" name="Cylinder 27">
              <a:extLst>
                <a:ext uri="{FF2B5EF4-FFF2-40B4-BE49-F238E27FC236}">
                  <a16:creationId xmlns:a16="http://schemas.microsoft.com/office/drawing/2014/main" id="{9698F933-FE44-4828-8C79-24AC08ABA7B5}"/>
                </a:ext>
              </a:extLst>
            </p:cNvPr>
            <p:cNvSpPr/>
            <p:nvPr/>
          </p:nvSpPr>
          <p:spPr>
            <a:xfrm>
              <a:off x="11478586" y="5455722"/>
              <a:ext cx="542924" cy="657225"/>
            </a:xfrm>
            <a:prstGeom prst="can">
              <a:avLst>
                <a:gd name="adj" fmla="val 3947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cxnSp>
          <p:nvCxnSpPr>
            <p:cNvPr id="29" name="Straight Arrow Connector 28">
              <a:extLst>
                <a:ext uri="{FF2B5EF4-FFF2-40B4-BE49-F238E27FC236}">
                  <a16:creationId xmlns:a16="http://schemas.microsoft.com/office/drawing/2014/main" id="{38EBAB4B-BEF7-4573-96B8-92AD2D26EC69}"/>
                </a:ext>
              </a:extLst>
            </p:cNvPr>
            <p:cNvCxnSpPr>
              <a:stCxn id="15" idx="3"/>
            </p:cNvCxnSpPr>
            <p:nvPr/>
          </p:nvCxnSpPr>
          <p:spPr>
            <a:xfrm flipV="1">
              <a:off x="10716587" y="1485506"/>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02502409-3EE5-4297-8338-D132B493D8D1}"/>
                </a:ext>
              </a:extLst>
            </p:cNvPr>
            <p:cNvCxnSpPr/>
            <p:nvPr/>
          </p:nvCxnSpPr>
          <p:spPr>
            <a:xfrm flipV="1">
              <a:off x="10735637" y="57622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a:extLst>
                <a:ext uri="{FF2B5EF4-FFF2-40B4-BE49-F238E27FC236}">
                  <a16:creationId xmlns:a16="http://schemas.microsoft.com/office/drawing/2014/main" id="{B2267CE3-7D37-4B49-9807-A151BBEFE250}"/>
                </a:ext>
              </a:extLst>
            </p:cNvPr>
            <p:cNvCxnSpPr/>
            <p:nvPr/>
          </p:nvCxnSpPr>
          <p:spPr>
            <a:xfrm flipV="1">
              <a:off x="10745162" y="21427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09D99593-37D0-4CAE-9E04-37999DE32F7F}"/>
                </a:ext>
              </a:extLst>
            </p:cNvPr>
            <p:cNvCxnSpPr/>
            <p:nvPr/>
          </p:nvCxnSpPr>
          <p:spPr>
            <a:xfrm flipV="1">
              <a:off x="10726112" y="284758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668E3A19-2DBB-4BD5-B0B5-78F370312F9F}"/>
                </a:ext>
              </a:extLst>
            </p:cNvPr>
            <p:cNvCxnSpPr/>
            <p:nvPr/>
          </p:nvCxnSpPr>
          <p:spPr>
            <a:xfrm flipV="1">
              <a:off x="10726112" y="3539152"/>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ABB91EBE-2B5D-46B5-AF7E-C501EFA6882E}"/>
                </a:ext>
              </a:extLst>
            </p:cNvPr>
            <p:cNvCxnSpPr/>
            <p:nvPr/>
          </p:nvCxnSpPr>
          <p:spPr>
            <a:xfrm flipV="1">
              <a:off x="10735637" y="4336278"/>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a:extLst>
                <a:ext uri="{FF2B5EF4-FFF2-40B4-BE49-F238E27FC236}">
                  <a16:creationId xmlns:a16="http://schemas.microsoft.com/office/drawing/2014/main" id="{724469BF-7441-4A0D-B22F-FE601CF3F7EC}"/>
                </a:ext>
              </a:extLst>
            </p:cNvPr>
            <p:cNvCxnSpPr/>
            <p:nvPr/>
          </p:nvCxnSpPr>
          <p:spPr>
            <a:xfrm flipV="1">
              <a:off x="10716587" y="5044182"/>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8" name="Connector: Elbow 37">
              <a:extLst>
                <a:ext uri="{FF2B5EF4-FFF2-40B4-BE49-F238E27FC236}">
                  <a16:creationId xmlns:a16="http://schemas.microsoft.com/office/drawing/2014/main" id="{29D23DD3-727C-43ED-A619-1E2943E94FD2}"/>
                </a:ext>
              </a:extLst>
            </p:cNvPr>
            <p:cNvCxnSpPr>
              <a:cxnSpLocks/>
            </p:cNvCxnSpPr>
            <p:nvPr/>
          </p:nvCxnSpPr>
          <p:spPr>
            <a:xfrm rot="5400000" flipH="1" flipV="1">
              <a:off x="4490646" y="2547543"/>
              <a:ext cx="1324762"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75B209F-335A-4CBC-9C10-19F22A80393E}"/>
                </a:ext>
              </a:extLst>
            </p:cNvPr>
            <p:cNvCxnSpPr>
              <a:cxnSpLocks/>
            </p:cNvCxnSpPr>
            <p:nvPr/>
          </p:nvCxnSpPr>
          <p:spPr>
            <a:xfrm rot="5400000" flipH="1" flipV="1">
              <a:off x="5303446" y="2547543"/>
              <a:ext cx="1324762" cy="2"/>
            </a:xfrm>
            <a:prstGeom prst="bent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CF4980B-E7AD-46BA-AC10-9A1B9C45F64E}"/>
                </a:ext>
              </a:extLst>
            </p:cNvPr>
            <p:cNvCxnSpPr>
              <a:cxnSpLocks/>
            </p:cNvCxnSpPr>
            <p:nvPr/>
          </p:nvCxnSpPr>
          <p:spPr>
            <a:xfrm flipV="1">
              <a:off x="3743325" y="3404087"/>
              <a:ext cx="762000"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DA75606-723C-413D-A2F8-B0D1BC6C72E2}"/>
                </a:ext>
              </a:extLst>
            </p:cNvPr>
            <p:cNvSpPr/>
            <p:nvPr/>
          </p:nvSpPr>
          <p:spPr>
            <a:xfrm>
              <a:off x="1190625" y="3142434"/>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0" name="Rectangle: Rounded Corners 39">
              <a:extLst>
                <a:ext uri="{FF2B5EF4-FFF2-40B4-BE49-F238E27FC236}">
                  <a16:creationId xmlns:a16="http://schemas.microsoft.com/office/drawing/2014/main" id="{E20D8885-A67A-4BF9-976A-AB8FB4482E00}"/>
                </a:ext>
              </a:extLst>
            </p:cNvPr>
            <p:cNvSpPr/>
            <p:nvPr/>
          </p:nvSpPr>
          <p:spPr>
            <a:xfrm>
              <a:off x="3797753" y="3096149"/>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1" name="Rectangle: Rounded Corners 40">
              <a:extLst>
                <a:ext uri="{FF2B5EF4-FFF2-40B4-BE49-F238E27FC236}">
                  <a16:creationId xmlns:a16="http://schemas.microsoft.com/office/drawing/2014/main" id="{D6EF726F-4D51-4DEB-9FA8-3D30E19BF146}"/>
                </a:ext>
              </a:extLst>
            </p:cNvPr>
            <p:cNvSpPr/>
            <p:nvPr/>
          </p:nvSpPr>
          <p:spPr>
            <a:xfrm>
              <a:off x="4500787" y="241873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2" name="Rectangle: Rounded Corners 41">
              <a:extLst>
                <a:ext uri="{FF2B5EF4-FFF2-40B4-BE49-F238E27FC236}">
                  <a16:creationId xmlns:a16="http://schemas.microsoft.com/office/drawing/2014/main" id="{D975626F-DAC3-4B60-9224-3D1085741F90}"/>
                </a:ext>
              </a:extLst>
            </p:cNvPr>
            <p:cNvSpPr/>
            <p:nvPr/>
          </p:nvSpPr>
          <p:spPr>
            <a:xfrm>
              <a:off x="6037625" y="2465943"/>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43" name="Rectangle: Rounded Corners 42">
              <a:extLst>
                <a:ext uri="{FF2B5EF4-FFF2-40B4-BE49-F238E27FC236}">
                  <a16:creationId xmlns:a16="http://schemas.microsoft.com/office/drawing/2014/main" id="{804151B6-77FE-46B9-B440-587C798CB268}"/>
                </a:ext>
              </a:extLst>
            </p:cNvPr>
            <p:cNvSpPr/>
            <p:nvPr/>
          </p:nvSpPr>
          <p:spPr>
            <a:xfrm>
              <a:off x="7992885" y="1378351"/>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4" name="Rectangle: Rounded Corners 43">
              <a:extLst>
                <a:ext uri="{FF2B5EF4-FFF2-40B4-BE49-F238E27FC236}">
                  <a16:creationId xmlns:a16="http://schemas.microsoft.com/office/drawing/2014/main" id="{F40950CC-8D13-4F4D-90F4-B335BEB8B9AC}"/>
                </a:ext>
              </a:extLst>
            </p:cNvPr>
            <p:cNvSpPr/>
            <p:nvPr/>
          </p:nvSpPr>
          <p:spPr>
            <a:xfrm>
              <a:off x="7994283" y="2034091"/>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5" name="Rectangle: Rounded Corners 44">
              <a:extLst>
                <a:ext uri="{FF2B5EF4-FFF2-40B4-BE49-F238E27FC236}">
                  <a16:creationId xmlns:a16="http://schemas.microsoft.com/office/drawing/2014/main" id="{AD93EA81-F8F8-488D-A70F-34F059D12A1A}"/>
                </a:ext>
              </a:extLst>
            </p:cNvPr>
            <p:cNvSpPr/>
            <p:nvPr/>
          </p:nvSpPr>
          <p:spPr>
            <a:xfrm>
              <a:off x="7987292" y="2756943"/>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6" name="Rectangle: Rounded Corners 45">
              <a:extLst>
                <a:ext uri="{FF2B5EF4-FFF2-40B4-BE49-F238E27FC236}">
                  <a16:creationId xmlns:a16="http://schemas.microsoft.com/office/drawing/2014/main" id="{EF7BB8F3-8B3D-4EC7-AE20-351DCECBEE13}"/>
                </a:ext>
              </a:extLst>
            </p:cNvPr>
            <p:cNvSpPr/>
            <p:nvPr/>
          </p:nvSpPr>
          <p:spPr>
            <a:xfrm>
              <a:off x="7994283" y="3435647"/>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7" name="Rectangle: Rounded Corners 46">
              <a:extLst>
                <a:ext uri="{FF2B5EF4-FFF2-40B4-BE49-F238E27FC236}">
                  <a16:creationId xmlns:a16="http://schemas.microsoft.com/office/drawing/2014/main" id="{E9155DF2-615E-4109-8162-51014A9D8FB7}"/>
                </a:ext>
              </a:extLst>
            </p:cNvPr>
            <p:cNvSpPr/>
            <p:nvPr/>
          </p:nvSpPr>
          <p:spPr>
            <a:xfrm>
              <a:off x="7983361" y="4217553"/>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8" name="Rectangle: Rounded Corners 47">
              <a:extLst>
                <a:ext uri="{FF2B5EF4-FFF2-40B4-BE49-F238E27FC236}">
                  <a16:creationId xmlns:a16="http://schemas.microsoft.com/office/drawing/2014/main" id="{0C34F4F4-3B75-4E2E-BC29-34FE98EDEAAA}"/>
                </a:ext>
              </a:extLst>
            </p:cNvPr>
            <p:cNvSpPr/>
            <p:nvPr/>
          </p:nvSpPr>
          <p:spPr>
            <a:xfrm>
              <a:off x="7992885" y="4973142"/>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9" name="Rectangle: Rounded Corners 48">
              <a:extLst>
                <a:ext uri="{FF2B5EF4-FFF2-40B4-BE49-F238E27FC236}">
                  <a16:creationId xmlns:a16="http://schemas.microsoft.com/office/drawing/2014/main" id="{2181C3B6-A231-4557-A768-F16F4C4F2A76}"/>
                </a:ext>
              </a:extLst>
            </p:cNvPr>
            <p:cNvSpPr/>
            <p:nvPr/>
          </p:nvSpPr>
          <p:spPr>
            <a:xfrm>
              <a:off x="7983361" y="5654380"/>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cxnSp>
          <p:nvCxnSpPr>
            <p:cNvPr id="50" name="Straight Arrow Connector 49">
              <a:extLst>
                <a:ext uri="{FF2B5EF4-FFF2-40B4-BE49-F238E27FC236}">
                  <a16:creationId xmlns:a16="http://schemas.microsoft.com/office/drawing/2014/main" id="{3E67FB6C-4082-4542-A033-C72F288B2944}"/>
                </a:ext>
              </a:extLst>
            </p:cNvPr>
            <p:cNvCxnSpPr>
              <a:cxnSpLocks/>
              <a:endCxn id="43" idx="1"/>
            </p:cNvCxnSpPr>
            <p:nvPr/>
          </p:nvCxnSpPr>
          <p:spPr>
            <a:xfrm>
              <a:off x="6655129" y="1476068"/>
              <a:ext cx="1337756" cy="943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EC8965-654E-4D72-9C15-CAACAE92B1BA}"/>
                </a:ext>
              </a:extLst>
            </p:cNvPr>
            <p:cNvCxnSpPr>
              <a:cxnSpLocks/>
              <a:stCxn id="11" idx="3"/>
            </p:cNvCxnSpPr>
            <p:nvPr/>
          </p:nvCxnSpPr>
          <p:spPr>
            <a:xfrm flipV="1">
              <a:off x="6657974" y="3535029"/>
              <a:ext cx="1346514" cy="8097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0B1F375-9F30-40CA-9398-71C7DE75CBA6}"/>
                </a:ext>
              </a:extLst>
            </p:cNvPr>
            <p:cNvCxnSpPr>
              <a:cxnSpLocks/>
              <a:stCxn id="11" idx="3"/>
              <a:endCxn id="44" idx="1"/>
            </p:cNvCxnSpPr>
            <p:nvPr/>
          </p:nvCxnSpPr>
          <p:spPr>
            <a:xfrm flipV="1">
              <a:off x="6657974" y="2141246"/>
              <a:ext cx="1336309" cy="147475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1490427-8408-4851-9D1B-DD6E84B32D1C}"/>
                </a:ext>
              </a:extLst>
            </p:cNvPr>
            <p:cNvCxnSpPr>
              <a:cxnSpLocks/>
              <a:stCxn id="11" idx="3"/>
              <a:endCxn id="45" idx="1"/>
            </p:cNvCxnSpPr>
            <p:nvPr/>
          </p:nvCxnSpPr>
          <p:spPr>
            <a:xfrm flipV="1">
              <a:off x="6657974" y="2864098"/>
              <a:ext cx="1329318" cy="75190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FDBC4F5-DF9B-4F80-B62F-C4934325CCE2}"/>
                </a:ext>
              </a:extLst>
            </p:cNvPr>
            <p:cNvCxnSpPr>
              <a:cxnSpLocks/>
              <a:stCxn id="11" idx="3"/>
              <a:endCxn id="47" idx="1"/>
            </p:cNvCxnSpPr>
            <p:nvPr/>
          </p:nvCxnSpPr>
          <p:spPr>
            <a:xfrm>
              <a:off x="6657974" y="3615999"/>
              <a:ext cx="1325387" cy="70870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EB9F3A3-ACA4-4FB5-B08D-4FFF7FFE6526}"/>
                </a:ext>
              </a:extLst>
            </p:cNvPr>
            <p:cNvCxnSpPr>
              <a:cxnSpLocks/>
              <a:stCxn id="11" idx="3"/>
              <a:endCxn id="48" idx="1"/>
            </p:cNvCxnSpPr>
            <p:nvPr/>
          </p:nvCxnSpPr>
          <p:spPr>
            <a:xfrm>
              <a:off x="6657974" y="3615999"/>
              <a:ext cx="1334911" cy="146429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B44149-B591-43EF-9649-2235EDF5398D}"/>
                </a:ext>
              </a:extLst>
            </p:cNvPr>
            <p:cNvCxnSpPr>
              <a:cxnSpLocks/>
            </p:cNvCxnSpPr>
            <p:nvPr/>
          </p:nvCxnSpPr>
          <p:spPr>
            <a:xfrm flipV="1">
              <a:off x="6657974" y="1483891"/>
              <a:ext cx="1334911" cy="213049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D130C5-26CF-470A-87F0-3F8B4BBC3808}"/>
                </a:ext>
              </a:extLst>
            </p:cNvPr>
            <p:cNvCxnSpPr>
              <a:cxnSpLocks/>
              <a:stCxn id="11" idx="3"/>
              <a:endCxn id="49" idx="1"/>
            </p:cNvCxnSpPr>
            <p:nvPr/>
          </p:nvCxnSpPr>
          <p:spPr>
            <a:xfrm>
              <a:off x="6657974" y="3615999"/>
              <a:ext cx="1325387" cy="2145536"/>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4775F5EA-AAD6-4D8D-B815-3641C4E4537E}"/>
                </a:ext>
              </a:extLst>
            </p:cNvPr>
            <p:cNvSpPr/>
            <p:nvPr/>
          </p:nvSpPr>
          <p:spPr>
            <a:xfrm>
              <a:off x="7185248" y="270691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3" name="Rectangle: Rounded Corners 72">
              <a:extLst>
                <a:ext uri="{FF2B5EF4-FFF2-40B4-BE49-F238E27FC236}">
                  <a16:creationId xmlns:a16="http://schemas.microsoft.com/office/drawing/2014/main" id="{F9DE0DA4-5C60-45D6-93A3-93A2EF6D587D}"/>
                </a:ext>
              </a:extLst>
            </p:cNvPr>
            <p:cNvSpPr/>
            <p:nvPr/>
          </p:nvSpPr>
          <p:spPr>
            <a:xfrm>
              <a:off x="7165305" y="2097572"/>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4" name="Rectangle: Rounded Corners 73">
              <a:extLst>
                <a:ext uri="{FF2B5EF4-FFF2-40B4-BE49-F238E27FC236}">
                  <a16:creationId xmlns:a16="http://schemas.microsoft.com/office/drawing/2014/main" id="{CFFDA6DD-731E-4393-8E46-F33EDC0DCAF9}"/>
                </a:ext>
              </a:extLst>
            </p:cNvPr>
            <p:cNvSpPr/>
            <p:nvPr/>
          </p:nvSpPr>
          <p:spPr>
            <a:xfrm>
              <a:off x="7201727" y="310156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5" name="Rectangle: Rounded Corners 74">
              <a:extLst>
                <a:ext uri="{FF2B5EF4-FFF2-40B4-BE49-F238E27FC236}">
                  <a16:creationId xmlns:a16="http://schemas.microsoft.com/office/drawing/2014/main" id="{968C19F6-43E0-40E3-B340-21A124760230}"/>
                </a:ext>
              </a:extLst>
            </p:cNvPr>
            <p:cNvSpPr/>
            <p:nvPr/>
          </p:nvSpPr>
          <p:spPr>
            <a:xfrm>
              <a:off x="7201727" y="3395698"/>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6" name="Rectangle: Rounded Corners 75">
              <a:extLst>
                <a:ext uri="{FF2B5EF4-FFF2-40B4-BE49-F238E27FC236}">
                  <a16:creationId xmlns:a16="http://schemas.microsoft.com/office/drawing/2014/main" id="{B2FD4CE0-AA13-4753-A5D0-89AB63C8F372}"/>
                </a:ext>
              </a:extLst>
            </p:cNvPr>
            <p:cNvSpPr/>
            <p:nvPr/>
          </p:nvSpPr>
          <p:spPr>
            <a:xfrm>
              <a:off x="7237152" y="381018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7" name="Rectangle: Rounded Corners 76">
              <a:extLst>
                <a:ext uri="{FF2B5EF4-FFF2-40B4-BE49-F238E27FC236}">
                  <a16:creationId xmlns:a16="http://schemas.microsoft.com/office/drawing/2014/main" id="{D745C5DE-6F0A-46E9-999C-9FE4F415C781}"/>
                </a:ext>
              </a:extLst>
            </p:cNvPr>
            <p:cNvSpPr/>
            <p:nvPr/>
          </p:nvSpPr>
          <p:spPr>
            <a:xfrm>
              <a:off x="7279209" y="429625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8" name="Rectangle: Rounded Corners 77">
              <a:extLst>
                <a:ext uri="{FF2B5EF4-FFF2-40B4-BE49-F238E27FC236}">
                  <a16:creationId xmlns:a16="http://schemas.microsoft.com/office/drawing/2014/main" id="{F844E64D-31ED-4C65-8C99-425A48A2EBAC}"/>
                </a:ext>
              </a:extLst>
            </p:cNvPr>
            <p:cNvSpPr/>
            <p:nvPr/>
          </p:nvSpPr>
          <p:spPr>
            <a:xfrm>
              <a:off x="7355384" y="5143614"/>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cxnSp>
          <p:nvCxnSpPr>
            <p:cNvPr id="79" name="Straight Arrow Connector 78">
              <a:extLst>
                <a:ext uri="{FF2B5EF4-FFF2-40B4-BE49-F238E27FC236}">
                  <a16:creationId xmlns:a16="http://schemas.microsoft.com/office/drawing/2014/main" id="{2EC88458-2F26-4AC3-9628-FFCD3060913E}"/>
                </a:ext>
              </a:extLst>
            </p:cNvPr>
            <p:cNvCxnSpPr>
              <a:cxnSpLocks/>
            </p:cNvCxnSpPr>
            <p:nvPr/>
          </p:nvCxnSpPr>
          <p:spPr>
            <a:xfrm flipH="1">
              <a:off x="3719696" y="3537872"/>
              <a:ext cx="76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612F6B14-946D-4DEB-9976-27AE886D94EC}"/>
                </a:ext>
              </a:extLst>
            </p:cNvPr>
            <p:cNvSpPr/>
            <p:nvPr/>
          </p:nvSpPr>
          <p:spPr>
            <a:xfrm>
              <a:off x="3806948" y="3590921"/>
              <a:ext cx="571051" cy="17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cxnSp>
          <p:nvCxnSpPr>
            <p:cNvPr id="92" name="Straight Arrow Connector 91">
              <a:extLst>
                <a:ext uri="{FF2B5EF4-FFF2-40B4-BE49-F238E27FC236}">
                  <a16:creationId xmlns:a16="http://schemas.microsoft.com/office/drawing/2014/main" id="{EFF6382D-4083-47BF-BFF1-E19D1F909C51}"/>
                </a:ext>
              </a:extLst>
            </p:cNvPr>
            <p:cNvCxnSpPr>
              <a:cxnSpLocks/>
            </p:cNvCxnSpPr>
            <p:nvPr/>
          </p:nvCxnSpPr>
          <p:spPr>
            <a:xfrm flipV="1">
              <a:off x="3721559" y="3849410"/>
              <a:ext cx="782367" cy="1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B8666969-0C78-48A9-9834-FD20E8594949}"/>
                </a:ext>
              </a:extLst>
            </p:cNvPr>
            <p:cNvSpPr/>
            <p:nvPr/>
          </p:nvSpPr>
          <p:spPr>
            <a:xfrm>
              <a:off x="78377" y="87086"/>
              <a:ext cx="12026537" cy="6710991"/>
            </a:xfrm>
            <a:prstGeom prst="roundRect">
              <a:avLst>
                <a:gd name="adj" fmla="val 20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Rounded Corners 62">
              <a:extLst>
                <a:ext uri="{FF2B5EF4-FFF2-40B4-BE49-F238E27FC236}">
                  <a16:creationId xmlns:a16="http://schemas.microsoft.com/office/drawing/2014/main" id="{0A2FE558-4C25-4186-9561-4E069ED72C64}"/>
                </a:ext>
              </a:extLst>
            </p:cNvPr>
            <p:cNvSpPr/>
            <p:nvPr/>
          </p:nvSpPr>
          <p:spPr>
            <a:xfrm>
              <a:off x="1699248" y="1250417"/>
              <a:ext cx="2238375" cy="6000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Config Server</a:t>
              </a:r>
              <a:endParaRPr lang="en-IN" sz="1050" dirty="0"/>
            </a:p>
          </p:txBody>
        </p:sp>
        <p:pic>
          <p:nvPicPr>
            <p:cNvPr id="9" name="Picture 8">
              <a:extLst>
                <a:ext uri="{FF2B5EF4-FFF2-40B4-BE49-F238E27FC236}">
                  <a16:creationId xmlns:a16="http://schemas.microsoft.com/office/drawing/2014/main" id="{79CE65E2-D6FC-4BC0-A6BB-17320557F947}"/>
                </a:ext>
              </a:extLst>
            </p:cNvPr>
            <p:cNvPicPr>
              <a:picLocks noChangeAspect="1"/>
            </p:cNvPicPr>
            <p:nvPr/>
          </p:nvPicPr>
          <p:blipFill>
            <a:blip r:embed="rId2"/>
            <a:stretch>
              <a:fillRect/>
            </a:stretch>
          </p:blipFill>
          <p:spPr>
            <a:xfrm>
              <a:off x="2006382" y="226864"/>
              <a:ext cx="3297138" cy="910747"/>
            </a:xfrm>
            <a:prstGeom prst="rect">
              <a:avLst/>
            </a:prstGeom>
          </p:spPr>
        </p:pic>
        <p:cxnSp>
          <p:nvCxnSpPr>
            <p:cNvPr id="22" name="Straight Arrow Connector 21">
              <a:extLst>
                <a:ext uri="{FF2B5EF4-FFF2-40B4-BE49-F238E27FC236}">
                  <a16:creationId xmlns:a16="http://schemas.microsoft.com/office/drawing/2014/main" id="{FCB02C5C-DD56-4C0F-AE38-A2DFFE40CFC7}"/>
                </a:ext>
              </a:extLst>
            </p:cNvPr>
            <p:cNvCxnSpPr>
              <a:cxnSpLocks/>
              <a:stCxn id="3" idx="0"/>
              <a:endCxn id="63" idx="2"/>
            </p:cNvCxnSpPr>
            <p:nvPr/>
          </p:nvCxnSpPr>
          <p:spPr>
            <a:xfrm flipV="1">
              <a:off x="2805113" y="1850492"/>
              <a:ext cx="13323" cy="135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BEE3107-8C3A-4DBD-868F-EF1C6389D27C}"/>
                </a:ext>
              </a:extLst>
            </p:cNvPr>
            <p:cNvCxnSpPr>
              <a:cxnSpLocks/>
            </p:cNvCxnSpPr>
            <p:nvPr/>
          </p:nvCxnSpPr>
          <p:spPr>
            <a:xfrm flipH="1" flipV="1">
              <a:off x="2984159" y="1885163"/>
              <a:ext cx="1744595" cy="132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C8E977D-5CA4-4F2A-BC96-10DA552FAA83}"/>
                </a:ext>
              </a:extLst>
            </p:cNvPr>
            <p:cNvCxnSpPr>
              <a:stCxn id="12" idx="1"/>
              <a:endCxn id="63" idx="3"/>
            </p:cNvCxnSpPr>
            <p:nvPr/>
          </p:nvCxnSpPr>
          <p:spPr>
            <a:xfrm flipH="1" flipV="1">
              <a:off x="3937623" y="1550455"/>
              <a:ext cx="481976" cy="34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8A7C168-43B6-4957-B517-FFE7B334F1C9}"/>
                </a:ext>
              </a:extLst>
            </p:cNvPr>
            <p:cNvSpPr txBox="1"/>
            <p:nvPr/>
          </p:nvSpPr>
          <p:spPr>
            <a:xfrm>
              <a:off x="6414378" y="383169"/>
              <a:ext cx="1945736" cy="369332"/>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All Microservices</a:t>
              </a:r>
              <a:endParaRPr lang="en-IN" dirty="0"/>
            </a:p>
          </p:txBody>
        </p:sp>
        <p:cxnSp>
          <p:nvCxnSpPr>
            <p:cNvPr id="62" name="Straight Arrow Connector 61">
              <a:extLst>
                <a:ext uri="{FF2B5EF4-FFF2-40B4-BE49-F238E27FC236}">
                  <a16:creationId xmlns:a16="http://schemas.microsoft.com/office/drawing/2014/main" id="{90F39696-5C3E-4039-AA99-4E3F2F6F6C66}"/>
                </a:ext>
              </a:extLst>
            </p:cNvPr>
            <p:cNvCxnSpPr>
              <a:cxnSpLocks/>
            </p:cNvCxnSpPr>
            <p:nvPr/>
          </p:nvCxnSpPr>
          <p:spPr>
            <a:xfrm flipH="1" flipV="1">
              <a:off x="8360115" y="710906"/>
              <a:ext cx="167581" cy="134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4DBE4F2-BAA8-4DF7-A994-2AEDCC27D5C4}"/>
                </a:ext>
              </a:extLst>
            </p:cNvPr>
            <p:cNvCxnSpPr>
              <a:cxnSpLocks/>
            </p:cNvCxnSpPr>
            <p:nvPr/>
          </p:nvCxnSpPr>
          <p:spPr>
            <a:xfrm flipH="1">
              <a:off x="3950894" y="585253"/>
              <a:ext cx="2454775" cy="869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534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CF565B6-8529-4A2B-A2F7-F87520EA1E6F}"/>
              </a:ext>
            </a:extLst>
          </p:cNvPr>
          <p:cNvGrpSpPr/>
          <p:nvPr/>
        </p:nvGrpSpPr>
        <p:grpSpPr>
          <a:xfrm>
            <a:off x="48055" y="171982"/>
            <a:ext cx="12095890" cy="6604124"/>
            <a:chOff x="48055" y="171982"/>
            <a:chExt cx="12095890" cy="6604124"/>
          </a:xfrm>
        </p:grpSpPr>
        <p:sp>
          <p:nvSpPr>
            <p:cNvPr id="5" name="TextBox 4">
              <a:extLst>
                <a:ext uri="{FF2B5EF4-FFF2-40B4-BE49-F238E27FC236}">
                  <a16:creationId xmlns:a16="http://schemas.microsoft.com/office/drawing/2014/main" id="{8DB5272B-8B10-4105-9BBF-298A2DC02178}"/>
                </a:ext>
              </a:extLst>
            </p:cNvPr>
            <p:cNvSpPr txBox="1"/>
            <p:nvPr/>
          </p:nvSpPr>
          <p:spPr>
            <a:xfrm>
              <a:off x="2709644" y="6437552"/>
              <a:ext cx="5554480" cy="338554"/>
            </a:xfrm>
            <a:prstGeom prst="rect">
              <a:avLst/>
            </a:prstGeom>
            <a:noFill/>
          </p:spPr>
          <p:txBody>
            <a:bodyPr wrap="square" rtlCol="0">
              <a:spAutoFit/>
            </a:bodyPr>
            <a:lstStyle/>
            <a:p>
              <a:r>
                <a:rPr lang="en-US" sz="1600" b="1" dirty="0">
                  <a:solidFill>
                    <a:srgbClr val="FF0000"/>
                  </a:solidFill>
                </a:rPr>
                <a:t>Microservice Architecture in Dev Environment with Keycloak </a:t>
              </a:r>
              <a:endParaRPr lang="en-IN" sz="1600" b="1" dirty="0">
                <a:solidFill>
                  <a:srgbClr val="FF0000"/>
                </a:solidFill>
              </a:endParaRPr>
            </a:p>
          </p:txBody>
        </p:sp>
        <p:sp>
          <p:nvSpPr>
            <p:cNvPr id="3" name="Rectangle: Rounded Corners 2">
              <a:extLst>
                <a:ext uri="{FF2B5EF4-FFF2-40B4-BE49-F238E27FC236}">
                  <a16:creationId xmlns:a16="http://schemas.microsoft.com/office/drawing/2014/main" id="{009AF733-A4CC-4032-B123-AF001DD08D09}"/>
                </a:ext>
              </a:extLst>
            </p:cNvPr>
            <p:cNvSpPr/>
            <p:nvPr/>
          </p:nvSpPr>
          <p:spPr>
            <a:xfrm>
              <a:off x="4787767" y="3210870"/>
              <a:ext cx="1557377" cy="680594"/>
            </a:xfrm>
            <a:prstGeom prst="roundRect">
              <a:avLst/>
            </a:prstGeo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ln w="0"/>
                  <a:solidFill>
                    <a:schemeClr val="bg1"/>
                  </a:solidFill>
                  <a:effectLst>
                    <a:outerShdw blurRad="38100" dist="19050" dir="2700000" algn="tl" rotWithShape="0">
                      <a:schemeClr val="dk1">
                        <a:alpha val="40000"/>
                      </a:schemeClr>
                    </a:outerShdw>
                  </a:effectLst>
                </a:rPr>
                <a:t>Spring Cloud Gateway App Service</a:t>
              </a:r>
            </a:p>
          </p:txBody>
        </p:sp>
        <p:sp>
          <p:nvSpPr>
            <p:cNvPr id="11" name="Rectangle: Rounded Corners 10">
              <a:extLst>
                <a:ext uri="{FF2B5EF4-FFF2-40B4-BE49-F238E27FC236}">
                  <a16:creationId xmlns:a16="http://schemas.microsoft.com/office/drawing/2014/main" id="{EC385245-F925-47A0-9D00-8B82B864AE39}"/>
                </a:ext>
              </a:extLst>
            </p:cNvPr>
            <p:cNvSpPr/>
            <p:nvPr/>
          </p:nvSpPr>
          <p:spPr>
            <a:xfrm>
              <a:off x="6924826" y="3245983"/>
              <a:ext cx="1421038" cy="596408"/>
            </a:xfrm>
            <a:prstGeom prst="roundRect">
              <a:avLst/>
            </a:prstGeo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ln w="0"/>
                  <a:solidFill>
                    <a:schemeClr val="bg1"/>
                  </a:solidFill>
                  <a:effectLst>
                    <a:outerShdw blurRad="38100" dist="19050" dir="2700000" algn="tl" rotWithShape="0">
                      <a:schemeClr val="dk1">
                        <a:alpha val="40000"/>
                      </a:schemeClr>
                    </a:outerShdw>
                  </a:effectLst>
                </a:rPr>
                <a:t>Discovery Eureka Server</a:t>
              </a:r>
            </a:p>
            <a:p>
              <a:pPr algn="ctr"/>
              <a:r>
                <a:rPr lang="en-US" sz="900" dirty="0"/>
                <a:t>(Netflix Eureka)</a:t>
              </a:r>
              <a:endParaRPr lang="en-IN" sz="900" dirty="0"/>
            </a:p>
          </p:txBody>
        </p:sp>
        <p:sp>
          <p:nvSpPr>
            <p:cNvPr id="13" name="Rectangle: Rounded Corners 12">
              <a:extLst>
                <a:ext uri="{FF2B5EF4-FFF2-40B4-BE49-F238E27FC236}">
                  <a16:creationId xmlns:a16="http://schemas.microsoft.com/office/drawing/2014/main" id="{1EDF2DD0-632B-4C84-BDB2-A66058062546}"/>
                </a:ext>
              </a:extLst>
            </p:cNvPr>
            <p:cNvSpPr/>
            <p:nvPr/>
          </p:nvSpPr>
          <p:spPr>
            <a:xfrm>
              <a:off x="9918866" y="797179"/>
              <a:ext cx="1678371" cy="5448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18855DD7-C045-454D-9B5A-2F7E9E67DF6A}"/>
                </a:ext>
              </a:extLst>
            </p:cNvPr>
            <p:cNvSpPr/>
            <p:nvPr/>
          </p:nvSpPr>
          <p:spPr>
            <a:xfrm>
              <a:off x="10103550" y="1315242"/>
              <a:ext cx="1327200" cy="40083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User Service</a:t>
              </a:r>
              <a:endParaRPr lang="en-IN" sz="1050" dirty="0"/>
            </a:p>
          </p:txBody>
        </p:sp>
        <p:sp>
          <p:nvSpPr>
            <p:cNvPr id="16" name="Rectangle: Rounded Corners 15">
              <a:extLst>
                <a:ext uri="{FF2B5EF4-FFF2-40B4-BE49-F238E27FC236}">
                  <a16:creationId xmlns:a16="http://schemas.microsoft.com/office/drawing/2014/main" id="{CC430AD3-C2B4-4A42-9C8D-DD37D3E039EF}"/>
                </a:ext>
              </a:extLst>
            </p:cNvPr>
            <p:cNvSpPr/>
            <p:nvPr/>
          </p:nvSpPr>
          <p:spPr>
            <a:xfrm>
              <a:off x="10108733" y="1935202"/>
              <a:ext cx="1322015" cy="400837"/>
            </a:xfrm>
            <a:prstGeom prst="round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People Service</a:t>
              </a:r>
              <a:endParaRPr lang="en-IN" sz="1050" dirty="0"/>
            </a:p>
          </p:txBody>
        </p:sp>
        <p:sp>
          <p:nvSpPr>
            <p:cNvPr id="17" name="Rectangle: Rounded Corners 16">
              <a:extLst>
                <a:ext uri="{FF2B5EF4-FFF2-40B4-BE49-F238E27FC236}">
                  <a16:creationId xmlns:a16="http://schemas.microsoft.com/office/drawing/2014/main" id="{EF6D3A87-3280-48B5-B755-B8CA82535E21}"/>
                </a:ext>
              </a:extLst>
            </p:cNvPr>
            <p:cNvSpPr/>
            <p:nvPr/>
          </p:nvSpPr>
          <p:spPr>
            <a:xfrm>
              <a:off x="10103550" y="2641708"/>
              <a:ext cx="1322016" cy="4008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Project Service</a:t>
              </a:r>
              <a:endParaRPr lang="en-IN" sz="1050" dirty="0"/>
            </a:p>
          </p:txBody>
        </p:sp>
        <p:sp>
          <p:nvSpPr>
            <p:cNvPr id="18" name="Rectangle: Rounded Corners 17">
              <a:extLst>
                <a:ext uri="{FF2B5EF4-FFF2-40B4-BE49-F238E27FC236}">
                  <a16:creationId xmlns:a16="http://schemas.microsoft.com/office/drawing/2014/main" id="{40A11A40-D504-4743-AEAC-5A844B3C1067}"/>
                </a:ext>
              </a:extLst>
            </p:cNvPr>
            <p:cNvSpPr/>
            <p:nvPr/>
          </p:nvSpPr>
          <p:spPr>
            <a:xfrm>
              <a:off x="10089529" y="3331811"/>
              <a:ext cx="1327200" cy="40083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Account Service</a:t>
              </a:r>
              <a:endParaRPr lang="en-IN" sz="1050" dirty="0"/>
            </a:p>
          </p:txBody>
        </p:sp>
        <p:sp>
          <p:nvSpPr>
            <p:cNvPr id="19" name="Rectangle: Rounded Corners 18">
              <a:extLst>
                <a:ext uri="{FF2B5EF4-FFF2-40B4-BE49-F238E27FC236}">
                  <a16:creationId xmlns:a16="http://schemas.microsoft.com/office/drawing/2014/main" id="{4C281DD0-373C-4075-B54B-49C0E27D3754}"/>
                </a:ext>
              </a:extLst>
            </p:cNvPr>
            <p:cNvSpPr/>
            <p:nvPr/>
          </p:nvSpPr>
          <p:spPr>
            <a:xfrm>
              <a:off x="10122086" y="4121993"/>
              <a:ext cx="1327201" cy="400837"/>
            </a:xfrm>
            <a:prstGeom prst="round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Darshan Service</a:t>
              </a:r>
              <a:endParaRPr lang="en-IN" sz="1050" dirty="0"/>
            </a:p>
          </p:txBody>
        </p:sp>
        <p:sp>
          <p:nvSpPr>
            <p:cNvPr id="20" name="Rectangle: Rounded Corners 19">
              <a:extLst>
                <a:ext uri="{FF2B5EF4-FFF2-40B4-BE49-F238E27FC236}">
                  <a16:creationId xmlns:a16="http://schemas.microsoft.com/office/drawing/2014/main" id="{79A01BD8-EDF0-424E-A7C1-35FA8AEF9566}"/>
                </a:ext>
              </a:extLst>
            </p:cNvPr>
            <p:cNvSpPr/>
            <p:nvPr/>
          </p:nvSpPr>
          <p:spPr>
            <a:xfrm>
              <a:off x="10135665" y="4795693"/>
              <a:ext cx="1327202" cy="400837"/>
            </a:xfrm>
            <a:prstGeom prst="roundRect">
              <a:avLst/>
            </a:prstGeom>
            <a:solidFill>
              <a:schemeClr val="accent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Data Service</a:t>
              </a:r>
              <a:endParaRPr lang="en-IN" sz="1050" dirty="0"/>
            </a:p>
          </p:txBody>
        </p:sp>
        <p:sp>
          <p:nvSpPr>
            <p:cNvPr id="21" name="Rectangle: Rounded Corners 20">
              <a:extLst>
                <a:ext uri="{FF2B5EF4-FFF2-40B4-BE49-F238E27FC236}">
                  <a16:creationId xmlns:a16="http://schemas.microsoft.com/office/drawing/2014/main" id="{07F5D8E1-BD6E-4260-A47A-19A70A784B80}"/>
                </a:ext>
              </a:extLst>
            </p:cNvPr>
            <p:cNvSpPr/>
            <p:nvPr/>
          </p:nvSpPr>
          <p:spPr>
            <a:xfrm>
              <a:off x="10122086" y="5502199"/>
              <a:ext cx="1327202" cy="400837"/>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Messaging Service</a:t>
              </a:r>
              <a:endParaRPr lang="en-IN" sz="1050" dirty="0"/>
            </a:p>
          </p:txBody>
        </p:sp>
        <p:sp>
          <p:nvSpPr>
            <p:cNvPr id="14" name="Cylinder 13">
              <a:extLst>
                <a:ext uri="{FF2B5EF4-FFF2-40B4-BE49-F238E27FC236}">
                  <a16:creationId xmlns:a16="http://schemas.microsoft.com/office/drawing/2014/main" id="{E3CAC70F-E352-4944-BBED-00B54248AE91}"/>
                </a:ext>
              </a:extLst>
            </p:cNvPr>
            <p:cNvSpPr/>
            <p:nvPr/>
          </p:nvSpPr>
          <p:spPr>
            <a:xfrm>
              <a:off x="11744587" y="1180635"/>
              <a:ext cx="399358" cy="569044"/>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DB</a:t>
              </a:r>
              <a:endParaRPr lang="en-IN" sz="1200" dirty="0"/>
            </a:p>
          </p:txBody>
        </p:sp>
        <p:sp>
          <p:nvSpPr>
            <p:cNvPr id="23" name="Cylinder 22">
              <a:extLst>
                <a:ext uri="{FF2B5EF4-FFF2-40B4-BE49-F238E27FC236}">
                  <a16:creationId xmlns:a16="http://schemas.microsoft.com/office/drawing/2014/main" id="{BD992211-7424-45CD-BA85-62B9E934A409}"/>
                </a:ext>
              </a:extLst>
            </p:cNvPr>
            <p:cNvSpPr/>
            <p:nvPr/>
          </p:nvSpPr>
          <p:spPr>
            <a:xfrm>
              <a:off x="11744587" y="1857945"/>
              <a:ext cx="399358" cy="596584"/>
            </a:xfrm>
            <a:prstGeom prst="ca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a:t>
              </a:r>
              <a:endParaRPr lang="en-IN" sz="1400" dirty="0"/>
            </a:p>
          </p:txBody>
        </p:sp>
        <p:sp>
          <p:nvSpPr>
            <p:cNvPr id="24" name="Cylinder 23">
              <a:extLst>
                <a:ext uri="{FF2B5EF4-FFF2-40B4-BE49-F238E27FC236}">
                  <a16:creationId xmlns:a16="http://schemas.microsoft.com/office/drawing/2014/main" id="{DF974CB2-4306-410F-9F38-923CBB9E7001}"/>
                </a:ext>
              </a:extLst>
            </p:cNvPr>
            <p:cNvSpPr/>
            <p:nvPr/>
          </p:nvSpPr>
          <p:spPr>
            <a:xfrm>
              <a:off x="11744587" y="2530730"/>
              <a:ext cx="399358" cy="581024"/>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DB</a:t>
              </a:r>
              <a:endParaRPr lang="en-IN" sz="1400" dirty="0"/>
            </a:p>
          </p:txBody>
        </p:sp>
        <p:sp>
          <p:nvSpPr>
            <p:cNvPr id="25" name="Cylinder 24">
              <a:extLst>
                <a:ext uri="{FF2B5EF4-FFF2-40B4-BE49-F238E27FC236}">
                  <a16:creationId xmlns:a16="http://schemas.microsoft.com/office/drawing/2014/main" id="{AFA41F79-A2F9-4C19-9345-E12F03462F3D}"/>
                </a:ext>
              </a:extLst>
            </p:cNvPr>
            <p:cNvSpPr/>
            <p:nvPr/>
          </p:nvSpPr>
          <p:spPr>
            <a:xfrm>
              <a:off x="11744587" y="3170214"/>
              <a:ext cx="399358" cy="657225"/>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DB</a:t>
              </a:r>
              <a:endParaRPr lang="en-IN" dirty="0"/>
            </a:p>
          </p:txBody>
        </p:sp>
        <p:sp>
          <p:nvSpPr>
            <p:cNvPr id="26" name="Cylinder 25">
              <a:extLst>
                <a:ext uri="{FF2B5EF4-FFF2-40B4-BE49-F238E27FC236}">
                  <a16:creationId xmlns:a16="http://schemas.microsoft.com/office/drawing/2014/main" id="{7D4A09D0-A10D-471D-BF79-E45924D90B11}"/>
                </a:ext>
              </a:extLst>
            </p:cNvPr>
            <p:cNvSpPr/>
            <p:nvPr/>
          </p:nvSpPr>
          <p:spPr>
            <a:xfrm>
              <a:off x="11803310" y="4011036"/>
              <a:ext cx="340635" cy="574296"/>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DB</a:t>
              </a:r>
              <a:endParaRPr lang="en-IN" sz="1050" dirty="0"/>
            </a:p>
          </p:txBody>
        </p:sp>
        <p:sp>
          <p:nvSpPr>
            <p:cNvPr id="27" name="Cylinder 26">
              <a:extLst>
                <a:ext uri="{FF2B5EF4-FFF2-40B4-BE49-F238E27FC236}">
                  <a16:creationId xmlns:a16="http://schemas.microsoft.com/office/drawing/2014/main" id="{4908E4D6-648F-4A9E-B324-A561242A31B7}"/>
                </a:ext>
              </a:extLst>
            </p:cNvPr>
            <p:cNvSpPr/>
            <p:nvPr/>
          </p:nvSpPr>
          <p:spPr>
            <a:xfrm>
              <a:off x="11803309" y="4751189"/>
              <a:ext cx="340635" cy="452581"/>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DB</a:t>
              </a:r>
              <a:endParaRPr lang="en-IN" sz="1050" dirty="0"/>
            </a:p>
          </p:txBody>
        </p:sp>
        <p:sp>
          <p:nvSpPr>
            <p:cNvPr id="28" name="Cylinder 27">
              <a:extLst>
                <a:ext uri="{FF2B5EF4-FFF2-40B4-BE49-F238E27FC236}">
                  <a16:creationId xmlns:a16="http://schemas.microsoft.com/office/drawing/2014/main" id="{9698F933-FE44-4828-8C79-24AC08ABA7B5}"/>
                </a:ext>
              </a:extLst>
            </p:cNvPr>
            <p:cNvSpPr/>
            <p:nvPr/>
          </p:nvSpPr>
          <p:spPr>
            <a:xfrm>
              <a:off x="11803307" y="5433751"/>
              <a:ext cx="340635" cy="469285"/>
            </a:xfrm>
            <a:prstGeom prst="can">
              <a:avLst>
                <a:gd name="adj" fmla="val 3947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DB</a:t>
              </a:r>
              <a:endParaRPr lang="en-IN" sz="1050" dirty="0"/>
            </a:p>
          </p:txBody>
        </p:sp>
        <p:cxnSp>
          <p:nvCxnSpPr>
            <p:cNvPr id="29" name="Straight Arrow Connector 28">
              <a:extLst>
                <a:ext uri="{FF2B5EF4-FFF2-40B4-BE49-F238E27FC236}">
                  <a16:creationId xmlns:a16="http://schemas.microsoft.com/office/drawing/2014/main" id="{38EBAB4B-BEF7-4573-96B8-92AD2D26EC69}"/>
                </a:ext>
              </a:extLst>
            </p:cNvPr>
            <p:cNvCxnSpPr>
              <a:cxnSpLocks/>
            </p:cNvCxnSpPr>
            <p:nvPr/>
          </p:nvCxnSpPr>
          <p:spPr>
            <a:xfrm flipV="1">
              <a:off x="11430750" y="1449867"/>
              <a:ext cx="333765" cy="12053"/>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40" name="Rectangle: Rounded Corners 39">
              <a:extLst>
                <a:ext uri="{FF2B5EF4-FFF2-40B4-BE49-F238E27FC236}">
                  <a16:creationId xmlns:a16="http://schemas.microsoft.com/office/drawing/2014/main" id="{E20D8885-A67A-4BF9-976A-AB8FB4482E00}"/>
                </a:ext>
              </a:extLst>
            </p:cNvPr>
            <p:cNvSpPr/>
            <p:nvPr/>
          </p:nvSpPr>
          <p:spPr>
            <a:xfrm>
              <a:off x="4028828" y="3651309"/>
              <a:ext cx="547089" cy="1910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 Id Token</a:t>
              </a:r>
              <a:endParaRPr lang="en-IN" dirty="0"/>
            </a:p>
          </p:txBody>
        </p:sp>
        <p:sp>
          <p:nvSpPr>
            <p:cNvPr id="41" name="Rectangle: Rounded Corners 40">
              <a:extLst>
                <a:ext uri="{FF2B5EF4-FFF2-40B4-BE49-F238E27FC236}">
                  <a16:creationId xmlns:a16="http://schemas.microsoft.com/office/drawing/2014/main" id="{D6EF726F-4D51-4DEB-9FA8-3D30E19BF146}"/>
                </a:ext>
              </a:extLst>
            </p:cNvPr>
            <p:cNvSpPr/>
            <p:nvPr/>
          </p:nvSpPr>
          <p:spPr>
            <a:xfrm>
              <a:off x="6322798" y="3013751"/>
              <a:ext cx="664696" cy="244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 Access Token</a:t>
              </a:r>
              <a:endParaRPr lang="en-IN" dirty="0"/>
            </a:p>
          </p:txBody>
        </p:sp>
        <p:sp>
          <p:nvSpPr>
            <p:cNvPr id="43" name="Rectangle: Rounded Corners 42">
              <a:extLst>
                <a:ext uri="{FF2B5EF4-FFF2-40B4-BE49-F238E27FC236}">
                  <a16:creationId xmlns:a16="http://schemas.microsoft.com/office/drawing/2014/main" id="{804151B6-77FE-46B9-B440-587C798CB268}"/>
                </a:ext>
              </a:extLst>
            </p:cNvPr>
            <p:cNvSpPr/>
            <p:nvPr/>
          </p:nvSpPr>
          <p:spPr>
            <a:xfrm>
              <a:off x="9532499" y="1433095"/>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4" name="Rectangle: Rounded Corners 43">
              <a:extLst>
                <a:ext uri="{FF2B5EF4-FFF2-40B4-BE49-F238E27FC236}">
                  <a16:creationId xmlns:a16="http://schemas.microsoft.com/office/drawing/2014/main" id="{F40950CC-8D13-4F4D-90F4-B335BEB8B9AC}"/>
                </a:ext>
              </a:extLst>
            </p:cNvPr>
            <p:cNvSpPr/>
            <p:nvPr/>
          </p:nvSpPr>
          <p:spPr>
            <a:xfrm>
              <a:off x="9532499" y="2071738"/>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5" name="Rectangle: Rounded Corners 44">
              <a:extLst>
                <a:ext uri="{FF2B5EF4-FFF2-40B4-BE49-F238E27FC236}">
                  <a16:creationId xmlns:a16="http://schemas.microsoft.com/office/drawing/2014/main" id="{AD93EA81-F8F8-488D-A70F-34F059D12A1A}"/>
                </a:ext>
              </a:extLst>
            </p:cNvPr>
            <p:cNvSpPr/>
            <p:nvPr/>
          </p:nvSpPr>
          <p:spPr>
            <a:xfrm>
              <a:off x="9532499" y="2792095"/>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6" name="Rectangle: Rounded Corners 45">
              <a:extLst>
                <a:ext uri="{FF2B5EF4-FFF2-40B4-BE49-F238E27FC236}">
                  <a16:creationId xmlns:a16="http://schemas.microsoft.com/office/drawing/2014/main" id="{EF7BB8F3-8B3D-4EC7-AE20-351DCECBEE13}"/>
                </a:ext>
              </a:extLst>
            </p:cNvPr>
            <p:cNvSpPr/>
            <p:nvPr/>
          </p:nvSpPr>
          <p:spPr>
            <a:xfrm>
              <a:off x="9527737" y="3443965"/>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7" name="Rectangle: Rounded Corners 46">
              <a:extLst>
                <a:ext uri="{FF2B5EF4-FFF2-40B4-BE49-F238E27FC236}">
                  <a16:creationId xmlns:a16="http://schemas.microsoft.com/office/drawing/2014/main" id="{E9155DF2-615E-4109-8162-51014A9D8FB7}"/>
                </a:ext>
              </a:extLst>
            </p:cNvPr>
            <p:cNvSpPr/>
            <p:nvPr/>
          </p:nvSpPr>
          <p:spPr>
            <a:xfrm>
              <a:off x="9551035" y="4213554"/>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8" name="Rectangle: Rounded Corners 47">
              <a:extLst>
                <a:ext uri="{FF2B5EF4-FFF2-40B4-BE49-F238E27FC236}">
                  <a16:creationId xmlns:a16="http://schemas.microsoft.com/office/drawing/2014/main" id="{0C34F4F4-3B75-4E2E-BC29-34FE98EDEAAA}"/>
                </a:ext>
              </a:extLst>
            </p:cNvPr>
            <p:cNvSpPr/>
            <p:nvPr/>
          </p:nvSpPr>
          <p:spPr>
            <a:xfrm>
              <a:off x="9551034" y="4922981"/>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9" name="Rectangle: Rounded Corners 48">
              <a:extLst>
                <a:ext uri="{FF2B5EF4-FFF2-40B4-BE49-F238E27FC236}">
                  <a16:creationId xmlns:a16="http://schemas.microsoft.com/office/drawing/2014/main" id="{2181C3B6-A231-4557-A768-F16F4C4F2A76}"/>
                </a:ext>
              </a:extLst>
            </p:cNvPr>
            <p:cNvSpPr/>
            <p:nvPr/>
          </p:nvSpPr>
          <p:spPr>
            <a:xfrm>
              <a:off x="9564614" y="5597843"/>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cxnSp>
          <p:nvCxnSpPr>
            <p:cNvPr id="51" name="Straight Arrow Connector 50">
              <a:extLst>
                <a:ext uri="{FF2B5EF4-FFF2-40B4-BE49-F238E27FC236}">
                  <a16:creationId xmlns:a16="http://schemas.microsoft.com/office/drawing/2014/main" id="{6CEC8965-654E-4D72-9C15-CAACAE92B1BA}"/>
                </a:ext>
              </a:extLst>
            </p:cNvPr>
            <p:cNvCxnSpPr>
              <a:cxnSpLocks/>
              <a:stCxn id="11" idx="3"/>
              <a:endCxn id="46" idx="1"/>
            </p:cNvCxnSpPr>
            <p:nvPr/>
          </p:nvCxnSpPr>
          <p:spPr>
            <a:xfrm>
              <a:off x="8345864" y="3544187"/>
              <a:ext cx="1181873" cy="693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0B1F375-9F30-40CA-9398-71C7DE75CBA6}"/>
                </a:ext>
              </a:extLst>
            </p:cNvPr>
            <p:cNvCxnSpPr>
              <a:cxnSpLocks/>
              <a:stCxn id="11" idx="3"/>
              <a:endCxn id="44" idx="1"/>
            </p:cNvCxnSpPr>
            <p:nvPr/>
          </p:nvCxnSpPr>
          <p:spPr>
            <a:xfrm flipV="1">
              <a:off x="8345864" y="2178893"/>
              <a:ext cx="1186635" cy="1365294"/>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1490427-8408-4851-9D1B-DD6E84B32D1C}"/>
                </a:ext>
              </a:extLst>
            </p:cNvPr>
            <p:cNvCxnSpPr>
              <a:cxnSpLocks/>
              <a:stCxn id="11" idx="3"/>
              <a:endCxn id="45" idx="1"/>
            </p:cNvCxnSpPr>
            <p:nvPr/>
          </p:nvCxnSpPr>
          <p:spPr>
            <a:xfrm flipV="1">
              <a:off x="8345864" y="2899250"/>
              <a:ext cx="1186635" cy="64493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FDBC4F5-DF9B-4F80-B62F-C4934325CCE2}"/>
                </a:ext>
              </a:extLst>
            </p:cNvPr>
            <p:cNvCxnSpPr>
              <a:cxnSpLocks/>
              <a:stCxn id="11" idx="3"/>
              <a:endCxn id="47" idx="1"/>
            </p:cNvCxnSpPr>
            <p:nvPr/>
          </p:nvCxnSpPr>
          <p:spPr>
            <a:xfrm>
              <a:off x="8345864" y="3544187"/>
              <a:ext cx="1205171" cy="77652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EB9F3A3-ACA4-4FB5-B08D-4FFF7FFE6526}"/>
                </a:ext>
              </a:extLst>
            </p:cNvPr>
            <p:cNvCxnSpPr>
              <a:cxnSpLocks/>
              <a:stCxn id="11" idx="3"/>
              <a:endCxn id="48" idx="1"/>
            </p:cNvCxnSpPr>
            <p:nvPr/>
          </p:nvCxnSpPr>
          <p:spPr>
            <a:xfrm>
              <a:off x="8345864" y="3544187"/>
              <a:ext cx="1205170" cy="148594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B44149-B591-43EF-9649-2235EDF5398D}"/>
                </a:ext>
              </a:extLst>
            </p:cNvPr>
            <p:cNvCxnSpPr>
              <a:cxnSpLocks/>
              <a:stCxn id="11" idx="3"/>
              <a:endCxn id="43" idx="1"/>
            </p:cNvCxnSpPr>
            <p:nvPr/>
          </p:nvCxnSpPr>
          <p:spPr>
            <a:xfrm flipV="1">
              <a:off x="8345864" y="1540250"/>
              <a:ext cx="1186635" cy="200393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D130C5-26CF-470A-87F0-3F8B4BBC3808}"/>
                </a:ext>
              </a:extLst>
            </p:cNvPr>
            <p:cNvCxnSpPr>
              <a:cxnSpLocks/>
              <a:stCxn id="11" idx="3"/>
              <a:endCxn id="49" idx="1"/>
            </p:cNvCxnSpPr>
            <p:nvPr/>
          </p:nvCxnSpPr>
          <p:spPr>
            <a:xfrm>
              <a:off x="8345864" y="3544187"/>
              <a:ext cx="1218750" cy="216081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4775F5EA-AAD6-4D8D-B815-3641C4E4537E}"/>
                </a:ext>
              </a:extLst>
            </p:cNvPr>
            <p:cNvSpPr/>
            <p:nvPr/>
          </p:nvSpPr>
          <p:spPr>
            <a:xfrm>
              <a:off x="8759167" y="2273738"/>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3" name="Rectangle: Rounded Corners 72">
              <a:extLst>
                <a:ext uri="{FF2B5EF4-FFF2-40B4-BE49-F238E27FC236}">
                  <a16:creationId xmlns:a16="http://schemas.microsoft.com/office/drawing/2014/main" id="{F9DE0DA4-5C60-45D6-93A3-93A2EF6D587D}"/>
                </a:ext>
              </a:extLst>
            </p:cNvPr>
            <p:cNvSpPr/>
            <p:nvPr/>
          </p:nvSpPr>
          <p:spPr>
            <a:xfrm>
              <a:off x="8758774" y="1928246"/>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4" name="Rectangle: Rounded Corners 73">
              <a:extLst>
                <a:ext uri="{FF2B5EF4-FFF2-40B4-BE49-F238E27FC236}">
                  <a16:creationId xmlns:a16="http://schemas.microsoft.com/office/drawing/2014/main" id="{CFFDA6DD-731E-4393-8E46-F33EDC0DCAF9}"/>
                </a:ext>
              </a:extLst>
            </p:cNvPr>
            <p:cNvSpPr/>
            <p:nvPr/>
          </p:nvSpPr>
          <p:spPr>
            <a:xfrm>
              <a:off x="8784322" y="293436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5" name="Rectangle: Rounded Corners 74">
              <a:extLst>
                <a:ext uri="{FF2B5EF4-FFF2-40B4-BE49-F238E27FC236}">
                  <a16:creationId xmlns:a16="http://schemas.microsoft.com/office/drawing/2014/main" id="{968C19F6-43E0-40E3-B340-21A124760230}"/>
                </a:ext>
              </a:extLst>
            </p:cNvPr>
            <p:cNvSpPr/>
            <p:nvPr/>
          </p:nvSpPr>
          <p:spPr>
            <a:xfrm>
              <a:off x="8768133" y="3467992"/>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6" name="Rectangle: Rounded Corners 75">
              <a:extLst>
                <a:ext uri="{FF2B5EF4-FFF2-40B4-BE49-F238E27FC236}">
                  <a16:creationId xmlns:a16="http://schemas.microsoft.com/office/drawing/2014/main" id="{B2FD4CE0-AA13-4753-A5D0-89AB63C8F372}"/>
                </a:ext>
              </a:extLst>
            </p:cNvPr>
            <p:cNvSpPr/>
            <p:nvPr/>
          </p:nvSpPr>
          <p:spPr>
            <a:xfrm>
              <a:off x="8812574" y="4090162"/>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7" name="Rectangle: Rounded Corners 76">
              <a:extLst>
                <a:ext uri="{FF2B5EF4-FFF2-40B4-BE49-F238E27FC236}">
                  <a16:creationId xmlns:a16="http://schemas.microsoft.com/office/drawing/2014/main" id="{D745C5DE-6F0A-46E9-999C-9FE4F415C781}"/>
                </a:ext>
              </a:extLst>
            </p:cNvPr>
            <p:cNvSpPr/>
            <p:nvPr/>
          </p:nvSpPr>
          <p:spPr>
            <a:xfrm>
              <a:off x="8807748" y="4688538"/>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8" name="Rectangle: Rounded Corners 77">
              <a:extLst>
                <a:ext uri="{FF2B5EF4-FFF2-40B4-BE49-F238E27FC236}">
                  <a16:creationId xmlns:a16="http://schemas.microsoft.com/office/drawing/2014/main" id="{F844E64D-31ED-4C65-8C99-425A48A2EBAC}"/>
                </a:ext>
              </a:extLst>
            </p:cNvPr>
            <p:cNvSpPr/>
            <p:nvPr/>
          </p:nvSpPr>
          <p:spPr>
            <a:xfrm>
              <a:off x="9022847" y="533571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cxnSp>
          <p:nvCxnSpPr>
            <p:cNvPr id="92" name="Straight Arrow Connector 91">
              <a:extLst>
                <a:ext uri="{FF2B5EF4-FFF2-40B4-BE49-F238E27FC236}">
                  <a16:creationId xmlns:a16="http://schemas.microsoft.com/office/drawing/2014/main" id="{EFF6382D-4083-47BF-BFF1-E19D1F909C51}"/>
                </a:ext>
              </a:extLst>
            </p:cNvPr>
            <p:cNvCxnSpPr>
              <a:cxnSpLocks/>
            </p:cNvCxnSpPr>
            <p:nvPr/>
          </p:nvCxnSpPr>
          <p:spPr>
            <a:xfrm>
              <a:off x="1259867" y="3520831"/>
              <a:ext cx="8710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0A2FE558-4C25-4186-9561-4E069ED72C64}"/>
                </a:ext>
              </a:extLst>
            </p:cNvPr>
            <p:cNvSpPr/>
            <p:nvPr/>
          </p:nvSpPr>
          <p:spPr>
            <a:xfrm>
              <a:off x="5327009" y="821805"/>
              <a:ext cx="1989901" cy="600075"/>
            </a:xfrm>
            <a:prstGeom prst="roundRect">
              <a:avLst/>
            </a:prstGeo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bg1"/>
                  </a:solidFill>
                  <a:effectLst>
                    <a:outerShdw blurRad="38100" dist="19050" dir="2700000" algn="tl" rotWithShape="0">
                      <a:schemeClr val="dk1">
                        <a:alpha val="40000"/>
                      </a:schemeClr>
                    </a:outerShdw>
                  </a:effectLst>
                </a:rPr>
                <a:t>Config Server</a:t>
              </a:r>
              <a:endParaRPr lang="en-IN" sz="1050" dirty="0">
                <a:solidFill>
                  <a:schemeClr val="bg1"/>
                </a:solidFill>
              </a:endParaRPr>
            </a:p>
          </p:txBody>
        </p:sp>
        <p:pic>
          <p:nvPicPr>
            <p:cNvPr id="9" name="Picture 8">
              <a:extLst>
                <a:ext uri="{FF2B5EF4-FFF2-40B4-BE49-F238E27FC236}">
                  <a16:creationId xmlns:a16="http://schemas.microsoft.com/office/drawing/2014/main" id="{79CE65E2-D6FC-4BC0-A6BB-17320557F947}"/>
                </a:ext>
              </a:extLst>
            </p:cNvPr>
            <p:cNvPicPr>
              <a:picLocks noChangeAspect="1"/>
            </p:cNvPicPr>
            <p:nvPr/>
          </p:nvPicPr>
          <p:blipFill>
            <a:blip r:embed="rId2"/>
            <a:stretch>
              <a:fillRect/>
            </a:stretch>
          </p:blipFill>
          <p:spPr>
            <a:xfrm>
              <a:off x="4701232" y="171982"/>
              <a:ext cx="2603087" cy="590546"/>
            </a:xfrm>
            <a:prstGeom prst="rect">
              <a:avLst/>
            </a:prstGeom>
          </p:spPr>
        </p:pic>
        <p:sp>
          <p:nvSpPr>
            <p:cNvPr id="59" name="TextBox 58">
              <a:extLst>
                <a:ext uri="{FF2B5EF4-FFF2-40B4-BE49-F238E27FC236}">
                  <a16:creationId xmlns:a16="http://schemas.microsoft.com/office/drawing/2014/main" id="{B8A7C168-43B6-4957-B517-FFE7B334F1C9}"/>
                </a:ext>
              </a:extLst>
            </p:cNvPr>
            <p:cNvSpPr txBox="1"/>
            <p:nvPr/>
          </p:nvSpPr>
          <p:spPr>
            <a:xfrm>
              <a:off x="7591544" y="1045702"/>
              <a:ext cx="1787255" cy="276999"/>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200" dirty="0"/>
                <a:t>All Microservices</a:t>
              </a:r>
              <a:endParaRPr lang="en-IN" sz="1200" dirty="0"/>
            </a:p>
          </p:txBody>
        </p:sp>
        <p:cxnSp>
          <p:nvCxnSpPr>
            <p:cNvPr id="62" name="Straight Arrow Connector 61">
              <a:extLst>
                <a:ext uri="{FF2B5EF4-FFF2-40B4-BE49-F238E27FC236}">
                  <a16:creationId xmlns:a16="http://schemas.microsoft.com/office/drawing/2014/main" id="{90F39696-5C3E-4039-AA99-4E3F2F6F6C66}"/>
                </a:ext>
              </a:extLst>
            </p:cNvPr>
            <p:cNvCxnSpPr>
              <a:cxnSpLocks/>
              <a:endCxn id="59" idx="3"/>
            </p:cNvCxnSpPr>
            <p:nvPr/>
          </p:nvCxnSpPr>
          <p:spPr>
            <a:xfrm flipH="1">
              <a:off x="9378799" y="1184202"/>
              <a:ext cx="540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4DBE4F2-BAA8-4DF7-A994-2AEDCC27D5C4}"/>
                </a:ext>
              </a:extLst>
            </p:cNvPr>
            <p:cNvCxnSpPr>
              <a:cxnSpLocks/>
              <a:stCxn id="59" idx="1"/>
            </p:cNvCxnSpPr>
            <p:nvPr/>
          </p:nvCxnSpPr>
          <p:spPr>
            <a:xfrm flipH="1">
              <a:off x="7304319" y="1184202"/>
              <a:ext cx="287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9090D4E5-E730-4AB7-AA4D-A17DF39D2A53}"/>
                </a:ext>
              </a:extLst>
            </p:cNvPr>
            <p:cNvPicPr>
              <a:picLocks noChangeAspect="1"/>
            </p:cNvPicPr>
            <p:nvPr/>
          </p:nvPicPr>
          <p:blipFill>
            <a:blip r:embed="rId3"/>
            <a:stretch>
              <a:fillRect/>
            </a:stretch>
          </p:blipFill>
          <p:spPr>
            <a:xfrm>
              <a:off x="5044165" y="5457030"/>
              <a:ext cx="1333500" cy="933450"/>
            </a:xfrm>
            <a:prstGeom prst="rect">
              <a:avLst/>
            </a:prstGeom>
          </p:spPr>
        </p:pic>
        <p:pic>
          <p:nvPicPr>
            <p:cNvPr id="55" name="Picture 54">
              <a:extLst>
                <a:ext uri="{FF2B5EF4-FFF2-40B4-BE49-F238E27FC236}">
                  <a16:creationId xmlns:a16="http://schemas.microsoft.com/office/drawing/2014/main" id="{8CE2B365-A988-4414-886D-1A2BE8F52A2A}"/>
                </a:ext>
              </a:extLst>
            </p:cNvPr>
            <p:cNvPicPr>
              <a:picLocks noChangeAspect="1"/>
            </p:cNvPicPr>
            <p:nvPr/>
          </p:nvPicPr>
          <p:blipFill>
            <a:blip r:embed="rId4"/>
            <a:stretch>
              <a:fillRect/>
            </a:stretch>
          </p:blipFill>
          <p:spPr>
            <a:xfrm>
              <a:off x="222757" y="3093293"/>
              <a:ext cx="1076325" cy="1028700"/>
            </a:xfrm>
            <a:prstGeom prst="rect">
              <a:avLst/>
            </a:prstGeom>
          </p:spPr>
        </p:pic>
        <p:sp>
          <p:nvSpPr>
            <p:cNvPr id="96" name="Rectangle: Rounded Corners 95">
              <a:extLst>
                <a:ext uri="{FF2B5EF4-FFF2-40B4-BE49-F238E27FC236}">
                  <a16:creationId xmlns:a16="http://schemas.microsoft.com/office/drawing/2014/main" id="{330A8D6E-8D0E-4C3C-8F0F-3316A8FC3A27}"/>
                </a:ext>
              </a:extLst>
            </p:cNvPr>
            <p:cNvSpPr/>
            <p:nvPr/>
          </p:nvSpPr>
          <p:spPr>
            <a:xfrm>
              <a:off x="2130940" y="3220061"/>
              <a:ext cx="1687175" cy="788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Client Application </a:t>
              </a:r>
            </a:p>
            <a:p>
              <a:pPr algn="ctr"/>
              <a:r>
                <a:rPr lang="en-US" sz="1050" dirty="0">
                  <a:solidFill>
                    <a:schemeClr val="bg1"/>
                  </a:solidFill>
                </a:rPr>
                <a:t>(can be Spring MVC)</a:t>
              </a:r>
              <a:endParaRPr lang="en-IN" sz="1050" dirty="0">
                <a:solidFill>
                  <a:schemeClr val="bg1"/>
                </a:solidFill>
              </a:endParaRPr>
            </a:p>
          </p:txBody>
        </p:sp>
        <p:pic>
          <p:nvPicPr>
            <p:cNvPr id="108" name="Picture 107">
              <a:extLst>
                <a:ext uri="{FF2B5EF4-FFF2-40B4-BE49-F238E27FC236}">
                  <a16:creationId xmlns:a16="http://schemas.microsoft.com/office/drawing/2014/main" id="{77A54D0B-0835-4628-AE13-A70ACE40CB80}"/>
                </a:ext>
              </a:extLst>
            </p:cNvPr>
            <p:cNvPicPr>
              <a:picLocks noChangeAspect="1"/>
            </p:cNvPicPr>
            <p:nvPr/>
          </p:nvPicPr>
          <p:blipFill>
            <a:blip r:embed="rId5"/>
            <a:stretch>
              <a:fillRect/>
            </a:stretch>
          </p:blipFill>
          <p:spPr>
            <a:xfrm>
              <a:off x="2127276" y="1821267"/>
              <a:ext cx="1814272" cy="1175841"/>
            </a:xfrm>
            <a:prstGeom prst="rect">
              <a:avLst/>
            </a:prstGeom>
          </p:spPr>
        </p:pic>
        <p:sp>
          <p:nvSpPr>
            <p:cNvPr id="109" name="TextBox 108">
              <a:extLst>
                <a:ext uri="{FF2B5EF4-FFF2-40B4-BE49-F238E27FC236}">
                  <a16:creationId xmlns:a16="http://schemas.microsoft.com/office/drawing/2014/main" id="{3370C2E8-C38E-41CE-9642-1DC80AA0197C}"/>
                </a:ext>
              </a:extLst>
            </p:cNvPr>
            <p:cNvSpPr txBox="1"/>
            <p:nvPr/>
          </p:nvSpPr>
          <p:spPr>
            <a:xfrm>
              <a:off x="48055" y="4205293"/>
              <a:ext cx="1656180" cy="230832"/>
            </a:xfrm>
            <a:prstGeom prst="rect">
              <a:avLst/>
            </a:prstGeom>
            <a:noFill/>
          </p:spPr>
          <p:txBody>
            <a:bodyPr wrap="square" rtlCol="0">
              <a:spAutoFit/>
            </a:bodyPr>
            <a:lstStyle/>
            <a:p>
              <a:r>
                <a:rPr lang="en-US" sz="900" b="1" dirty="0">
                  <a:solidFill>
                    <a:schemeClr val="accent6"/>
                  </a:solidFill>
                </a:rPr>
                <a:t>USER OR RESOURCE OWNER</a:t>
              </a:r>
              <a:endParaRPr lang="en-IN" sz="900" b="1" dirty="0">
                <a:solidFill>
                  <a:schemeClr val="accent6"/>
                </a:solidFill>
              </a:endParaRPr>
            </a:p>
          </p:txBody>
        </p:sp>
        <p:cxnSp>
          <p:nvCxnSpPr>
            <p:cNvPr id="113" name="Straight Arrow Connector 112">
              <a:extLst>
                <a:ext uri="{FF2B5EF4-FFF2-40B4-BE49-F238E27FC236}">
                  <a16:creationId xmlns:a16="http://schemas.microsoft.com/office/drawing/2014/main" id="{6EA0FE23-CBCD-4FA1-A5C7-533319824A05}"/>
                </a:ext>
              </a:extLst>
            </p:cNvPr>
            <p:cNvCxnSpPr>
              <a:cxnSpLocks/>
            </p:cNvCxnSpPr>
            <p:nvPr/>
          </p:nvCxnSpPr>
          <p:spPr>
            <a:xfrm flipV="1">
              <a:off x="11416729" y="2139970"/>
              <a:ext cx="333765" cy="12053"/>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14" name="Straight Arrow Connector 113">
              <a:extLst>
                <a:ext uri="{FF2B5EF4-FFF2-40B4-BE49-F238E27FC236}">
                  <a16:creationId xmlns:a16="http://schemas.microsoft.com/office/drawing/2014/main" id="{B28F6333-2A4E-4AA4-934E-7283890EB883}"/>
                </a:ext>
              </a:extLst>
            </p:cNvPr>
            <p:cNvCxnSpPr>
              <a:cxnSpLocks/>
            </p:cNvCxnSpPr>
            <p:nvPr/>
          </p:nvCxnSpPr>
          <p:spPr>
            <a:xfrm flipV="1">
              <a:off x="11410822" y="2837847"/>
              <a:ext cx="333765" cy="12053"/>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15" name="Straight Arrow Connector 114">
              <a:extLst>
                <a:ext uri="{FF2B5EF4-FFF2-40B4-BE49-F238E27FC236}">
                  <a16:creationId xmlns:a16="http://schemas.microsoft.com/office/drawing/2014/main" id="{8C9B7424-F058-41F2-B901-A05E2FD6BC18}"/>
                </a:ext>
              </a:extLst>
            </p:cNvPr>
            <p:cNvCxnSpPr>
              <a:cxnSpLocks/>
            </p:cNvCxnSpPr>
            <p:nvPr/>
          </p:nvCxnSpPr>
          <p:spPr>
            <a:xfrm flipV="1">
              <a:off x="11410822" y="3508778"/>
              <a:ext cx="333765" cy="12053"/>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16" name="Straight Arrow Connector 115">
              <a:extLst>
                <a:ext uri="{FF2B5EF4-FFF2-40B4-BE49-F238E27FC236}">
                  <a16:creationId xmlns:a16="http://schemas.microsoft.com/office/drawing/2014/main" id="{3C6E9B54-A62A-42A1-AF3A-FFBA9266CB46}"/>
                </a:ext>
              </a:extLst>
            </p:cNvPr>
            <p:cNvCxnSpPr>
              <a:cxnSpLocks/>
            </p:cNvCxnSpPr>
            <p:nvPr/>
          </p:nvCxnSpPr>
          <p:spPr>
            <a:xfrm flipV="1">
              <a:off x="11456542" y="4349808"/>
              <a:ext cx="333765" cy="12053"/>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17" name="Straight Arrow Connector 116">
              <a:extLst>
                <a:ext uri="{FF2B5EF4-FFF2-40B4-BE49-F238E27FC236}">
                  <a16:creationId xmlns:a16="http://schemas.microsoft.com/office/drawing/2014/main" id="{DF8F3C25-8650-4E9F-99CA-183188048495}"/>
                </a:ext>
              </a:extLst>
            </p:cNvPr>
            <p:cNvCxnSpPr>
              <a:cxnSpLocks/>
            </p:cNvCxnSpPr>
            <p:nvPr/>
          </p:nvCxnSpPr>
          <p:spPr>
            <a:xfrm flipV="1">
              <a:off x="11449287" y="5067879"/>
              <a:ext cx="333765" cy="12053"/>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18" name="Straight Arrow Connector 117">
              <a:extLst>
                <a:ext uri="{FF2B5EF4-FFF2-40B4-BE49-F238E27FC236}">
                  <a16:creationId xmlns:a16="http://schemas.microsoft.com/office/drawing/2014/main" id="{9A9A84A5-82D3-4F88-88FC-AB43F3B1F99D}"/>
                </a:ext>
              </a:extLst>
            </p:cNvPr>
            <p:cNvCxnSpPr>
              <a:cxnSpLocks/>
            </p:cNvCxnSpPr>
            <p:nvPr/>
          </p:nvCxnSpPr>
          <p:spPr>
            <a:xfrm flipV="1">
              <a:off x="11458303" y="5646953"/>
              <a:ext cx="333765" cy="12053"/>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143" name="TextBox 142">
              <a:extLst>
                <a:ext uri="{FF2B5EF4-FFF2-40B4-BE49-F238E27FC236}">
                  <a16:creationId xmlns:a16="http://schemas.microsoft.com/office/drawing/2014/main" id="{99303DD2-C273-49A5-9178-A1BAB4094DD5}"/>
                </a:ext>
              </a:extLst>
            </p:cNvPr>
            <p:cNvSpPr txBox="1"/>
            <p:nvPr/>
          </p:nvSpPr>
          <p:spPr>
            <a:xfrm>
              <a:off x="5165840" y="3835838"/>
              <a:ext cx="745824" cy="400110"/>
            </a:xfrm>
            <a:prstGeom prst="rect">
              <a:avLst/>
            </a:prstGeom>
            <a:noFill/>
          </p:spPr>
          <p:txBody>
            <a:bodyPr wrap="square" rtlCol="0">
              <a:spAutoFit/>
            </a:bodyPr>
            <a:lstStyle/>
            <a:p>
              <a:pPr algn="ctr"/>
              <a:r>
                <a:rPr lang="en-US" sz="1000" b="1" dirty="0">
                  <a:solidFill>
                    <a:schemeClr val="accent6"/>
                  </a:solidFill>
                </a:rPr>
                <a:t>RESOURCE SERVER</a:t>
              </a:r>
              <a:endParaRPr lang="en-IN" sz="1000" b="1" dirty="0">
                <a:solidFill>
                  <a:schemeClr val="accent6"/>
                </a:solidFill>
              </a:endParaRPr>
            </a:p>
          </p:txBody>
        </p:sp>
        <p:cxnSp>
          <p:nvCxnSpPr>
            <p:cNvPr id="151" name="Straight Arrow Connector 150">
              <a:extLst>
                <a:ext uri="{FF2B5EF4-FFF2-40B4-BE49-F238E27FC236}">
                  <a16:creationId xmlns:a16="http://schemas.microsoft.com/office/drawing/2014/main" id="{14CDDA4C-9A1D-437E-A31D-855235B285D2}"/>
                </a:ext>
              </a:extLst>
            </p:cNvPr>
            <p:cNvCxnSpPr>
              <a:cxnSpLocks/>
            </p:cNvCxnSpPr>
            <p:nvPr/>
          </p:nvCxnSpPr>
          <p:spPr>
            <a:xfrm>
              <a:off x="3863776" y="3325694"/>
              <a:ext cx="8710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3F4C138-0EB7-40AB-B554-252BBB4765B0}"/>
                </a:ext>
              </a:extLst>
            </p:cNvPr>
            <p:cNvCxnSpPr>
              <a:cxnSpLocks/>
            </p:cNvCxnSpPr>
            <p:nvPr/>
          </p:nvCxnSpPr>
          <p:spPr>
            <a:xfrm flipH="1">
              <a:off x="3837468" y="3589969"/>
              <a:ext cx="876624" cy="29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CF4FD44A-1811-4597-90E3-684C81953444}"/>
                </a:ext>
              </a:extLst>
            </p:cNvPr>
            <p:cNvCxnSpPr>
              <a:cxnSpLocks/>
            </p:cNvCxnSpPr>
            <p:nvPr/>
          </p:nvCxnSpPr>
          <p:spPr>
            <a:xfrm flipH="1">
              <a:off x="5917053" y="3914743"/>
              <a:ext cx="1866" cy="15874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F8E0E071-24EA-4A17-8CEC-B4CFBD506E19}"/>
                </a:ext>
              </a:extLst>
            </p:cNvPr>
            <p:cNvCxnSpPr>
              <a:cxnSpLocks/>
            </p:cNvCxnSpPr>
            <p:nvPr/>
          </p:nvCxnSpPr>
          <p:spPr>
            <a:xfrm flipV="1">
              <a:off x="5165840" y="3914744"/>
              <a:ext cx="1" cy="1519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FD19520E-DC8E-4784-BC8C-0376BA4D3A1F}"/>
                </a:ext>
              </a:extLst>
            </p:cNvPr>
            <p:cNvSpPr txBox="1"/>
            <p:nvPr/>
          </p:nvSpPr>
          <p:spPr>
            <a:xfrm>
              <a:off x="4894136" y="6283722"/>
              <a:ext cx="1600970" cy="246221"/>
            </a:xfrm>
            <a:prstGeom prst="rect">
              <a:avLst/>
            </a:prstGeom>
            <a:noFill/>
          </p:spPr>
          <p:txBody>
            <a:bodyPr wrap="square" rtlCol="0">
              <a:spAutoFit/>
            </a:bodyPr>
            <a:lstStyle/>
            <a:p>
              <a:pPr algn="ctr"/>
              <a:r>
                <a:rPr lang="en-US" sz="1000" b="1" dirty="0">
                  <a:solidFill>
                    <a:schemeClr val="accent6"/>
                  </a:solidFill>
                </a:rPr>
                <a:t>AUTHORIZATION  SERVER</a:t>
              </a:r>
              <a:endParaRPr lang="en-IN" sz="1000" b="1" dirty="0">
                <a:solidFill>
                  <a:schemeClr val="accent6"/>
                </a:solidFill>
              </a:endParaRPr>
            </a:p>
          </p:txBody>
        </p:sp>
        <p:sp>
          <p:nvSpPr>
            <p:cNvPr id="198" name="TextBox 197">
              <a:extLst>
                <a:ext uri="{FF2B5EF4-FFF2-40B4-BE49-F238E27FC236}">
                  <a16:creationId xmlns:a16="http://schemas.microsoft.com/office/drawing/2014/main" id="{1E08F647-B4C1-492E-9213-E7421510B748}"/>
                </a:ext>
              </a:extLst>
            </p:cNvPr>
            <p:cNvSpPr txBox="1"/>
            <p:nvPr/>
          </p:nvSpPr>
          <p:spPr>
            <a:xfrm>
              <a:off x="9551035" y="225846"/>
              <a:ext cx="2126440" cy="553998"/>
            </a:xfrm>
            <a:prstGeom prst="rect">
              <a:avLst/>
            </a:prstGeom>
            <a:noFill/>
          </p:spPr>
          <p:txBody>
            <a:bodyPr wrap="square" rtlCol="0">
              <a:spAutoFit/>
            </a:bodyPr>
            <a:lstStyle/>
            <a:p>
              <a:pPr algn="ctr"/>
              <a:r>
                <a:rPr lang="en-US" sz="1000" b="1" dirty="0">
                  <a:solidFill>
                    <a:schemeClr val="accent6"/>
                  </a:solidFill>
                </a:rPr>
                <a:t>Microservices as Resource server containing the REST API as  protected resources </a:t>
              </a:r>
              <a:endParaRPr lang="en-IN" sz="1000" b="1" dirty="0">
                <a:solidFill>
                  <a:schemeClr val="accent6"/>
                </a:solidFill>
              </a:endParaRPr>
            </a:p>
          </p:txBody>
        </p:sp>
        <p:pic>
          <p:nvPicPr>
            <p:cNvPr id="199" name="Picture 198">
              <a:extLst>
                <a:ext uri="{FF2B5EF4-FFF2-40B4-BE49-F238E27FC236}">
                  <a16:creationId xmlns:a16="http://schemas.microsoft.com/office/drawing/2014/main" id="{2059175E-6E56-4FFD-8B40-9131CE7F205D}"/>
                </a:ext>
              </a:extLst>
            </p:cNvPr>
            <p:cNvPicPr>
              <a:picLocks noChangeAspect="1"/>
            </p:cNvPicPr>
            <p:nvPr/>
          </p:nvPicPr>
          <p:blipFill>
            <a:blip r:embed="rId6"/>
            <a:stretch>
              <a:fillRect/>
            </a:stretch>
          </p:blipFill>
          <p:spPr>
            <a:xfrm>
              <a:off x="6401382" y="5356750"/>
              <a:ext cx="1153305" cy="825936"/>
            </a:xfrm>
            <a:prstGeom prst="rect">
              <a:avLst/>
            </a:prstGeom>
          </p:spPr>
        </p:pic>
        <p:sp>
          <p:nvSpPr>
            <p:cNvPr id="202" name="TextBox 201">
              <a:extLst>
                <a:ext uri="{FF2B5EF4-FFF2-40B4-BE49-F238E27FC236}">
                  <a16:creationId xmlns:a16="http://schemas.microsoft.com/office/drawing/2014/main" id="{241A9C5B-2574-423E-93B4-9D87B21C79EC}"/>
                </a:ext>
              </a:extLst>
            </p:cNvPr>
            <p:cNvSpPr txBox="1"/>
            <p:nvPr/>
          </p:nvSpPr>
          <p:spPr>
            <a:xfrm>
              <a:off x="1350426" y="2683562"/>
              <a:ext cx="684508" cy="846386"/>
            </a:xfrm>
            <a:prstGeom prst="rect">
              <a:avLst/>
            </a:prstGeom>
            <a:noFill/>
          </p:spPr>
          <p:txBody>
            <a:bodyPr wrap="square" rtlCol="0">
              <a:spAutoFit/>
            </a:bodyPr>
            <a:lstStyle/>
            <a:p>
              <a:pPr algn="ctr"/>
              <a:r>
                <a:rPr lang="en-US" sz="700" dirty="0">
                  <a:solidFill>
                    <a:schemeClr val="tx2"/>
                  </a:solidFill>
                </a:rPr>
                <a:t>Access  the service using client application by providing their credentials</a:t>
              </a:r>
              <a:endParaRPr lang="en-IN" sz="700" dirty="0">
                <a:solidFill>
                  <a:schemeClr val="tx2"/>
                </a:solidFill>
              </a:endParaRPr>
            </a:p>
          </p:txBody>
        </p:sp>
        <p:sp>
          <p:nvSpPr>
            <p:cNvPr id="203" name="TextBox 202">
              <a:extLst>
                <a:ext uri="{FF2B5EF4-FFF2-40B4-BE49-F238E27FC236}">
                  <a16:creationId xmlns:a16="http://schemas.microsoft.com/office/drawing/2014/main" id="{ADA0ADFB-B0AD-4E55-89EE-F03E253A5977}"/>
                </a:ext>
              </a:extLst>
            </p:cNvPr>
            <p:cNvSpPr txBox="1"/>
            <p:nvPr/>
          </p:nvSpPr>
          <p:spPr>
            <a:xfrm>
              <a:off x="3997928" y="3077530"/>
              <a:ext cx="684508" cy="215444"/>
            </a:xfrm>
            <a:prstGeom prst="rect">
              <a:avLst/>
            </a:prstGeom>
            <a:noFill/>
          </p:spPr>
          <p:txBody>
            <a:bodyPr wrap="square" rtlCol="0">
              <a:spAutoFit/>
            </a:bodyPr>
            <a:lstStyle/>
            <a:p>
              <a:r>
                <a:rPr lang="en-US" sz="800" dirty="0">
                  <a:solidFill>
                    <a:schemeClr val="tx2"/>
                  </a:solidFill>
                </a:rPr>
                <a:t>POST /login</a:t>
              </a:r>
              <a:endParaRPr lang="en-IN" sz="1100" dirty="0">
                <a:solidFill>
                  <a:schemeClr val="tx2"/>
                </a:solidFill>
              </a:endParaRPr>
            </a:p>
          </p:txBody>
        </p:sp>
        <p:cxnSp>
          <p:nvCxnSpPr>
            <p:cNvPr id="220" name="Straight Arrow Connector 219">
              <a:extLst>
                <a:ext uri="{FF2B5EF4-FFF2-40B4-BE49-F238E27FC236}">
                  <a16:creationId xmlns:a16="http://schemas.microsoft.com/office/drawing/2014/main" id="{E7B99DF0-5EE9-4B6A-A2A5-18BB10750B12}"/>
                </a:ext>
              </a:extLst>
            </p:cNvPr>
            <p:cNvCxnSpPr>
              <a:cxnSpLocks/>
            </p:cNvCxnSpPr>
            <p:nvPr/>
          </p:nvCxnSpPr>
          <p:spPr>
            <a:xfrm flipH="1" flipV="1">
              <a:off x="7044731" y="1439799"/>
              <a:ext cx="20527" cy="18179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5B5D252F-F33F-4FE1-B4EA-179685F42EF9}"/>
                </a:ext>
              </a:extLst>
            </p:cNvPr>
            <p:cNvSpPr txBox="1"/>
            <p:nvPr/>
          </p:nvSpPr>
          <p:spPr>
            <a:xfrm>
              <a:off x="5907388" y="4585332"/>
              <a:ext cx="1172103" cy="584775"/>
            </a:xfrm>
            <a:prstGeom prst="rect">
              <a:avLst/>
            </a:prstGeom>
            <a:noFill/>
          </p:spPr>
          <p:txBody>
            <a:bodyPr wrap="square" rtlCol="0">
              <a:spAutoFit/>
            </a:bodyPr>
            <a:lstStyle/>
            <a:p>
              <a:r>
                <a:rPr lang="en-US" sz="800" b="1" dirty="0">
                  <a:solidFill>
                    <a:schemeClr val="tx2"/>
                  </a:solidFill>
                </a:rPr>
                <a:t>Token Request</a:t>
              </a:r>
            </a:p>
            <a:p>
              <a:r>
                <a:rPr lang="en-US" sz="800" dirty="0">
                  <a:solidFill>
                    <a:schemeClr val="tx2"/>
                  </a:solidFill>
                </a:rPr>
                <a:t>(client  + user details to authenticate and authorize)</a:t>
              </a:r>
              <a:endParaRPr lang="en-IN" sz="1100" dirty="0">
                <a:solidFill>
                  <a:schemeClr val="tx2"/>
                </a:solidFill>
              </a:endParaRPr>
            </a:p>
          </p:txBody>
        </p:sp>
        <p:sp>
          <p:nvSpPr>
            <p:cNvPr id="224" name="TextBox 223">
              <a:extLst>
                <a:ext uri="{FF2B5EF4-FFF2-40B4-BE49-F238E27FC236}">
                  <a16:creationId xmlns:a16="http://schemas.microsoft.com/office/drawing/2014/main" id="{4B48650C-D376-4D42-AA8B-8F892B27C63E}"/>
                </a:ext>
              </a:extLst>
            </p:cNvPr>
            <p:cNvSpPr txBox="1"/>
            <p:nvPr/>
          </p:nvSpPr>
          <p:spPr>
            <a:xfrm>
              <a:off x="3824608" y="4571944"/>
              <a:ext cx="1409030" cy="338554"/>
            </a:xfrm>
            <a:prstGeom prst="rect">
              <a:avLst/>
            </a:prstGeom>
            <a:noFill/>
          </p:spPr>
          <p:txBody>
            <a:bodyPr wrap="square" rtlCol="0">
              <a:spAutoFit/>
            </a:bodyPr>
            <a:lstStyle/>
            <a:p>
              <a:pPr algn="ctr"/>
              <a:r>
                <a:rPr lang="en-US" sz="800" b="1" dirty="0">
                  <a:solidFill>
                    <a:schemeClr val="tx2"/>
                  </a:solidFill>
                </a:rPr>
                <a:t>Token Response</a:t>
              </a:r>
            </a:p>
            <a:p>
              <a:r>
                <a:rPr lang="en-US" sz="800" dirty="0">
                  <a:solidFill>
                    <a:schemeClr val="tx2"/>
                  </a:solidFill>
                </a:rPr>
                <a:t>(Access Token + Id Token)</a:t>
              </a:r>
              <a:endParaRPr lang="en-IN" sz="1100" dirty="0">
                <a:solidFill>
                  <a:schemeClr val="tx2"/>
                </a:solidFill>
              </a:endParaRPr>
            </a:p>
          </p:txBody>
        </p:sp>
        <p:cxnSp>
          <p:nvCxnSpPr>
            <p:cNvPr id="225" name="Straight Arrow Connector 224">
              <a:extLst>
                <a:ext uri="{FF2B5EF4-FFF2-40B4-BE49-F238E27FC236}">
                  <a16:creationId xmlns:a16="http://schemas.microsoft.com/office/drawing/2014/main" id="{5A2F0194-0253-4A1C-AC50-0555C96410D2}"/>
                </a:ext>
              </a:extLst>
            </p:cNvPr>
            <p:cNvCxnSpPr>
              <a:cxnSpLocks/>
            </p:cNvCxnSpPr>
            <p:nvPr/>
          </p:nvCxnSpPr>
          <p:spPr>
            <a:xfrm>
              <a:off x="3843019" y="3914743"/>
              <a:ext cx="8710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E1166F0-81E4-47C9-BCD7-82DF3B44D697}"/>
                </a:ext>
              </a:extLst>
            </p:cNvPr>
            <p:cNvCxnSpPr>
              <a:cxnSpLocks/>
            </p:cNvCxnSpPr>
            <p:nvPr/>
          </p:nvCxnSpPr>
          <p:spPr>
            <a:xfrm flipH="1" flipV="1">
              <a:off x="5705240" y="1377060"/>
              <a:ext cx="20527" cy="18179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D0AC8E65-B577-4260-AD7B-3989391B8674}"/>
                </a:ext>
              </a:extLst>
            </p:cNvPr>
            <p:cNvSpPr/>
            <p:nvPr/>
          </p:nvSpPr>
          <p:spPr>
            <a:xfrm>
              <a:off x="4190038" y="2849900"/>
              <a:ext cx="229988" cy="21751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IN" dirty="0"/>
            </a:p>
          </p:txBody>
        </p:sp>
        <p:sp>
          <p:nvSpPr>
            <p:cNvPr id="240" name="Oval 239">
              <a:extLst>
                <a:ext uri="{FF2B5EF4-FFF2-40B4-BE49-F238E27FC236}">
                  <a16:creationId xmlns:a16="http://schemas.microsoft.com/office/drawing/2014/main" id="{EA31F742-470F-4994-8358-802824409B6D}"/>
                </a:ext>
              </a:extLst>
            </p:cNvPr>
            <p:cNvSpPr/>
            <p:nvPr/>
          </p:nvSpPr>
          <p:spPr>
            <a:xfrm>
              <a:off x="6021989" y="4389372"/>
              <a:ext cx="229988" cy="21751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endParaRPr lang="en-IN" dirty="0"/>
            </a:p>
          </p:txBody>
        </p:sp>
        <p:sp>
          <p:nvSpPr>
            <p:cNvPr id="241" name="Oval 240">
              <a:extLst>
                <a:ext uri="{FF2B5EF4-FFF2-40B4-BE49-F238E27FC236}">
                  <a16:creationId xmlns:a16="http://schemas.microsoft.com/office/drawing/2014/main" id="{B30D77C2-333E-443D-9C96-674D9B42A11B}"/>
                </a:ext>
              </a:extLst>
            </p:cNvPr>
            <p:cNvSpPr/>
            <p:nvPr/>
          </p:nvSpPr>
          <p:spPr>
            <a:xfrm>
              <a:off x="4865705" y="4430551"/>
              <a:ext cx="229988" cy="236457"/>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endParaRPr lang="en-IN" dirty="0"/>
            </a:p>
          </p:txBody>
        </p:sp>
        <p:sp>
          <p:nvSpPr>
            <p:cNvPr id="242" name="Oval 241">
              <a:extLst>
                <a:ext uri="{FF2B5EF4-FFF2-40B4-BE49-F238E27FC236}">
                  <a16:creationId xmlns:a16="http://schemas.microsoft.com/office/drawing/2014/main" id="{CB431B01-6CFC-46DE-A437-B96D70AF816A}"/>
                </a:ext>
              </a:extLst>
            </p:cNvPr>
            <p:cNvSpPr/>
            <p:nvPr/>
          </p:nvSpPr>
          <p:spPr>
            <a:xfrm>
              <a:off x="4211363" y="3350534"/>
              <a:ext cx="229988" cy="21751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endParaRPr lang="en-IN" dirty="0"/>
            </a:p>
          </p:txBody>
        </p:sp>
        <p:sp>
          <p:nvSpPr>
            <p:cNvPr id="243" name="Oval 242">
              <a:extLst>
                <a:ext uri="{FF2B5EF4-FFF2-40B4-BE49-F238E27FC236}">
                  <a16:creationId xmlns:a16="http://schemas.microsoft.com/office/drawing/2014/main" id="{9DB387E8-D47E-4492-A033-C909E0397FF3}"/>
                </a:ext>
              </a:extLst>
            </p:cNvPr>
            <p:cNvSpPr/>
            <p:nvPr/>
          </p:nvSpPr>
          <p:spPr>
            <a:xfrm>
              <a:off x="4204372" y="3981107"/>
              <a:ext cx="229988" cy="21751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endParaRPr lang="en-IN" dirty="0"/>
            </a:p>
          </p:txBody>
        </p:sp>
        <p:sp>
          <p:nvSpPr>
            <p:cNvPr id="252" name="Oval 251">
              <a:extLst>
                <a:ext uri="{FF2B5EF4-FFF2-40B4-BE49-F238E27FC236}">
                  <a16:creationId xmlns:a16="http://schemas.microsoft.com/office/drawing/2014/main" id="{0C882C09-F78E-4A21-B1F1-073CE244EA92}"/>
                </a:ext>
              </a:extLst>
            </p:cNvPr>
            <p:cNvSpPr/>
            <p:nvPr/>
          </p:nvSpPr>
          <p:spPr>
            <a:xfrm>
              <a:off x="6510922" y="3514355"/>
              <a:ext cx="229988" cy="21751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8</a:t>
              </a:r>
              <a:endParaRPr lang="en-IN" dirty="0"/>
            </a:p>
          </p:txBody>
        </p:sp>
        <p:cxnSp>
          <p:nvCxnSpPr>
            <p:cNvPr id="255" name="Straight Arrow Connector 254">
              <a:extLst>
                <a:ext uri="{FF2B5EF4-FFF2-40B4-BE49-F238E27FC236}">
                  <a16:creationId xmlns:a16="http://schemas.microsoft.com/office/drawing/2014/main" id="{4DE81BB4-3CB8-4738-8424-4DC7319476BF}"/>
                </a:ext>
              </a:extLst>
            </p:cNvPr>
            <p:cNvCxnSpPr>
              <a:cxnSpLocks/>
            </p:cNvCxnSpPr>
            <p:nvPr/>
          </p:nvCxnSpPr>
          <p:spPr>
            <a:xfrm>
              <a:off x="6377665" y="3442447"/>
              <a:ext cx="5471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8" name="Rectangle 257">
              <a:extLst>
                <a:ext uri="{FF2B5EF4-FFF2-40B4-BE49-F238E27FC236}">
                  <a16:creationId xmlns:a16="http://schemas.microsoft.com/office/drawing/2014/main" id="{23EBA327-3464-4CB0-8956-2C09569633DB}"/>
                </a:ext>
              </a:extLst>
            </p:cNvPr>
            <p:cNvSpPr/>
            <p:nvPr/>
          </p:nvSpPr>
          <p:spPr>
            <a:xfrm>
              <a:off x="988450" y="5650218"/>
              <a:ext cx="4601770" cy="369332"/>
            </a:xfrm>
            <a:prstGeom prst="rect">
              <a:avLst/>
            </a:prstGeom>
          </p:spPr>
          <p:txBody>
            <a:bodyPr wrap="square">
              <a:spAutoFit/>
            </a:bodyPr>
            <a:lstStyle/>
            <a:p>
              <a:r>
                <a:rPr lang="en-IN" sz="900" spc="-5" dirty="0">
                  <a:solidFill>
                    <a:schemeClr val="accent6">
                      <a:lumMod val="75000"/>
                    </a:schemeClr>
                  </a:solidFill>
                  <a:latin typeface="Calibri" panose="020F0502020204030204" pitchFamily="34" charset="0"/>
                </a:rPr>
                <a:t>Keycloak is Identity and Access Management Server, which is a OAuth2 and OpenID Connect(OIDC) protocol complaint</a:t>
              </a:r>
            </a:p>
          </p:txBody>
        </p:sp>
        <p:cxnSp>
          <p:nvCxnSpPr>
            <p:cNvPr id="85" name="Straight Arrow Connector 84">
              <a:extLst>
                <a:ext uri="{FF2B5EF4-FFF2-40B4-BE49-F238E27FC236}">
                  <a16:creationId xmlns:a16="http://schemas.microsoft.com/office/drawing/2014/main" id="{162884EA-344A-437F-A695-F150847CB76C}"/>
                </a:ext>
              </a:extLst>
            </p:cNvPr>
            <p:cNvCxnSpPr>
              <a:cxnSpLocks/>
            </p:cNvCxnSpPr>
            <p:nvPr/>
          </p:nvCxnSpPr>
          <p:spPr>
            <a:xfrm flipH="1">
              <a:off x="5508517" y="4178387"/>
              <a:ext cx="933" cy="1157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F884A513-9A3E-472D-884A-35E012D15C26}"/>
                </a:ext>
              </a:extLst>
            </p:cNvPr>
            <p:cNvSpPr/>
            <p:nvPr/>
          </p:nvSpPr>
          <p:spPr>
            <a:xfrm>
              <a:off x="5588693" y="4540368"/>
              <a:ext cx="229988" cy="21751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7</a:t>
              </a:r>
              <a:endParaRPr lang="en-IN" dirty="0"/>
            </a:p>
          </p:txBody>
        </p:sp>
        <p:sp>
          <p:nvSpPr>
            <p:cNvPr id="88" name="TextBox 87">
              <a:extLst>
                <a:ext uri="{FF2B5EF4-FFF2-40B4-BE49-F238E27FC236}">
                  <a16:creationId xmlns:a16="http://schemas.microsoft.com/office/drawing/2014/main" id="{D0397D26-E165-4B48-AD9C-9B36C9ED21DE}"/>
                </a:ext>
              </a:extLst>
            </p:cNvPr>
            <p:cNvSpPr txBox="1"/>
            <p:nvPr/>
          </p:nvSpPr>
          <p:spPr>
            <a:xfrm>
              <a:off x="5493859" y="4781162"/>
              <a:ext cx="482587" cy="415498"/>
            </a:xfrm>
            <a:prstGeom prst="rect">
              <a:avLst/>
            </a:prstGeom>
            <a:noFill/>
          </p:spPr>
          <p:txBody>
            <a:bodyPr wrap="square" rtlCol="0">
              <a:spAutoFit/>
            </a:bodyPr>
            <a:lstStyle/>
            <a:p>
              <a:r>
                <a:rPr lang="en-US" sz="700" dirty="0">
                  <a:solidFill>
                    <a:schemeClr val="tx2"/>
                  </a:solidFill>
                </a:rPr>
                <a:t>Verify Access Token</a:t>
              </a:r>
              <a:endParaRPr lang="en-IN" sz="1050" dirty="0">
                <a:solidFill>
                  <a:schemeClr val="tx2"/>
                </a:solidFill>
              </a:endParaRPr>
            </a:p>
          </p:txBody>
        </p:sp>
      </p:grpSp>
    </p:spTree>
    <p:extLst>
      <p:ext uri="{BB962C8B-B14F-4D97-AF65-F5344CB8AC3E}">
        <p14:creationId xmlns:p14="http://schemas.microsoft.com/office/powerpoint/2010/main" val="306273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E1631AD2-06A1-42F3-A7AF-79383EEC6D59}"/>
              </a:ext>
            </a:extLst>
          </p:cNvPr>
          <p:cNvGrpSpPr/>
          <p:nvPr/>
        </p:nvGrpSpPr>
        <p:grpSpPr>
          <a:xfrm>
            <a:off x="78377" y="87086"/>
            <a:ext cx="12026537" cy="6710991"/>
            <a:chOff x="78377" y="87086"/>
            <a:chExt cx="12026537" cy="6710991"/>
          </a:xfrm>
        </p:grpSpPr>
        <p:sp>
          <p:nvSpPr>
            <p:cNvPr id="5" name="TextBox 4">
              <a:extLst>
                <a:ext uri="{FF2B5EF4-FFF2-40B4-BE49-F238E27FC236}">
                  <a16:creationId xmlns:a16="http://schemas.microsoft.com/office/drawing/2014/main" id="{8DB5272B-8B10-4105-9BBF-298A2DC02178}"/>
                </a:ext>
              </a:extLst>
            </p:cNvPr>
            <p:cNvSpPr txBox="1"/>
            <p:nvPr/>
          </p:nvSpPr>
          <p:spPr>
            <a:xfrm>
              <a:off x="3523376" y="6459523"/>
              <a:ext cx="4735761" cy="338554"/>
            </a:xfrm>
            <a:prstGeom prst="rect">
              <a:avLst/>
            </a:prstGeom>
            <a:noFill/>
          </p:spPr>
          <p:txBody>
            <a:bodyPr wrap="square" rtlCol="0">
              <a:spAutoFit/>
            </a:bodyPr>
            <a:lstStyle/>
            <a:p>
              <a:r>
                <a:rPr lang="en-US" sz="1600" b="1" dirty="0">
                  <a:solidFill>
                    <a:srgbClr val="FF0000"/>
                  </a:solidFill>
                </a:rPr>
                <a:t>Microservice Architecture in Production Environment</a:t>
              </a:r>
              <a:endParaRPr lang="en-IN" sz="1600" b="1" dirty="0">
                <a:solidFill>
                  <a:srgbClr val="FF0000"/>
                </a:solidFill>
              </a:endParaRPr>
            </a:p>
          </p:txBody>
        </p:sp>
        <p:sp>
          <p:nvSpPr>
            <p:cNvPr id="2" name="Oval 1">
              <a:extLst>
                <a:ext uri="{FF2B5EF4-FFF2-40B4-BE49-F238E27FC236}">
                  <a16:creationId xmlns:a16="http://schemas.microsoft.com/office/drawing/2014/main" id="{EA488BF4-58BE-4CFA-AD1C-E90846D5677C}"/>
                </a:ext>
              </a:extLst>
            </p:cNvPr>
            <p:cNvSpPr/>
            <p:nvPr/>
          </p:nvSpPr>
          <p:spPr>
            <a:xfrm>
              <a:off x="180975" y="3117672"/>
              <a:ext cx="955211" cy="92392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Client</a:t>
              </a:r>
              <a:endParaRPr lang="en-IN" b="1" dirty="0"/>
            </a:p>
          </p:txBody>
        </p:sp>
        <p:sp>
          <p:nvSpPr>
            <p:cNvPr id="3" name="Rectangle: Rounded Corners 2">
              <a:extLst>
                <a:ext uri="{FF2B5EF4-FFF2-40B4-BE49-F238E27FC236}">
                  <a16:creationId xmlns:a16="http://schemas.microsoft.com/office/drawing/2014/main" id="{009AF733-A4CC-4032-B123-AF001DD08D09}"/>
                </a:ext>
              </a:extLst>
            </p:cNvPr>
            <p:cNvSpPr/>
            <p:nvPr/>
          </p:nvSpPr>
          <p:spPr>
            <a:xfrm>
              <a:off x="1866900" y="3209925"/>
              <a:ext cx="1876425" cy="7619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Gateway Service</a:t>
              </a:r>
            </a:p>
            <a:p>
              <a:pPr algn="ctr"/>
              <a:r>
                <a:rPr lang="en-US" sz="1050" dirty="0"/>
                <a:t>(Spring Cloud Gateway/Ingress)</a:t>
              </a:r>
              <a:endParaRPr lang="en-IN" sz="1400" dirty="0"/>
            </a:p>
          </p:txBody>
        </p:sp>
        <p:cxnSp>
          <p:nvCxnSpPr>
            <p:cNvPr id="7" name="Straight Arrow Connector 6">
              <a:extLst>
                <a:ext uri="{FF2B5EF4-FFF2-40B4-BE49-F238E27FC236}">
                  <a16:creationId xmlns:a16="http://schemas.microsoft.com/office/drawing/2014/main" id="{50D57948-C057-45B5-BB3D-7D5D45C3F500}"/>
                </a:ext>
              </a:extLst>
            </p:cNvPr>
            <p:cNvCxnSpPr>
              <a:cxnSpLocks/>
            </p:cNvCxnSpPr>
            <p:nvPr/>
          </p:nvCxnSpPr>
          <p:spPr>
            <a:xfrm>
              <a:off x="1136186" y="3518672"/>
              <a:ext cx="730714" cy="1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EC385245-F925-47A0-9D00-8B82B864AE39}"/>
                </a:ext>
              </a:extLst>
            </p:cNvPr>
            <p:cNvSpPr/>
            <p:nvPr/>
          </p:nvSpPr>
          <p:spPr>
            <a:xfrm>
              <a:off x="4505324" y="3209925"/>
              <a:ext cx="2152650" cy="812148"/>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Discovery Eureka Server</a:t>
              </a:r>
            </a:p>
            <a:p>
              <a:pPr algn="ctr"/>
              <a:r>
                <a:rPr lang="en-US" sz="1050" dirty="0"/>
                <a:t>(Netflix Eureka)</a:t>
              </a:r>
              <a:endParaRPr lang="en-IN" sz="1050" dirty="0"/>
            </a:p>
          </p:txBody>
        </p:sp>
        <p:sp>
          <p:nvSpPr>
            <p:cNvPr id="12" name="Rectangle: Rounded Corners 11">
              <a:extLst>
                <a:ext uri="{FF2B5EF4-FFF2-40B4-BE49-F238E27FC236}">
                  <a16:creationId xmlns:a16="http://schemas.microsoft.com/office/drawing/2014/main" id="{67DA8016-DCAC-49CE-B532-277F95E86F5A}"/>
                </a:ext>
              </a:extLst>
            </p:cNvPr>
            <p:cNvSpPr/>
            <p:nvPr/>
          </p:nvSpPr>
          <p:spPr>
            <a:xfrm>
              <a:off x="4419599" y="1285088"/>
              <a:ext cx="2238375" cy="6000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Authorization Service</a:t>
              </a:r>
            </a:p>
            <a:p>
              <a:pPr algn="ctr"/>
              <a:r>
                <a:rPr lang="en-US" sz="1050" dirty="0"/>
                <a:t>(Spring Cloud Security/OAuth2/JWT)</a:t>
              </a:r>
              <a:endParaRPr lang="en-IN" sz="1050" dirty="0"/>
            </a:p>
          </p:txBody>
        </p:sp>
        <p:sp>
          <p:nvSpPr>
            <p:cNvPr id="13" name="Rectangle: Rounded Corners 12">
              <a:extLst>
                <a:ext uri="{FF2B5EF4-FFF2-40B4-BE49-F238E27FC236}">
                  <a16:creationId xmlns:a16="http://schemas.microsoft.com/office/drawing/2014/main" id="{1EDF2DD0-632B-4C84-BDB2-A66058062546}"/>
                </a:ext>
              </a:extLst>
            </p:cNvPr>
            <p:cNvSpPr/>
            <p:nvPr/>
          </p:nvSpPr>
          <p:spPr>
            <a:xfrm>
              <a:off x="8259137" y="819150"/>
              <a:ext cx="2762250" cy="5448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18855DD7-C045-454D-9B5A-2F7E9E67DF6A}"/>
                </a:ext>
              </a:extLst>
            </p:cNvPr>
            <p:cNvSpPr/>
            <p:nvPr/>
          </p:nvSpPr>
          <p:spPr>
            <a:xfrm>
              <a:off x="8563937" y="1285088"/>
              <a:ext cx="2152650" cy="40083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User Service</a:t>
              </a:r>
              <a:endParaRPr lang="en-IN" sz="1050" dirty="0"/>
            </a:p>
          </p:txBody>
        </p:sp>
        <p:sp>
          <p:nvSpPr>
            <p:cNvPr id="16" name="Rectangle: Rounded Corners 15">
              <a:extLst>
                <a:ext uri="{FF2B5EF4-FFF2-40B4-BE49-F238E27FC236}">
                  <a16:creationId xmlns:a16="http://schemas.microsoft.com/office/drawing/2014/main" id="{CC430AD3-C2B4-4A42-9C8D-DD37D3E039EF}"/>
                </a:ext>
              </a:extLst>
            </p:cNvPr>
            <p:cNvSpPr/>
            <p:nvPr/>
          </p:nvSpPr>
          <p:spPr>
            <a:xfrm>
              <a:off x="8563937" y="1951444"/>
              <a:ext cx="2152650" cy="400837"/>
            </a:xfrm>
            <a:prstGeom prst="round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People Service</a:t>
              </a:r>
              <a:endParaRPr lang="en-IN" sz="1050" dirty="0"/>
            </a:p>
          </p:txBody>
        </p:sp>
        <p:sp>
          <p:nvSpPr>
            <p:cNvPr id="17" name="Rectangle: Rounded Corners 16">
              <a:extLst>
                <a:ext uri="{FF2B5EF4-FFF2-40B4-BE49-F238E27FC236}">
                  <a16:creationId xmlns:a16="http://schemas.microsoft.com/office/drawing/2014/main" id="{EF6D3A87-3280-48B5-B755-B8CA82535E21}"/>
                </a:ext>
              </a:extLst>
            </p:cNvPr>
            <p:cNvSpPr/>
            <p:nvPr/>
          </p:nvSpPr>
          <p:spPr>
            <a:xfrm>
              <a:off x="8563937" y="2647163"/>
              <a:ext cx="2152650" cy="4008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Project Service</a:t>
              </a:r>
              <a:endParaRPr lang="en-IN" sz="1050" dirty="0"/>
            </a:p>
          </p:txBody>
        </p:sp>
        <p:sp>
          <p:nvSpPr>
            <p:cNvPr id="18" name="Rectangle: Rounded Corners 17">
              <a:extLst>
                <a:ext uri="{FF2B5EF4-FFF2-40B4-BE49-F238E27FC236}">
                  <a16:creationId xmlns:a16="http://schemas.microsoft.com/office/drawing/2014/main" id="{40A11A40-D504-4743-AEAC-5A844B3C1067}"/>
                </a:ext>
              </a:extLst>
            </p:cNvPr>
            <p:cNvSpPr/>
            <p:nvPr/>
          </p:nvSpPr>
          <p:spPr>
            <a:xfrm>
              <a:off x="8563937" y="3320380"/>
              <a:ext cx="2152650" cy="40083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Account Service</a:t>
              </a:r>
              <a:endParaRPr lang="en-IN" sz="1050" dirty="0"/>
            </a:p>
          </p:txBody>
        </p:sp>
        <p:sp>
          <p:nvSpPr>
            <p:cNvPr id="19" name="Rectangle: Rounded Corners 18">
              <a:extLst>
                <a:ext uri="{FF2B5EF4-FFF2-40B4-BE49-F238E27FC236}">
                  <a16:creationId xmlns:a16="http://schemas.microsoft.com/office/drawing/2014/main" id="{4C281DD0-373C-4075-B54B-49C0E27D3754}"/>
                </a:ext>
              </a:extLst>
            </p:cNvPr>
            <p:cNvSpPr/>
            <p:nvPr/>
          </p:nvSpPr>
          <p:spPr>
            <a:xfrm>
              <a:off x="8563937" y="4135029"/>
              <a:ext cx="2152650" cy="400837"/>
            </a:xfrm>
            <a:prstGeom prst="round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Darshan Service</a:t>
              </a:r>
              <a:endParaRPr lang="en-IN" sz="1050" dirty="0"/>
            </a:p>
          </p:txBody>
        </p:sp>
        <p:sp>
          <p:nvSpPr>
            <p:cNvPr id="20" name="Rectangle: Rounded Corners 19">
              <a:extLst>
                <a:ext uri="{FF2B5EF4-FFF2-40B4-BE49-F238E27FC236}">
                  <a16:creationId xmlns:a16="http://schemas.microsoft.com/office/drawing/2014/main" id="{79A01BD8-EDF0-424E-A7C1-35FA8AEF9566}"/>
                </a:ext>
              </a:extLst>
            </p:cNvPr>
            <p:cNvSpPr/>
            <p:nvPr/>
          </p:nvSpPr>
          <p:spPr>
            <a:xfrm>
              <a:off x="8563937" y="4849010"/>
              <a:ext cx="2152650" cy="400837"/>
            </a:xfrm>
            <a:prstGeom prst="roundRect">
              <a:avLst/>
            </a:prstGeom>
            <a:solidFill>
              <a:schemeClr val="accent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Data Service</a:t>
              </a:r>
              <a:endParaRPr lang="en-IN" sz="1050" dirty="0"/>
            </a:p>
          </p:txBody>
        </p:sp>
        <p:sp>
          <p:nvSpPr>
            <p:cNvPr id="21" name="Rectangle: Rounded Corners 20">
              <a:extLst>
                <a:ext uri="{FF2B5EF4-FFF2-40B4-BE49-F238E27FC236}">
                  <a16:creationId xmlns:a16="http://schemas.microsoft.com/office/drawing/2014/main" id="{07F5D8E1-BD6E-4260-A47A-19A70A784B80}"/>
                </a:ext>
              </a:extLst>
            </p:cNvPr>
            <p:cNvSpPr/>
            <p:nvPr/>
          </p:nvSpPr>
          <p:spPr>
            <a:xfrm>
              <a:off x="8563937" y="5558230"/>
              <a:ext cx="2152650" cy="400837"/>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Messaging Service</a:t>
              </a:r>
              <a:endParaRPr lang="en-IN" sz="1050" dirty="0"/>
            </a:p>
          </p:txBody>
        </p:sp>
        <p:sp>
          <p:nvSpPr>
            <p:cNvPr id="14" name="Cylinder 13">
              <a:extLst>
                <a:ext uri="{FF2B5EF4-FFF2-40B4-BE49-F238E27FC236}">
                  <a16:creationId xmlns:a16="http://schemas.microsoft.com/office/drawing/2014/main" id="{E3CAC70F-E352-4944-BBED-00B54248AE91}"/>
                </a:ext>
              </a:extLst>
            </p:cNvPr>
            <p:cNvSpPr/>
            <p:nvPr/>
          </p:nvSpPr>
          <p:spPr>
            <a:xfrm>
              <a:off x="11478587" y="1114425"/>
              <a:ext cx="542925" cy="657225"/>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DB</a:t>
              </a:r>
              <a:endParaRPr lang="en-IN" dirty="0"/>
            </a:p>
          </p:txBody>
        </p:sp>
        <p:sp>
          <p:nvSpPr>
            <p:cNvPr id="23" name="Cylinder 22">
              <a:extLst>
                <a:ext uri="{FF2B5EF4-FFF2-40B4-BE49-F238E27FC236}">
                  <a16:creationId xmlns:a16="http://schemas.microsoft.com/office/drawing/2014/main" id="{BD992211-7424-45CD-BA85-62B9E934A409}"/>
                </a:ext>
              </a:extLst>
            </p:cNvPr>
            <p:cNvSpPr/>
            <p:nvPr/>
          </p:nvSpPr>
          <p:spPr>
            <a:xfrm>
              <a:off x="11478587" y="1819275"/>
              <a:ext cx="542925" cy="657225"/>
            </a:xfrm>
            <a:prstGeom prst="ca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4" name="Cylinder 23">
              <a:extLst>
                <a:ext uri="{FF2B5EF4-FFF2-40B4-BE49-F238E27FC236}">
                  <a16:creationId xmlns:a16="http://schemas.microsoft.com/office/drawing/2014/main" id="{DF974CB2-4306-410F-9F38-923CBB9E7001}"/>
                </a:ext>
              </a:extLst>
            </p:cNvPr>
            <p:cNvSpPr/>
            <p:nvPr/>
          </p:nvSpPr>
          <p:spPr>
            <a:xfrm>
              <a:off x="11478587" y="2552701"/>
              <a:ext cx="542925" cy="581024"/>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DB</a:t>
              </a:r>
              <a:endParaRPr lang="en-IN" dirty="0"/>
            </a:p>
          </p:txBody>
        </p:sp>
        <p:sp>
          <p:nvSpPr>
            <p:cNvPr id="25" name="Cylinder 24">
              <a:extLst>
                <a:ext uri="{FF2B5EF4-FFF2-40B4-BE49-F238E27FC236}">
                  <a16:creationId xmlns:a16="http://schemas.microsoft.com/office/drawing/2014/main" id="{AFA41F79-A2F9-4C19-9345-E12F03462F3D}"/>
                </a:ext>
              </a:extLst>
            </p:cNvPr>
            <p:cNvSpPr/>
            <p:nvPr/>
          </p:nvSpPr>
          <p:spPr>
            <a:xfrm>
              <a:off x="11478587" y="3192185"/>
              <a:ext cx="542925" cy="657225"/>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DB</a:t>
              </a:r>
              <a:endParaRPr lang="en-IN" dirty="0"/>
            </a:p>
          </p:txBody>
        </p:sp>
        <p:sp>
          <p:nvSpPr>
            <p:cNvPr id="26" name="Cylinder 25">
              <a:extLst>
                <a:ext uri="{FF2B5EF4-FFF2-40B4-BE49-F238E27FC236}">
                  <a16:creationId xmlns:a16="http://schemas.microsoft.com/office/drawing/2014/main" id="{7D4A09D0-A10D-471D-BF79-E45924D90B11}"/>
                </a:ext>
              </a:extLst>
            </p:cNvPr>
            <p:cNvSpPr/>
            <p:nvPr/>
          </p:nvSpPr>
          <p:spPr>
            <a:xfrm>
              <a:off x="11478587" y="4033007"/>
              <a:ext cx="542925" cy="574296"/>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7" name="Cylinder 26">
              <a:extLst>
                <a:ext uri="{FF2B5EF4-FFF2-40B4-BE49-F238E27FC236}">
                  <a16:creationId xmlns:a16="http://schemas.microsoft.com/office/drawing/2014/main" id="{4908E4D6-648F-4A9E-B324-A561242A31B7}"/>
                </a:ext>
              </a:extLst>
            </p:cNvPr>
            <p:cNvSpPr/>
            <p:nvPr/>
          </p:nvSpPr>
          <p:spPr>
            <a:xfrm>
              <a:off x="11478586" y="4773160"/>
              <a:ext cx="542925" cy="574296"/>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8" name="Cylinder 27">
              <a:extLst>
                <a:ext uri="{FF2B5EF4-FFF2-40B4-BE49-F238E27FC236}">
                  <a16:creationId xmlns:a16="http://schemas.microsoft.com/office/drawing/2014/main" id="{9698F933-FE44-4828-8C79-24AC08ABA7B5}"/>
                </a:ext>
              </a:extLst>
            </p:cNvPr>
            <p:cNvSpPr/>
            <p:nvPr/>
          </p:nvSpPr>
          <p:spPr>
            <a:xfrm>
              <a:off x="11478586" y="5455722"/>
              <a:ext cx="542924" cy="657225"/>
            </a:xfrm>
            <a:prstGeom prst="can">
              <a:avLst>
                <a:gd name="adj" fmla="val 3947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cxnSp>
          <p:nvCxnSpPr>
            <p:cNvPr id="29" name="Straight Arrow Connector 28">
              <a:extLst>
                <a:ext uri="{FF2B5EF4-FFF2-40B4-BE49-F238E27FC236}">
                  <a16:creationId xmlns:a16="http://schemas.microsoft.com/office/drawing/2014/main" id="{38EBAB4B-BEF7-4573-96B8-92AD2D26EC69}"/>
                </a:ext>
              </a:extLst>
            </p:cNvPr>
            <p:cNvCxnSpPr>
              <a:stCxn id="15" idx="3"/>
            </p:cNvCxnSpPr>
            <p:nvPr/>
          </p:nvCxnSpPr>
          <p:spPr>
            <a:xfrm flipV="1">
              <a:off x="10716587" y="1485506"/>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02502409-3EE5-4297-8338-D132B493D8D1}"/>
                </a:ext>
              </a:extLst>
            </p:cNvPr>
            <p:cNvCxnSpPr/>
            <p:nvPr/>
          </p:nvCxnSpPr>
          <p:spPr>
            <a:xfrm flipV="1">
              <a:off x="10735637" y="57622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a:extLst>
                <a:ext uri="{FF2B5EF4-FFF2-40B4-BE49-F238E27FC236}">
                  <a16:creationId xmlns:a16="http://schemas.microsoft.com/office/drawing/2014/main" id="{B2267CE3-7D37-4B49-9807-A151BBEFE250}"/>
                </a:ext>
              </a:extLst>
            </p:cNvPr>
            <p:cNvCxnSpPr/>
            <p:nvPr/>
          </p:nvCxnSpPr>
          <p:spPr>
            <a:xfrm flipV="1">
              <a:off x="10745162" y="21427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09D99593-37D0-4CAE-9E04-37999DE32F7F}"/>
                </a:ext>
              </a:extLst>
            </p:cNvPr>
            <p:cNvCxnSpPr/>
            <p:nvPr/>
          </p:nvCxnSpPr>
          <p:spPr>
            <a:xfrm flipV="1">
              <a:off x="10726112" y="284758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668E3A19-2DBB-4BD5-B0B5-78F370312F9F}"/>
                </a:ext>
              </a:extLst>
            </p:cNvPr>
            <p:cNvCxnSpPr/>
            <p:nvPr/>
          </p:nvCxnSpPr>
          <p:spPr>
            <a:xfrm flipV="1">
              <a:off x="10726112" y="3539152"/>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ABB91EBE-2B5D-46B5-AF7E-C501EFA6882E}"/>
                </a:ext>
              </a:extLst>
            </p:cNvPr>
            <p:cNvCxnSpPr/>
            <p:nvPr/>
          </p:nvCxnSpPr>
          <p:spPr>
            <a:xfrm flipV="1">
              <a:off x="10735637" y="4336278"/>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a:extLst>
                <a:ext uri="{FF2B5EF4-FFF2-40B4-BE49-F238E27FC236}">
                  <a16:creationId xmlns:a16="http://schemas.microsoft.com/office/drawing/2014/main" id="{724469BF-7441-4A0D-B22F-FE601CF3F7EC}"/>
                </a:ext>
              </a:extLst>
            </p:cNvPr>
            <p:cNvCxnSpPr/>
            <p:nvPr/>
          </p:nvCxnSpPr>
          <p:spPr>
            <a:xfrm flipV="1">
              <a:off x="10716587" y="5044182"/>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8" name="Connector: Elbow 37">
              <a:extLst>
                <a:ext uri="{FF2B5EF4-FFF2-40B4-BE49-F238E27FC236}">
                  <a16:creationId xmlns:a16="http://schemas.microsoft.com/office/drawing/2014/main" id="{29D23DD3-727C-43ED-A619-1E2943E94FD2}"/>
                </a:ext>
              </a:extLst>
            </p:cNvPr>
            <p:cNvCxnSpPr>
              <a:cxnSpLocks/>
            </p:cNvCxnSpPr>
            <p:nvPr/>
          </p:nvCxnSpPr>
          <p:spPr>
            <a:xfrm rot="5400000" flipH="1" flipV="1">
              <a:off x="4490646" y="2547543"/>
              <a:ext cx="1324762"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75B209F-335A-4CBC-9C10-19F22A80393E}"/>
                </a:ext>
              </a:extLst>
            </p:cNvPr>
            <p:cNvCxnSpPr>
              <a:cxnSpLocks/>
            </p:cNvCxnSpPr>
            <p:nvPr/>
          </p:nvCxnSpPr>
          <p:spPr>
            <a:xfrm rot="5400000" flipH="1" flipV="1">
              <a:off x="5303446" y="2547543"/>
              <a:ext cx="1324762" cy="2"/>
            </a:xfrm>
            <a:prstGeom prst="bent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CF4980B-E7AD-46BA-AC10-9A1B9C45F64E}"/>
                </a:ext>
              </a:extLst>
            </p:cNvPr>
            <p:cNvCxnSpPr>
              <a:cxnSpLocks/>
            </p:cNvCxnSpPr>
            <p:nvPr/>
          </p:nvCxnSpPr>
          <p:spPr>
            <a:xfrm flipV="1">
              <a:off x="3743325" y="3404087"/>
              <a:ext cx="762000"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DA75606-723C-413D-A2F8-B0D1BC6C72E2}"/>
                </a:ext>
              </a:extLst>
            </p:cNvPr>
            <p:cNvSpPr/>
            <p:nvPr/>
          </p:nvSpPr>
          <p:spPr>
            <a:xfrm>
              <a:off x="1190625" y="3142434"/>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0" name="Rectangle: Rounded Corners 39">
              <a:extLst>
                <a:ext uri="{FF2B5EF4-FFF2-40B4-BE49-F238E27FC236}">
                  <a16:creationId xmlns:a16="http://schemas.microsoft.com/office/drawing/2014/main" id="{E20D8885-A67A-4BF9-976A-AB8FB4482E00}"/>
                </a:ext>
              </a:extLst>
            </p:cNvPr>
            <p:cNvSpPr/>
            <p:nvPr/>
          </p:nvSpPr>
          <p:spPr>
            <a:xfrm>
              <a:off x="3797753" y="3096149"/>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1" name="Rectangle: Rounded Corners 40">
              <a:extLst>
                <a:ext uri="{FF2B5EF4-FFF2-40B4-BE49-F238E27FC236}">
                  <a16:creationId xmlns:a16="http://schemas.microsoft.com/office/drawing/2014/main" id="{D6EF726F-4D51-4DEB-9FA8-3D30E19BF146}"/>
                </a:ext>
              </a:extLst>
            </p:cNvPr>
            <p:cNvSpPr/>
            <p:nvPr/>
          </p:nvSpPr>
          <p:spPr>
            <a:xfrm>
              <a:off x="4500787" y="241873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2" name="Rectangle: Rounded Corners 41">
              <a:extLst>
                <a:ext uri="{FF2B5EF4-FFF2-40B4-BE49-F238E27FC236}">
                  <a16:creationId xmlns:a16="http://schemas.microsoft.com/office/drawing/2014/main" id="{D975626F-DAC3-4B60-9224-3D1085741F90}"/>
                </a:ext>
              </a:extLst>
            </p:cNvPr>
            <p:cNvSpPr/>
            <p:nvPr/>
          </p:nvSpPr>
          <p:spPr>
            <a:xfrm>
              <a:off x="6037625" y="2465943"/>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43" name="Rectangle: Rounded Corners 42">
              <a:extLst>
                <a:ext uri="{FF2B5EF4-FFF2-40B4-BE49-F238E27FC236}">
                  <a16:creationId xmlns:a16="http://schemas.microsoft.com/office/drawing/2014/main" id="{804151B6-77FE-46B9-B440-587C798CB268}"/>
                </a:ext>
              </a:extLst>
            </p:cNvPr>
            <p:cNvSpPr/>
            <p:nvPr/>
          </p:nvSpPr>
          <p:spPr>
            <a:xfrm>
              <a:off x="7992885" y="1378351"/>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4" name="Rectangle: Rounded Corners 43">
              <a:extLst>
                <a:ext uri="{FF2B5EF4-FFF2-40B4-BE49-F238E27FC236}">
                  <a16:creationId xmlns:a16="http://schemas.microsoft.com/office/drawing/2014/main" id="{F40950CC-8D13-4F4D-90F4-B335BEB8B9AC}"/>
                </a:ext>
              </a:extLst>
            </p:cNvPr>
            <p:cNvSpPr/>
            <p:nvPr/>
          </p:nvSpPr>
          <p:spPr>
            <a:xfrm>
              <a:off x="7994283" y="2034091"/>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5" name="Rectangle: Rounded Corners 44">
              <a:extLst>
                <a:ext uri="{FF2B5EF4-FFF2-40B4-BE49-F238E27FC236}">
                  <a16:creationId xmlns:a16="http://schemas.microsoft.com/office/drawing/2014/main" id="{AD93EA81-F8F8-488D-A70F-34F059D12A1A}"/>
                </a:ext>
              </a:extLst>
            </p:cNvPr>
            <p:cNvSpPr/>
            <p:nvPr/>
          </p:nvSpPr>
          <p:spPr>
            <a:xfrm>
              <a:off x="7987292" y="2756943"/>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6" name="Rectangle: Rounded Corners 45">
              <a:extLst>
                <a:ext uri="{FF2B5EF4-FFF2-40B4-BE49-F238E27FC236}">
                  <a16:creationId xmlns:a16="http://schemas.microsoft.com/office/drawing/2014/main" id="{EF7BB8F3-8B3D-4EC7-AE20-351DCECBEE13}"/>
                </a:ext>
              </a:extLst>
            </p:cNvPr>
            <p:cNvSpPr/>
            <p:nvPr/>
          </p:nvSpPr>
          <p:spPr>
            <a:xfrm>
              <a:off x="7994283" y="3435647"/>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7" name="Rectangle: Rounded Corners 46">
              <a:extLst>
                <a:ext uri="{FF2B5EF4-FFF2-40B4-BE49-F238E27FC236}">
                  <a16:creationId xmlns:a16="http://schemas.microsoft.com/office/drawing/2014/main" id="{E9155DF2-615E-4109-8162-51014A9D8FB7}"/>
                </a:ext>
              </a:extLst>
            </p:cNvPr>
            <p:cNvSpPr/>
            <p:nvPr/>
          </p:nvSpPr>
          <p:spPr>
            <a:xfrm>
              <a:off x="7983361" y="4217553"/>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8" name="Rectangle: Rounded Corners 47">
              <a:extLst>
                <a:ext uri="{FF2B5EF4-FFF2-40B4-BE49-F238E27FC236}">
                  <a16:creationId xmlns:a16="http://schemas.microsoft.com/office/drawing/2014/main" id="{0C34F4F4-3B75-4E2E-BC29-34FE98EDEAAA}"/>
                </a:ext>
              </a:extLst>
            </p:cNvPr>
            <p:cNvSpPr/>
            <p:nvPr/>
          </p:nvSpPr>
          <p:spPr>
            <a:xfrm>
              <a:off x="7992885" y="4973142"/>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9" name="Rectangle: Rounded Corners 48">
              <a:extLst>
                <a:ext uri="{FF2B5EF4-FFF2-40B4-BE49-F238E27FC236}">
                  <a16:creationId xmlns:a16="http://schemas.microsoft.com/office/drawing/2014/main" id="{2181C3B6-A231-4557-A768-F16F4C4F2A76}"/>
                </a:ext>
              </a:extLst>
            </p:cNvPr>
            <p:cNvSpPr/>
            <p:nvPr/>
          </p:nvSpPr>
          <p:spPr>
            <a:xfrm>
              <a:off x="7983361" y="5654380"/>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cxnSp>
          <p:nvCxnSpPr>
            <p:cNvPr id="50" name="Straight Arrow Connector 49">
              <a:extLst>
                <a:ext uri="{FF2B5EF4-FFF2-40B4-BE49-F238E27FC236}">
                  <a16:creationId xmlns:a16="http://schemas.microsoft.com/office/drawing/2014/main" id="{3E67FB6C-4082-4542-A033-C72F288B2944}"/>
                </a:ext>
              </a:extLst>
            </p:cNvPr>
            <p:cNvCxnSpPr>
              <a:cxnSpLocks/>
              <a:endCxn id="43" idx="1"/>
            </p:cNvCxnSpPr>
            <p:nvPr/>
          </p:nvCxnSpPr>
          <p:spPr>
            <a:xfrm>
              <a:off x="6655129" y="1476068"/>
              <a:ext cx="1337756" cy="943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EC8965-654E-4D72-9C15-CAACAE92B1BA}"/>
                </a:ext>
              </a:extLst>
            </p:cNvPr>
            <p:cNvCxnSpPr>
              <a:cxnSpLocks/>
              <a:stCxn id="11" idx="3"/>
            </p:cNvCxnSpPr>
            <p:nvPr/>
          </p:nvCxnSpPr>
          <p:spPr>
            <a:xfrm flipV="1">
              <a:off x="6657974" y="3535029"/>
              <a:ext cx="1346514" cy="8097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0B1F375-9F30-40CA-9398-71C7DE75CBA6}"/>
                </a:ext>
              </a:extLst>
            </p:cNvPr>
            <p:cNvCxnSpPr>
              <a:cxnSpLocks/>
              <a:stCxn id="11" idx="3"/>
              <a:endCxn id="44" idx="1"/>
            </p:cNvCxnSpPr>
            <p:nvPr/>
          </p:nvCxnSpPr>
          <p:spPr>
            <a:xfrm flipV="1">
              <a:off x="6657974" y="2141246"/>
              <a:ext cx="1336309" cy="147475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1490427-8408-4851-9D1B-DD6E84B32D1C}"/>
                </a:ext>
              </a:extLst>
            </p:cNvPr>
            <p:cNvCxnSpPr>
              <a:cxnSpLocks/>
              <a:stCxn id="11" idx="3"/>
              <a:endCxn id="45" idx="1"/>
            </p:cNvCxnSpPr>
            <p:nvPr/>
          </p:nvCxnSpPr>
          <p:spPr>
            <a:xfrm flipV="1">
              <a:off x="6657974" y="2864098"/>
              <a:ext cx="1329318" cy="75190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FDBC4F5-DF9B-4F80-B62F-C4934325CCE2}"/>
                </a:ext>
              </a:extLst>
            </p:cNvPr>
            <p:cNvCxnSpPr>
              <a:cxnSpLocks/>
              <a:stCxn id="11" idx="3"/>
              <a:endCxn id="47" idx="1"/>
            </p:cNvCxnSpPr>
            <p:nvPr/>
          </p:nvCxnSpPr>
          <p:spPr>
            <a:xfrm>
              <a:off x="6657974" y="3615999"/>
              <a:ext cx="1325387" cy="70870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EB9F3A3-ACA4-4FB5-B08D-4FFF7FFE6526}"/>
                </a:ext>
              </a:extLst>
            </p:cNvPr>
            <p:cNvCxnSpPr>
              <a:cxnSpLocks/>
              <a:stCxn id="11" idx="3"/>
              <a:endCxn id="48" idx="1"/>
            </p:cNvCxnSpPr>
            <p:nvPr/>
          </p:nvCxnSpPr>
          <p:spPr>
            <a:xfrm>
              <a:off x="6657974" y="3615999"/>
              <a:ext cx="1334911" cy="146429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B44149-B591-43EF-9649-2235EDF5398D}"/>
                </a:ext>
              </a:extLst>
            </p:cNvPr>
            <p:cNvCxnSpPr>
              <a:cxnSpLocks/>
            </p:cNvCxnSpPr>
            <p:nvPr/>
          </p:nvCxnSpPr>
          <p:spPr>
            <a:xfrm flipV="1">
              <a:off x="6657974" y="1483891"/>
              <a:ext cx="1334911" cy="213049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D130C5-26CF-470A-87F0-3F8B4BBC3808}"/>
                </a:ext>
              </a:extLst>
            </p:cNvPr>
            <p:cNvCxnSpPr>
              <a:cxnSpLocks/>
              <a:stCxn id="11" idx="3"/>
              <a:endCxn id="49" idx="1"/>
            </p:cNvCxnSpPr>
            <p:nvPr/>
          </p:nvCxnSpPr>
          <p:spPr>
            <a:xfrm>
              <a:off x="6657974" y="3615999"/>
              <a:ext cx="1325387" cy="2145536"/>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4775F5EA-AAD6-4D8D-B815-3641C4E4537E}"/>
                </a:ext>
              </a:extLst>
            </p:cNvPr>
            <p:cNvSpPr/>
            <p:nvPr/>
          </p:nvSpPr>
          <p:spPr>
            <a:xfrm>
              <a:off x="7185248" y="270691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3" name="Rectangle: Rounded Corners 72">
              <a:extLst>
                <a:ext uri="{FF2B5EF4-FFF2-40B4-BE49-F238E27FC236}">
                  <a16:creationId xmlns:a16="http://schemas.microsoft.com/office/drawing/2014/main" id="{F9DE0DA4-5C60-45D6-93A3-93A2EF6D587D}"/>
                </a:ext>
              </a:extLst>
            </p:cNvPr>
            <p:cNvSpPr/>
            <p:nvPr/>
          </p:nvSpPr>
          <p:spPr>
            <a:xfrm>
              <a:off x="7165305" y="2097572"/>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4" name="Rectangle: Rounded Corners 73">
              <a:extLst>
                <a:ext uri="{FF2B5EF4-FFF2-40B4-BE49-F238E27FC236}">
                  <a16:creationId xmlns:a16="http://schemas.microsoft.com/office/drawing/2014/main" id="{CFFDA6DD-731E-4393-8E46-F33EDC0DCAF9}"/>
                </a:ext>
              </a:extLst>
            </p:cNvPr>
            <p:cNvSpPr/>
            <p:nvPr/>
          </p:nvSpPr>
          <p:spPr>
            <a:xfrm>
              <a:off x="7201727" y="310156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5" name="Rectangle: Rounded Corners 74">
              <a:extLst>
                <a:ext uri="{FF2B5EF4-FFF2-40B4-BE49-F238E27FC236}">
                  <a16:creationId xmlns:a16="http://schemas.microsoft.com/office/drawing/2014/main" id="{968C19F6-43E0-40E3-B340-21A124760230}"/>
                </a:ext>
              </a:extLst>
            </p:cNvPr>
            <p:cNvSpPr/>
            <p:nvPr/>
          </p:nvSpPr>
          <p:spPr>
            <a:xfrm>
              <a:off x="7201727" y="3395698"/>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6" name="Rectangle: Rounded Corners 75">
              <a:extLst>
                <a:ext uri="{FF2B5EF4-FFF2-40B4-BE49-F238E27FC236}">
                  <a16:creationId xmlns:a16="http://schemas.microsoft.com/office/drawing/2014/main" id="{B2FD4CE0-AA13-4753-A5D0-89AB63C8F372}"/>
                </a:ext>
              </a:extLst>
            </p:cNvPr>
            <p:cNvSpPr/>
            <p:nvPr/>
          </p:nvSpPr>
          <p:spPr>
            <a:xfrm>
              <a:off x="7237152" y="381018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7" name="Rectangle: Rounded Corners 76">
              <a:extLst>
                <a:ext uri="{FF2B5EF4-FFF2-40B4-BE49-F238E27FC236}">
                  <a16:creationId xmlns:a16="http://schemas.microsoft.com/office/drawing/2014/main" id="{D745C5DE-6F0A-46E9-999C-9FE4F415C781}"/>
                </a:ext>
              </a:extLst>
            </p:cNvPr>
            <p:cNvSpPr/>
            <p:nvPr/>
          </p:nvSpPr>
          <p:spPr>
            <a:xfrm>
              <a:off x="7279209" y="429625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8" name="Rectangle: Rounded Corners 77">
              <a:extLst>
                <a:ext uri="{FF2B5EF4-FFF2-40B4-BE49-F238E27FC236}">
                  <a16:creationId xmlns:a16="http://schemas.microsoft.com/office/drawing/2014/main" id="{F844E64D-31ED-4C65-8C99-425A48A2EBAC}"/>
                </a:ext>
              </a:extLst>
            </p:cNvPr>
            <p:cNvSpPr/>
            <p:nvPr/>
          </p:nvSpPr>
          <p:spPr>
            <a:xfrm>
              <a:off x="7355384" y="5143614"/>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cxnSp>
          <p:nvCxnSpPr>
            <p:cNvPr id="79" name="Straight Arrow Connector 78">
              <a:extLst>
                <a:ext uri="{FF2B5EF4-FFF2-40B4-BE49-F238E27FC236}">
                  <a16:creationId xmlns:a16="http://schemas.microsoft.com/office/drawing/2014/main" id="{2EC88458-2F26-4AC3-9628-FFCD3060913E}"/>
                </a:ext>
              </a:extLst>
            </p:cNvPr>
            <p:cNvCxnSpPr>
              <a:cxnSpLocks/>
            </p:cNvCxnSpPr>
            <p:nvPr/>
          </p:nvCxnSpPr>
          <p:spPr>
            <a:xfrm flipH="1">
              <a:off x="3719696" y="3537872"/>
              <a:ext cx="76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612F6B14-946D-4DEB-9976-27AE886D94EC}"/>
                </a:ext>
              </a:extLst>
            </p:cNvPr>
            <p:cNvSpPr/>
            <p:nvPr/>
          </p:nvSpPr>
          <p:spPr>
            <a:xfrm>
              <a:off x="3806948" y="3590921"/>
              <a:ext cx="571051" cy="17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cxnSp>
          <p:nvCxnSpPr>
            <p:cNvPr id="92" name="Straight Arrow Connector 91">
              <a:extLst>
                <a:ext uri="{FF2B5EF4-FFF2-40B4-BE49-F238E27FC236}">
                  <a16:creationId xmlns:a16="http://schemas.microsoft.com/office/drawing/2014/main" id="{EFF6382D-4083-47BF-BFF1-E19D1F909C51}"/>
                </a:ext>
              </a:extLst>
            </p:cNvPr>
            <p:cNvCxnSpPr>
              <a:cxnSpLocks/>
            </p:cNvCxnSpPr>
            <p:nvPr/>
          </p:nvCxnSpPr>
          <p:spPr>
            <a:xfrm flipV="1">
              <a:off x="3721559" y="3849410"/>
              <a:ext cx="782367" cy="1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B8666969-0C78-48A9-9834-FD20E8594949}"/>
                </a:ext>
              </a:extLst>
            </p:cNvPr>
            <p:cNvSpPr/>
            <p:nvPr/>
          </p:nvSpPr>
          <p:spPr>
            <a:xfrm>
              <a:off x="78377" y="87086"/>
              <a:ext cx="12026537" cy="6710991"/>
            </a:xfrm>
            <a:prstGeom prst="roundRect">
              <a:avLst>
                <a:gd name="adj" fmla="val 20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a:extLst>
              <a:ext uri="{FF2B5EF4-FFF2-40B4-BE49-F238E27FC236}">
                <a16:creationId xmlns:a16="http://schemas.microsoft.com/office/drawing/2014/main" id="{8E80F8D2-8232-4DDA-90A6-7259304E1F3F}"/>
              </a:ext>
            </a:extLst>
          </p:cNvPr>
          <p:cNvPicPr>
            <a:picLocks noChangeAspect="1"/>
          </p:cNvPicPr>
          <p:nvPr/>
        </p:nvPicPr>
        <p:blipFill>
          <a:blip r:embed="rId2"/>
          <a:stretch>
            <a:fillRect/>
          </a:stretch>
        </p:blipFill>
        <p:spPr>
          <a:xfrm>
            <a:off x="915755" y="291512"/>
            <a:ext cx="1468861" cy="1659932"/>
          </a:xfrm>
          <a:prstGeom prst="rect">
            <a:avLst/>
          </a:prstGeom>
        </p:spPr>
      </p:pic>
      <p:pic>
        <p:nvPicPr>
          <p:cNvPr id="54" name="Picture 53">
            <a:extLst>
              <a:ext uri="{FF2B5EF4-FFF2-40B4-BE49-F238E27FC236}">
                <a16:creationId xmlns:a16="http://schemas.microsoft.com/office/drawing/2014/main" id="{8D71412E-FCC1-4849-9A85-F3254E2F0917}"/>
              </a:ext>
            </a:extLst>
          </p:cNvPr>
          <p:cNvPicPr>
            <a:picLocks noChangeAspect="1"/>
          </p:cNvPicPr>
          <p:nvPr/>
        </p:nvPicPr>
        <p:blipFill>
          <a:blip r:embed="rId3"/>
          <a:stretch>
            <a:fillRect/>
          </a:stretch>
        </p:blipFill>
        <p:spPr>
          <a:xfrm>
            <a:off x="4545318" y="3286158"/>
            <a:ext cx="2061861" cy="647700"/>
          </a:xfrm>
          <a:prstGeom prst="rect">
            <a:avLst/>
          </a:prstGeom>
        </p:spPr>
      </p:pic>
    </p:spTree>
    <p:extLst>
      <p:ext uri="{BB962C8B-B14F-4D97-AF65-F5344CB8AC3E}">
        <p14:creationId xmlns:p14="http://schemas.microsoft.com/office/powerpoint/2010/main" val="274880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022144" y="106689"/>
            <a:ext cx="584570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Microservice</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10970134"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A microservice is an engineering approach focused on </a:t>
            </a:r>
            <a:r>
              <a:rPr lang="en-IN" b="1" dirty="0"/>
              <a:t>decomposing</a:t>
            </a:r>
            <a:r>
              <a:rPr lang="en-IN" dirty="0"/>
              <a:t> applications into </a:t>
            </a:r>
            <a:r>
              <a:rPr lang="en-IN" b="1" dirty="0"/>
              <a:t>single-function</a:t>
            </a:r>
            <a:r>
              <a:rPr lang="en-IN" dirty="0"/>
              <a:t> modules with </a:t>
            </a:r>
            <a:r>
              <a:rPr lang="en-IN" b="1" dirty="0"/>
              <a:t>well-defined interfaces</a:t>
            </a:r>
            <a:r>
              <a:rPr lang="en-IN" dirty="0"/>
              <a:t> which are </a:t>
            </a:r>
            <a:r>
              <a:rPr lang="en-IN" b="1" dirty="0"/>
              <a:t>independent</a:t>
            </a:r>
            <a:r>
              <a:rPr lang="en-IN" dirty="0"/>
              <a:t>ly deployed and operated by </a:t>
            </a:r>
            <a:r>
              <a:rPr lang="en-IN" b="1" dirty="0"/>
              <a:t>small teams</a:t>
            </a:r>
            <a:r>
              <a:rPr lang="en-IN" dirty="0"/>
              <a:t> who own the </a:t>
            </a:r>
            <a:r>
              <a:rPr lang="en-IN" b="1" dirty="0"/>
              <a:t>entire lifecycle </a:t>
            </a:r>
            <a:r>
              <a:rPr lang="en-IN" dirty="0"/>
              <a:t>of the service.</a:t>
            </a:r>
          </a:p>
          <a:p>
            <a:pPr marL="285750" indent="-285750" algn="just">
              <a:buFont typeface="Arial" panose="020B0604020202020204" pitchFamily="34" charset="0"/>
              <a:buChar char="•"/>
            </a:pPr>
            <a:r>
              <a:rPr lang="en-IN" b="1" dirty="0"/>
              <a:t>Microservices</a:t>
            </a:r>
            <a:r>
              <a:rPr lang="en-IN" dirty="0"/>
              <a:t> </a:t>
            </a:r>
            <a:r>
              <a:rPr lang="en-IN" i="1" dirty="0"/>
              <a:t>in a nutshell </a:t>
            </a:r>
            <a:r>
              <a:rPr lang="en-IN" dirty="0"/>
              <a:t>allows us to break our large system into number of independent collaborating components.</a:t>
            </a:r>
          </a:p>
        </p:txBody>
      </p:sp>
      <p:pic>
        <p:nvPicPr>
          <p:cNvPr id="3075" name="Picture 1" descr="http://www.springboottutorial.com/images/MonolithApplication.png">
            <a:extLst>
              <a:ext uri="{FF2B5EF4-FFF2-40B4-BE49-F238E27FC236}">
                <a16:creationId xmlns:a16="http://schemas.microsoft.com/office/drawing/2014/main" id="{DB8A80A6-75C5-4FD5-A2E8-0B2C6582B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062" y="3086103"/>
            <a:ext cx="218122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3" descr="http://www.springboottutorial.com/images/MicroservicesArchitectureSplit.png">
            <a:extLst>
              <a:ext uri="{FF2B5EF4-FFF2-40B4-BE49-F238E27FC236}">
                <a16:creationId xmlns:a16="http://schemas.microsoft.com/office/drawing/2014/main" id="{0FAB5991-A91A-4A79-8F92-3B984A97E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509" y="4429950"/>
            <a:ext cx="57340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 descr="http://www.springboottutorial.com/images/Microservices-Chain-Example.png">
            <a:extLst>
              <a:ext uri="{FF2B5EF4-FFF2-40B4-BE49-F238E27FC236}">
                <a16:creationId xmlns:a16="http://schemas.microsoft.com/office/drawing/2014/main" id="{968EB7DB-F46A-45E7-BA20-8980B4ADC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04" y="6156773"/>
            <a:ext cx="5734050" cy="390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7CB23D44-2ADD-47C5-A0CD-511D0CC0E17E}"/>
              </a:ext>
            </a:extLst>
          </p:cNvPr>
          <p:cNvSpPr>
            <a:spLocks noChangeArrowheads="1"/>
          </p:cNvSpPr>
          <p:nvPr/>
        </p:nvSpPr>
        <p:spPr bwMode="auto">
          <a:xfrm>
            <a:off x="835135" y="2616020"/>
            <a:ext cx="90865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is how a monolith would look like. One application for everything.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88EF0AA-21A8-47CE-A268-9842507FB72E}"/>
              </a:ext>
            </a:extLst>
          </p:cNvPr>
          <p:cNvSpPr/>
          <p:nvPr/>
        </p:nvSpPr>
        <p:spPr>
          <a:xfrm>
            <a:off x="1014597" y="4017064"/>
            <a:ext cx="10368402" cy="461665"/>
          </a:xfrm>
          <a:prstGeom prst="rect">
            <a:avLst/>
          </a:prstGeom>
        </p:spPr>
        <p:txBody>
          <a:bodyPr wrap="square">
            <a:spAutoFit/>
          </a:bodyPr>
          <a:lstStyle/>
          <a:p>
            <a:r>
              <a:rPr lang="en-IN" sz="160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This</a:t>
            </a:r>
            <a:r>
              <a:rPr lang="en-IN"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 is how the same application would look like when developed using Microservices Architecture.</a:t>
            </a:r>
            <a:r>
              <a:rPr lang="en-IN" sz="2400"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dirty="0"/>
          </a:p>
        </p:txBody>
      </p:sp>
      <p:sp>
        <p:nvSpPr>
          <p:cNvPr id="9" name="Rectangle 8">
            <a:extLst>
              <a:ext uri="{FF2B5EF4-FFF2-40B4-BE49-F238E27FC236}">
                <a16:creationId xmlns:a16="http://schemas.microsoft.com/office/drawing/2014/main" id="{CF3A743A-810C-4E35-8607-1429EEAFC31C}"/>
              </a:ext>
            </a:extLst>
          </p:cNvPr>
          <p:cNvSpPr/>
          <p:nvPr/>
        </p:nvSpPr>
        <p:spPr>
          <a:xfrm>
            <a:off x="1014597" y="5447778"/>
            <a:ext cx="10898240" cy="398699"/>
          </a:xfrm>
          <a:prstGeom prst="rect">
            <a:avLst/>
          </a:prstGeom>
        </p:spPr>
        <p:txBody>
          <a:bodyPr wrap="square">
            <a:spAutoFit/>
          </a:bodyPr>
          <a:lstStyle/>
          <a:p>
            <a:pPr>
              <a:lnSpc>
                <a:spcPct val="107000"/>
              </a:lnSpc>
              <a:spcAft>
                <a:spcPts val="800"/>
              </a:spcAft>
            </a:pPr>
            <a:r>
              <a:rPr lang="en-IN" sz="160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Microservice Architectures involve a number of small, well designed, components interacting with messages.</a:t>
            </a:r>
            <a:r>
              <a:rPr lang="en-IN" sz="2000"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sz="1600"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411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039664" y="106689"/>
            <a:ext cx="3810659"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Cloud</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10970134" cy="3416320"/>
          </a:xfrm>
          <a:prstGeom prst="rect">
            <a:avLst/>
          </a:prstGeom>
          <a:noFill/>
        </p:spPr>
        <p:txBody>
          <a:bodyPr wrap="square" rtlCol="0">
            <a:spAutoFit/>
          </a:bodyPr>
          <a:lstStyle/>
          <a:p>
            <a:pPr marL="285750" indent="-285750" algn="just">
              <a:buFont typeface="Arial" panose="020B0604020202020204" pitchFamily="34" charset="0"/>
              <a:buChar char="•"/>
            </a:pPr>
            <a:r>
              <a:rPr lang="en-IN" dirty="0"/>
              <a:t>Spring Cloud is a framework for building robust cloud applications. It facilitates the development of applications by providing solutions to many of the common problems faced when building distributed system.</a:t>
            </a:r>
          </a:p>
          <a:p>
            <a:pPr marL="285750" indent="-285750">
              <a:buFont typeface="Arial" panose="020B0604020202020204" pitchFamily="34" charset="0"/>
              <a:buChar char="•"/>
            </a:pPr>
            <a:r>
              <a:rPr lang="en-IN" b="1" dirty="0"/>
              <a:t>Spring Cloud- </a:t>
            </a:r>
            <a:r>
              <a:rPr lang="en-IN" i="1" dirty="0"/>
              <a:t>which builds on top of Spring Boot*</a:t>
            </a:r>
            <a:r>
              <a:rPr lang="en-IN" dirty="0"/>
              <a:t>, provides a set of tools to quickly build cloud-based microservices. Spring Cloud provides tools for developers to quickly build some of the common patterns in distributed systems.</a:t>
            </a:r>
          </a:p>
          <a:p>
            <a:pPr marL="285750" lvl="0" indent="-285750" eaLnBrk="0" fontAlgn="base" hangingPunct="0">
              <a:spcBef>
                <a:spcPct val="0"/>
              </a:spcBef>
              <a:spcAft>
                <a:spcPct val="0"/>
              </a:spcAft>
              <a:buFont typeface="Arial" panose="020B0604020202020204" pitchFamily="34" charset="0"/>
              <a:buChar char="•"/>
            </a:pPr>
            <a:r>
              <a:rPr lang="en-US" altLang="en-US" dirty="0"/>
              <a:t>Spring Cloud takes a very declarative approach, and often you get a lot of features with just a </a:t>
            </a:r>
            <a:r>
              <a:rPr lang="en-US" altLang="en-US" dirty="0" err="1"/>
              <a:t>classpath</a:t>
            </a:r>
            <a:r>
              <a:rPr lang="en-US" altLang="en-US" dirty="0"/>
              <a:t> change and/or an annotation.</a:t>
            </a:r>
          </a:p>
          <a:p>
            <a:pPr marL="285750" indent="-285750" eaLnBrk="0" fontAlgn="base" hangingPunct="0">
              <a:spcBef>
                <a:spcPct val="0"/>
              </a:spcBef>
              <a:spcAft>
                <a:spcPct val="0"/>
              </a:spcAft>
              <a:buFont typeface="Arial" panose="020B0604020202020204" pitchFamily="34" charset="0"/>
              <a:buChar char="•"/>
            </a:pPr>
            <a:r>
              <a:rPr lang="en-US" altLang="en-US" dirty="0"/>
              <a:t>Example application that is a discovery client:</a:t>
            </a:r>
          </a:p>
          <a:p>
            <a:pPr lvl="0" eaLnBrk="0" fontAlgn="base" hangingPunct="0">
              <a:spcBef>
                <a:spcPct val="0"/>
              </a:spcBef>
              <a:spcAft>
                <a:spcPct val="0"/>
              </a:spcAft>
            </a:pPr>
            <a:endParaRPr lang="en-US" altLang="en-US" dirty="0"/>
          </a:p>
          <a:p>
            <a:pPr marL="285750" indent="-285750">
              <a:buFont typeface="Arial" panose="020B0604020202020204" pitchFamily="34" charset="0"/>
              <a:buChar char="•"/>
            </a:pPr>
            <a:endParaRPr lang="en-IN" dirty="0"/>
          </a:p>
          <a:p>
            <a:pPr marL="800100" lvl="1" indent="-342900">
              <a:buFont typeface="+mj-lt"/>
              <a:buAutoNum type="alphaLcParenR"/>
            </a:pPr>
            <a:endParaRPr lang="en-IN" b="1" i="1" dirty="0"/>
          </a:p>
          <a:p>
            <a:pPr marL="800100" lvl="1" indent="-342900">
              <a:buFont typeface="+mj-lt"/>
              <a:buAutoNum type="alphaLcParenR"/>
            </a:pPr>
            <a:endParaRPr lang="en-IN" dirty="0"/>
          </a:p>
        </p:txBody>
      </p:sp>
      <p:sp>
        <p:nvSpPr>
          <p:cNvPr id="5" name="TextBox 4">
            <a:extLst>
              <a:ext uri="{FF2B5EF4-FFF2-40B4-BE49-F238E27FC236}">
                <a16:creationId xmlns:a16="http://schemas.microsoft.com/office/drawing/2014/main" id="{15DC33B4-06A1-41FB-B98E-8C51A1DC0EAC}"/>
              </a:ext>
            </a:extLst>
          </p:cNvPr>
          <p:cNvSpPr txBox="1"/>
          <p:nvPr/>
        </p:nvSpPr>
        <p:spPr>
          <a:xfrm>
            <a:off x="276837" y="5914239"/>
            <a:ext cx="11660697" cy="523220"/>
          </a:xfrm>
          <a:prstGeom prst="rect">
            <a:avLst/>
          </a:prstGeom>
          <a:noFill/>
          <a:ln>
            <a:solidFill>
              <a:schemeClr val="accent2">
                <a:lumMod val="60000"/>
                <a:lumOff val="40000"/>
              </a:schemeClr>
            </a:solidFill>
          </a:ln>
        </p:spPr>
        <p:txBody>
          <a:bodyPr wrap="square" rtlCol="0">
            <a:spAutoFit/>
          </a:bodyPr>
          <a:lstStyle/>
          <a:p>
            <a:r>
              <a:rPr lang="en-IN" sz="1400" i="1" dirty="0">
                <a:solidFill>
                  <a:schemeClr val="accent1">
                    <a:lumMod val="75000"/>
                  </a:schemeClr>
                </a:solidFill>
              </a:rPr>
              <a:t>*Spring Boot is an efficient framework for creating a Spring-based application. Anyone with basic Java programming skills can quickly create and run a Spring Boot microservice.</a:t>
            </a:r>
          </a:p>
        </p:txBody>
      </p:sp>
      <p:pic>
        <p:nvPicPr>
          <p:cNvPr id="6" name="Picture 5">
            <a:extLst>
              <a:ext uri="{FF2B5EF4-FFF2-40B4-BE49-F238E27FC236}">
                <a16:creationId xmlns:a16="http://schemas.microsoft.com/office/drawing/2014/main" id="{6CBF7C5C-C6F7-4710-86F3-ED815043CFC1}"/>
              </a:ext>
            </a:extLst>
          </p:cNvPr>
          <p:cNvPicPr>
            <a:picLocks noChangeAspect="1"/>
          </p:cNvPicPr>
          <p:nvPr/>
        </p:nvPicPr>
        <p:blipFill>
          <a:blip r:embed="rId2"/>
          <a:stretch>
            <a:fillRect/>
          </a:stretch>
        </p:blipFill>
        <p:spPr>
          <a:xfrm>
            <a:off x="1085315" y="3403833"/>
            <a:ext cx="10656606" cy="2128559"/>
          </a:xfrm>
          <a:prstGeom prst="rect">
            <a:avLst/>
          </a:prstGeom>
        </p:spPr>
      </p:pic>
    </p:spTree>
    <p:extLst>
      <p:ext uri="{BB962C8B-B14F-4D97-AF65-F5344CB8AC3E}">
        <p14:creationId xmlns:p14="http://schemas.microsoft.com/office/powerpoint/2010/main" val="1958089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5214</TotalTime>
  <Words>2467</Words>
  <Application>Microsoft Office PowerPoint</Application>
  <PresentationFormat>Widescreen</PresentationFormat>
  <Paragraphs>269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Bansal</dc:creator>
  <cp:lastModifiedBy>Rajiv Bansal</cp:lastModifiedBy>
  <cp:revision>93</cp:revision>
  <dcterms:created xsi:type="dcterms:W3CDTF">2019-07-18T06:38:16Z</dcterms:created>
  <dcterms:modified xsi:type="dcterms:W3CDTF">2021-08-04T13:36:05Z</dcterms:modified>
</cp:coreProperties>
</file>