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71" r:id="rId10"/>
    <p:sldId id="270" r:id="rId11"/>
    <p:sldId id="272" r:id="rId12"/>
    <p:sldId id="257" r:id="rId13"/>
    <p:sldId id="269" r:id="rId14"/>
    <p:sldId id="26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CCA1-BD28-2B3C-10C4-A9B292838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EA26-670A-22DE-B128-106C77338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2554-7C51-CA3D-175B-53B08547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70669-3139-203C-A6B1-FD855C50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7A7D-6AF5-084D-3635-20CCA16E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6A0C-D6D6-D9FC-3EA3-F23FC801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193A1-43B8-F16B-E05C-0D3E9AA39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65D2-F75E-CA2C-20B8-FC04FD0D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28A8-4648-FC2A-B3C5-BF70323B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A8CC-7A1D-8DB9-96F5-3C3EEE16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E67A4-5AEC-46E7-24DD-3BF700BC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3D572-BAA3-BF08-BADD-4AD4FFE79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A828-3367-EF8F-3213-0B285EE2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07BD-9C55-2D8F-994D-B6E8318A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E3D7-8E6D-C5AE-77A6-FA60961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F1B3-52FC-E902-5B24-B2E731C3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3045-FF94-4764-F7DD-B73E7BE3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C38D-89A4-A73D-0943-9A23BA90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98B1-C106-97FF-F790-A426462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E210-80B5-4FF6-4FB8-03E4CF8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2687-2D29-48B3-B12C-07C95E37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34A7-F153-90C2-2953-D5F57855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3630A-ED32-82BB-A0E9-3B78E3D2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493C-B792-04FC-DABC-84F09C19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7D1E-664C-C64E-2E57-ABE73A16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E5E-8DEA-63D4-9FD4-505E0EFC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999E-00C6-E2F7-B5FD-51D3ECF2C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11B-E4D6-9B3F-32FC-393DE76D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2C26-1FF6-09A1-54D5-486BB065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5B5C5-D2FF-B505-AA23-E879F35E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123F-E6CE-03BD-B307-7F2B1391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2FCD-071F-B0B2-E94A-1598E55A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F396-E8FE-BDDA-ECFE-5267D3E1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AA97-62D9-E26F-49D4-D8F17DD4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B3C42-960F-5930-01C8-9DC87447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97F0C-0554-BEE6-3E6F-11A273C62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2B5B8-FE88-6875-83E3-10F78CE9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FD6EE-EACE-7628-207F-D05966DA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DDE7B-B44F-8C87-D208-B80B3DE1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09E-8D4A-4BD0-AFC4-03AB315E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608A7-3233-D6D6-7985-2861B220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51C44-4168-C6F6-9EDE-8DFDB681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4ECD8-E700-E851-1CF6-3AB8863F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FE85-9D93-1236-CAFF-91804730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A534D-2E17-B3D7-09F4-2EDCBB87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62E63-6449-88E1-22BC-43886162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3FB9-799E-6DE3-6E82-FF184B2C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CA0F-271C-2265-CEC4-3565A5E8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0604A-A855-0157-0636-F475CE2F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43E75-AD0F-9E8B-D955-8CC91065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236E-E642-249E-1D78-B623538B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F4FDA-6C1F-4A27-BB5F-DC60E45B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1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2CE1-F231-0E5E-5F3F-112824E2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ADB4B-801D-6538-CE19-C399C0E6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D92F-0A6C-54FB-BDAA-C57F890F7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A0E6-3461-65F7-EF31-AEA6D91C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DD2DF-E8A7-4E30-306E-D79ACD61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D6D3B-30C9-7101-C8BC-D1DF40B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46EE5-575D-089B-6DF8-D2B48A38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2389-FF1A-ED3E-1A01-CA8CD3FD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5A8B-B989-EAA8-33BC-ECBEC953F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FA672-5F32-4886-99DF-A18B3DFDBD3A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4461-830D-6D20-3F9C-1D4EEF600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4CD0-90F0-8AEB-7788-DDEDFB68E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CF40-075E-5004-F200-2542E4001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(extended) Admissions Funnel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611C4-A203-9F49-FF31-AAFEE2112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Fulfilling NAU’s Strategic Mission</a:t>
            </a:r>
          </a:p>
          <a:p>
            <a:r>
              <a:rPr lang="en-US" dirty="0"/>
              <a:t>Ben Jefferies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B881CF48-91A7-6833-1BD7-250D0B03C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BAE8304C-9BE0-981F-D948-85831D7B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1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6DBAA-D7F9-9CED-3098-21743F910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C9103-D035-6E63-BACA-916CF09C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Online &amp; Statewide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8ED9B5B-3AA3-EA71-BCD6-B8F08D14E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97510E6-C230-50D4-BD45-B6FEE639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36E9D6A-F04C-A986-9E49-3FD5F1C54245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Online Education is another critical component of the Elevating Excellence strategic roadmap</a:t>
            </a:r>
          </a:p>
          <a:p>
            <a:r>
              <a:rPr lang="en-US" dirty="0"/>
              <a:t>Incentives and student behavior are the reverse of in-person programs</a:t>
            </a:r>
          </a:p>
          <a:p>
            <a:r>
              <a:rPr lang="en-US" dirty="0"/>
              <a:t>Recommendation: </a:t>
            </a:r>
          </a:p>
          <a:p>
            <a:pPr lvl="1"/>
            <a:r>
              <a:rPr lang="en-US" dirty="0"/>
              <a:t>Incentives for students to enroll</a:t>
            </a:r>
          </a:p>
          <a:p>
            <a:pPr lvl="1"/>
            <a:r>
              <a:rPr lang="en-US" dirty="0"/>
              <a:t>Identify factors making students likely to enroll in online/statewide programs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3D483-FE36-E7C7-AB8A-015CD0B3C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30" y="847150"/>
            <a:ext cx="5181600" cy="58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8A03E-3A7B-F445-09EF-8FFF15210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7FA092-BA90-6E03-2A7A-E07BBF6A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Online &amp; Statewide Students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7AE7D578-335D-49B3-C28D-2B861761E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6D854CD5-5E5E-FD16-298B-F5F0DBF8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7DD1DF6-8234-DBDA-6A45-5CF40813CC17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94 students in this cohort enrolled in Online/Statewide</a:t>
            </a:r>
          </a:p>
          <a:p>
            <a:r>
              <a:rPr lang="en-US" dirty="0"/>
              <a:t>Tend to be older, part time, non-traditional</a:t>
            </a:r>
          </a:p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Non-traditional programs mean non-traditional start</a:t>
            </a:r>
          </a:p>
          <a:p>
            <a:pPr lvl="1"/>
            <a:r>
              <a:rPr lang="en-US" dirty="0"/>
              <a:t>Increase flexibility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8DB7C1-30B8-7848-7E8C-114015CE3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379" y="1395723"/>
            <a:ext cx="4635251" cy="1905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D1D53D-C0D6-9D39-AC79-DA82ED78C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379" y="3365163"/>
            <a:ext cx="4767525" cy="16197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78B748-0B9C-A567-1101-7913A205B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379" y="5048736"/>
            <a:ext cx="4886795" cy="17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4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06912-E32C-D058-7D0C-58B959C8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38C5-8C12-FD70-FD9C-B7FDA78E1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81A4-1819-3D79-9238-5E493D4ED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C92A24BA-F8D1-95F0-53EC-5D111E08C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8FC6B846-6196-24DF-9BD9-CF222168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891B7-2542-9866-0354-8D9A078A2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227C2-38E8-8277-ABB6-2D6CF5C0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2787D985-6518-358E-0B6F-4BCEEA098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1B09752-0451-20D8-9E07-04C3DFAD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D1B9D98-94A7-A361-4E3A-B441BF46933A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methods for Hispanic and Indigenous students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B52953C-4B45-9EAF-26A5-70E38D97312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652153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6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D374-1C7F-DA9D-8AF4-A23A587F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98607E-230A-2D51-675B-D1C72806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27FC76-EFD6-A61C-97B0-EA02EDFC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3. Analytical Approach</a:t>
            </a:r>
          </a:p>
          <a:p>
            <a:r>
              <a:rPr lang="en-US" dirty="0"/>
              <a:t>Describe the techniques you used to explore the data:</a:t>
            </a:r>
          </a:p>
          <a:p>
            <a:r>
              <a:rPr lang="en-US" b="1" dirty="0"/>
              <a:t>Descriptive Statistics</a:t>
            </a:r>
            <a:r>
              <a:rPr lang="en-US" dirty="0"/>
              <a:t>: Summarized key metrics (e.g., retention rate, average GPA, distribution of financial aid).</a:t>
            </a:r>
          </a:p>
          <a:p>
            <a:r>
              <a:rPr lang="en-US" b="1" dirty="0"/>
              <a:t>Segmentation</a:t>
            </a:r>
            <a:r>
              <a:rPr lang="en-US" dirty="0"/>
              <a:t>: Broke down retention by categories such as: </a:t>
            </a:r>
          </a:p>
          <a:p>
            <a:pPr lvl="1"/>
            <a:r>
              <a:rPr lang="en-US" dirty="0"/>
              <a:t>Residency status (in-state vs. out-of-state)</a:t>
            </a:r>
          </a:p>
          <a:p>
            <a:pPr lvl="1"/>
            <a:r>
              <a:rPr lang="en-US" dirty="0"/>
              <a:t>First-generation status</a:t>
            </a:r>
          </a:p>
          <a:p>
            <a:pPr lvl="1"/>
            <a:r>
              <a:rPr lang="en-US" dirty="0"/>
              <a:t>Academic performance</a:t>
            </a:r>
          </a:p>
          <a:p>
            <a:pPr lvl="1"/>
            <a:r>
              <a:rPr lang="en-US" dirty="0"/>
              <a:t>Financial aid received</a:t>
            </a:r>
          </a:p>
          <a:p>
            <a:r>
              <a:rPr lang="en-US" b="1" dirty="0"/>
              <a:t>Visualization</a:t>
            </a:r>
            <a:r>
              <a:rPr lang="en-US" dirty="0"/>
              <a:t>: Used charts (bar graphs, heatmaps, scatter plots) to highlight trends and relationships.</a:t>
            </a:r>
          </a:p>
          <a:p>
            <a:r>
              <a:rPr lang="en-US" b="1" dirty="0"/>
              <a:t>Predictive Modeling (if applicable)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Logistic regression or decision trees to identify factors most associated with retention.</a:t>
            </a:r>
          </a:p>
          <a:p>
            <a:pPr lvl="1"/>
            <a:r>
              <a:rPr lang="en-US" dirty="0"/>
              <a:t>Feature importance to guide recommendations.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4. Insights &amp; Interpretation</a:t>
            </a:r>
          </a:p>
          <a:p>
            <a:r>
              <a:rPr lang="en-US" dirty="0"/>
              <a:t>Share what you discovered:</a:t>
            </a:r>
          </a:p>
          <a:p>
            <a:r>
              <a:rPr lang="en-US" dirty="0"/>
              <a:t>Which groups had higher/lower retention?</a:t>
            </a:r>
          </a:p>
          <a:p>
            <a:r>
              <a:rPr lang="en-US" dirty="0"/>
              <a:t>Were there any surprising trends (e.g., aid type vs. retention)?</a:t>
            </a:r>
          </a:p>
          <a:p>
            <a:r>
              <a:rPr lang="en-US" dirty="0"/>
              <a:t>Did any variables strongly correlate with retention outcomes?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5. Recommendations</a:t>
            </a:r>
          </a:p>
          <a:p>
            <a:r>
              <a:rPr lang="en-US" dirty="0"/>
              <a:t>Offer actionable suggestions based on your findings:</a:t>
            </a:r>
          </a:p>
          <a:p>
            <a:r>
              <a:rPr lang="en-US" dirty="0"/>
              <a:t>Targeted support for at-risk groups.</a:t>
            </a:r>
          </a:p>
          <a:p>
            <a:r>
              <a:rPr lang="en-US" dirty="0"/>
              <a:t>Data-driven outreach strategies.</a:t>
            </a:r>
          </a:p>
          <a:p>
            <a:r>
              <a:rPr lang="en-US" dirty="0"/>
              <a:t>Suggestions for further data collection or analysis (e.g., qualitative surveys, longitudinal tracking).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6. Tools Used</a:t>
            </a:r>
          </a:p>
          <a:p>
            <a:r>
              <a:rPr lang="en-US" dirty="0"/>
              <a:t>Mention the software/tools you used:</a:t>
            </a:r>
          </a:p>
          <a:p>
            <a:r>
              <a:rPr lang="en-US" dirty="0"/>
              <a:t>Excel, Power BI, Tableau, R, Python (e.g., pandas, seaborn, scikit-learn)</a:t>
            </a:r>
          </a:p>
          <a:p>
            <a:r>
              <a:rPr lang="en-US"/>
              <a:t>Why you chose them (e.g., ease of visualization, statistical modeling capabilities)</a:t>
            </a:r>
          </a:p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6BDF6A45-60CD-D993-7211-C704495B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23A0B47C-CAFB-6659-C65A-AC20F95D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678F1-9A85-9948-A6A7-66AC0DE9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5D9-5E50-D029-9141-56E3E9CF0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57585-AE2A-CD56-DE75-A235DE317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360E8981-644D-A647-D9C4-2C9DD2E91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52DD1FBC-2F9F-9379-987E-A177A1E7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EF350-E3DC-EADE-4CB6-49C2F124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5F8A2-18E6-1072-B42F-F2581698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01A4341-ABA2-DD5D-BF59-7AE59BE3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B77793AB-BCB1-B93A-83B1-6DBB2756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D4765C-1227-7441-9FEC-49182102E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28" y="1693449"/>
            <a:ext cx="6507941" cy="46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7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E8571-7104-591A-33A8-72897B7E7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0154C-4546-228C-5EC5-93942BAD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Analysis Purpose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B72467-9585-A0AB-2282-DE27D092C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Objective: uncover patterns and insights in student enrollment and retention during a fall admissions cycle.</a:t>
            </a:r>
          </a:p>
          <a:p>
            <a:r>
              <a:rPr lang="en-US" dirty="0"/>
              <a:t>Framework: data and trends are assessed through the lens of NAU’s </a:t>
            </a:r>
            <a:r>
              <a:rPr lang="en-US" i="1" dirty="0"/>
              <a:t>Elevating Excellence </a:t>
            </a:r>
            <a:r>
              <a:rPr lang="en-US" dirty="0"/>
              <a:t>strategic roadmap.</a:t>
            </a:r>
          </a:p>
          <a:p>
            <a:r>
              <a:rPr lang="en-US" dirty="0"/>
              <a:t>Primary Research Questions: </a:t>
            </a:r>
          </a:p>
          <a:p>
            <a:pPr lvl="1"/>
            <a:r>
              <a:rPr lang="en-US" dirty="0"/>
              <a:t>Is the NAU student body reflective of the goals in the strategic roadmap?</a:t>
            </a:r>
          </a:p>
          <a:p>
            <a:pPr lvl="1"/>
            <a:r>
              <a:rPr lang="en-US" dirty="0"/>
              <a:t>Are there any recruitment tools that drive admits/enrolls/retention?</a:t>
            </a:r>
          </a:p>
          <a:p>
            <a:pPr lvl="1"/>
            <a:r>
              <a:rPr lang="en-US" dirty="0"/>
              <a:t>Is NAU successful in equitably expanding Statewide/Online programming?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65181F08-2E6A-CD5E-B191-03E43BAA1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0699236A-4606-7FE8-1E5F-29700072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9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3CC79-BEE7-DA11-FBC2-DE4EEAEA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E0906-1CCA-F9F0-3F71-031A71AE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BFA053-4132-A9E3-8AA5-BE6BA4D6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Data Review – Reviewed data and dictionary </a:t>
            </a:r>
          </a:p>
          <a:p>
            <a:r>
              <a:rPr lang="en-US" dirty="0"/>
              <a:t>Data Cleaning and Exploration – R, Excel</a:t>
            </a:r>
          </a:p>
          <a:p>
            <a:pPr lvl="1"/>
            <a:r>
              <a:rPr lang="en-US" dirty="0"/>
              <a:t>Example: .xlsx file date errors in ‘Accept Date’ field</a:t>
            </a:r>
          </a:p>
          <a:p>
            <a:pPr lvl="1"/>
            <a:r>
              <a:rPr lang="en-US" dirty="0"/>
              <a:t>Example: null values in ‘Offered Aid Amount’ converted to 0</a:t>
            </a:r>
          </a:p>
          <a:p>
            <a:pPr lvl="1"/>
            <a:r>
              <a:rPr lang="en-US" dirty="0"/>
              <a:t>Example: derived variables for GPA bands, admit to accept time elapsed</a:t>
            </a:r>
          </a:p>
          <a:p>
            <a:r>
              <a:rPr lang="en-US" dirty="0"/>
              <a:t> Descriptive Statistics – R, </a:t>
            </a:r>
            <a:r>
              <a:rPr lang="en-US" dirty="0" err="1"/>
              <a:t>PowerBI</a:t>
            </a:r>
            <a:endParaRPr lang="en-US" dirty="0"/>
          </a:p>
          <a:p>
            <a:pPr lvl="1"/>
            <a:r>
              <a:rPr lang="en-US" dirty="0"/>
              <a:t>Segmentation by key demographics highlighted in </a:t>
            </a:r>
            <a:r>
              <a:rPr lang="en-US" i="1" dirty="0"/>
              <a:t>Elevating Excellence</a:t>
            </a:r>
          </a:p>
          <a:p>
            <a:r>
              <a:rPr lang="en-US" dirty="0"/>
              <a:t>Visualizations – R,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Modeling - R</a:t>
            </a:r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FDCA008E-EC18-707E-AC92-3339E6F09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C5C134C-B9C5-2F86-8D33-8551BA08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9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A0A6-46E5-ADCB-C2D5-72B0911B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1DC09F-86D9-F93A-EDC1-056C4956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FE88C6-21C9-5A24-FABB-6CECF5BD2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666" y="1825625"/>
            <a:ext cx="5181600" cy="4351338"/>
          </a:xfrm>
        </p:spPr>
        <p:txBody>
          <a:bodyPr/>
          <a:lstStyle/>
          <a:p>
            <a:r>
              <a:rPr lang="en-US" dirty="0"/>
              <a:t>Admissions Funnel – overall data (chart)</a:t>
            </a:r>
          </a:p>
          <a:p>
            <a:r>
              <a:rPr lang="en-US" dirty="0"/>
              <a:t>Breakdown by ethnicity (highlights with table data)</a:t>
            </a:r>
          </a:p>
          <a:p>
            <a:r>
              <a:rPr lang="en-US" dirty="0"/>
              <a:t>Highlight Indigenous/Hispanic student trends, recommendations</a:t>
            </a:r>
          </a:p>
          <a:p>
            <a:r>
              <a:rPr lang="en-US" dirty="0"/>
              <a:t>What factors play a role in accepting admission? (logistic regression)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6F0D2B-B627-A3A7-4911-54530FC94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Disconnect with statewide/online campuses, lots of accept, very few enrolls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45867D78-2E28-B8BE-4041-116278765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14FCC580-9797-7B85-7482-624C24E6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3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B77D-7245-ED93-73EA-85566DC22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83E9A-D092-BBEB-DC47-7F453ADF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The Admissions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BD2220-21AB-27D1-64F4-756EE7C05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43080D-2134-6D6B-33B8-57E618DDF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2C55A5C7-7E7C-7AC5-3789-1FCBDC33E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0A127AC3-45C7-B9D8-5759-B680B5F4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6C7C5-598C-41C4-71D1-DE4CB5C49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5" y="2031378"/>
            <a:ext cx="11565710" cy="32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4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94940-6724-2CB5-4872-D7770B591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DFDC2-A939-767B-D568-C128AE8A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Ethnicity and the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F1CDCD-6B23-3A5A-2F48-CB057F9B6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266" y="1825625"/>
            <a:ext cx="5009633" cy="4351338"/>
          </a:xfrm>
        </p:spPr>
        <p:txBody>
          <a:bodyPr/>
          <a:lstStyle/>
          <a:p>
            <a:r>
              <a:rPr lang="en-US" dirty="0"/>
              <a:t>Each column shows the total students of each ethnicity and the percentage of all students at that </a:t>
            </a:r>
            <a:r>
              <a:rPr lang="en-US" i="1" dirty="0"/>
              <a:t>stage</a:t>
            </a:r>
            <a:r>
              <a:rPr lang="en-US" dirty="0"/>
              <a:t>.</a:t>
            </a:r>
          </a:p>
          <a:p>
            <a:r>
              <a:rPr lang="en-US" dirty="0"/>
              <a:t>White students, and those identifying as Two or More increased their percentage of the total student population from the admitted stage to the retained stage.</a:t>
            </a:r>
          </a:p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CD6CA48-4BDF-103C-5628-05CBBF73E2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6358508"/>
              </p:ext>
            </p:extLst>
          </p:nvPr>
        </p:nvGraphicFramePr>
        <p:xfrm>
          <a:off x="6095999" y="1345002"/>
          <a:ext cx="5925067" cy="538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576">
                  <a:extLst>
                    <a:ext uri="{9D8B030D-6E8A-4147-A177-3AD203B41FA5}">
                      <a16:colId xmlns:a16="http://schemas.microsoft.com/office/drawing/2014/main" val="3860376233"/>
                    </a:ext>
                  </a:extLst>
                </a:gridCol>
                <a:gridCol w="1189800">
                  <a:extLst>
                    <a:ext uri="{9D8B030D-6E8A-4147-A177-3AD203B41FA5}">
                      <a16:colId xmlns:a16="http://schemas.microsoft.com/office/drawing/2014/main" val="1512756241"/>
                    </a:ext>
                  </a:extLst>
                </a:gridCol>
                <a:gridCol w="1221550">
                  <a:extLst>
                    <a:ext uri="{9D8B030D-6E8A-4147-A177-3AD203B41FA5}">
                      <a16:colId xmlns:a16="http://schemas.microsoft.com/office/drawing/2014/main" val="2330588876"/>
                    </a:ext>
                  </a:extLst>
                </a:gridCol>
                <a:gridCol w="1102678">
                  <a:extLst>
                    <a:ext uri="{9D8B030D-6E8A-4147-A177-3AD203B41FA5}">
                      <a16:colId xmlns:a16="http://schemas.microsoft.com/office/drawing/2014/main" val="1735902434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3856288653"/>
                    </a:ext>
                  </a:extLst>
                </a:gridCol>
              </a:tblGrid>
              <a:tr h="617963">
                <a:tc>
                  <a:txBody>
                    <a:bodyPr/>
                    <a:lstStyle/>
                    <a:p>
                      <a:r>
                        <a:rPr lang="en-US" dirty="0" err="1"/>
                        <a:t>Ipeds</a:t>
                      </a:r>
                      <a:r>
                        <a:rPr lang="en-US" dirty="0"/>
                        <a:t> 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Admitted</a:t>
                      </a:r>
                    </a:p>
                    <a:p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Accepted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Enrolled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Retained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73994"/>
                  </a:ext>
                </a:extLst>
              </a:tr>
              <a:tr h="6271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 Indian/Alaska Native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3280380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1521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146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560635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Black/African American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1858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343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(3.6%)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14173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Hispanic/Latino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12372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(35.7%)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(27.5%)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1718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(25.4%)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(23.7%)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6680494"/>
                  </a:ext>
                </a:extLst>
              </a:tr>
              <a:tr h="6271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Native Hawaiian/Oth Pac Island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(0.3%)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873393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Specified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(.9%)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493241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Two or More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567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460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790798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15352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(44.3%)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4671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(55.8%)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(58.3%)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2998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(61%)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6726175"/>
                  </a:ext>
                </a:extLst>
              </a:tr>
            </a:tbl>
          </a:graphicData>
        </a:graphic>
      </p:graphicFrame>
      <p:sp>
        <p:nvSpPr>
          <p:cNvPr id="6" name="Artifact">
            <a:extLst>
              <a:ext uri="{FF2B5EF4-FFF2-40B4-BE49-F238E27FC236}">
                <a16:creationId xmlns:a16="http://schemas.microsoft.com/office/drawing/2014/main" id="{0D1B7B23-BCC9-4FE3-CB9B-4C1DA6EEB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943B7455-6ACD-C27A-727E-0701FE91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0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05D8-9F51-6B7E-F4CA-9FB29B288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06F6C-C0F0-6C50-D8F5-DDD4309A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Trends in the Hispanic and Indigenous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693F00-9CBA-2632-89A2-D68C126D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70" y="1652154"/>
            <a:ext cx="4112033" cy="4900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NAU’s strategic roadmap calls for the student body to reflect AZ’s state demographics </a:t>
            </a:r>
          </a:p>
          <a:p>
            <a:pPr lvl="1"/>
            <a:r>
              <a:rPr lang="en-US" dirty="0"/>
              <a:t>Hispanics: 31%</a:t>
            </a:r>
          </a:p>
          <a:p>
            <a:pPr lvl="1"/>
            <a:r>
              <a:rPr lang="en-US" dirty="0"/>
              <a:t>Indigenous: 3.4%</a:t>
            </a:r>
          </a:p>
          <a:p>
            <a:r>
              <a:rPr lang="en-US" dirty="0"/>
              <a:t>Split Recommendations</a:t>
            </a:r>
          </a:p>
          <a:p>
            <a:pPr lvl="1"/>
            <a:r>
              <a:rPr lang="en-US" dirty="0"/>
              <a:t>Promote acceptance and enrollment with Hispanic students</a:t>
            </a:r>
          </a:p>
          <a:p>
            <a:pPr lvl="1"/>
            <a:r>
              <a:rPr lang="en-US" dirty="0"/>
              <a:t>Recruit more heavily for indigenous students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D681E2DB-B946-543B-D16C-2351CD0BF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42F38245-2618-C17D-F96B-8EA384134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D7B81B-9DAA-6010-AB40-1DE2EEE30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1D774D-BBCE-09D0-AB39-601F95C0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33" y="1444744"/>
            <a:ext cx="7094483" cy="49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6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CF340-49BD-09A8-FF34-E30FDF0E2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D353A-60BF-2578-46ED-240B6F5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Financial Aid Distribution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81C9DEA9-8218-A25E-3296-E42D670B2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47442905-58A8-9599-11B0-3F206F95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FA47949-860C-57CB-0F90-9818422FEBAD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Percent of students receiving aid: 78%</a:t>
            </a:r>
          </a:p>
          <a:p>
            <a:r>
              <a:rPr lang="en-US" dirty="0"/>
              <a:t>Average Financial Aid package: $10,955</a:t>
            </a:r>
          </a:p>
          <a:p>
            <a:r>
              <a:rPr lang="en-US" dirty="0"/>
              <a:t>Distribution of Aid by ethnicity is roughly proportional to enrolled student counts.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A6E98-4D0C-C569-EF99-1E70A8F9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950"/>
          <a:stretch>
            <a:fillRect/>
          </a:stretch>
        </p:blipFill>
        <p:spPr>
          <a:xfrm>
            <a:off x="6942981" y="666061"/>
            <a:ext cx="3443785" cy="308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5CCE02-23B7-2293-D8A8-E84C75D4AD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590"/>
          <a:stretch>
            <a:fillRect/>
          </a:stretch>
        </p:blipFill>
        <p:spPr>
          <a:xfrm>
            <a:off x="6942981" y="3753936"/>
            <a:ext cx="3443785" cy="3087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5FE8AD-F718-9BB0-8C7D-17AE74ADA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7065" y="2575355"/>
            <a:ext cx="1988856" cy="23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D9730-DB0C-FDA2-5123-AA2483C78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D1A-7A23-74FE-FE55-3EA24033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Does Financial Aid Drive Acceptance?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1112890C-17C7-DFB4-E46E-48AE6E175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74E7CEF6-90C5-9EC3-1A88-A2473070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82841FC-0D33-4FD6-7F10-373B6457E78F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Increased Financial Aid does increase likelihood of a student accepting their offer</a:t>
            </a:r>
          </a:p>
          <a:p>
            <a:pPr lvl="1"/>
            <a:r>
              <a:rPr lang="en-US" dirty="0"/>
              <a:t>$1000 in aid increases the probability of accepting by 4%</a:t>
            </a:r>
          </a:p>
          <a:p>
            <a:pPr lvl="1"/>
            <a:r>
              <a:rPr lang="en-US" dirty="0"/>
              <a:t>No difference between ethnic groups</a:t>
            </a:r>
          </a:p>
          <a:p>
            <a:pPr lvl="1"/>
            <a:r>
              <a:rPr lang="en-US" dirty="0"/>
              <a:t>Logistic Regression Model – all coefficients significant (p &lt; 0.01)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1B447B4-37CD-6DB0-23ED-B44982037E36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652153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time between admission and acceptance: 99 days.</a:t>
            </a:r>
          </a:p>
          <a:p>
            <a:r>
              <a:rPr lang="en-US" dirty="0"/>
              <a:t>Does increasing Financial Aid decrease time to acceptance?</a:t>
            </a:r>
          </a:p>
          <a:p>
            <a:pPr lvl="1"/>
            <a:r>
              <a:rPr lang="en-US" dirty="0"/>
              <a:t>NO</a:t>
            </a:r>
          </a:p>
          <a:p>
            <a:pPr lvl="1"/>
            <a:r>
              <a:rPr lang="en-US" dirty="0"/>
              <a:t>Each $1000 in aid is associated with 3 extra days between admission and acceptance</a:t>
            </a:r>
          </a:p>
          <a:p>
            <a:pPr lvl="1"/>
            <a:r>
              <a:rPr lang="en-US" dirty="0"/>
              <a:t>Linear model with significant coefficients (p &lt; 0.01)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931</Words>
  <Application>Microsoft Office PowerPoint</Application>
  <PresentationFormat>Widescreen</PresentationFormat>
  <Paragraphs>180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Office Theme</vt:lpstr>
      <vt:lpstr>The (extended) Admissions Funnel</vt:lpstr>
      <vt:lpstr>Analysis Purpose</vt:lpstr>
      <vt:lpstr>Methodology</vt:lpstr>
      <vt:lpstr>Outline</vt:lpstr>
      <vt:lpstr>The Admissions Funnel</vt:lpstr>
      <vt:lpstr>Ethnicity and the Funnel</vt:lpstr>
      <vt:lpstr>Trends in the Hispanic and Indigenous Funnel</vt:lpstr>
      <vt:lpstr>Financial Aid Distribution</vt:lpstr>
      <vt:lpstr>Does Financial Aid Drive Acceptance?</vt:lpstr>
      <vt:lpstr>Online &amp; Statewide</vt:lpstr>
      <vt:lpstr>Online &amp; Statewide Students</vt:lpstr>
      <vt:lpstr>PowerPoint Presentation</vt:lpstr>
      <vt:lpstr>Conclusion</vt:lpstr>
      <vt:lpstr>PowerPoint Presentation</vt:lpstr>
      <vt:lpstr>PowerPoint Presentation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Jefferies</dc:creator>
  <cp:lastModifiedBy>Ben Jefferies</cp:lastModifiedBy>
  <cp:revision>9</cp:revision>
  <dcterms:created xsi:type="dcterms:W3CDTF">2025-10-27T19:56:19Z</dcterms:created>
  <dcterms:modified xsi:type="dcterms:W3CDTF">2025-10-28T22:45:14Z</dcterms:modified>
</cp:coreProperties>
</file>