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859" y="-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6CCA1-BD28-2B3C-10C4-A9B292838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EA26-670A-22DE-B128-106C77338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62554-7C51-CA3D-175B-53B085472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A672-5F32-4886-99DF-A18B3DFDBD3A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70669-3139-203C-A6B1-FD855C502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27A7D-6AF5-084D-3635-20CCA16E8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FC0-A67F-42EC-9A12-F325BFB0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3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F6A0C-D6D6-D9FC-3EA3-F23FC801E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7193A1-43B8-F16B-E05C-0D3E9AA39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565D2-F75E-CA2C-20B8-FC04FD0DE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A672-5F32-4886-99DF-A18B3DFDBD3A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C28A8-4648-FC2A-B3C5-BF70323B4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2A8CC-7A1D-8DB9-96F5-3C3EEE163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FC0-A67F-42EC-9A12-F325BFB0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57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7E67A4-5AEC-46E7-24DD-3BF700BC6B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E3D572-BAA3-BF08-BADD-4AD4FFE79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8A828-3367-EF8F-3213-0B285EE28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A672-5F32-4886-99DF-A18B3DFDBD3A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D07BD-9C55-2D8F-994D-B6E8318A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1E3D7-8E6D-C5AE-77A6-FA6096131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FC0-A67F-42EC-9A12-F325BFB0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24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F1B3-52FC-E902-5B24-B2E731C36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43045-FF94-4764-F7DD-B73E7BE37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4C38D-89A4-A73D-0943-9A23BA903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A672-5F32-4886-99DF-A18B3DFDBD3A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498B1-C106-97FF-F790-A4264620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FE210-80B5-4FF6-4FB8-03E4CF8D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FC0-A67F-42EC-9A12-F325BFB0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3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D2687-2D29-48B3-B12C-07C95E37A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F34A7-F153-90C2-2953-D5F578552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3630A-ED32-82BB-A0E9-3B78E3D25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A672-5F32-4886-99DF-A18B3DFDBD3A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5493C-B792-04FC-DABC-84F09C196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27D1E-664C-C64E-2E57-ABE73A16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FC0-A67F-42EC-9A12-F325BFB0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0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85E5E-8DEA-63D4-9FD4-505E0EFC1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5999E-00C6-E2F7-B5FD-51D3ECF2C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1711B-E4D6-9B3F-32FC-393DE76DD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A2C26-1FF6-09A1-54D5-486BB0655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A672-5F32-4886-99DF-A18B3DFDBD3A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5B5C5-D2FF-B505-AA23-E879F35EC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3123F-E6CE-03BD-B307-7F2B1391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FC0-A67F-42EC-9A12-F325BFB0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5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2FCD-071F-B0B2-E94A-1598E55A4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AF396-E8FE-BDDA-ECFE-5267D3E13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8DAA97-62D9-E26F-49D4-D8F17DD41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2B3C42-960F-5930-01C8-9DC874471D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C97F0C-0554-BEE6-3E6F-11A273C629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32B5B8-FE88-6875-83E3-10F78CE92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A672-5F32-4886-99DF-A18B3DFDBD3A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5FD6EE-EACE-7628-207F-D05966DA5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7DDE7B-B44F-8C87-D208-B80B3DE16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FC0-A67F-42EC-9A12-F325BFB0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03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8F09E-8D4A-4BD0-AFC4-03AB315E1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F608A7-3233-D6D6-7985-2861B2208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A672-5F32-4886-99DF-A18B3DFDBD3A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F51C44-4168-C6F6-9EDE-8DFDB681E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4ECD8-E700-E851-1CF6-3AB8863F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FC0-A67F-42EC-9A12-F325BFB0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78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74FE85-9D93-1236-CAFF-918047309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A672-5F32-4886-99DF-A18B3DFDBD3A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AA534D-2E17-B3D7-09F4-2EDCBB87B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962E63-6449-88E1-22BC-43886162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FC0-A67F-42EC-9A12-F325BFB0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25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F3FB9-799E-6DE3-6E82-FF184B2C8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ACA0F-271C-2265-CEC4-3565A5E89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F0604A-A855-0157-0636-F475CE2F8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43E75-AD0F-9E8B-D955-8CC91065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A672-5F32-4886-99DF-A18B3DFDBD3A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C236E-E642-249E-1D78-B623538B5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F4FDA-6C1F-4A27-BB5F-DC60E45BB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FC0-A67F-42EC-9A12-F325BFB0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19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22CE1-F231-0E5E-5F3F-112824E2F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3ADB4B-801D-6538-CE19-C399C0E643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CD92F-0A6C-54FB-BDAA-C57F890F7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1A0E6-3461-65F7-EF31-AEA6D91C5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A672-5F32-4886-99DF-A18B3DFDBD3A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CDD2DF-E8A7-4E30-306E-D79ACD61C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D6D3B-30C9-7101-C8BC-D1DF40B0B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FC0-A67F-42EC-9A12-F325BFB0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46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946EE5-575D-089B-6DF8-D2B48A386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A2389-FF1A-ED3E-1A01-CA8CD3FDA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D5A8B-B989-EAA8-33BC-ECBEC953FF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8FA672-5F32-4886-99DF-A18B3DFDBD3A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44461-830D-6D20-3F9C-1D4EEF600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84CD0-90F0-8AEB-7788-DDEDFB68E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D33FC0-A67F-42EC-9A12-F325BFB0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49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3CF40-075E-5004-F200-2542E40018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The Student Recruitment Funnel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D611C4-A203-9F49-FF31-AAFEE2112C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Committing to NAU’s Strategic Mission</a:t>
            </a:r>
          </a:p>
          <a:p>
            <a:r>
              <a:rPr lang="en-US" dirty="0"/>
              <a:t>Ben Jefferies</a:t>
            </a:r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B881CF48-91A7-6833-1BD7-250D0B03C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BAE8304C-9BE0-981F-D948-85831D7B3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41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2BC1AF-B29E-CB43-5484-17A33C988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386EC2-026F-B97C-090A-BC284AC40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B20BA2E-982E-B69D-C1F3-38F47563B63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E549ED4-CCB0-BB60-6CFF-2D390EC537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C625D164-0D36-87C8-C189-CEB49B311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88195981-8C88-5F88-0EC5-D48F84F8B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061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FE8571-7104-591A-33A8-72897B7E7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00154C-4546-228C-5EC5-93942BADA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Analysis Purpose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FB72467-9585-A0AB-2282-DE27D092C2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Objective: uncover patterns and insights in student enrollment and retention during a fall admissions cycle.</a:t>
            </a:r>
          </a:p>
          <a:p>
            <a:r>
              <a:rPr lang="en-US" dirty="0"/>
              <a:t>Framework: data and trends are assessed through the lens of NAU’s </a:t>
            </a:r>
            <a:r>
              <a:rPr lang="en-US" i="1" dirty="0"/>
              <a:t>Elevating Excellence </a:t>
            </a:r>
            <a:r>
              <a:rPr lang="en-US" dirty="0"/>
              <a:t>strategic roadmap.</a:t>
            </a:r>
          </a:p>
          <a:p>
            <a:pPr lvl="1"/>
            <a:r>
              <a:rPr lang="en-US" dirty="0"/>
              <a:t>Primary Research Questions: </a:t>
            </a:r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65181F08-2E6A-CD5E-B191-03E43BAA1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0699236A-4606-7FE8-1E5F-297000726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494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63CC79-BEE7-DA11-FBC2-DE4EEAEA6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4E0906-1CCA-F9F0-3F71-031A71AE1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BFA053-4132-A9E3-8AA5-BE6BA4D6F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US" dirty="0"/>
              <a:t>Data Review – Reviewed data and dictionary </a:t>
            </a:r>
          </a:p>
          <a:p>
            <a:r>
              <a:rPr lang="en-US" dirty="0"/>
              <a:t>Data Cleaning and Exploration – R, Excel</a:t>
            </a:r>
          </a:p>
          <a:p>
            <a:pPr lvl="1"/>
            <a:r>
              <a:rPr lang="en-US" dirty="0"/>
              <a:t>Example: .xlsx file date errors in ‘Accept Date’ field</a:t>
            </a:r>
          </a:p>
          <a:p>
            <a:pPr lvl="1"/>
            <a:r>
              <a:rPr lang="en-US" dirty="0"/>
              <a:t>Example: null values in ‘Offered Aid Amount’ converted to 0</a:t>
            </a:r>
          </a:p>
          <a:p>
            <a:pPr lvl="1"/>
            <a:r>
              <a:rPr lang="en-US" dirty="0"/>
              <a:t>Example: derived variables for GPA bands, admit to accept time elapsed</a:t>
            </a:r>
          </a:p>
          <a:p>
            <a:r>
              <a:rPr lang="en-US" dirty="0"/>
              <a:t> Descriptive Statistics – R, </a:t>
            </a:r>
            <a:r>
              <a:rPr lang="en-US" dirty="0" err="1"/>
              <a:t>PowerBI</a:t>
            </a:r>
            <a:endParaRPr lang="en-US" dirty="0"/>
          </a:p>
          <a:p>
            <a:pPr lvl="1"/>
            <a:r>
              <a:rPr lang="en-US" dirty="0"/>
              <a:t>Segmentation by key demographics highlighted in </a:t>
            </a:r>
            <a:r>
              <a:rPr lang="en-US" i="1" dirty="0"/>
              <a:t>Elevating Excellence</a:t>
            </a:r>
          </a:p>
          <a:p>
            <a:r>
              <a:rPr lang="en-US" dirty="0"/>
              <a:t>Visualizations – </a:t>
            </a:r>
            <a:r>
              <a:rPr lang="en-US" dirty="0" err="1"/>
              <a:t>PowerBI</a:t>
            </a:r>
            <a:endParaRPr lang="en-US" dirty="0"/>
          </a:p>
          <a:p>
            <a:r>
              <a:rPr lang="en-US" dirty="0"/>
              <a:t>Modeling - R</a:t>
            </a:r>
          </a:p>
          <a:p>
            <a:endParaRPr lang="en-US" dirty="0"/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FDCA008E-EC18-707E-AC92-3339E6F09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3C5C134C-B9C5-2F86-8D33-8551BA08C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990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06912-E32C-D058-7D0C-58B959C83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838C5-8C12-FD70-FD9C-B7FDA78E11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1881A4-1819-3D79-9238-5E493D4EDB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C92A24BA-F8D1-95F0-53EC-5D111E08C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8FC6B846-6196-24DF-9BD9-CF2221680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55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CD374-1C7F-DA9D-8AF4-A23A587FA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98607E-230A-2D51-675B-D1C72806A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627FC76-EFD6-A61C-97B0-EA02EDFC3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b="1" dirty="0"/>
              <a:t>3. Analytical Approach</a:t>
            </a:r>
          </a:p>
          <a:p>
            <a:r>
              <a:rPr lang="en-US" dirty="0"/>
              <a:t>Describe the techniques you used to explore the data:</a:t>
            </a:r>
          </a:p>
          <a:p>
            <a:r>
              <a:rPr lang="en-US" b="1" dirty="0"/>
              <a:t>Descriptive Statistics</a:t>
            </a:r>
            <a:r>
              <a:rPr lang="en-US" dirty="0"/>
              <a:t>: Summarized key metrics (e.g., retention rate, average GPA, distribution of financial aid).</a:t>
            </a:r>
          </a:p>
          <a:p>
            <a:r>
              <a:rPr lang="en-US" b="1" dirty="0"/>
              <a:t>Segmentation</a:t>
            </a:r>
            <a:r>
              <a:rPr lang="en-US" dirty="0"/>
              <a:t>: Broke down retention by categories such as: </a:t>
            </a:r>
          </a:p>
          <a:p>
            <a:pPr lvl="1"/>
            <a:r>
              <a:rPr lang="en-US" dirty="0"/>
              <a:t>Residency status (in-state vs. out-of-state)</a:t>
            </a:r>
          </a:p>
          <a:p>
            <a:pPr lvl="1"/>
            <a:r>
              <a:rPr lang="en-US" dirty="0"/>
              <a:t>First-generation status</a:t>
            </a:r>
          </a:p>
          <a:p>
            <a:pPr lvl="1"/>
            <a:r>
              <a:rPr lang="en-US" dirty="0"/>
              <a:t>Academic performance</a:t>
            </a:r>
          </a:p>
          <a:p>
            <a:pPr lvl="1"/>
            <a:r>
              <a:rPr lang="en-US" dirty="0"/>
              <a:t>Financial aid received</a:t>
            </a:r>
          </a:p>
          <a:p>
            <a:r>
              <a:rPr lang="en-US" b="1" dirty="0"/>
              <a:t>Visualization</a:t>
            </a:r>
            <a:r>
              <a:rPr lang="en-US" dirty="0"/>
              <a:t>: Used charts (bar graphs, heatmaps, scatter plots) to highlight trends and relationships.</a:t>
            </a:r>
          </a:p>
          <a:p>
            <a:r>
              <a:rPr lang="en-US" b="1" dirty="0"/>
              <a:t>Predictive Modeling (if applicable)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Logistic regression or decision trees to identify factors most associated with retention.</a:t>
            </a:r>
          </a:p>
          <a:p>
            <a:pPr lvl="1"/>
            <a:r>
              <a:rPr lang="en-US" dirty="0"/>
              <a:t>Feature importance to guide recommendations.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b="1" dirty="0"/>
              <a:t>4. Insights &amp; Interpretation</a:t>
            </a:r>
          </a:p>
          <a:p>
            <a:r>
              <a:rPr lang="en-US" dirty="0"/>
              <a:t>Share what you discovered:</a:t>
            </a:r>
          </a:p>
          <a:p>
            <a:r>
              <a:rPr lang="en-US" dirty="0"/>
              <a:t>Which groups had higher/lower retention?</a:t>
            </a:r>
          </a:p>
          <a:p>
            <a:r>
              <a:rPr lang="en-US" dirty="0"/>
              <a:t>Were there any surprising trends (e.g., aid type vs. retention)?</a:t>
            </a:r>
          </a:p>
          <a:p>
            <a:r>
              <a:rPr lang="en-US" dirty="0"/>
              <a:t>Did any variables strongly correlate with retention outcomes?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b="1" dirty="0"/>
              <a:t>5. Recommendations</a:t>
            </a:r>
          </a:p>
          <a:p>
            <a:r>
              <a:rPr lang="en-US" dirty="0"/>
              <a:t>Offer actionable suggestions based on your findings:</a:t>
            </a:r>
          </a:p>
          <a:p>
            <a:r>
              <a:rPr lang="en-US" dirty="0"/>
              <a:t>Targeted support for at-risk groups.</a:t>
            </a:r>
          </a:p>
          <a:p>
            <a:r>
              <a:rPr lang="en-US" dirty="0"/>
              <a:t>Data-driven outreach strategies.</a:t>
            </a:r>
          </a:p>
          <a:p>
            <a:r>
              <a:rPr lang="en-US" dirty="0"/>
              <a:t>Suggestions for further data collection or analysis (e.g., qualitative surveys, longitudinal tracking).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b="1" dirty="0"/>
              <a:t>6. Tools Used</a:t>
            </a:r>
          </a:p>
          <a:p>
            <a:r>
              <a:rPr lang="en-US" dirty="0"/>
              <a:t>Mention the software/tools you used:</a:t>
            </a:r>
          </a:p>
          <a:p>
            <a:r>
              <a:rPr lang="en-US" dirty="0"/>
              <a:t>Excel, Power BI, Tableau, R, Python (e.g., pandas, seaborn, scikit-learn)</a:t>
            </a:r>
          </a:p>
          <a:p>
            <a:r>
              <a:rPr lang="en-US"/>
              <a:t>Why you chose them (e.g., ease of visualization, statistical modeling capabilities)</a:t>
            </a:r>
          </a:p>
          <a:p>
            <a:endParaRPr lang="en-US"/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6BDF6A45-60CD-D993-7211-C704495BE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23A0B47C-CAFB-6659-C65A-AC20F95DD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42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368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The Student Recruitment Funnel</vt:lpstr>
      <vt:lpstr>Introduction</vt:lpstr>
      <vt:lpstr>Analysis Purpose</vt:lpstr>
      <vt:lpstr>Methodology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 Jefferies</dc:creator>
  <cp:lastModifiedBy>Ben Jefferies</cp:lastModifiedBy>
  <cp:revision>3</cp:revision>
  <dcterms:created xsi:type="dcterms:W3CDTF">2025-10-27T19:56:19Z</dcterms:created>
  <dcterms:modified xsi:type="dcterms:W3CDTF">2025-10-27T22:59:32Z</dcterms:modified>
</cp:coreProperties>
</file>