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73" r:id="rId9"/>
    <p:sldId id="271" r:id="rId10"/>
    <p:sldId id="274" r:id="rId11"/>
    <p:sldId id="270" r:id="rId12"/>
    <p:sldId id="272" r:id="rId13"/>
    <p:sldId id="278" r:id="rId14"/>
    <p:sldId id="279" r:id="rId15"/>
    <p:sldId id="269" r:id="rId16"/>
    <p:sldId id="268" r:id="rId17"/>
    <p:sldId id="277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15EB-B9B6-4A38-942E-DB3CC8EC1A40}" v="48" dt="2025-10-29T17:34:2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efferies" userId="8d19fc6c5aeb33de" providerId="LiveId" clId="{0004A507-A9AB-4C2A-A45A-C0E31ACD0465}"/>
    <pc:docChg chg="modSld">
      <pc:chgData name="Ben Jefferies" userId="8d19fc6c5aeb33de" providerId="LiveId" clId="{0004A507-A9AB-4C2A-A45A-C0E31ACD0465}" dt="2025-10-29T17:34:21.182" v="364" actId="20577"/>
      <pc:docMkLst>
        <pc:docMk/>
      </pc:docMkLst>
      <pc:sldChg chg="modSp mod">
        <pc:chgData name="Ben Jefferies" userId="8d19fc6c5aeb33de" providerId="LiveId" clId="{0004A507-A9AB-4C2A-A45A-C0E31ACD0465}" dt="2025-10-29T15:46:46.480" v="316" actId="20577"/>
        <pc:sldMkLst>
          <pc:docMk/>
          <pc:sldMk cId="2216262750" sldId="269"/>
        </pc:sldMkLst>
        <pc:spChg chg="mod">
          <ac:chgData name="Ben Jefferies" userId="8d19fc6c5aeb33de" providerId="LiveId" clId="{0004A507-A9AB-4C2A-A45A-C0E31ACD0465}" dt="2025-10-29T15:46:46.480" v="316" actId="20577"/>
          <ac:spMkLst>
            <pc:docMk/>
            <pc:sldMk cId="2216262750" sldId="269"/>
            <ac:spMk id="13" creationId="{DB52953C-4B45-9EAF-26A5-70E38D973122}"/>
          </ac:spMkLst>
        </pc:spChg>
      </pc:sldChg>
      <pc:sldChg chg="modSp">
        <pc:chgData name="Ben Jefferies" userId="8d19fc6c5aeb33de" providerId="LiveId" clId="{0004A507-A9AB-4C2A-A45A-C0E31ACD0465}" dt="2025-10-29T17:34:21.182" v="364" actId="20577"/>
        <pc:sldMkLst>
          <pc:docMk/>
          <pc:sldMk cId="770675354" sldId="271"/>
        </pc:sldMkLst>
        <pc:spChg chg="mod">
          <ac:chgData name="Ben Jefferies" userId="8d19fc6c5aeb33de" providerId="LiveId" clId="{0004A507-A9AB-4C2A-A45A-C0E31ACD0465}" dt="2025-10-29T17:34:21.182" v="364" actId="20577"/>
          <ac:spMkLst>
            <pc:docMk/>
            <pc:sldMk cId="770675354" sldId="271"/>
            <ac:spMk id="12" creationId="{D82841FC-0D33-4FD6-7F10-373B6457E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DF5B-FF7C-4BA8-9028-82FF013E8FF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9B22-55CD-4149-95F7-051476D0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1. Who you are   2. what you study    3. why you love data, have used in other roles  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 after first year is roughly 14% of the admitted students.  73% retention after the first year is also comparable with NAU’s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trends are roughly comparable for both male and female students of Hispanic and Indigenous backgrounds.    Big Rec: targeted support for at-risk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it make sense to branch out into online/statewide: equity to meet students where they are at, but also expand our reach to non-traditional student, broaden the pool of potential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Admissions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946D9-3FA0-A58D-6560-13380713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6FA11-2DBB-27F8-E791-633E5D55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does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55D76FE-080E-B761-1D1C-81837DC13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3FDE35-520F-0744-AD89-12E13712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ACCFCC7-F693-D097-1F1A-67029CFAF424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507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School GPA</a:t>
            </a:r>
          </a:p>
          <a:p>
            <a:pPr lvl="1"/>
            <a:r>
              <a:rPr lang="en-US" dirty="0"/>
              <a:t>Slightly negative impact on acceptance rate</a:t>
            </a:r>
          </a:p>
          <a:p>
            <a:pPr lvl="1"/>
            <a:r>
              <a:rPr lang="en-US" dirty="0"/>
              <a:t>A 1 point increase in HS GPA = an 10% increase in likelihood of enrolling AND a 29% increase in the probability the student retains</a:t>
            </a:r>
          </a:p>
          <a:p>
            <a:pPr lvl="1"/>
            <a:r>
              <a:rPr lang="en-US" dirty="0"/>
              <a:t>Controlling for financial aid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Increase rigorous programs</a:t>
            </a:r>
          </a:p>
          <a:p>
            <a:pPr lvl="1"/>
            <a:r>
              <a:rPr lang="en-US" dirty="0"/>
              <a:t>Increase attractiveness to high performing students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A3E4286-2D57-9BC2-B803-26B4F9487AB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C0786-26A2-A1EE-63DE-93202C37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04071"/>
            <a:ext cx="6016875" cy="38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03E-3A7B-F445-09EF-8FFF1521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FA092-BA90-6E03-2A7A-E07BBF6A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 Students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AE7D578-335D-49B3-C28D-2B86176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6D854CD5-5E5E-FD16-298B-F5F0DBF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7DD1DF6-8234-DBDA-6A45-5CF40813CC1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94 students in this cohort enrolled in Online/Statewide</a:t>
            </a:r>
          </a:p>
          <a:p>
            <a:r>
              <a:rPr lang="en-US" dirty="0"/>
              <a:t>Tend to be older, part time, non-traditional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Non-traditional programs mean non-traditional start – evaluate programs on a year-round basis</a:t>
            </a:r>
          </a:p>
          <a:p>
            <a:pPr lvl="1"/>
            <a:r>
              <a:rPr lang="en-US" dirty="0"/>
              <a:t>Increase flexibility of programs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DB7C1-30B8-7848-7E8C-114015C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9" y="1395723"/>
            <a:ext cx="4635251" cy="190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D53D-C0D6-9D39-AC79-DA82ED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9" y="3365163"/>
            <a:ext cx="4767525" cy="1619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8B748-0B9C-A567-1101-7913A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79" y="5048736"/>
            <a:ext cx="4886795" cy="1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025E-D948-B639-85CF-95D1A1AE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85719-85C0-007B-637D-40D35D28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Largest Risk of Non-Retention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EE9A0941-37D4-CF35-C4E5-8DCDE0045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E9F87B2A-0D84-D97F-F51B-76C4BF22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0A80024-EBF3-540E-910F-3AD51634AA41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Males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Native Hawaiian/Pacific Islander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Black/African American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Females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Not Specified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Indigenous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Black/African American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Inclusive, Intentional programming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Targeted, early outreach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6EC72-2E5B-A17D-0E08-8525282A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06" y="1469563"/>
            <a:ext cx="4581787" cy="52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31FED-86D8-4BDB-F116-3E0CA8CA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63078-BE4D-D159-CC9A-5A95BE40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EB91F6E0-87F6-8970-8E49-C984258BB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E2DEEB6-07A4-EE75-F3C6-635A8629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C860166-3BD8-18A9-87B2-2E09519B975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Student Action Data</a:t>
            </a:r>
          </a:p>
          <a:p>
            <a:pPr lvl="1"/>
            <a:r>
              <a:rPr lang="en-US" dirty="0"/>
              <a:t>Web Analytics</a:t>
            </a:r>
          </a:p>
          <a:p>
            <a:pPr lvl="1"/>
            <a:r>
              <a:rPr lang="en-US" dirty="0"/>
              <a:t> Integrated Data Systems</a:t>
            </a:r>
          </a:p>
          <a:p>
            <a:pPr lvl="1"/>
            <a:r>
              <a:rPr lang="en-US" dirty="0"/>
              <a:t>LMS and 3</a:t>
            </a:r>
            <a:r>
              <a:rPr lang="en-US" baseline="30000" dirty="0"/>
              <a:t>rd</a:t>
            </a:r>
            <a:r>
              <a:rPr lang="en-US" dirty="0"/>
              <a:t> Party Vendors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Granular data with student address to more accurately calculate and predict overall revenues (WUE vs. non-resident)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60278ED-291E-29A8-F89E-C221F676EDA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Gender impacts on student enrollment and retention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First Generation impacts on student enrollment and retention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Financial Aid used sparingly as a strategic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GPA</a:t>
            </a:r>
          </a:p>
          <a:p>
            <a:pPr lvl="1"/>
            <a:r>
              <a:rPr lang="en-US" dirty="0"/>
              <a:t>Increase connections with high GPA students and their teachers.</a:t>
            </a:r>
          </a:p>
          <a:p>
            <a:pPr lvl="1"/>
            <a:r>
              <a:rPr lang="en-US" dirty="0"/>
              <a:t>Need to build the perception that NAU is rigorous, exciting environment for prospective students who were successful in high school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sz="3000" dirty="0"/>
              <a:t>Online Programs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Research further to identify Incentives for enrollment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Increase Flexibility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Shift to Retention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most at-risk groups for targeted, early interventions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Promote use of activity/granular data to identify early warning signs.</a:t>
            </a:r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Logit acceptance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9E02-4FC6-C2F2-7AD8-E69150EA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EA8AA-2E05-4C52-1BE7-A424D38E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Logit Enroll &amp; Retain ~ GPA + Aid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9BAE276-503F-133A-7FB3-45EFA4012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AC15936-D310-CA18-572D-01273390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3EDD6-B239-C04A-65AE-969F6842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7760"/>
            <a:ext cx="10559539" cy="1816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E807E4-FC24-A828-1E45-BCBCA550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5" y="3867760"/>
            <a:ext cx="10581213" cy="19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E7BD-9983-118E-3D59-4E1C17BA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CE162-0E31-44F7-B8B4-DD1E5B5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Hispanic/Indigenous Funnel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6C28E86-3297-0FA5-0AF8-F1F72BAC5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C61C2825-82DF-3F5B-6B09-0BA74524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674DC-4DFB-30AD-36C8-139C0DB2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" y="2216426"/>
            <a:ext cx="11294529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 dirty="0"/>
              <a:t>Why you chose them (e.g., ease of visualization, statistical modeling capabilities)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r>
              <a:rPr lang="en-US" dirty="0"/>
              <a:t>Primary Research Questions: </a:t>
            </a:r>
          </a:p>
          <a:p>
            <a:pPr lvl="1"/>
            <a:r>
              <a:rPr lang="en-US" dirty="0"/>
              <a:t>Is the NAU student body reflective of the goals in the strategic roadmap?</a:t>
            </a:r>
          </a:p>
          <a:p>
            <a:pPr lvl="1"/>
            <a:r>
              <a:rPr lang="en-US" dirty="0"/>
              <a:t>Are there any recruitment tools that drive admits/enrolls/retention?</a:t>
            </a:r>
          </a:p>
          <a:p>
            <a:pPr lvl="1"/>
            <a:r>
              <a:rPr lang="en-US" dirty="0"/>
              <a:t>Is NAU successful in equitably expanding Statewide/Online programming?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49153" cy="4351338"/>
          </a:xfrm>
        </p:spPr>
        <p:txBody>
          <a:bodyPr/>
          <a:lstStyle/>
          <a:p>
            <a:r>
              <a:rPr lang="en-US" dirty="0"/>
              <a:t>Current Context</a:t>
            </a:r>
          </a:p>
          <a:p>
            <a:pPr lvl="1"/>
            <a:r>
              <a:rPr lang="en-US" dirty="0"/>
              <a:t>Enrollment Cliff</a:t>
            </a:r>
          </a:p>
          <a:p>
            <a:pPr lvl="1"/>
            <a:r>
              <a:rPr lang="en-US" dirty="0"/>
              <a:t>Negative Perceptions of Higher Ed.</a:t>
            </a:r>
          </a:p>
          <a:p>
            <a:pPr lvl="1"/>
            <a:r>
              <a:rPr lang="en-US" dirty="0"/>
              <a:t>NAU Enrollment Declines</a:t>
            </a:r>
          </a:p>
          <a:p>
            <a:pPr lvl="1"/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80418"/>
            <a:ext cx="10345890" cy="29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2138859"/>
              </p:ext>
            </p:extLst>
          </p:nvPr>
        </p:nvGraphicFramePr>
        <p:xfrm>
          <a:off x="6199094" y="1371600"/>
          <a:ext cx="5821972" cy="536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1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69098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00295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083492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40271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36916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463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463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(‘23)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tool in promoting diversity in the student body</a:t>
            </a:r>
          </a:p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04C4-2C6D-463E-2F6D-635874F8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6B94F-0183-A732-EDEE-CFD00C1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DA076F7-4D92-7986-FAFF-2F4E9F0A0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A0F9AC4-4E1E-6A1A-4E9A-C5A0EA0A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86F78B5-30AB-7A43-EC35-352A246AA4C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higher for students with lower income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24C22-B924-E715-2910-EBEEA1D4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9" y="3218838"/>
            <a:ext cx="11773680" cy="3139100"/>
          </a:xfrm>
          <a:prstGeom prst="rect">
            <a:avLst/>
          </a:prstGeom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392EB68-3CF8-4808-0C33-901047B07F37}"/>
              </a:ext>
            </a:extLst>
          </p:cNvPr>
          <p:cNvSpPr txBox="1">
            <a:spLocks/>
          </p:cNvSpPr>
          <p:nvPr/>
        </p:nvSpPr>
        <p:spPr>
          <a:xfrm>
            <a:off x="601980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largest for residents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Increased Financial Aid does increase likelihood of a student accepting their offer</a:t>
            </a:r>
          </a:p>
          <a:p>
            <a:pPr lvl="1"/>
            <a:r>
              <a:rPr lang="en-US" sz="2000" dirty="0"/>
              <a:t>$5000 in aid increases the probability of accepting by 5%</a:t>
            </a:r>
          </a:p>
          <a:p>
            <a:pPr lvl="1"/>
            <a:r>
              <a:rPr lang="en-US" sz="2000" dirty="0"/>
              <a:t>No statistical difference between ethnic groups</a:t>
            </a:r>
          </a:p>
          <a:p>
            <a:pPr lvl="1"/>
            <a:r>
              <a:rPr lang="en-US" sz="2000" dirty="0"/>
              <a:t>Logistic Regression Model – all coefficients significant (p &lt; 0.01)</a:t>
            </a:r>
          </a:p>
          <a:p>
            <a:pPr lvl="1"/>
            <a:endParaRPr lang="en-US" sz="2000" dirty="0"/>
          </a:p>
          <a:p>
            <a:r>
              <a:rPr lang="en-US" sz="2400" dirty="0"/>
              <a:t>Average time between admission and acceptance: 99 days.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4557290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Does increasing Financial Aid decrease time to acceptance?</a:t>
            </a:r>
          </a:p>
          <a:p>
            <a:pPr lvl="1"/>
            <a:r>
              <a:rPr lang="en-US" sz="2000" dirty="0"/>
              <a:t>Each $1000 in aid is associated with 3 additional days between admission and acceptance</a:t>
            </a:r>
          </a:p>
          <a:p>
            <a:pPr lvl="1"/>
            <a:r>
              <a:rPr lang="en-US" sz="2000" dirty="0"/>
              <a:t>Linear model with significant coefficients (p &lt; 0.01)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D56A2-0B9C-02C0-D3A8-67B0F293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54" y="1447913"/>
            <a:ext cx="5612046" cy="31093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8726C8-EC61-B298-717C-9FDDFC48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9402"/>
              </p:ext>
            </p:extLst>
          </p:nvPr>
        </p:nvGraphicFramePr>
        <p:xfrm>
          <a:off x="5741754" y="1726658"/>
          <a:ext cx="717210" cy="216926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3203727254"/>
                    </a:ext>
                  </a:extLst>
                </a:gridCol>
              </a:tblGrid>
              <a:tr h="24947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Quartiles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0673"/>
                  </a:ext>
                </a:extLst>
              </a:tr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 </a:t>
                      </a:r>
                    </a:p>
                    <a:p>
                      <a:pPr algn="ctr"/>
                      <a:r>
                        <a:rPr lang="en-US" sz="1200" dirty="0"/>
                        <a:t>$6405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441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$6406 $9349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3651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$9350 $12295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8535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$12296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$23810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5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1297</Words>
  <Application>Microsoft Office PowerPoint</Application>
  <PresentationFormat>Widescreen</PresentationFormat>
  <Paragraphs>263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Office Theme</vt:lpstr>
      <vt:lpstr>The Admissions Funnel</vt:lpstr>
      <vt:lpstr>Analysis Purpose</vt:lpstr>
      <vt:lpstr>Methodology</vt:lpstr>
      <vt:lpstr>The Admissions Funnel</vt:lpstr>
      <vt:lpstr>Ethnicity and the Funnel</vt:lpstr>
      <vt:lpstr>Trends in the Hispanic and Indigenous Funnel</vt:lpstr>
      <vt:lpstr>Financial Aid Distribution</vt:lpstr>
      <vt:lpstr>Financial Aid Distribution</vt:lpstr>
      <vt:lpstr>Does Financial Aid Drive Enrollment?</vt:lpstr>
      <vt:lpstr>What does Drive Enrollment?</vt:lpstr>
      <vt:lpstr>Online &amp; Statewide</vt:lpstr>
      <vt:lpstr>Online &amp; Statewide Students</vt:lpstr>
      <vt:lpstr>Largest Risk of Non-Retention</vt:lpstr>
      <vt:lpstr>Further Analysis</vt:lpstr>
      <vt:lpstr>Conclusion and Recommendations</vt:lpstr>
      <vt:lpstr>Appendix: Logit acceptance</vt:lpstr>
      <vt:lpstr>Appendix: Logit Enroll &amp; Retain ~ GPA + Aid</vt:lpstr>
      <vt:lpstr>Appendix: Hispanic/Indigenous Funnel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17</cp:revision>
  <dcterms:created xsi:type="dcterms:W3CDTF">2025-10-27T19:56:19Z</dcterms:created>
  <dcterms:modified xsi:type="dcterms:W3CDTF">2025-10-30T04:11:17Z</dcterms:modified>
</cp:coreProperties>
</file>