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3" r:id="rId10"/>
    <p:sldId id="271" r:id="rId11"/>
    <p:sldId id="274" r:id="rId12"/>
    <p:sldId id="270" r:id="rId13"/>
    <p:sldId id="272" r:id="rId14"/>
    <p:sldId id="257" r:id="rId15"/>
    <p:sldId id="269" r:id="rId16"/>
    <p:sldId id="261" r:id="rId17"/>
    <p:sldId id="267" r:id="rId18"/>
    <p:sldId id="268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F15EB-B9B6-4A38-942E-DB3CC8EC1A40}" v="48" dt="2025-10-29T17:34:21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5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efferies" userId="8d19fc6c5aeb33de" providerId="LiveId" clId="{0004A507-A9AB-4C2A-A45A-C0E31ACD0465}"/>
    <pc:docChg chg="modSld">
      <pc:chgData name="Ben Jefferies" userId="8d19fc6c5aeb33de" providerId="LiveId" clId="{0004A507-A9AB-4C2A-A45A-C0E31ACD0465}" dt="2025-10-29T17:34:21.182" v="364" actId="20577"/>
      <pc:docMkLst>
        <pc:docMk/>
      </pc:docMkLst>
      <pc:sldChg chg="modSp mod">
        <pc:chgData name="Ben Jefferies" userId="8d19fc6c5aeb33de" providerId="LiveId" clId="{0004A507-A9AB-4C2A-A45A-C0E31ACD0465}" dt="2025-10-29T15:46:46.480" v="316" actId="20577"/>
        <pc:sldMkLst>
          <pc:docMk/>
          <pc:sldMk cId="2216262750" sldId="269"/>
        </pc:sldMkLst>
        <pc:spChg chg="mod">
          <ac:chgData name="Ben Jefferies" userId="8d19fc6c5aeb33de" providerId="LiveId" clId="{0004A507-A9AB-4C2A-A45A-C0E31ACD0465}" dt="2025-10-29T15:46:46.480" v="316" actId="20577"/>
          <ac:spMkLst>
            <pc:docMk/>
            <pc:sldMk cId="2216262750" sldId="269"/>
            <ac:spMk id="13" creationId="{DB52953C-4B45-9EAF-26A5-70E38D973122}"/>
          </ac:spMkLst>
        </pc:spChg>
      </pc:sldChg>
      <pc:sldChg chg="modSp">
        <pc:chgData name="Ben Jefferies" userId="8d19fc6c5aeb33de" providerId="LiveId" clId="{0004A507-A9AB-4C2A-A45A-C0E31ACD0465}" dt="2025-10-29T17:34:21.182" v="364" actId="20577"/>
        <pc:sldMkLst>
          <pc:docMk/>
          <pc:sldMk cId="770675354" sldId="271"/>
        </pc:sldMkLst>
        <pc:spChg chg="mod">
          <ac:chgData name="Ben Jefferies" userId="8d19fc6c5aeb33de" providerId="LiveId" clId="{0004A507-A9AB-4C2A-A45A-C0E31ACD0465}" dt="2025-10-29T17:34:21.182" v="364" actId="20577"/>
          <ac:spMkLst>
            <pc:docMk/>
            <pc:sldMk cId="770675354" sldId="271"/>
            <ac:spMk id="12" creationId="{D82841FC-0D33-4FD6-7F10-373B6457E7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(extended) Admissions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Fulfilling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9730-DB0C-FDA2-5123-AA2483C7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D1A-7A23-74FE-FE55-3EA24033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Does Financial Aid Drive Enrollment?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1112890C-17C7-DFB4-E46E-48AE6E17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74E7CEF6-90C5-9EC3-1A88-A2473070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82841FC-0D33-4FD6-7F10-373B6457E78F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Increased Financial Aid does increase likelihood of a student accepting their offer</a:t>
            </a:r>
          </a:p>
          <a:p>
            <a:pPr lvl="1"/>
            <a:r>
              <a:rPr lang="en-US" sz="2000" dirty="0"/>
              <a:t>$5000 in aid increases the probability of accepting by 5%</a:t>
            </a:r>
          </a:p>
          <a:p>
            <a:pPr lvl="1"/>
            <a:r>
              <a:rPr lang="en-US" sz="2000" dirty="0"/>
              <a:t>No statistical difference between ethnic groups</a:t>
            </a:r>
          </a:p>
          <a:p>
            <a:pPr lvl="1"/>
            <a:r>
              <a:rPr lang="en-US" sz="2000" dirty="0"/>
              <a:t>Logistic Regression Model – all coefficients significant (p &lt; 0.01)</a:t>
            </a:r>
          </a:p>
          <a:p>
            <a:pPr lvl="1"/>
            <a:endParaRPr lang="en-US" sz="2000" dirty="0"/>
          </a:p>
          <a:p>
            <a:r>
              <a:rPr lang="en-US" sz="2400" dirty="0"/>
              <a:t>Average time between admission and acceptance: 99 days.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1B447B4-37CD-6DB0-23ED-B44982037E36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4557290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Does increasing Financial Aid decrease time to acceptance?</a:t>
            </a:r>
          </a:p>
          <a:p>
            <a:pPr lvl="1"/>
            <a:r>
              <a:rPr lang="en-US" sz="2000" dirty="0"/>
              <a:t>Each $1000 in aid is associated with 3 additional days between admission and acceptance</a:t>
            </a:r>
          </a:p>
          <a:p>
            <a:pPr lvl="1"/>
            <a:r>
              <a:rPr lang="en-US" sz="2000" dirty="0"/>
              <a:t>Linear model with significant coefficients (p &lt; 0.01)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D56A2-0B9C-02C0-D3A8-67B0F293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954" y="1447913"/>
            <a:ext cx="5612046" cy="31093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8726C8-EC61-B298-717C-9FDDFC48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49402"/>
              </p:ext>
            </p:extLst>
          </p:nvPr>
        </p:nvGraphicFramePr>
        <p:xfrm>
          <a:off x="5741754" y="1726658"/>
          <a:ext cx="717210" cy="2169267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17210">
                  <a:extLst>
                    <a:ext uri="{9D8B030D-6E8A-4147-A177-3AD203B41FA5}">
                      <a16:colId xmlns:a16="http://schemas.microsoft.com/office/drawing/2014/main" val="3203727254"/>
                    </a:ext>
                  </a:extLst>
                </a:gridCol>
              </a:tblGrid>
              <a:tr h="24947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Quartiles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10673"/>
                  </a:ext>
                </a:extLst>
              </a:tr>
              <a:tr h="4719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$0 </a:t>
                      </a:r>
                    </a:p>
                    <a:p>
                      <a:pPr algn="ctr"/>
                      <a:r>
                        <a:rPr lang="en-US" sz="1200" dirty="0"/>
                        <a:t>$6405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4417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$6406 $9349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3651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$9350 $12295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8535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$12296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$23810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5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946D9-3FA0-A58D-6560-13380713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6FA11-2DBB-27F8-E791-633E5D55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What does Drive Enrollment?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55D76FE-080E-B761-1D1C-81837DC13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3FDE35-520F-0744-AD89-12E13712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ACCFCC7-F693-D097-1F1A-67029CFAF424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DO: What levers do really drive a student to accept and enroll?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A3E4286-2D57-9BC2-B803-26B4F9487AB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GPA?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DBAA-D7F9-9CED-3098-21743F91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9103-D035-6E63-BACA-916CF09C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8ED9B5B-3AA3-EA71-BCD6-B8F08D14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97510E6-C230-50D4-BD45-B6FEE639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36E9D6A-F04C-A986-9E49-3FD5F1C54245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Education is another critical component of the Elevating Excellence strategic roadmap</a:t>
            </a:r>
          </a:p>
          <a:p>
            <a:r>
              <a:rPr lang="en-US" dirty="0"/>
              <a:t>Incentives and student behavior are the reverse of in-person programs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Incentives for students to enroll</a:t>
            </a:r>
          </a:p>
          <a:p>
            <a:pPr lvl="1"/>
            <a:r>
              <a:rPr lang="en-US" dirty="0"/>
              <a:t>Identify factors making students likely to enroll in online/statewide programs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3D483-FE36-E7C7-AB8A-015CD0B3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30" y="847150"/>
            <a:ext cx="5181600" cy="5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A03E-3A7B-F445-09EF-8FFF1521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FA092-BA90-6E03-2A7A-E07BBF6A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 Students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7AE7D578-335D-49B3-C28D-2B861761E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6D854CD5-5E5E-FD16-298B-F5F0DBF8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7DD1DF6-8234-DBDA-6A45-5CF40813CC1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94 students in this cohort enrolled in Online/Statewide</a:t>
            </a:r>
          </a:p>
          <a:p>
            <a:r>
              <a:rPr lang="en-US" dirty="0"/>
              <a:t>Tend to be older, part time, non-traditional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Non-traditional programs mean non-traditional start</a:t>
            </a:r>
          </a:p>
          <a:p>
            <a:pPr lvl="1"/>
            <a:r>
              <a:rPr lang="en-US" dirty="0"/>
              <a:t>Increase flexibility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DB7C1-30B8-7848-7E8C-114015CE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79" y="1395723"/>
            <a:ext cx="4635251" cy="1905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1D53D-C0D6-9D39-AC79-DA82ED78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9" y="3365163"/>
            <a:ext cx="4767525" cy="1619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8B748-0B9C-A567-1101-7913A205B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379" y="5048736"/>
            <a:ext cx="4886795" cy="17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4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6912-E32C-D058-7D0C-58B959C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38C5-8C12-FD70-FD9C-B7FDA78E1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1A4-1819-3D79-9238-5E493D4E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C92A24BA-F8D1-95F0-53EC-5D111E08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FC6B846-6196-24DF-9BD9-CF222168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91B7-2542-9866-0354-8D9A078A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27C2-38E8-8277-ABB6-2D6CF5C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787D985-6518-358E-0B6F-4BCEEA098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1B09752-0451-20D8-9E07-04C3DFA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D1B9D98-94A7-A361-4E3A-B441BF46933A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methods for Hispanic and Indigenous students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B52953C-4B45-9EAF-26A5-70E38D97312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 connections with high GPA students and their teachers.</a:t>
            </a:r>
          </a:p>
          <a:p>
            <a:r>
              <a:rPr lang="en-US" dirty="0"/>
              <a:t>Need to build the perception that NAU is rigorous, exciting environment for prospective students who were successful in high school</a:t>
            </a:r>
          </a:p>
        </p:txBody>
      </p:sp>
    </p:spTree>
    <p:extLst>
      <p:ext uri="{BB962C8B-B14F-4D97-AF65-F5344CB8AC3E}">
        <p14:creationId xmlns:p14="http://schemas.microsoft.com/office/powerpoint/2010/main" val="221626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/>
              <a:t>Why you chose them (e.g., ease of visualization, statistical modeling capabilities)</a:t>
            </a:r>
          </a:p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678F1-9A85-9948-A6A7-66AC0DE9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5D9-5E50-D029-9141-56E3E9CF0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7585-AE2A-CD56-DE75-A235DE31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360E8981-644D-A647-D9C4-2C9DD2E91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52DD1FBC-2F9F-9379-987E-A177A1E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F350-E3DC-EADE-4CB6-49C2F124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F8A2-18E6-1072-B42F-F258169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01A4341-ABA2-DD5D-BF59-7AE59BE3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77793AB-BCB1-B93A-83B1-6DBB275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765C-1227-7441-9FEC-49182102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28" y="1693449"/>
            <a:ext cx="6507941" cy="46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E7BD-9983-118E-3D59-4E1C17BA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CE162-0E31-44F7-B8B4-DD1E5B5C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Appendix: Hispanic/Indigenous Funnel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6C28E86-3297-0FA5-0AF8-F1F72BAC5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C61C2825-82DF-3F5B-6B09-0BA74524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5674DC-4DFB-30AD-36C8-139C0DB2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4" y="2216426"/>
            <a:ext cx="11294529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r>
              <a:rPr lang="en-US" dirty="0"/>
              <a:t>Primary Research Questions: </a:t>
            </a:r>
          </a:p>
          <a:p>
            <a:pPr lvl="1"/>
            <a:r>
              <a:rPr lang="en-US" dirty="0"/>
              <a:t>Is the NAU student body reflective of the goals in the strategic roadmap?</a:t>
            </a:r>
          </a:p>
          <a:p>
            <a:pPr lvl="1"/>
            <a:r>
              <a:rPr lang="en-US" dirty="0"/>
              <a:t>Are there any recruitment tools that drive admits/enrolls/retention?</a:t>
            </a:r>
          </a:p>
          <a:p>
            <a:pPr lvl="1"/>
            <a:r>
              <a:rPr lang="en-US" dirty="0"/>
              <a:t>Is NAU successful in equitably expanding Statewide/Online programming?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R,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0A6-46E5-ADCB-C2D5-72B0911B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DC09F-86D9-F93A-EDC1-056C495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E88C6-21C9-5A24-FABB-6CECF5BD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666" y="1825625"/>
            <a:ext cx="5181600" cy="4351338"/>
          </a:xfrm>
        </p:spPr>
        <p:txBody>
          <a:bodyPr/>
          <a:lstStyle/>
          <a:p>
            <a:r>
              <a:rPr lang="en-US" dirty="0"/>
              <a:t>Admissions Funnel – overall data (chart)</a:t>
            </a:r>
          </a:p>
          <a:p>
            <a:r>
              <a:rPr lang="en-US" dirty="0"/>
              <a:t>Breakdown by ethnicity (highlights with table data)</a:t>
            </a:r>
          </a:p>
          <a:p>
            <a:r>
              <a:rPr lang="en-US" dirty="0"/>
              <a:t>Highlight Indigenous/Hispanic student trends, recommendations</a:t>
            </a:r>
          </a:p>
          <a:p>
            <a:r>
              <a:rPr lang="en-US" dirty="0"/>
              <a:t>What factors play a role in accepting admission? (logistic regression)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F0D2B-B627-A3A7-4911-54530FC94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Disconnect with statewide/online campuses, lots of accept, very few enrolls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45867D78-2E28-B8BE-4041-11627876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14FCC580-9797-7B85-7482-624C24E6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77D-7245-ED93-73EA-85566DC2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83E9A-D092-BBEB-DC47-7F453AD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Admissions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D2220-21AB-27D1-64F4-756EE7C05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3080D-2134-6D6B-33B8-57E618DDF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C55A5C7-7E7C-7AC5-3789-1FCBDC33E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A127AC3-45C7-B9D8-5759-B680B5F4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6C7C5-598C-41C4-71D1-DE4CB5C4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5" y="2031378"/>
            <a:ext cx="11565710" cy="32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4940-6724-2CB5-4872-D7770B59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DFDC2-A939-767B-D568-C128AE8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Ethnicity and the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1CDCD-6B23-3A5A-2F48-CB057F9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266" y="1825625"/>
            <a:ext cx="5009633" cy="4351338"/>
          </a:xfrm>
        </p:spPr>
        <p:txBody>
          <a:bodyPr/>
          <a:lstStyle/>
          <a:p>
            <a:r>
              <a:rPr lang="en-US" dirty="0"/>
              <a:t>Each column shows the total students of each ethnicity and the percentage of all students at that </a:t>
            </a:r>
            <a:r>
              <a:rPr lang="en-US" i="1" dirty="0"/>
              <a:t>stage</a:t>
            </a:r>
            <a:r>
              <a:rPr lang="en-US" dirty="0"/>
              <a:t>.</a:t>
            </a:r>
          </a:p>
          <a:p>
            <a:r>
              <a:rPr lang="en-US" dirty="0"/>
              <a:t>White students, and those identifying as Two or More increased their percentage of the total student population from the admitted stage to the retained stage.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D6CA48-4BDF-103C-5628-05CBBF73E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6358508"/>
              </p:ext>
            </p:extLst>
          </p:nvPr>
        </p:nvGraphicFramePr>
        <p:xfrm>
          <a:off x="6095999" y="1345002"/>
          <a:ext cx="5925067" cy="538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76">
                  <a:extLst>
                    <a:ext uri="{9D8B030D-6E8A-4147-A177-3AD203B41FA5}">
                      <a16:colId xmlns:a16="http://schemas.microsoft.com/office/drawing/2014/main" val="3860376233"/>
                    </a:ext>
                  </a:extLst>
                </a:gridCol>
                <a:gridCol w="1189800">
                  <a:extLst>
                    <a:ext uri="{9D8B030D-6E8A-4147-A177-3AD203B41FA5}">
                      <a16:colId xmlns:a16="http://schemas.microsoft.com/office/drawing/2014/main" val="1512756241"/>
                    </a:ext>
                  </a:extLst>
                </a:gridCol>
                <a:gridCol w="1221550">
                  <a:extLst>
                    <a:ext uri="{9D8B030D-6E8A-4147-A177-3AD203B41FA5}">
                      <a16:colId xmlns:a16="http://schemas.microsoft.com/office/drawing/2014/main" val="2330588876"/>
                    </a:ext>
                  </a:extLst>
                </a:gridCol>
                <a:gridCol w="1102678">
                  <a:extLst>
                    <a:ext uri="{9D8B030D-6E8A-4147-A177-3AD203B41FA5}">
                      <a16:colId xmlns:a16="http://schemas.microsoft.com/office/drawing/2014/main" val="1735902434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3856288653"/>
                    </a:ext>
                  </a:extLst>
                </a:gridCol>
              </a:tblGrid>
              <a:tr h="617963">
                <a:tc>
                  <a:txBody>
                    <a:bodyPr/>
                    <a:lstStyle/>
                    <a:p>
                      <a:r>
                        <a:rPr lang="en-US" dirty="0" err="1"/>
                        <a:t>Ipeds</a:t>
                      </a:r>
                      <a:r>
                        <a:rPr lang="en-US" dirty="0"/>
                        <a:t> 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739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80380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60635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Black/African 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1417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Hispanic/Latino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12372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(35.7%)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(27.5%)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(23.7%)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804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 Hawaiian/Oth Pac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7339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(.9%)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493241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90798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15352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(44.3%)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(55.8%)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(58.3%)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(61%)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26175"/>
                  </a:ext>
                </a:extLst>
              </a:tr>
            </a:tbl>
          </a:graphicData>
        </a:graphic>
      </p:graphicFrame>
      <p:sp>
        <p:nvSpPr>
          <p:cNvPr id="6" name="Artifact">
            <a:extLst>
              <a:ext uri="{FF2B5EF4-FFF2-40B4-BE49-F238E27FC236}">
                <a16:creationId xmlns:a16="http://schemas.microsoft.com/office/drawing/2014/main" id="{0D1B7B23-BCC9-4FE3-CB9B-4C1DA6EEB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943B7455-6ACD-C27A-727E-0701FE91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5D8-9F51-6B7E-F4CA-9FB29B2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06F6C-C0F0-6C50-D8F5-DDD4309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Trends in the Hispanic and Indigenous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93F00-9CBA-2632-89A2-D68C126D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70" y="1652154"/>
            <a:ext cx="4112033" cy="490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NAU’s strategic roadmap calls for the student body to reflect AZ’s state demographics </a:t>
            </a:r>
          </a:p>
          <a:p>
            <a:pPr lvl="1"/>
            <a:r>
              <a:rPr lang="en-US" dirty="0"/>
              <a:t>Hispanics: 31%</a:t>
            </a:r>
          </a:p>
          <a:p>
            <a:pPr lvl="1"/>
            <a:r>
              <a:rPr lang="en-US" dirty="0"/>
              <a:t>Indigenous: 3.4%</a:t>
            </a:r>
          </a:p>
          <a:p>
            <a:r>
              <a:rPr lang="en-US" dirty="0"/>
              <a:t>Split Recommendations</a:t>
            </a:r>
          </a:p>
          <a:p>
            <a:pPr lvl="1"/>
            <a:r>
              <a:rPr lang="en-US" dirty="0"/>
              <a:t>Promote acceptance and enrollment with Hispanic students</a:t>
            </a:r>
          </a:p>
          <a:p>
            <a:pPr lvl="1"/>
            <a:r>
              <a:rPr lang="en-US" dirty="0"/>
              <a:t>Recruit more heavily for indigenous students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D681E2DB-B946-543B-D16C-2351CD0B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2F38245-2618-C17D-F96B-8EA38413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7B81B-9DAA-6010-AB40-1DE2EEE3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D774D-BBCE-09D0-AB39-601F95C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33" y="1444744"/>
            <a:ext cx="7094483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F340-49BD-09A8-FF34-E30FDF0E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353A-60BF-2578-46ED-240B6F5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1C9DEA9-8218-A25E-3296-E42D670B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7442905-58A8-9599-11B0-3F206F9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A47949-860C-57CB-0F90-9818422FEBA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tool in promoting diversity in the student body</a:t>
            </a:r>
          </a:p>
          <a:p>
            <a:r>
              <a:rPr lang="en-US" dirty="0"/>
              <a:t>Percent of students receiving aid: 78%</a:t>
            </a:r>
          </a:p>
          <a:p>
            <a:r>
              <a:rPr lang="en-US" dirty="0"/>
              <a:t>Average Financial Aid package: $10,955</a:t>
            </a:r>
          </a:p>
          <a:p>
            <a:r>
              <a:rPr lang="en-US" dirty="0"/>
              <a:t>Distribution of Aid by ethnicity is roughly proportional to enrolled student counts.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A6E98-4D0C-C569-EF99-1E70A8F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50"/>
          <a:stretch>
            <a:fillRect/>
          </a:stretch>
        </p:blipFill>
        <p:spPr>
          <a:xfrm>
            <a:off x="6942981" y="666061"/>
            <a:ext cx="3443785" cy="308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CCE02-23B7-2293-D8A8-E84C75D4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590"/>
          <a:stretch>
            <a:fillRect/>
          </a:stretch>
        </p:blipFill>
        <p:spPr>
          <a:xfrm>
            <a:off x="6942981" y="3753936"/>
            <a:ext cx="3443785" cy="308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FE8AD-F718-9BB0-8C7D-17AE74AD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065" y="2575355"/>
            <a:ext cx="1988856" cy="2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204C4-2C6D-463E-2F6D-635874F8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B6B94F-0183-A732-EDEE-CFD00C1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DA076F7-4D92-7986-FAFF-2F4E9F0A0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A0F9AC4-4E1E-6A1A-4E9A-C5A0EA0A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86F78B5-30AB-7A43-EC35-352A246AA4C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Aid packages are higher for students with lower income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24C22-B924-E715-2910-EBEEA1D4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59" y="3218838"/>
            <a:ext cx="11773680" cy="3139100"/>
          </a:xfrm>
          <a:prstGeom prst="rect">
            <a:avLst/>
          </a:prstGeom>
        </p:spPr>
      </p:pic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392EB68-3CF8-4808-0C33-901047B07F37}"/>
              </a:ext>
            </a:extLst>
          </p:cNvPr>
          <p:cNvSpPr txBox="1">
            <a:spLocks/>
          </p:cNvSpPr>
          <p:nvPr/>
        </p:nvSpPr>
        <p:spPr>
          <a:xfrm>
            <a:off x="601980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Aid packages are largest for residents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1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1037</Words>
  <Application>Microsoft Office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Office Theme</vt:lpstr>
      <vt:lpstr>The (extended) Admissions Funnel</vt:lpstr>
      <vt:lpstr>Analysis Purpose</vt:lpstr>
      <vt:lpstr>Methodology</vt:lpstr>
      <vt:lpstr>Outline</vt:lpstr>
      <vt:lpstr>The Admissions Funnel</vt:lpstr>
      <vt:lpstr>Ethnicity and the Funnel</vt:lpstr>
      <vt:lpstr>Trends in the Hispanic and Indigenous Funnel</vt:lpstr>
      <vt:lpstr>Financial Aid Distribution</vt:lpstr>
      <vt:lpstr>Financial Aid Distribution</vt:lpstr>
      <vt:lpstr>Does Financial Aid Drive Enrollment?</vt:lpstr>
      <vt:lpstr>What does Drive Enrollment?</vt:lpstr>
      <vt:lpstr>Online &amp; Statewide</vt:lpstr>
      <vt:lpstr>Online &amp; Statewide Students</vt:lpstr>
      <vt:lpstr>PowerPoint Presentation</vt:lpstr>
      <vt:lpstr>Conclusion</vt:lpstr>
      <vt:lpstr>PowerPoint Presentation</vt:lpstr>
      <vt:lpstr>PowerPoint Presentation</vt:lpstr>
      <vt:lpstr>Logistic Regression</vt:lpstr>
      <vt:lpstr>Appendix: Hispanic/Indigenous Funnel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14</cp:revision>
  <dcterms:created xsi:type="dcterms:W3CDTF">2025-10-27T19:56:19Z</dcterms:created>
  <dcterms:modified xsi:type="dcterms:W3CDTF">2025-10-30T00:17:21Z</dcterms:modified>
</cp:coreProperties>
</file>