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0" r:id="rId11"/>
    <p:sldId id="257" r:id="rId12"/>
    <p:sldId id="269" r:id="rId13"/>
    <p:sldId id="261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Student Recruitment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to enroll</a:t>
            </a:r>
          </a:p>
          <a:p>
            <a:pPr lvl="1"/>
            <a:r>
              <a:rPr lang="en-US" dirty="0"/>
              <a:t>Identify factors making students likely to enroll in online/statewide programs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30" y="847150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6912-E32C-D058-7D0C-58B959C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8C5-8C12-FD70-FD9C-B7FDA78E1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1A4-1819-3D79-9238-5E493D4E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92A24BA-F8D1-95F0-53EC-5D111E08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FC6B846-6196-24DF-9BD9-CF222168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/>
              <a:t>Why you chose them (e.g., ease of visualization, statistical modeling capabilities)</a:t>
            </a:r>
          </a:p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678F1-9A85-9948-A6A7-66AC0DE9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5D9-5E50-D029-9141-56E3E9CF0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7585-AE2A-CD56-DE75-A235DE31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360E8981-644D-A647-D9C4-2C9DD2E91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52DD1FBC-2F9F-9379-987E-A177A1E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pPr lvl="1"/>
            <a:r>
              <a:rPr lang="en-US" dirty="0"/>
              <a:t>Primary Research Questions: 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0A6-46E5-ADCB-C2D5-72B0911B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DC09F-86D9-F93A-EDC1-056C495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E88C6-21C9-5A24-FABB-6CECF5BD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666" y="1825625"/>
            <a:ext cx="5181600" cy="4351338"/>
          </a:xfrm>
        </p:spPr>
        <p:txBody>
          <a:bodyPr/>
          <a:lstStyle/>
          <a:p>
            <a:r>
              <a:rPr lang="en-US" dirty="0"/>
              <a:t>Admissions Funnel – overall data (chart)</a:t>
            </a:r>
          </a:p>
          <a:p>
            <a:r>
              <a:rPr lang="en-US" dirty="0"/>
              <a:t>Breakdown by ethnicity (highlights with table data)</a:t>
            </a:r>
          </a:p>
          <a:p>
            <a:r>
              <a:rPr lang="en-US" dirty="0"/>
              <a:t>Highlight Indigenous/Hispanic student trends, recommendations</a:t>
            </a:r>
          </a:p>
          <a:p>
            <a:r>
              <a:rPr lang="en-US" dirty="0"/>
              <a:t>What factors play a role in accepting admission? (logistic regression)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F0D2B-B627-A3A7-4911-54530FC94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Disconnect with statewide/online campuses, lots of accept, very few enrolls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45867D78-2E28-B8BE-4041-11627876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4FCC580-9797-7B85-7482-624C24E6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3080D-2134-6D6B-33B8-57E618DDF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5" y="2031378"/>
            <a:ext cx="11565710" cy="3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each ethnicity and the percentage of all students at that </a:t>
            </a:r>
            <a:r>
              <a:rPr lang="en-US" i="1" dirty="0"/>
              <a:t>stage</a:t>
            </a:r>
            <a:r>
              <a:rPr lang="en-US" dirty="0"/>
              <a:t>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358508"/>
              </p:ext>
            </p:extLst>
          </p:nvPr>
        </p:nvGraphicFramePr>
        <p:xfrm>
          <a:off x="6095999" y="1345002"/>
          <a:ext cx="5925067" cy="538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89800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21550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102678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17963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Percent of students receiving aid: 78%</a:t>
            </a:r>
          </a:p>
          <a:p>
            <a:r>
              <a:rPr lang="en-US" dirty="0"/>
              <a:t>Average Financial Aid package: $10,955</a:t>
            </a:r>
          </a:p>
          <a:p>
            <a:r>
              <a:rPr lang="en-US" dirty="0"/>
              <a:t>Distribution of Aid by ethnicity is roughly proportional to enrolled student counts.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6E98-4D0C-C569-EF99-1E70A8F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50"/>
          <a:stretch>
            <a:fillRect/>
          </a:stretch>
        </p:blipFill>
        <p:spPr>
          <a:xfrm>
            <a:off x="6942981" y="666061"/>
            <a:ext cx="3443785" cy="308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CCE02-23B7-2293-D8A8-E84C75D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590"/>
          <a:stretch>
            <a:fillRect/>
          </a:stretch>
        </p:blipFill>
        <p:spPr>
          <a:xfrm>
            <a:off x="6942981" y="3753936"/>
            <a:ext cx="3443785" cy="308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FE8AD-F718-9BB0-8C7D-17AE74AD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065" y="2575355"/>
            <a:ext cx="1988856" cy="2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9730-DB0C-FDA2-5123-AA2483C7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D1A-7A23-74FE-FE55-3EA2403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Does Financial Aid Drive Acceptance?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1112890C-17C7-DFB4-E46E-48AE6E17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74E7CEF6-90C5-9EC3-1A88-A247307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82841FC-0D33-4FD6-7F10-373B6457E78F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Increased Financial Aid does increase likelihood of a student accepting their offer</a:t>
            </a:r>
          </a:p>
          <a:p>
            <a:pPr lvl="1"/>
            <a:r>
              <a:rPr lang="en-US" dirty="0"/>
              <a:t>$1000 in aid increases the probability of accepting by 4%</a:t>
            </a:r>
          </a:p>
          <a:p>
            <a:pPr lvl="1"/>
            <a:r>
              <a:rPr lang="en-US" dirty="0"/>
              <a:t>No difference between ethnic groups</a:t>
            </a:r>
          </a:p>
          <a:p>
            <a:pPr lvl="1"/>
            <a:r>
              <a:rPr lang="en-US" dirty="0"/>
              <a:t>Logistic Regression Model – all coefficients significant (p &lt; 0.01)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B447B4-37CD-6DB0-23ED-B44982037E36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time between admission and acceptance: 99 days.</a:t>
            </a:r>
          </a:p>
          <a:p>
            <a:r>
              <a:rPr lang="en-US" dirty="0"/>
              <a:t>Does increasing Financial Aid decrease time to acceptance?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Each $1000 in aid is associated with 3 extra days between admission and acceptance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848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Office Theme</vt:lpstr>
      <vt:lpstr>The Student Recruitment Funnel</vt:lpstr>
      <vt:lpstr>Analysis Purpose</vt:lpstr>
      <vt:lpstr>Methodology</vt:lpstr>
      <vt:lpstr>Outline</vt:lpstr>
      <vt:lpstr>The Admissions Funnel</vt:lpstr>
      <vt:lpstr>Ethnicity and the Funnel</vt:lpstr>
      <vt:lpstr>Trends in the Hispanic and Indigenous Funnel</vt:lpstr>
      <vt:lpstr>Financial Aid Distribution</vt:lpstr>
      <vt:lpstr>Does Financial Aid Drive Acceptance?</vt:lpstr>
      <vt:lpstr>Online &amp; Statewide</vt:lpstr>
      <vt:lpstr>PowerPoint Presentation</vt:lpstr>
      <vt:lpstr>Conclusion</vt:lpstr>
      <vt:lpstr>PowerPoint Presentation</vt:lpstr>
      <vt:lpstr>PowerPoint Presentation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8</cp:revision>
  <dcterms:created xsi:type="dcterms:W3CDTF">2025-10-27T19:56:19Z</dcterms:created>
  <dcterms:modified xsi:type="dcterms:W3CDTF">2025-10-28T20:50:26Z</dcterms:modified>
</cp:coreProperties>
</file>