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2" r:id="rId5"/>
    <p:sldId id="263" r:id="rId6"/>
    <p:sldId id="264" r:id="rId7"/>
    <p:sldId id="265" r:id="rId8"/>
    <p:sldId id="266" r:id="rId9"/>
    <p:sldId id="270" r:id="rId10"/>
    <p:sldId id="257" r:id="rId11"/>
    <p:sldId id="269" r:id="rId12"/>
    <p:sldId id="261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78F649-87B9-4FB5-8DF7-8D53D12CDC1A}" v="6" dt="2025-10-28T03:02:55.8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7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 Jefferies" userId="8d19fc6c5aeb33de" providerId="LiveId" clId="{0004A507-A9AB-4C2A-A45A-C0E31ACD0465}"/>
    <pc:docChg chg="undo custSel addSld delSld modSld sldOrd">
      <pc:chgData name="Ben Jefferies" userId="8d19fc6c5aeb33de" providerId="LiveId" clId="{0004A507-A9AB-4C2A-A45A-C0E31ACD0465}" dt="2025-10-28T04:18:43.796" v="2934" actId="20577"/>
      <pc:docMkLst>
        <pc:docMk/>
      </pc:docMkLst>
      <pc:sldChg chg="modSp mod">
        <pc:chgData name="Ben Jefferies" userId="8d19fc6c5aeb33de" providerId="LiveId" clId="{0004A507-A9AB-4C2A-A45A-C0E31ACD0465}" dt="2025-10-28T03:01:50.906" v="1680" actId="20577"/>
        <pc:sldMkLst>
          <pc:docMk/>
          <pc:sldMk cId="2008411430" sldId="256"/>
        </pc:sldMkLst>
        <pc:spChg chg="mod">
          <ac:chgData name="Ben Jefferies" userId="8d19fc6c5aeb33de" providerId="LiveId" clId="{0004A507-A9AB-4C2A-A45A-C0E31ACD0465}" dt="2025-10-28T03:01:50.906" v="1680" actId="20577"/>
          <ac:spMkLst>
            <pc:docMk/>
            <pc:sldMk cId="2008411430" sldId="256"/>
            <ac:spMk id="3" creationId="{4CD611C4-A203-9F49-FF31-AAFEE2112C04}"/>
          </ac:spMkLst>
        </pc:spChg>
      </pc:sldChg>
      <pc:sldChg chg="addSp delSp modSp mod">
        <pc:chgData name="Ben Jefferies" userId="8d19fc6c5aeb33de" providerId="LiveId" clId="{0004A507-A9AB-4C2A-A45A-C0E31ACD0465}" dt="2025-10-28T02:51:02.284" v="1125" actId="478"/>
        <pc:sldMkLst>
          <pc:docMk/>
          <pc:sldMk cId="2190655310" sldId="257"/>
        </pc:sldMkLst>
        <pc:picChg chg="add del mod">
          <ac:chgData name="Ben Jefferies" userId="8d19fc6c5aeb33de" providerId="LiveId" clId="{0004A507-A9AB-4C2A-A45A-C0E31ACD0465}" dt="2025-10-28T02:51:02.284" v="1125" actId="478"/>
          <ac:picMkLst>
            <pc:docMk/>
            <pc:sldMk cId="2190655310" sldId="257"/>
            <ac:picMk id="7" creationId="{B458C416-D86B-26D0-4955-32B95B533602}"/>
          </ac:picMkLst>
        </pc:picChg>
      </pc:sldChg>
      <pc:sldChg chg="del">
        <pc:chgData name="Ben Jefferies" userId="8d19fc6c5aeb33de" providerId="LiveId" clId="{0004A507-A9AB-4C2A-A45A-C0E31ACD0465}" dt="2025-10-28T03:01:36.212" v="1667" actId="2696"/>
        <pc:sldMkLst>
          <pc:docMk/>
          <pc:sldMk cId="1832061388" sldId="258"/>
        </pc:sldMkLst>
      </pc:sldChg>
      <pc:sldChg chg="modSp mod">
        <pc:chgData name="Ben Jefferies" userId="8d19fc6c5aeb33de" providerId="LiveId" clId="{0004A507-A9AB-4C2A-A45A-C0E31ACD0465}" dt="2025-10-28T02:01:12.634" v="2" actId="20577"/>
        <pc:sldMkLst>
          <pc:docMk/>
          <pc:sldMk cId="3014990782" sldId="260"/>
        </pc:sldMkLst>
        <pc:spChg chg="mod">
          <ac:chgData name="Ben Jefferies" userId="8d19fc6c5aeb33de" providerId="LiveId" clId="{0004A507-A9AB-4C2A-A45A-C0E31ACD0465}" dt="2025-10-28T02:01:12.634" v="2" actId="20577"/>
          <ac:spMkLst>
            <pc:docMk/>
            <pc:sldMk cId="3014990782" sldId="260"/>
            <ac:spMk id="7" creationId="{8EBFA053-4132-A9E3-8AA5-BE6BA4D6F50E}"/>
          </ac:spMkLst>
        </pc:spChg>
      </pc:sldChg>
      <pc:sldChg chg="modSp add mod ord">
        <pc:chgData name="Ben Jefferies" userId="8d19fc6c5aeb33de" providerId="LiveId" clId="{0004A507-A9AB-4C2A-A45A-C0E31ACD0465}" dt="2025-10-28T03:58:33.001" v="2592" actId="20577"/>
        <pc:sldMkLst>
          <pc:docMk/>
          <pc:sldMk cId="2472634787" sldId="262"/>
        </pc:sldMkLst>
        <pc:spChg chg="mod">
          <ac:chgData name="Ben Jefferies" userId="8d19fc6c5aeb33de" providerId="LiveId" clId="{0004A507-A9AB-4C2A-A45A-C0E31ACD0465}" dt="2025-10-28T02:02:13.182" v="36" actId="20577"/>
          <ac:spMkLst>
            <pc:docMk/>
            <pc:sldMk cId="2472634787" sldId="262"/>
            <ac:spMk id="4" creationId="{6D1DC09F-86D9-F93A-EDC1-056C49569942}"/>
          </ac:spMkLst>
        </pc:spChg>
        <pc:spChg chg="mod">
          <ac:chgData name="Ben Jefferies" userId="8d19fc6c5aeb33de" providerId="LiveId" clId="{0004A507-A9AB-4C2A-A45A-C0E31ACD0465}" dt="2025-10-28T02:53:44.551" v="1368" actId="1076"/>
          <ac:spMkLst>
            <pc:docMk/>
            <pc:sldMk cId="2472634787" sldId="262"/>
            <ac:spMk id="7" creationId="{67FE88C6-21C9-5A24-FABB-6CECF5BD2085}"/>
          </ac:spMkLst>
        </pc:spChg>
        <pc:spChg chg="mod">
          <ac:chgData name="Ben Jefferies" userId="8d19fc6c5aeb33de" providerId="LiveId" clId="{0004A507-A9AB-4C2A-A45A-C0E31ACD0465}" dt="2025-10-28T03:58:33.001" v="2592" actId="20577"/>
          <ac:spMkLst>
            <pc:docMk/>
            <pc:sldMk cId="2472634787" sldId="262"/>
            <ac:spMk id="8" creationId="{616F0D2B-B627-A3A7-4911-54530FC94CE7}"/>
          </ac:spMkLst>
        </pc:spChg>
      </pc:sldChg>
      <pc:sldChg chg="addSp modSp add mod ord">
        <pc:chgData name="Ben Jefferies" userId="8d19fc6c5aeb33de" providerId="LiveId" clId="{0004A507-A9AB-4C2A-A45A-C0E31ACD0465}" dt="2025-10-28T02:34:54.569" v="1110" actId="1076"/>
        <pc:sldMkLst>
          <pc:docMk/>
          <pc:sldMk cId="1068349991" sldId="263"/>
        </pc:sldMkLst>
        <pc:picChg chg="add mod">
          <ac:chgData name="Ben Jefferies" userId="8d19fc6c5aeb33de" providerId="LiveId" clId="{0004A507-A9AB-4C2A-A45A-C0E31ACD0465}" dt="2025-10-28T02:34:54.569" v="1110" actId="1076"/>
          <ac:picMkLst>
            <pc:docMk/>
            <pc:sldMk cId="1068349991" sldId="263"/>
            <ac:picMk id="3" creationId="{B986C7C5-598C-41C4-71D1-DE4CB5C494AD}"/>
          </ac:picMkLst>
        </pc:picChg>
      </pc:sldChg>
      <pc:sldChg chg="addSp delSp modSp add mod">
        <pc:chgData name="Ben Jefferies" userId="8d19fc6c5aeb33de" providerId="LiveId" clId="{0004A507-A9AB-4C2A-A45A-C0E31ACD0465}" dt="2025-10-28T02:53:49.445" v="1369" actId="1076"/>
        <pc:sldMkLst>
          <pc:docMk/>
          <pc:sldMk cId="3827109017" sldId="264"/>
        </pc:sldMkLst>
        <pc:spChg chg="mod">
          <ac:chgData name="Ben Jefferies" userId="8d19fc6c5aeb33de" providerId="LiveId" clId="{0004A507-A9AB-4C2A-A45A-C0E31ACD0465}" dt="2025-10-28T02:28:06.603" v="707" actId="20577"/>
          <ac:spMkLst>
            <pc:docMk/>
            <pc:sldMk cId="3827109017" sldId="264"/>
            <ac:spMk id="4" creationId="{526DFDC2-A939-767B-D568-C128AE8AF399}"/>
          </ac:spMkLst>
        </pc:spChg>
        <pc:spChg chg="mod">
          <ac:chgData name="Ben Jefferies" userId="8d19fc6c5aeb33de" providerId="LiveId" clId="{0004A507-A9AB-4C2A-A45A-C0E31ACD0465}" dt="2025-10-28T02:53:49.445" v="1369" actId="1076"/>
          <ac:spMkLst>
            <pc:docMk/>
            <pc:sldMk cId="3827109017" sldId="264"/>
            <ac:spMk id="7" creationId="{02F1CDCD-6B23-3A5A-2F48-CB057F9B68B7}"/>
          </ac:spMkLst>
        </pc:spChg>
        <pc:spChg chg="del">
          <ac:chgData name="Ben Jefferies" userId="8d19fc6c5aeb33de" providerId="LiveId" clId="{0004A507-A9AB-4C2A-A45A-C0E31ACD0465}" dt="2025-10-28T02:16:08.618" v="307" actId="3680"/>
          <ac:spMkLst>
            <pc:docMk/>
            <pc:sldMk cId="3827109017" sldId="264"/>
            <ac:spMk id="8" creationId="{09A60838-1759-CA53-3BC5-91B055F1A404}"/>
          </ac:spMkLst>
        </pc:spChg>
        <pc:graphicFrameChg chg="add mod ord modGraphic">
          <ac:chgData name="Ben Jefferies" userId="8d19fc6c5aeb33de" providerId="LiveId" clId="{0004A507-A9AB-4C2A-A45A-C0E31ACD0465}" dt="2025-10-28T02:28:36.870" v="711" actId="1076"/>
          <ac:graphicFrameMkLst>
            <pc:docMk/>
            <pc:sldMk cId="3827109017" sldId="264"/>
            <ac:graphicFrameMk id="2" creationId="{CCD6CA48-4BDF-103C-5628-05CBBF73E2ED}"/>
          </ac:graphicFrameMkLst>
        </pc:graphicFrameChg>
      </pc:sldChg>
      <pc:sldChg chg="addSp delSp modSp add mod">
        <pc:chgData name="Ben Jefferies" userId="8d19fc6c5aeb33de" providerId="LiveId" clId="{0004A507-A9AB-4C2A-A45A-C0E31ACD0465}" dt="2025-10-28T02:57:56.079" v="1599" actId="1076"/>
        <pc:sldMkLst>
          <pc:docMk/>
          <pc:sldMk cId="1889064455" sldId="265"/>
        </pc:sldMkLst>
        <pc:spChg chg="mod">
          <ac:chgData name="Ben Jefferies" userId="8d19fc6c5aeb33de" providerId="LiveId" clId="{0004A507-A9AB-4C2A-A45A-C0E31ACD0465}" dt="2025-10-28T02:51:34.402" v="1207" actId="20577"/>
          <ac:spMkLst>
            <pc:docMk/>
            <pc:sldMk cId="1889064455" sldId="265"/>
            <ac:spMk id="4" creationId="{F7D06F6C-C0F0-6C50-D8F5-DDD4309AD8A8}"/>
          </ac:spMkLst>
        </pc:spChg>
        <pc:spChg chg="mod">
          <ac:chgData name="Ben Jefferies" userId="8d19fc6c5aeb33de" providerId="LiveId" clId="{0004A507-A9AB-4C2A-A45A-C0E31ACD0465}" dt="2025-10-28T02:57:56.079" v="1599" actId="1076"/>
          <ac:spMkLst>
            <pc:docMk/>
            <pc:sldMk cId="1889064455" sldId="265"/>
            <ac:spMk id="7" creationId="{7C693F00-9CBA-2632-89A2-D68C126DC384}"/>
          </ac:spMkLst>
        </pc:spChg>
        <pc:spChg chg="add mod">
          <ac:chgData name="Ben Jefferies" userId="8d19fc6c5aeb33de" providerId="LiveId" clId="{0004A507-A9AB-4C2A-A45A-C0E31ACD0465}" dt="2025-10-28T02:57:09.830" v="1580" actId="27636"/>
          <ac:spMkLst>
            <pc:docMk/>
            <pc:sldMk cId="1889064455" sldId="265"/>
            <ac:spMk id="8" creationId="{5AD7B81B-9DAA-6010-AB40-1DE2EEE30F4E}"/>
          </ac:spMkLst>
        </pc:spChg>
        <pc:graphicFrameChg chg="del modGraphic">
          <ac:chgData name="Ben Jefferies" userId="8d19fc6c5aeb33de" providerId="LiveId" clId="{0004A507-A9AB-4C2A-A45A-C0E31ACD0465}" dt="2025-10-28T02:50:08.177" v="1117" actId="478"/>
          <ac:graphicFrameMkLst>
            <pc:docMk/>
            <pc:sldMk cId="1889064455" sldId="265"/>
            <ac:graphicFrameMk id="2" creationId="{40DCD23B-C8DE-4195-CD82-E3432AD83671}"/>
          </ac:graphicFrameMkLst>
        </pc:graphicFrameChg>
        <pc:picChg chg="add mod">
          <ac:chgData name="Ben Jefferies" userId="8d19fc6c5aeb33de" providerId="LiveId" clId="{0004A507-A9AB-4C2A-A45A-C0E31ACD0465}" dt="2025-10-28T02:53:09.764" v="1367" actId="1076"/>
          <ac:picMkLst>
            <pc:docMk/>
            <pc:sldMk cId="1889064455" sldId="265"/>
            <ac:picMk id="9" creationId="{711D774D-BBCE-09D0-AB39-601F95C00177}"/>
          </ac:picMkLst>
        </pc:picChg>
      </pc:sldChg>
      <pc:sldChg chg="addSp delSp modSp add mod">
        <pc:chgData name="Ben Jefferies" userId="8d19fc6c5aeb33de" providerId="LiveId" clId="{0004A507-A9AB-4C2A-A45A-C0E31ACD0465}" dt="2025-10-28T03:40:29.131" v="2515" actId="20577"/>
        <pc:sldMkLst>
          <pc:docMk/>
          <pc:sldMk cId="55117229" sldId="266"/>
        </pc:sldMkLst>
        <pc:spChg chg="mod">
          <ac:chgData name="Ben Jefferies" userId="8d19fc6c5aeb33de" providerId="LiveId" clId="{0004A507-A9AB-4C2A-A45A-C0E31ACD0465}" dt="2025-10-28T03:00:05.258" v="1653" actId="20577"/>
          <ac:spMkLst>
            <pc:docMk/>
            <pc:sldMk cId="55117229" sldId="266"/>
            <ac:spMk id="4" creationId="{3B7D353A-60BF-2578-46ED-240B6F5E0EA8}"/>
          </ac:spMkLst>
        </pc:spChg>
        <pc:spChg chg="del mod">
          <ac:chgData name="Ben Jefferies" userId="8d19fc6c5aeb33de" providerId="LiveId" clId="{0004A507-A9AB-4C2A-A45A-C0E31ACD0465}" dt="2025-10-28T03:00:28.935" v="1660" actId="478"/>
          <ac:spMkLst>
            <pc:docMk/>
            <pc:sldMk cId="55117229" sldId="266"/>
            <ac:spMk id="7" creationId="{3280FAB8-65D7-B157-A399-10EBF3DD4325}"/>
          </ac:spMkLst>
        </pc:spChg>
        <pc:spChg chg="del mod">
          <ac:chgData name="Ben Jefferies" userId="8d19fc6c5aeb33de" providerId="LiveId" clId="{0004A507-A9AB-4C2A-A45A-C0E31ACD0465}" dt="2025-10-28T03:02:55.859" v="1681"/>
          <ac:spMkLst>
            <pc:docMk/>
            <pc:sldMk cId="55117229" sldId="266"/>
            <ac:spMk id="8" creationId="{633C82EC-1AB8-8F1F-2961-DEA77A273088}"/>
          </ac:spMkLst>
        </pc:spChg>
        <pc:spChg chg="add del mod">
          <ac:chgData name="Ben Jefferies" userId="8d19fc6c5aeb33de" providerId="LiveId" clId="{0004A507-A9AB-4C2A-A45A-C0E31ACD0465}" dt="2025-10-28T03:00:46.366" v="1664" actId="478"/>
          <ac:spMkLst>
            <pc:docMk/>
            <pc:sldMk cId="55117229" sldId="266"/>
            <ac:spMk id="10" creationId="{12D1D96F-63D0-6A5D-4349-B0E62B2C6E18}"/>
          </ac:spMkLst>
        </pc:spChg>
        <pc:spChg chg="add mod">
          <ac:chgData name="Ben Jefferies" userId="8d19fc6c5aeb33de" providerId="LiveId" clId="{0004A507-A9AB-4C2A-A45A-C0E31ACD0465}" dt="2025-10-28T03:06:55.781" v="2063" actId="20577"/>
          <ac:spMkLst>
            <pc:docMk/>
            <pc:sldMk cId="55117229" sldId="266"/>
            <ac:spMk id="12" creationId="{5FA47949-860C-57CB-0F90-9818422FEBAD}"/>
          </ac:spMkLst>
        </pc:spChg>
        <pc:spChg chg="add mod">
          <ac:chgData name="Ben Jefferies" userId="8d19fc6c5aeb33de" providerId="LiveId" clId="{0004A507-A9AB-4C2A-A45A-C0E31ACD0465}" dt="2025-10-28T03:40:29.131" v="2515" actId="20577"/>
          <ac:spMkLst>
            <pc:docMk/>
            <pc:sldMk cId="55117229" sldId="266"/>
            <ac:spMk id="13" creationId="{15DC784C-7E94-4DD1-3B72-FB9A2D3395F9}"/>
          </ac:spMkLst>
        </pc:spChg>
        <pc:picChg chg="add del mod">
          <ac:chgData name="Ben Jefferies" userId="8d19fc6c5aeb33de" providerId="LiveId" clId="{0004A507-A9AB-4C2A-A45A-C0E31ACD0465}" dt="2025-10-28T03:00:26.575" v="1659" actId="478"/>
          <ac:picMkLst>
            <pc:docMk/>
            <pc:sldMk cId="55117229" sldId="266"/>
            <ac:picMk id="2" creationId="{1FDBB67E-2BF1-53B7-AE26-AF97050D5E75}"/>
          </ac:picMkLst>
        </pc:picChg>
        <pc:picChg chg="del">
          <ac:chgData name="Ben Jefferies" userId="8d19fc6c5aeb33de" providerId="LiveId" clId="{0004A507-A9AB-4C2A-A45A-C0E31ACD0465}" dt="2025-10-28T03:00:08.287" v="1654" actId="478"/>
          <ac:picMkLst>
            <pc:docMk/>
            <pc:sldMk cId="55117229" sldId="266"/>
            <ac:picMk id="9" creationId="{6004FB41-35BC-7995-ED66-ED96D4F3606C}"/>
          </ac:picMkLst>
        </pc:picChg>
        <pc:picChg chg="add del mod">
          <ac:chgData name="Ben Jefferies" userId="8d19fc6c5aeb33de" providerId="LiveId" clId="{0004A507-A9AB-4C2A-A45A-C0E31ACD0465}" dt="2025-10-28T03:00:34.805" v="1662" actId="478"/>
          <ac:picMkLst>
            <pc:docMk/>
            <pc:sldMk cId="55117229" sldId="266"/>
            <ac:picMk id="11" creationId="{78D8689E-6EC9-44D7-E9A7-6DA9ADBF3FC3}"/>
          </ac:picMkLst>
        </pc:picChg>
      </pc:sldChg>
      <pc:sldChg chg="add ord">
        <pc:chgData name="Ben Jefferies" userId="8d19fc6c5aeb33de" providerId="LiveId" clId="{0004A507-A9AB-4C2A-A45A-C0E31ACD0465}" dt="2025-10-28T03:20:21.929" v="2315"/>
        <pc:sldMkLst>
          <pc:docMk/>
          <pc:sldMk cId="3634521135" sldId="267"/>
        </pc:sldMkLst>
      </pc:sldChg>
      <pc:sldChg chg="addSp delSp modSp add mod ord">
        <pc:chgData name="Ben Jefferies" userId="8d19fc6c5aeb33de" providerId="LiveId" clId="{0004A507-A9AB-4C2A-A45A-C0E31ACD0465}" dt="2025-10-28T03:20:59.076" v="2347" actId="1076"/>
        <pc:sldMkLst>
          <pc:docMk/>
          <pc:sldMk cId="435471477" sldId="268"/>
        </pc:sldMkLst>
        <pc:spChg chg="add del mod">
          <ac:chgData name="Ben Jefferies" userId="8d19fc6c5aeb33de" providerId="LiveId" clId="{0004A507-A9AB-4C2A-A45A-C0E31ACD0465}" dt="2025-10-28T03:20:52.942" v="2346" actId="478"/>
          <ac:spMkLst>
            <pc:docMk/>
            <pc:sldMk cId="435471477" sldId="268"/>
            <ac:spMk id="3" creationId="{D097C573-398A-25B0-F7FB-9E98A298B388}"/>
          </ac:spMkLst>
        </pc:spChg>
        <pc:spChg chg="mod">
          <ac:chgData name="Ben Jefferies" userId="8d19fc6c5aeb33de" providerId="LiveId" clId="{0004A507-A9AB-4C2A-A45A-C0E31ACD0465}" dt="2025-10-28T03:20:37.723" v="2339" actId="20577"/>
          <ac:spMkLst>
            <pc:docMk/>
            <pc:sldMk cId="435471477" sldId="268"/>
            <ac:spMk id="4" creationId="{01C5F8A2-18E6-1072-B42F-F258169826E6}"/>
          </ac:spMkLst>
        </pc:spChg>
        <pc:spChg chg="del">
          <ac:chgData name="Ben Jefferies" userId="8d19fc6c5aeb33de" providerId="LiveId" clId="{0004A507-A9AB-4C2A-A45A-C0E31ACD0465}" dt="2025-10-28T03:20:42.230" v="2340" actId="478"/>
          <ac:spMkLst>
            <pc:docMk/>
            <pc:sldMk cId="435471477" sldId="268"/>
            <ac:spMk id="12" creationId="{C6AFE955-A3A1-FB66-068A-FB3985FE6B29}"/>
          </ac:spMkLst>
        </pc:spChg>
        <pc:spChg chg="del">
          <ac:chgData name="Ben Jefferies" userId="8d19fc6c5aeb33de" providerId="LiveId" clId="{0004A507-A9AB-4C2A-A45A-C0E31ACD0465}" dt="2025-10-28T03:20:43.142" v="2341" actId="478"/>
          <ac:spMkLst>
            <pc:docMk/>
            <pc:sldMk cId="435471477" sldId="268"/>
            <ac:spMk id="13" creationId="{234382EE-87E4-5125-53A7-AAD057BF11F8}"/>
          </ac:spMkLst>
        </pc:spChg>
        <pc:picChg chg="add mod">
          <ac:chgData name="Ben Jefferies" userId="8d19fc6c5aeb33de" providerId="LiveId" clId="{0004A507-A9AB-4C2A-A45A-C0E31ACD0465}" dt="2025-10-28T03:20:59.076" v="2347" actId="1076"/>
          <ac:picMkLst>
            <pc:docMk/>
            <pc:sldMk cId="435471477" sldId="268"/>
            <ac:picMk id="8" creationId="{99D4765C-1227-7441-9FEC-49182102EBD3}"/>
          </ac:picMkLst>
        </pc:picChg>
      </pc:sldChg>
      <pc:sldChg chg="modSp add mod ord">
        <pc:chgData name="Ben Jefferies" userId="8d19fc6c5aeb33de" providerId="LiveId" clId="{0004A507-A9AB-4C2A-A45A-C0E31ACD0465}" dt="2025-10-28T03:39:58.264" v="2432" actId="20577"/>
        <pc:sldMkLst>
          <pc:docMk/>
          <pc:sldMk cId="2216262750" sldId="269"/>
        </pc:sldMkLst>
        <pc:spChg chg="mod">
          <ac:chgData name="Ben Jefferies" userId="8d19fc6c5aeb33de" providerId="LiveId" clId="{0004A507-A9AB-4C2A-A45A-C0E31ACD0465}" dt="2025-10-28T03:39:18.878" v="2360" actId="20577"/>
          <ac:spMkLst>
            <pc:docMk/>
            <pc:sldMk cId="2216262750" sldId="269"/>
            <ac:spMk id="4" creationId="{66B227C2-38E8-8277-ABB6-2D6CF5C02142}"/>
          </ac:spMkLst>
        </pc:spChg>
        <pc:spChg chg="mod">
          <ac:chgData name="Ben Jefferies" userId="8d19fc6c5aeb33de" providerId="LiveId" clId="{0004A507-A9AB-4C2A-A45A-C0E31ACD0465}" dt="2025-10-28T03:39:51.737" v="2431" actId="20577"/>
          <ac:spMkLst>
            <pc:docMk/>
            <pc:sldMk cId="2216262750" sldId="269"/>
            <ac:spMk id="12" creationId="{4D1B9D98-94A7-A361-4E3A-B441BF46933A}"/>
          </ac:spMkLst>
        </pc:spChg>
        <pc:spChg chg="mod">
          <ac:chgData name="Ben Jefferies" userId="8d19fc6c5aeb33de" providerId="LiveId" clId="{0004A507-A9AB-4C2A-A45A-C0E31ACD0465}" dt="2025-10-28T03:39:58.264" v="2432" actId="20577"/>
          <ac:spMkLst>
            <pc:docMk/>
            <pc:sldMk cId="2216262750" sldId="269"/>
            <ac:spMk id="13" creationId="{DB52953C-4B45-9EAF-26A5-70E38D973122}"/>
          </ac:spMkLst>
        </pc:spChg>
      </pc:sldChg>
      <pc:sldChg chg="addSp delSp modSp add mod">
        <pc:chgData name="Ben Jefferies" userId="8d19fc6c5aeb33de" providerId="LiveId" clId="{0004A507-A9AB-4C2A-A45A-C0E31ACD0465}" dt="2025-10-28T04:18:43.796" v="2934" actId="20577"/>
        <pc:sldMkLst>
          <pc:docMk/>
          <pc:sldMk cId="1871677651" sldId="270"/>
        </pc:sldMkLst>
        <pc:spChg chg="add del mod">
          <ac:chgData name="Ben Jefferies" userId="8d19fc6c5aeb33de" providerId="LiveId" clId="{0004A507-A9AB-4C2A-A45A-C0E31ACD0465}" dt="2025-10-28T04:15:18.729" v="2604" actId="478"/>
          <ac:spMkLst>
            <pc:docMk/>
            <pc:sldMk cId="1871677651" sldId="270"/>
            <ac:spMk id="3" creationId="{A1BD0FBA-B250-2459-DF3C-2CE9CE832940}"/>
          </ac:spMkLst>
        </pc:spChg>
        <pc:spChg chg="mod">
          <ac:chgData name="Ben Jefferies" userId="8d19fc6c5aeb33de" providerId="LiveId" clId="{0004A507-A9AB-4C2A-A45A-C0E31ACD0465}" dt="2025-10-28T04:15:36.230" v="2619" actId="20577"/>
          <ac:spMkLst>
            <pc:docMk/>
            <pc:sldMk cId="1871677651" sldId="270"/>
            <ac:spMk id="4" creationId="{26BC9103-D035-6E63-BACA-916CF09C09A3}"/>
          </ac:spMkLst>
        </pc:spChg>
        <pc:spChg chg="mod">
          <ac:chgData name="Ben Jefferies" userId="8d19fc6c5aeb33de" providerId="LiveId" clId="{0004A507-A9AB-4C2A-A45A-C0E31ACD0465}" dt="2025-10-28T04:18:43.796" v="2934" actId="20577"/>
          <ac:spMkLst>
            <pc:docMk/>
            <pc:sldMk cId="1871677651" sldId="270"/>
            <ac:spMk id="12" creationId="{236E9D6A-F04C-A986-9E49-3FD5F1C54245}"/>
          </ac:spMkLst>
        </pc:spChg>
        <pc:spChg chg="del">
          <ac:chgData name="Ben Jefferies" userId="8d19fc6c5aeb33de" providerId="LiveId" clId="{0004A507-A9AB-4C2A-A45A-C0E31ACD0465}" dt="2025-10-28T04:11:38.941" v="2594" actId="478"/>
          <ac:spMkLst>
            <pc:docMk/>
            <pc:sldMk cId="1871677651" sldId="270"/>
            <ac:spMk id="13" creationId="{6E44A524-FFB1-7010-8196-000E7DD1E3E5}"/>
          </ac:spMkLst>
        </pc:spChg>
        <pc:picChg chg="add mod">
          <ac:chgData name="Ben Jefferies" userId="8d19fc6c5aeb33de" providerId="LiveId" clId="{0004A507-A9AB-4C2A-A45A-C0E31ACD0465}" dt="2025-10-28T04:15:10.437" v="2603" actId="1076"/>
          <ac:picMkLst>
            <pc:docMk/>
            <pc:sldMk cId="1871677651" sldId="270"/>
            <ac:picMk id="8" creationId="{9873D483-FE36-E7C7-AB8A-015CD0B3C55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6CCA1-BD28-2B3C-10C4-A9B292838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BEA26-670A-22DE-B128-106C773380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62554-7C51-CA3D-175B-53B085472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A672-5F32-4886-99DF-A18B3DFDBD3A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70669-3139-203C-A6B1-FD855C502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27A7D-6AF5-084D-3635-20CCA16E8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3FC0-A67F-42EC-9A12-F325BFB0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36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F6A0C-D6D6-D9FC-3EA3-F23FC801E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7193A1-43B8-F16B-E05C-0D3E9AA39E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565D2-F75E-CA2C-20B8-FC04FD0DE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A672-5F32-4886-99DF-A18B3DFDBD3A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C28A8-4648-FC2A-B3C5-BF70323B4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2A8CC-7A1D-8DB9-96F5-3C3EEE163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3FC0-A67F-42EC-9A12-F325BFB0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57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7E67A4-5AEC-46E7-24DD-3BF700BC6B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E3D572-BAA3-BF08-BADD-4AD4FFE79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8A828-3367-EF8F-3213-0B285EE28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A672-5F32-4886-99DF-A18B3DFDBD3A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D07BD-9C55-2D8F-994D-B6E8318A9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1E3D7-8E6D-C5AE-77A6-FA6096131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3FC0-A67F-42EC-9A12-F325BFB0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24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F1B3-52FC-E902-5B24-B2E731C36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43045-FF94-4764-F7DD-B73E7BE37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4C38D-89A4-A73D-0943-9A23BA903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A672-5F32-4886-99DF-A18B3DFDBD3A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498B1-C106-97FF-F790-A4264620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FE210-80B5-4FF6-4FB8-03E4CF8D1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3FC0-A67F-42EC-9A12-F325BFB0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3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D2687-2D29-48B3-B12C-07C95E37A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F34A7-F153-90C2-2953-D5F578552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3630A-ED32-82BB-A0E9-3B78E3D25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A672-5F32-4886-99DF-A18B3DFDBD3A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5493C-B792-04FC-DABC-84F09C196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27D1E-664C-C64E-2E57-ABE73A16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3FC0-A67F-42EC-9A12-F325BFB0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06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85E5E-8DEA-63D4-9FD4-505E0EFC1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5999E-00C6-E2F7-B5FD-51D3ECF2C7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1711B-E4D6-9B3F-32FC-393DE76DD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A2C26-1FF6-09A1-54D5-486BB0655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A672-5F32-4886-99DF-A18B3DFDBD3A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55B5C5-D2FF-B505-AA23-E879F35EC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3123F-E6CE-03BD-B307-7F2B13913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3FC0-A67F-42EC-9A12-F325BFB0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59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22FCD-071F-B0B2-E94A-1598E55A4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AF396-E8FE-BDDA-ECFE-5267D3E13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8DAA97-62D9-E26F-49D4-D8F17DD417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2B3C42-960F-5930-01C8-9DC874471D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C97F0C-0554-BEE6-3E6F-11A273C629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32B5B8-FE88-6875-83E3-10F78CE92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A672-5F32-4886-99DF-A18B3DFDBD3A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5FD6EE-EACE-7628-207F-D05966DA5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7DDE7B-B44F-8C87-D208-B80B3DE16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3FC0-A67F-42EC-9A12-F325BFB0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03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8F09E-8D4A-4BD0-AFC4-03AB315E1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F608A7-3233-D6D6-7985-2861B2208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A672-5F32-4886-99DF-A18B3DFDBD3A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F51C44-4168-C6F6-9EDE-8DFDB681E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4ECD8-E700-E851-1CF6-3AB8863F6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3FC0-A67F-42EC-9A12-F325BFB0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78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74FE85-9D93-1236-CAFF-918047309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A672-5F32-4886-99DF-A18B3DFDBD3A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AA534D-2E17-B3D7-09F4-2EDCBB87B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962E63-6449-88E1-22BC-43886162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3FC0-A67F-42EC-9A12-F325BFB0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25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F3FB9-799E-6DE3-6E82-FF184B2C8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ACA0F-271C-2265-CEC4-3565A5E89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F0604A-A855-0157-0636-F475CE2F8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E43E75-AD0F-9E8B-D955-8CC91065E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A672-5F32-4886-99DF-A18B3DFDBD3A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C236E-E642-249E-1D78-B623538B5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F4FDA-6C1F-4A27-BB5F-DC60E45BB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3FC0-A67F-42EC-9A12-F325BFB0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19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22CE1-F231-0E5E-5F3F-112824E2F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3ADB4B-801D-6538-CE19-C399C0E643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CD92F-0A6C-54FB-BDAA-C57F890F7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1A0E6-3461-65F7-EF31-AEA6D91C5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A672-5F32-4886-99DF-A18B3DFDBD3A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CDD2DF-E8A7-4E30-306E-D79ACD61C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D6D3B-30C9-7101-C8BC-D1DF40B0B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33FC0-A67F-42EC-9A12-F325BFB0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46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946EE5-575D-089B-6DF8-D2B48A386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A2389-FF1A-ED3E-1A01-CA8CD3FDA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D5A8B-B989-EAA8-33BC-ECBEC953FF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8FA672-5F32-4886-99DF-A18B3DFDBD3A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44461-830D-6D20-3F9C-1D4EEF6001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84CD0-90F0-8AEB-7788-DDEDFB68E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D33FC0-A67F-42EC-9A12-F325BFB0B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849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3CF40-075E-5004-F200-2542E40018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The Student Recruitment Funnel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D611C4-A203-9F49-FF31-AAFEE2112C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Fulfilling NAU’s Strategic Mission</a:t>
            </a:r>
          </a:p>
          <a:p>
            <a:r>
              <a:rPr lang="en-US" dirty="0"/>
              <a:t>Ben Jefferies</a:t>
            </a:r>
          </a:p>
        </p:txBody>
      </p:sp>
      <p:sp>
        <p:nvSpPr>
          <p:cNvPr id="6" name="Artifact">
            <a:extLst>
              <a:ext uri="{FF2B5EF4-FFF2-40B4-BE49-F238E27FC236}">
                <a16:creationId xmlns:a16="http://schemas.microsoft.com/office/drawing/2014/main" id="{B881CF48-91A7-6833-1BD7-250D0B03C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580103"/>
          </a:xfrm>
          <a:prstGeom prst="rect">
            <a:avLst/>
          </a:prstGeom>
          <a:gradFill flip="none" rotWithShape="1">
            <a:gsLst>
              <a:gs pos="10000">
                <a:srgbClr val="172140"/>
              </a:gs>
              <a:gs pos="100000">
                <a:srgbClr val="0066B3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5" name="Figure" descr="NAU: Northern Arizona University.">
            <a:extLst>
              <a:ext uri="{FF2B5EF4-FFF2-40B4-BE49-F238E27FC236}">
                <a16:creationId xmlns:a16="http://schemas.microsoft.com/office/drawing/2014/main" id="{BAE8304C-9BE0-981F-D948-85831D7B3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49" y="132174"/>
            <a:ext cx="6362701" cy="31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411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806912-E32C-D058-7D0C-58B959C836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838C5-8C12-FD70-FD9C-B7FDA78E11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1881A4-1819-3D79-9238-5E493D4EDB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Artifact">
            <a:extLst>
              <a:ext uri="{FF2B5EF4-FFF2-40B4-BE49-F238E27FC236}">
                <a16:creationId xmlns:a16="http://schemas.microsoft.com/office/drawing/2014/main" id="{C92A24BA-F8D1-95F0-53EC-5D111E08C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580103"/>
          </a:xfrm>
          <a:prstGeom prst="rect">
            <a:avLst/>
          </a:prstGeom>
          <a:gradFill flip="none" rotWithShape="1">
            <a:gsLst>
              <a:gs pos="10000">
                <a:srgbClr val="172140"/>
              </a:gs>
              <a:gs pos="100000">
                <a:srgbClr val="0066B3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5" name="Figure" descr="NAU: Northern Arizona University.">
            <a:extLst>
              <a:ext uri="{FF2B5EF4-FFF2-40B4-BE49-F238E27FC236}">
                <a16:creationId xmlns:a16="http://schemas.microsoft.com/office/drawing/2014/main" id="{8FC6B846-6196-24DF-9BD9-CF2221680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49" y="132174"/>
            <a:ext cx="6362701" cy="31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655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D891B7-2542-9866-0354-8D9A078A21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B227C2-38E8-8277-ABB6-2D6CF5C02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6" name="Artifact">
            <a:extLst>
              <a:ext uri="{FF2B5EF4-FFF2-40B4-BE49-F238E27FC236}">
                <a16:creationId xmlns:a16="http://schemas.microsoft.com/office/drawing/2014/main" id="{2787D985-6518-358E-0B6F-4BCEEA098A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580103"/>
          </a:xfrm>
          <a:prstGeom prst="rect">
            <a:avLst/>
          </a:prstGeom>
          <a:gradFill flip="none" rotWithShape="1">
            <a:gsLst>
              <a:gs pos="10000">
                <a:srgbClr val="172140"/>
              </a:gs>
              <a:gs pos="100000">
                <a:srgbClr val="0066B3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5" name="Figure" descr="NAU: Northern Arizona University.">
            <a:extLst>
              <a:ext uri="{FF2B5EF4-FFF2-40B4-BE49-F238E27FC236}">
                <a16:creationId xmlns:a16="http://schemas.microsoft.com/office/drawing/2014/main" id="{31B09752-0451-20D8-9E07-04C3DFADA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49" y="132174"/>
            <a:ext cx="6362701" cy="315753"/>
          </a:xfrm>
          <a:prstGeom prst="rect">
            <a:avLst/>
          </a:prstGeom>
        </p:spPr>
      </p:pic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4D1B9D98-94A7-A361-4E3A-B441BF46933A}"/>
              </a:ext>
            </a:extLst>
          </p:cNvPr>
          <p:cNvSpPr txBox="1">
            <a:spLocks/>
          </p:cNvSpPr>
          <p:nvPr/>
        </p:nvSpPr>
        <p:spPr>
          <a:xfrm>
            <a:off x="715370" y="1652154"/>
            <a:ext cx="5181600" cy="4900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Recommendations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Split methods for Hispanic and Indigenous students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DB52953C-4B45-9EAF-26A5-70E38D973122}"/>
              </a:ext>
            </a:extLst>
          </p:cNvPr>
          <p:cNvSpPr txBox="1">
            <a:spLocks noGrp="1"/>
          </p:cNvSpPr>
          <p:nvPr>
            <p:ph sz="half" idx="2"/>
          </p:nvPr>
        </p:nvSpPr>
        <p:spPr>
          <a:xfrm>
            <a:off x="6172200" y="1652153"/>
            <a:ext cx="5304430" cy="4900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262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CD374-1C7F-DA9D-8AF4-A23A587FA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98607E-230A-2D51-675B-D1C72806A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627FC76-EFD6-A61C-97B0-EA02EDFC3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b="1" dirty="0"/>
              <a:t>3. Analytical Approach</a:t>
            </a:r>
          </a:p>
          <a:p>
            <a:r>
              <a:rPr lang="en-US" dirty="0"/>
              <a:t>Describe the techniques you used to explore the data:</a:t>
            </a:r>
          </a:p>
          <a:p>
            <a:r>
              <a:rPr lang="en-US" b="1" dirty="0"/>
              <a:t>Descriptive Statistics</a:t>
            </a:r>
            <a:r>
              <a:rPr lang="en-US" dirty="0"/>
              <a:t>: Summarized key metrics (e.g., retention rate, average GPA, distribution of financial aid).</a:t>
            </a:r>
          </a:p>
          <a:p>
            <a:r>
              <a:rPr lang="en-US" b="1" dirty="0"/>
              <a:t>Segmentation</a:t>
            </a:r>
            <a:r>
              <a:rPr lang="en-US" dirty="0"/>
              <a:t>: Broke down retention by categories such as: </a:t>
            </a:r>
          </a:p>
          <a:p>
            <a:pPr lvl="1"/>
            <a:r>
              <a:rPr lang="en-US" dirty="0"/>
              <a:t>Residency status (in-state vs. out-of-state)</a:t>
            </a:r>
          </a:p>
          <a:p>
            <a:pPr lvl="1"/>
            <a:r>
              <a:rPr lang="en-US" dirty="0"/>
              <a:t>First-generation status</a:t>
            </a:r>
          </a:p>
          <a:p>
            <a:pPr lvl="1"/>
            <a:r>
              <a:rPr lang="en-US" dirty="0"/>
              <a:t>Academic performance</a:t>
            </a:r>
          </a:p>
          <a:p>
            <a:pPr lvl="1"/>
            <a:r>
              <a:rPr lang="en-US" dirty="0"/>
              <a:t>Financial aid received</a:t>
            </a:r>
          </a:p>
          <a:p>
            <a:r>
              <a:rPr lang="en-US" b="1" dirty="0"/>
              <a:t>Visualization</a:t>
            </a:r>
            <a:r>
              <a:rPr lang="en-US" dirty="0"/>
              <a:t>: Used charts (bar graphs, heatmaps, scatter plots) to highlight trends and relationships.</a:t>
            </a:r>
          </a:p>
          <a:p>
            <a:r>
              <a:rPr lang="en-US" b="1" dirty="0"/>
              <a:t>Predictive Modeling (if applicable)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Logistic regression or decision trees to identify factors most associated with retention.</a:t>
            </a:r>
          </a:p>
          <a:p>
            <a:pPr lvl="1"/>
            <a:r>
              <a:rPr lang="en-US" dirty="0"/>
              <a:t>Feature importance to guide recommendations.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b="1" dirty="0"/>
              <a:t>4. Insights &amp; Interpretation</a:t>
            </a:r>
          </a:p>
          <a:p>
            <a:r>
              <a:rPr lang="en-US" dirty="0"/>
              <a:t>Share what you discovered:</a:t>
            </a:r>
          </a:p>
          <a:p>
            <a:r>
              <a:rPr lang="en-US" dirty="0"/>
              <a:t>Which groups had higher/lower retention?</a:t>
            </a:r>
          </a:p>
          <a:p>
            <a:r>
              <a:rPr lang="en-US" dirty="0"/>
              <a:t>Were there any surprising trends (e.g., aid type vs. retention)?</a:t>
            </a:r>
          </a:p>
          <a:p>
            <a:r>
              <a:rPr lang="en-US" dirty="0"/>
              <a:t>Did any variables strongly correlate with retention outcomes?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b="1" dirty="0"/>
              <a:t>5. Recommendations</a:t>
            </a:r>
          </a:p>
          <a:p>
            <a:r>
              <a:rPr lang="en-US" dirty="0"/>
              <a:t>Offer actionable suggestions based on your findings:</a:t>
            </a:r>
          </a:p>
          <a:p>
            <a:r>
              <a:rPr lang="en-US" dirty="0"/>
              <a:t>Targeted support for at-risk groups.</a:t>
            </a:r>
          </a:p>
          <a:p>
            <a:r>
              <a:rPr lang="en-US" dirty="0"/>
              <a:t>Data-driven outreach strategies.</a:t>
            </a:r>
          </a:p>
          <a:p>
            <a:r>
              <a:rPr lang="en-US" dirty="0"/>
              <a:t>Suggestions for further data collection or analysis (e.g., qualitative surveys, longitudinal tracking).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b="1" dirty="0"/>
              <a:t>6. Tools Used</a:t>
            </a:r>
          </a:p>
          <a:p>
            <a:r>
              <a:rPr lang="en-US" dirty="0"/>
              <a:t>Mention the software/tools you used:</a:t>
            </a:r>
          </a:p>
          <a:p>
            <a:r>
              <a:rPr lang="en-US" dirty="0"/>
              <a:t>Excel, Power BI, Tableau, R, Python (e.g., pandas, seaborn, scikit-learn)</a:t>
            </a:r>
          </a:p>
          <a:p>
            <a:r>
              <a:rPr lang="en-US"/>
              <a:t>Why you chose them (e.g., ease of visualization, statistical modeling capabilities)</a:t>
            </a:r>
          </a:p>
          <a:p>
            <a:endParaRPr lang="en-US"/>
          </a:p>
        </p:txBody>
      </p:sp>
      <p:sp>
        <p:nvSpPr>
          <p:cNvPr id="6" name="Artifact">
            <a:extLst>
              <a:ext uri="{FF2B5EF4-FFF2-40B4-BE49-F238E27FC236}">
                <a16:creationId xmlns:a16="http://schemas.microsoft.com/office/drawing/2014/main" id="{6BDF6A45-60CD-D993-7211-C704495BE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580103"/>
          </a:xfrm>
          <a:prstGeom prst="rect">
            <a:avLst/>
          </a:prstGeom>
          <a:gradFill flip="none" rotWithShape="1">
            <a:gsLst>
              <a:gs pos="10000">
                <a:srgbClr val="172140"/>
              </a:gs>
              <a:gs pos="100000">
                <a:srgbClr val="0066B3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5" name="Figure" descr="NAU: Northern Arizona University.">
            <a:extLst>
              <a:ext uri="{FF2B5EF4-FFF2-40B4-BE49-F238E27FC236}">
                <a16:creationId xmlns:a16="http://schemas.microsoft.com/office/drawing/2014/main" id="{23A0B47C-CAFB-6659-C65A-AC20F95DD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49" y="132174"/>
            <a:ext cx="6362701" cy="31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42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5678F1-9A85-9948-A6A7-66AC0DE992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2B5D9-5E50-D029-9141-56E3E9CF01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157585-AE2A-CD56-DE75-A235DE3171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Artifact">
            <a:extLst>
              <a:ext uri="{FF2B5EF4-FFF2-40B4-BE49-F238E27FC236}">
                <a16:creationId xmlns:a16="http://schemas.microsoft.com/office/drawing/2014/main" id="{360E8981-644D-A647-D9C4-2C9DD2E91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580103"/>
          </a:xfrm>
          <a:prstGeom prst="rect">
            <a:avLst/>
          </a:prstGeom>
          <a:gradFill flip="none" rotWithShape="1">
            <a:gsLst>
              <a:gs pos="10000">
                <a:srgbClr val="172140"/>
              </a:gs>
              <a:gs pos="100000">
                <a:srgbClr val="0066B3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5" name="Figure" descr="NAU: Northern Arizona University.">
            <a:extLst>
              <a:ext uri="{FF2B5EF4-FFF2-40B4-BE49-F238E27FC236}">
                <a16:creationId xmlns:a16="http://schemas.microsoft.com/office/drawing/2014/main" id="{52DD1FBC-2F9F-9379-987E-A177A1E7C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49" y="132174"/>
            <a:ext cx="6362701" cy="31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521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AEF350-E3DC-EADE-4CB6-49C2F124B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C5F8A2-18E6-1072-B42F-F25816982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6" name="Artifact">
            <a:extLst>
              <a:ext uri="{FF2B5EF4-FFF2-40B4-BE49-F238E27FC236}">
                <a16:creationId xmlns:a16="http://schemas.microsoft.com/office/drawing/2014/main" id="{901A4341-ABA2-DD5D-BF59-7AE59BE34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580103"/>
          </a:xfrm>
          <a:prstGeom prst="rect">
            <a:avLst/>
          </a:prstGeom>
          <a:gradFill flip="none" rotWithShape="1">
            <a:gsLst>
              <a:gs pos="10000">
                <a:srgbClr val="172140"/>
              </a:gs>
              <a:gs pos="100000">
                <a:srgbClr val="0066B3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5" name="Figure" descr="NAU: Northern Arizona University.">
            <a:extLst>
              <a:ext uri="{FF2B5EF4-FFF2-40B4-BE49-F238E27FC236}">
                <a16:creationId xmlns:a16="http://schemas.microsoft.com/office/drawing/2014/main" id="{B77793AB-BCB1-B93A-83B1-6DBB2756B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49" y="132174"/>
            <a:ext cx="6362701" cy="3157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D4765C-1227-7441-9FEC-49182102E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2028" y="1693449"/>
            <a:ext cx="6507941" cy="466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471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FE8571-7104-591A-33A8-72897B7E75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00154C-4546-228C-5EC5-93942BADA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Analysis Purpose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FB72467-9585-A0AB-2282-DE27D092C2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Objective: uncover patterns and insights in student enrollment and retention during a fall admissions cycle.</a:t>
            </a:r>
          </a:p>
          <a:p>
            <a:r>
              <a:rPr lang="en-US" dirty="0"/>
              <a:t>Framework: data and trends are assessed through the lens of NAU’s </a:t>
            </a:r>
            <a:r>
              <a:rPr lang="en-US" i="1" dirty="0"/>
              <a:t>Elevating Excellence </a:t>
            </a:r>
            <a:r>
              <a:rPr lang="en-US" dirty="0"/>
              <a:t>strategic roadmap.</a:t>
            </a:r>
          </a:p>
          <a:p>
            <a:pPr lvl="1"/>
            <a:r>
              <a:rPr lang="en-US" dirty="0"/>
              <a:t>Primary Research Questions: </a:t>
            </a:r>
          </a:p>
        </p:txBody>
      </p:sp>
      <p:sp>
        <p:nvSpPr>
          <p:cNvPr id="6" name="Artifact">
            <a:extLst>
              <a:ext uri="{FF2B5EF4-FFF2-40B4-BE49-F238E27FC236}">
                <a16:creationId xmlns:a16="http://schemas.microsoft.com/office/drawing/2014/main" id="{65181F08-2E6A-CD5E-B191-03E43BAA1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580103"/>
          </a:xfrm>
          <a:prstGeom prst="rect">
            <a:avLst/>
          </a:prstGeom>
          <a:gradFill flip="none" rotWithShape="1">
            <a:gsLst>
              <a:gs pos="10000">
                <a:srgbClr val="172140"/>
              </a:gs>
              <a:gs pos="100000">
                <a:srgbClr val="0066B3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5" name="Figure" descr="NAU: Northern Arizona University.">
            <a:extLst>
              <a:ext uri="{FF2B5EF4-FFF2-40B4-BE49-F238E27FC236}">
                <a16:creationId xmlns:a16="http://schemas.microsoft.com/office/drawing/2014/main" id="{0699236A-4606-7FE8-1E5F-297000726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49" y="132174"/>
            <a:ext cx="6362701" cy="31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494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63CC79-BEE7-DA11-FBC2-DE4EEAEA60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4E0906-1CCA-F9F0-3F71-031A71AE1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EBFA053-4132-A9E3-8AA5-BE6BA4D6F5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r>
              <a:rPr lang="en-US" dirty="0"/>
              <a:t>Data Review – Reviewed data and dictionary </a:t>
            </a:r>
          </a:p>
          <a:p>
            <a:r>
              <a:rPr lang="en-US" dirty="0"/>
              <a:t>Data Cleaning and Exploration – R, Excel</a:t>
            </a:r>
          </a:p>
          <a:p>
            <a:pPr lvl="1"/>
            <a:r>
              <a:rPr lang="en-US" dirty="0"/>
              <a:t>Example: .xlsx file date errors in ‘Accept Date’ field</a:t>
            </a:r>
          </a:p>
          <a:p>
            <a:pPr lvl="1"/>
            <a:r>
              <a:rPr lang="en-US" dirty="0"/>
              <a:t>Example: null values in ‘Offered Aid Amount’ converted to 0</a:t>
            </a:r>
          </a:p>
          <a:p>
            <a:pPr lvl="1"/>
            <a:r>
              <a:rPr lang="en-US" dirty="0"/>
              <a:t>Example: derived variables for GPA bands, admit to accept time elapsed</a:t>
            </a:r>
          </a:p>
          <a:p>
            <a:r>
              <a:rPr lang="en-US" dirty="0"/>
              <a:t> Descriptive Statistics – R, </a:t>
            </a:r>
            <a:r>
              <a:rPr lang="en-US" dirty="0" err="1"/>
              <a:t>PowerBI</a:t>
            </a:r>
            <a:endParaRPr lang="en-US" dirty="0"/>
          </a:p>
          <a:p>
            <a:pPr lvl="1"/>
            <a:r>
              <a:rPr lang="en-US" dirty="0"/>
              <a:t>Segmentation by key demographics highlighted in </a:t>
            </a:r>
            <a:r>
              <a:rPr lang="en-US" i="1" dirty="0"/>
              <a:t>Elevating Excellence</a:t>
            </a:r>
          </a:p>
          <a:p>
            <a:r>
              <a:rPr lang="en-US" dirty="0"/>
              <a:t>Visualizations – R, </a:t>
            </a:r>
            <a:r>
              <a:rPr lang="en-US" dirty="0" err="1"/>
              <a:t>PowerBI</a:t>
            </a:r>
            <a:endParaRPr lang="en-US" dirty="0"/>
          </a:p>
          <a:p>
            <a:r>
              <a:rPr lang="en-US" dirty="0"/>
              <a:t>Modeling - R</a:t>
            </a:r>
          </a:p>
          <a:p>
            <a:endParaRPr lang="en-US" dirty="0"/>
          </a:p>
        </p:txBody>
      </p:sp>
      <p:sp>
        <p:nvSpPr>
          <p:cNvPr id="6" name="Artifact">
            <a:extLst>
              <a:ext uri="{FF2B5EF4-FFF2-40B4-BE49-F238E27FC236}">
                <a16:creationId xmlns:a16="http://schemas.microsoft.com/office/drawing/2014/main" id="{FDCA008E-EC18-707E-AC92-3339E6F09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580103"/>
          </a:xfrm>
          <a:prstGeom prst="rect">
            <a:avLst/>
          </a:prstGeom>
          <a:gradFill flip="none" rotWithShape="1">
            <a:gsLst>
              <a:gs pos="10000">
                <a:srgbClr val="172140"/>
              </a:gs>
              <a:gs pos="100000">
                <a:srgbClr val="0066B3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5" name="Figure" descr="NAU: Northern Arizona University.">
            <a:extLst>
              <a:ext uri="{FF2B5EF4-FFF2-40B4-BE49-F238E27FC236}">
                <a16:creationId xmlns:a16="http://schemas.microsoft.com/office/drawing/2014/main" id="{3C5C134C-B9C5-2F86-8D33-8551BA08C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49" y="132174"/>
            <a:ext cx="6362701" cy="31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990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74A0A6-46E5-ADCB-C2D5-72B0911B59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1DC09F-86D9-F93A-EDC1-056C49569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7FE88C6-21C9-5A24-FABB-6CECF5BD20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2666" y="1825625"/>
            <a:ext cx="5181600" cy="4351338"/>
          </a:xfrm>
        </p:spPr>
        <p:txBody>
          <a:bodyPr/>
          <a:lstStyle/>
          <a:p>
            <a:r>
              <a:rPr lang="en-US" dirty="0"/>
              <a:t>Admissions Funnel – overall data (chart)</a:t>
            </a:r>
          </a:p>
          <a:p>
            <a:r>
              <a:rPr lang="en-US" dirty="0"/>
              <a:t>Breakdown by ethnicity (highlights with table data)</a:t>
            </a:r>
          </a:p>
          <a:p>
            <a:r>
              <a:rPr lang="en-US" dirty="0"/>
              <a:t>Highlight Indigenous/Hispanic student trends, recommendations</a:t>
            </a:r>
          </a:p>
          <a:p>
            <a:r>
              <a:rPr lang="en-US" dirty="0"/>
              <a:t>What factors play a role in accepting admission? (logistic regression)</a:t>
            </a:r>
          </a:p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16F0D2B-B627-A3A7-4911-54530FC94C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Disconnect with statewide/online campuses, lots of accept, very few enrolls</a:t>
            </a:r>
          </a:p>
        </p:txBody>
      </p:sp>
      <p:sp>
        <p:nvSpPr>
          <p:cNvPr id="6" name="Artifact">
            <a:extLst>
              <a:ext uri="{FF2B5EF4-FFF2-40B4-BE49-F238E27FC236}">
                <a16:creationId xmlns:a16="http://schemas.microsoft.com/office/drawing/2014/main" id="{45867D78-2E28-B8BE-4041-116278765E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580103"/>
          </a:xfrm>
          <a:prstGeom prst="rect">
            <a:avLst/>
          </a:prstGeom>
          <a:gradFill flip="none" rotWithShape="1">
            <a:gsLst>
              <a:gs pos="10000">
                <a:srgbClr val="172140"/>
              </a:gs>
              <a:gs pos="100000">
                <a:srgbClr val="0066B3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5" name="Figure" descr="NAU: Northern Arizona University.">
            <a:extLst>
              <a:ext uri="{FF2B5EF4-FFF2-40B4-BE49-F238E27FC236}">
                <a16:creationId xmlns:a16="http://schemas.microsoft.com/office/drawing/2014/main" id="{14FCC580-9797-7B85-7482-624C24E6E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49" y="132174"/>
            <a:ext cx="6362701" cy="31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634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54B77D-7245-ED93-73EA-85566DC225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783E9A-D092-BBEB-DC47-7F453ADF9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The Admissions Funnel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DBD2220-21AB-27D1-64F4-756EE7C054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F43080D-2134-6D6B-33B8-57E618DDFC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Artifact">
            <a:extLst>
              <a:ext uri="{FF2B5EF4-FFF2-40B4-BE49-F238E27FC236}">
                <a16:creationId xmlns:a16="http://schemas.microsoft.com/office/drawing/2014/main" id="{2C55A5C7-7E7C-7AC5-3789-1FCBDC33E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580103"/>
          </a:xfrm>
          <a:prstGeom prst="rect">
            <a:avLst/>
          </a:prstGeom>
          <a:gradFill flip="none" rotWithShape="1">
            <a:gsLst>
              <a:gs pos="10000">
                <a:srgbClr val="172140"/>
              </a:gs>
              <a:gs pos="100000">
                <a:srgbClr val="0066B3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5" name="Figure" descr="NAU: Northern Arizona University.">
            <a:extLst>
              <a:ext uri="{FF2B5EF4-FFF2-40B4-BE49-F238E27FC236}">
                <a16:creationId xmlns:a16="http://schemas.microsoft.com/office/drawing/2014/main" id="{0A127AC3-45C7-B9D8-5759-B680B5F48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49" y="132174"/>
            <a:ext cx="6362701" cy="3157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86C7C5-598C-41C4-71D1-DE4CB5C49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613" y="1693449"/>
            <a:ext cx="10988187" cy="308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349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994940-6724-2CB5-4872-D7770B591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6DFDC2-A939-767B-D568-C128AE8AF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Ethnicity and the Funnel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2F1CDCD-6B23-3A5A-2F48-CB057F9B68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7266" y="1825625"/>
            <a:ext cx="5009633" cy="4351338"/>
          </a:xfrm>
        </p:spPr>
        <p:txBody>
          <a:bodyPr/>
          <a:lstStyle/>
          <a:p>
            <a:r>
              <a:rPr lang="en-US" dirty="0"/>
              <a:t>Each column shows the total students of that ethnicity and the percentage of all students at that stage.</a:t>
            </a:r>
          </a:p>
          <a:p>
            <a:r>
              <a:rPr lang="en-US" dirty="0"/>
              <a:t>White students, and those identifying as Two or More increased their percentage of the total student population from the admitted stage to the retained stage.</a:t>
            </a:r>
          </a:p>
          <a:p>
            <a:endParaRPr lang="en-US"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CCD6CA48-4BDF-103C-5628-05CBBF73E2E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79031429"/>
              </p:ext>
            </p:extLst>
          </p:nvPr>
        </p:nvGraphicFramePr>
        <p:xfrm>
          <a:off x="6095999" y="1345002"/>
          <a:ext cx="5925067" cy="5380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576">
                  <a:extLst>
                    <a:ext uri="{9D8B030D-6E8A-4147-A177-3AD203B41FA5}">
                      <a16:colId xmlns:a16="http://schemas.microsoft.com/office/drawing/2014/main" val="3860376233"/>
                    </a:ext>
                  </a:extLst>
                </a:gridCol>
                <a:gridCol w="1189800">
                  <a:extLst>
                    <a:ext uri="{9D8B030D-6E8A-4147-A177-3AD203B41FA5}">
                      <a16:colId xmlns:a16="http://schemas.microsoft.com/office/drawing/2014/main" val="1512756241"/>
                    </a:ext>
                  </a:extLst>
                </a:gridCol>
                <a:gridCol w="1221550">
                  <a:extLst>
                    <a:ext uri="{9D8B030D-6E8A-4147-A177-3AD203B41FA5}">
                      <a16:colId xmlns:a16="http://schemas.microsoft.com/office/drawing/2014/main" val="2330588876"/>
                    </a:ext>
                  </a:extLst>
                </a:gridCol>
                <a:gridCol w="1102678">
                  <a:extLst>
                    <a:ext uri="{9D8B030D-6E8A-4147-A177-3AD203B41FA5}">
                      <a16:colId xmlns:a16="http://schemas.microsoft.com/office/drawing/2014/main" val="1735902434"/>
                    </a:ext>
                  </a:extLst>
                </a:gridCol>
                <a:gridCol w="1160463">
                  <a:extLst>
                    <a:ext uri="{9D8B030D-6E8A-4147-A177-3AD203B41FA5}">
                      <a16:colId xmlns:a16="http://schemas.microsoft.com/office/drawing/2014/main" val="3856288653"/>
                    </a:ext>
                  </a:extLst>
                </a:gridCol>
              </a:tblGrid>
              <a:tr h="617963">
                <a:tc>
                  <a:txBody>
                    <a:bodyPr/>
                    <a:lstStyle/>
                    <a:p>
                      <a:r>
                        <a:rPr lang="en-US" dirty="0" err="1"/>
                        <a:t>Ipeds</a:t>
                      </a:r>
                      <a:r>
                        <a:rPr lang="en-US" dirty="0"/>
                        <a:t> Ethnicity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Admitted</a:t>
                      </a:r>
                    </a:p>
                    <a:p>
                      <a:r>
                        <a:rPr lang="en-US" dirty="0"/>
                        <a:t>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Accepted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Enrolled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Retained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373994"/>
                  </a:ext>
                </a:extLst>
              </a:tr>
              <a:tr h="62715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American Indian/Alaska Native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554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(1.6%)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198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(2.4%)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155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(2.3%)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97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(2%)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63280380"/>
                  </a:ext>
                </a:extLst>
              </a:tr>
              <a:tr h="57358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Asian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1521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(4.4%)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178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(2.1%)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146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(2.1%)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119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(2.8%)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3560635"/>
                  </a:ext>
                </a:extLst>
              </a:tr>
              <a:tr h="57358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Black/African American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1858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(5.4%)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343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(4.1%)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244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(3.6%)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138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(2.8%)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8714173"/>
                  </a:ext>
                </a:extLst>
              </a:tr>
              <a:tr h="57358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Hispanic/Latino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12372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(35.7%)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2304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(27.5%)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1718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(25.4%)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1164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(23.7%)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6680494"/>
                  </a:ext>
                </a:extLst>
              </a:tr>
              <a:tr h="62715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Native Hawaiian/Oth Pac Island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192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(0.6%)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34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(0.4%)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24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(0.3%)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(0.3%)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13873393"/>
                  </a:ext>
                </a:extLst>
              </a:tr>
              <a:tr h="57358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Not Specified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475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(1.4%)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84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(1%)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69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(1%)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45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(.9%)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3493241"/>
                  </a:ext>
                </a:extLst>
              </a:tr>
              <a:tr h="57358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Two or More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2304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(6.6%)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567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(6.8%)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460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(6.8%)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335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(6.8%)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48790798"/>
                  </a:ext>
                </a:extLst>
              </a:tr>
              <a:tr h="57358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White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15352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(44.3%)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4671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(55.8%)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3945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(58.3%_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2998</a:t>
                      </a:r>
                    </a:p>
                    <a:p>
                      <a:pPr algn="ctr" fontAlgn="b"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(61%)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26726175"/>
                  </a:ext>
                </a:extLst>
              </a:tr>
            </a:tbl>
          </a:graphicData>
        </a:graphic>
      </p:graphicFrame>
      <p:sp>
        <p:nvSpPr>
          <p:cNvPr id="6" name="Artifact">
            <a:extLst>
              <a:ext uri="{FF2B5EF4-FFF2-40B4-BE49-F238E27FC236}">
                <a16:creationId xmlns:a16="http://schemas.microsoft.com/office/drawing/2014/main" id="{0D1B7B23-BCC9-4FE3-CB9B-4C1DA6EEB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580103"/>
          </a:xfrm>
          <a:prstGeom prst="rect">
            <a:avLst/>
          </a:prstGeom>
          <a:gradFill flip="none" rotWithShape="1">
            <a:gsLst>
              <a:gs pos="10000">
                <a:srgbClr val="172140"/>
              </a:gs>
              <a:gs pos="100000">
                <a:srgbClr val="0066B3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5" name="Figure" descr="NAU: Northern Arizona University.">
            <a:extLst>
              <a:ext uri="{FF2B5EF4-FFF2-40B4-BE49-F238E27FC236}">
                <a16:creationId xmlns:a16="http://schemas.microsoft.com/office/drawing/2014/main" id="{943B7455-6ACD-C27A-727E-0701FE91C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49" y="132174"/>
            <a:ext cx="6362701" cy="31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109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405D8-9F51-6B7E-F4CA-9FB29B288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D06F6C-C0F0-6C50-D8F5-DDD4309AD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Trends in the Hispanic and Indigenous Funnel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C693F00-9CBA-2632-89A2-D68C126DC3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70" y="1652154"/>
            <a:ext cx="4112033" cy="49002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NAU’s strategic roadmap calls for the student body to reflect AZ’s state demographics </a:t>
            </a:r>
          </a:p>
          <a:p>
            <a:pPr lvl="1"/>
            <a:r>
              <a:rPr lang="en-US" dirty="0"/>
              <a:t>Hispanics: 31%</a:t>
            </a:r>
          </a:p>
          <a:p>
            <a:pPr lvl="1"/>
            <a:r>
              <a:rPr lang="en-US" dirty="0"/>
              <a:t>Indigenous: 3.4%</a:t>
            </a:r>
          </a:p>
          <a:p>
            <a:r>
              <a:rPr lang="en-US" dirty="0"/>
              <a:t>Split Recommendations</a:t>
            </a:r>
          </a:p>
          <a:p>
            <a:pPr lvl="1"/>
            <a:r>
              <a:rPr lang="en-US" dirty="0"/>
              <a:t>Promote acceptance and enrollment with Hispanic students</a:t>
            </a:r>
          </a:p>
          <a:p>
            <a:pPr lvl="1"/>
            <a:r>
              <a:rPr lang="en-US" dirty="0"/>
              <a:t>Recruit more heavily for indigenous students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Artifact">
            <a:extLst>
              <a:ext uri="{FF2B5EF4-FFF2-40B4-BE49-F238E27FC236}">
                <a16:creationId xmlns:a16="http://schemas.microsoft.com/office/drawing/2014/main" id="{D681E2DB-B946-543B-D16C-2351CD0BF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580103"/>
          </a:xfrm>
          <a:prstGeom prst="rect">
            <a:avLst/>
          </a:prstGeom>
          <a:gradFill flip="none" rotWithShape="1">
            <a:gsLst>
              <a:gs pos="10000">
                <a:srgbClr val="172140"/>
              </a:gs>
              <a:gs pos="100000">
                <a:srgbClr val="0066B3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5" name="Figure" descr="NAU: Northern Arizona University.">
            <a:extLst>
              <a:ext uri="{FF2B5EF4-FFF2-40B4-BE49-F238E27FC236}">
                <a16:creationId xmlns:a16="http://schemas.microsoft.com/office/drawing/2014/main" id="{42F38245-2618-C17D-F96B-8EA384134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49" y="132174"/>
            <a:ext cx="6362701" cy="315753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AD7B81B-9DAA-6010-AB40-1DE2EEE30F4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1D774D-BBCE-09D0-AB39-601F95C00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0233" y="1444744"/>
            <a:ext cx="7094483" cy="491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064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BCF340-49BD-09A8-FF34-E30FDF0E2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7D353A-60BF-2578-46ED-240B6F5E0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Factors that Drive Acceptance</a:t>
            </a:r>
          </a:p>
        </p:txBody>
      </p:sp>
      <p:sp>
        <p:nvSpPr>
          <p:cNvPr id="6" name="Artifact">
            <a:extLst>
              <a:ext uri="{FF2B5EF4-FFF2-40B4-BE49-F238E27FC236}">
                <a16:creationId xmlns:a16="http://schemas.microsoft.com/office/drawing/2014/main" id="{81C9DEA9-8218-A25E-3296-E42D670B2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580103"/>
          </a:xfrm>
          <a:prstGeom prst="rect">
            <a:avLst/>
          </a:prstGeom>
          <a:gradFill flip="none" rotWithShape="1">
            <a:gsLst>
              <a:gs pos="10000">
                <a:srgbClr val="172140"/>
              </a:gs>
              <a:gs pos="100000">
                <a:srgbClr val="0066B3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5" name="Figure" descr="NAU: Northern Arizona University.">
            <a:extLst>
              <a:ext uri="{FF2B5EF4-FFF2-40B4-BE49-F238E27FC236}">
                <a16:creationId xmlns:a16="http://schemas.microsoft.com/office/drawing/2014/main" id="{47442905-58A8-9599-11B0-3F206F955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49" y="132174"/>
            <a:ext cx="6362701" cy="315753"/>
          </a:xfrm>
          <a:prstGeom prst="rect">
            <a:avLst/>
          </a:prstGeom>
        </p:spPr>
      </p:pic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5FA47949-860C-57CB-0F90-9818422FEBAD}"/>
              </a:ext>
            </a:extLst>
          </p:cNvPr>
          <p:cNvSpPr txBox="1">
            <a:spLocks/>
          </p:cNvSpPr>
          <p:nvPr/>
        </p:nvSpPr>
        <p:spPr>
          <a:xfrm>
            <a:off x="715370" y="1652154"/>
            <a:ext cx="5181600" cy="4900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Percent of students receiving aid: </a:t>
            </a:r>
          </a:p>
          <a:p>
            <a:r>
              <a:rPr lang="en-US" dirty="0"/>
              <a:t>Average Financial Aid package:</a:t>
            </a:r>
          </a:p>
          <a:p>
            <a:r>
              <a:rPr lang="en-US" dirty="0"/>
              <a:t>Average time between admission and acceptance:</a:t>
            </a:r>
          </a:p>
          <a:p>
            <a:r>
              <a:rPr lang="en-US" dirty="0"/>
              <a:t>Does increasing Financial Aid decrease time to acceptance?</a:t>
            </a:r>
          </a:p>
          <a:p>
            <a:pPr lvl="1"/>
            <a:r>
              <a:rPr lang="en-US" dirty="0"/>
              <a:t>NO</a:t>
            </a:r>
          </a:p>
          <a:p>
            <a:pPr lvl="1"/>
            <a:r>
              <a:rPr lang="en-US" dirty="0"/>
              <a:t>Each $1000 in aid is associated with 3 extra days between admission and acceptance 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15DC784C-7E94-4DD1-3B72-FB9A2D3395F9}"/>
              </a:ext>
            </a:extLst>
          </p:cNvPr>
          <p:cNvSpPr txBox="1">
            <a:spLocks noGrp="1"/>
          </p:cNvSpPr>
          <p:nvPr>
            <p:ph sz="half" idx="2"/>
          </p:nvPr>
        </p:nvSpPr>
        <p:spPr>
          <a:xfrm>
            <a:off x="6172200" y="1652153"/>
            <a:ext cx="5304430" cy="4900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Increased Financial Aid does increase likelihood of a student accepting their offer</a:t>
            </a:r>
          </a:p>
          <a:p>
            <a:pPr lvl="1"/>
            <a:r>
              <a:rPr lang="en-US" dirty="0"/>
              <a:t>$1000 in aid increases the probability of accepting by 4%</a:t>
            </a:r>
          </a:p>
          <a:p>
            <a:pPr lvl="1"/>
            <a:r>
              <a:rPr lang="en-US" dirty="0"/>
              <a:t>No difference between ethnic groups</a:t>
            </a:r>
          </a:p>
          <a:p>
            <a:pPr lvl="1"/>
            <a:r>
              <a:rPr lang="en-US" dirty="0"/>
              <a:t>Logistic Regression Model – all coefficients significant (p &lt; 0.01)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17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36DBAA-D7F9-9CED-3098-21743F9105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BC9103-D035-6E63-BACA-916CF09C0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Online Troubles</a:t>
            </a:r>
          </a:p>
        </p:txBody>
      </p:sp>
      <p:sp>
        <p:nvSpPr>
          <p:cNvPr id="6" name="Artifact">
            <a:extLst>
              <a:ext uri="{FF2B5EF4-FFF2-40B4-BE49-F238E27FC236}">
                <a16:creationId xmlns:a16="http://schemas.microsoft.com/office/drawing/2014/main" id="{98ED9B5B-3AA3-EA71-BCD6-B8F08D14E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580103"/>
          </a:xfrm>
          <a:prstGeom prst="rect">
            <a:avLst/>
          </a:prstGeom>
          <a:gradFill flip="none" rotWithShape="1">
            <a:gsLst>
              <a:gs pos="10000">
                <a:srgbClr val="172140"/>
              </a:gs>
              <a:gs pos="100000">
                <a:srgbClr val="0066B3"/>
              </a:gs>
            </a:gsLst>
            <a:lin ang="189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pic>
        <p:nvPicPr>
          <p:cNvPr id="5" name="Figure" descr="NAU: Northern Arizona University.">
            <a:extLst>
              <a:ext uri="{FF2B5EF4-FFF2-40B4-BE49-F238E27FC236}">
                <a16:creationId xmlns:a16="http://schemas.microsoft.com/office/drawing/2014/main" id="{397510E6-C230-50D4-BD45-B6FEE6397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49" y="132174"/>
            <a:ext cx="6362701" cy="315753"/>
          </a:xfrm>
          <a:prstGeom prst="rect">
            <a:avLst/>
          </a:prstGeom>
        </p:spPr>
      </p:pic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36E9D6A-F04C-A986-9E49-3FD5F1C54245}"/>
              </a:ext>
            </a:extLst>
          </p:cNvPr>
          <p:cNvSpPr txBox="1">
            <a:spLocks/>
          </p:cNvSpPr>
          <p:nvPr/>
        </p:nvSpPr>
        <p:spPr>
          <a:xfrm>
            <a:off x="715370" y="1652154"/>
            <a:ext cx="5181600" cy="4900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Online Education is another critical component of the Elevating Excellence strategic roadmap</a:t>
            </a:r>
          </a:p>
          <a:p>
            <a:r>
              <a:rPr lang="en-US" dirty="0"/>
              <a:t>Incentives and student behavior are the reverse of in-person programs</a:t>
            </a:r>
          </a:p>
          <a:p>
            <a:r>
              <a:rPr lang="en-US" dirty="0"/>
              <a:t>Recommendation: </a:t>
            </a:r>
          </a:p>
          <a:p>
            <a:pPr lvl="1"/>
            <a:r>
              <a:rPr lang="en-US" dirty="0"/>
              <a:t>Incentives for students </a:t>
            </a:r>
            <a:r>
              <a:rPr lang="en-US"/>
              <a:t>to enroll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73D483-FE36-E7C7-AB8A-015CD0B3C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430" y="712277"/>
            <a:ext cx="5181600" cy="5878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677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810</Words>
  <Application>Microsoft Office PowerPoint</Application>
  <PresentationFormat>Widescreen</PresentationFormat>
  <Paragraphs>164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Aptos Narrow</vt:lpstr>
      <vt:lpstr>Arial</vt:lpstr>
      <vt:lpstr>Office Theme</vt:lpstr>
      <vt:lpstr>The Student Recruitment Funnel</vt:lpstr>
      <vt:lpstr>Analysis Purpose</vt:lpstr>
      <vt:lpstr>Methodology</vt:lpstr>
      <vt:lpstr>Outline</vt:lpstr>
      <vt:lpstr>The Admissions Funnel</vt:lpstr>
      <vt:lpstr>Ethnicity and the Funnel</vt:lpstr>
      <vt:lpstr>Trends in the Hispanic and Indigenous Funnel</vt:lpstr>
      <vt:lpstr>Factors that Drive Acceptance</vt:lpstr>
      <vt:lpstr>Online Troubles</vt:lpstr>
      <vt:lpstr>PowerPoint Presentation</vt:lpstr>
      <vt:lpstr>Conclusion</vt:lpstr>
      <vt:lpstr>PowerPoint Presentation</vt:lpstr>
      <vt:lpstr>PowerPoint Presentation</vt:lpstr>
      <vt:lpstr>Logistic Regression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 Jefferies</dc:creator>
  <cp:lastModifiedBy>Ben Jefferies</cp:lastModifiedBy>
  <cp:revision>3</cp:revision>
  <dcterms:created xsi:type="dcterms:W3CDTF">2025-10-27T19:56:19Z</dcterms:created>
  <dcterms:modified xsi:type="dcterms:W3CDTF">2025-10-28T04:19:01Z</dcterms:modified>
</cp:coreProperties>
</file>