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Pwd" TargetMode="External" /><Relationship Id="rId3" Type="http://schemas.openxmlformats.org/officeDocument/2006/relationships/hyperlink" Target="https://en.wikipedia.org/wiki/Ls" TargetMode="External" /><Relationship Id="rId4" Type="http://schemas.openxmlformats.org/officeDocument/2006/relationships/hyperlink" Target="https://en.wikipedia.org/wiki/Cd_(command)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Github: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Brock</a:t>
            </a:r>
            <a:r>
              <a:rPr/>
              <a:t> </a:t>
            </a:r>
            <a:r>
              <a:rPr/>
              <a:t>Kamrath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1/18/2021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Happy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GtHub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on </a:t>
            </a:r>
            <a:r>
              <a:rPr i="1"/>
              <a:t>Section 1: Installation</a:t>
            </a:r>
          </a:p>
          <a:p>
            <a:pPr lvl="1"/>
            <a:r>
              <a:rPr/>
              <a:t>You all should have</a:t>
            </a:r>
          </a:p>
          <a:p>
            <a:pPr lvl="2"/>
            <a:r>
              <a:rPr/>
              <a:t>A GitHub account with an acceptable user name</a:t>
            </a:r>
          </a:p>
          <a:p>
            <a:pPr lvl="2"/>
            <a:r>
              <a:rPr/>
              <a:t>Upgraded your RStudio to 4.0.3</a:t>
            </a:r>
          </a:p>
          <a:p>
            <a:pPr lvl="2"/>
            <a:r>
              <a:rPr/>
              <a:t>Installed and introduced yourself to Git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shell is a program that allows you to run programs on your computer</a:t>
            </a:r>
          </a:p>
          <a:p>
            <a:pPr lvl="2"/>
            <a:r>
              <a:rPr/>
              <a:t>Similar to “terminal”, “command line”, and “console”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Shell</a:t>
            </a:r>
            <a:r>
              <a:rPr/>
              <a:t> </a:t>
            </a: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hlinkClick r:id="rId2"/>
                <a:latin typeface="Courier"/>
              </a:rPr>
              <a:t>pwd</a:t>
            </a:r>
            <a:r>
              <a:rPr/>
              <a:t> (</a:t>
            </a:r>
            <a:r>
              <a:rPr b="1"/>
              <a:t>p</a:t>
            </a:r>
            <a:r>
              <a:rPr/>
              <a:t>rint </a:t>
            </a:r>
            <a:r>
              <a:rPr b="1"/>
              <a:t>w</a:t>
            </a:r>
            <a:r>
              <a:rPr/>
              <a:t>orking </a:t>
            </a:r>
            <a:r>
              <a:rPr b="1"/>
              <a:t>d</a:t>
            </a:r>
            <a:r>
              <a:rPr/>
              <a:t>irectory).</a:t>
            </a:r>
          </a:p>
          <a:p>
            <a:pPr lvl="2"/>
            <a:r>
              <a:rPr/>
              <a:t>Shows directory or “folder” you are currently operating in. This is not necessarily the same as the </a:t>
            </a:r>
            <a:r>
              <a:rPr sz="1800">
                <a:latin typeface="Courier"/>
              </a:rPr>
              <a:t>R</a:t>
            </a:r>
            <a:r>
              <a:rPr/>
              <a:t> working directory you get from </a:t>
            </a:r>
            <a:r>
              <a:rPr sz="1800">
                <a:latin typeface="Courier"/>
              </a:rPr>
              <a:t>getwd()</a:t>
            </a:r>
            <a:r>
              <a:rPr/>
              <a:t>.</a:t>
            </a:r>
          </a:p>
          <a:p>
            <a:pPr lvl="1"/>
            <a:r>
              <a:rPr sz="1800">
                <a:hlinkClick r:id="rId3"/>
                <a:latin typeface="Courier"/>
              </a:rPr>
              <a:t>ls</a:t>
            </a:r>
            <a:r>
              <a:rPr/>
              <a:t> (</a:t>
            </a:r>
            <a:r>
              <a:rPr b="1"/>
              <a:t>l</a:t>
            </a:r>
            <a:r>
              <a:rPr/>
              <a:t>i</a:t>
            </a:r>
            <a:r>
              <a:rPr b="1"/>
              <a:t>s</a:t>
            </a:r>
            <a:r>
              <a:rPr/>
              <a:t>t files).</a:t>
            </a:r>
          </a:p>
          <a:p>
            <a:pPr lvl="2"/>
            <a:r>
              <a:rPr/>
              <a:t>Shows the files in the current working directory. This is equivalent to looking at the files in your Finder/Explorer/File Manager. Use </a:t>
            </a:r>
            <a:r>
              <a:rPr sz="1800">
                <a:latin typeface="Courier"/>
              </a:rPr>
              <a:t>ls -a</a:t>
            </a:r>
            <a:r>
              <a:rPr/>
              <a:t> to also list hidden files, such as </a:t>
            </a:r>
            <a:r>
              <a:rPr sz="1800">
                <a:latin typeface="Courier"/>
              </a:rPr>
              <a:t>.Rhistory</a:t>
            </a:r>
            <a:r>
              <a:rPr/>
              <a:t> and </a:t>
            </a:r>
            <a:r>
              <a:rPr sz="1800">
                <a:latin typeface="Courier"/>
              </a:rPr>
              <a:t>.git</a:t>
            </a:r>
            <a:r>
              <a:rPr/>
              <a:t>.</a:t>
            </a:r>
          </a:p>
          <a:p>
            <a:pPr lvl="1"/>
            <a:r>
              <a:rPr sz="1800">
                <a:hlinkClick r:id="rId4"/>
                <a:latin typeface="Courier"/>
              </a:rPr>
              <a:t>cd</a:t>
            </a:r>
            <a:r>
              <a:rPr/>
              <a:t> (</a:t>
            </a:r>
            <a:r>
              <a:rPr b="1"/>
              <a:t>c</a:t>
            </a:r>
            <a:r>
              <a:rPr/>
              <a:t>hange </a:t>
            </a:r>
            <a:r>
              <a:rPr b="1"/>
              <a:t>d</a:t>
            </a:r>
            <a:r>
              <a:rPr/>
              <a:t>irectory).</a:t>
            </a:r>
          </a:p>
          <a:p>
            <a:pPr lvl="2"/>
            <a:r>
              <a:rPr/>
              <a:t>Allows you to navigate through your directories by changing the shell’s working directory. You can navigate like so:</a:t>
            </a:r>
          </a:p>
          <a:p>
            <a:pPr lvl="2"/>
            <a:r>
              <a:rPr/>
              <a:t>go to subdirectory </a:t>
            </a:r>
            <a:r>
              <a:rPr sz="1800">
                <a:latin typeface="Courier"/>
              </a:rPr>
              <a:t>foo</a:t>
            </a:r>
            <a:r>
              <a:rPr/>
              <a:t> of current working directory: </a:t>
            </a:r>
            <a:r>
              <a:rPr sz="1800">
                <a:latin typeface="Courier"/>
              </a:rPr>
              <a:t>cd foo</a:t>
            </a:r>
          </a:p>
          <a:p>
            <a:pPr lvl="2"/>
            <a:r>
              <a:rPr/>
              <a:t>go to parent of current working directory: </a:t>
            </a:r>
            <a:r>
              <a:rPr sz="1800">
                <a:latin typeface="Courier"/>
              </a:rPr>
              <a:t>cd ..</a:t>
            </a:r>
          </a:p>
          <a:p>
            <a:pPr lvl="2"/>
            <a:r>
              <a:rPr/>
              <a:t>go to your “home” directory: simply </a:t>
            </a:r>
            <a:r>
              <a:rPr sz="1800">
                <a:latin typeface="Courier"/>
              </a:rPr>
              <a:t>cd</a:t>
            </a:r>
          </a:p>
          <a:p>
            <a:pPr lvl="2"/>
            <a:r>
              <a:rPr/>
              <a:t>go to directory using absolute path, works regardless of your current working directory: </a:t>
            </a:r>
            <a:r>
              <a:rPr sz="1800">
                <a:latin typeface="Courier"/>
              </a:rPr>
              <a:t>cd /home/my_username/Desktop</a:t>
            </a:r>
            <a:r>
              <a:rPr/>
              <a:t>. Windows uses a slightly different syntax with the slashes between the folder names reversed, </a:t>
            </a:r>
            <a:r>
              <a:rPr sz="1800">
                <a:latin typeface="Courier"/>
              </a:rPr>
              <a:t>\</a:t>
            </a:r>
            <a:r>
              <a:rPr/>
              <a:t>, e.g. </a:t>
            </a:r>
            <a:r>
              <a:rPr sz="1800">
                <a:latin typeface="Courier"/>
              </a:rPr>
              <a:t>cd C:\Users\MY_USERNAME\Desktop</a:t>
            </a:r>
            <a:r>
              <a:rPr/>
              <a:t>.</a:t>
            </a:r>
          </a:p>
          <a:p>
            <a:pPr lvl="1"/>
            <a:r>
              <a:rPr/>
              <a:t>Use arrow-up and arrow-down to repeat previous commands. Or search for previous commands with </a:t>
            </a:r>
            <a:r>
              <a:rPr sz="1800">
                <a:latin typeface="Courier"/>
              </a:rPr>
              <a:t>CTRL</a:t>
            </a:r>
            <a:r>
              <a:rPr/>
              <a:t> + </a:t>
            </a:r>
            <a:r>
              <a:rPr sz="1800">
                <a:latin typeface="Courier"/>
              </a:rPr>
              <a:t>r</a:t>
            </a:r>
            <a:r>
              <a:rPr/>
              <a:t>.</a:t>
            </a:r>
          </a:p>
          <a:p>
            <a:pPr lvl="1"/>
            <a:r>
              <a:rPr/>
              <a:t>repository -</a:t>
            </a:r>
          </a:p>
          <a:p>
            <a:pPr lvl="1"/>
            <a:r>
              <a:rPr/>
              <a:t>commit</a:t>
            </a:r>
          </a:p>
          <a:p>
            <a:pPr lvl="1"/>
            <a:r>
              <a:rPr/>
              <a:t>dif</a:t>
            </a:r>
          </a:p>
          <a:p>
            <a:pPr lvl="0" marL="0" indent="0">
              <a:buNone/>
            </a:pPr>
            <a:r>
              <a:rPr i="1"/>
              <a:t>“Never make fun of someone if they mispronounce a word. It means they learned it by reading” - Anonymous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 to Version Control week!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figs/github_logo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 our lectures and excercises on version control with GitHub, we will largely utilize the Happy Git and GitHub for the useR by Jennifer Bryan @ happygitwithr.com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Discussion of readings</a:t>
            </a:r>
          </a:p>
          <a:p>
            <a:pPr lvl="1"/>
            <a:r>
              <a:rPr/>
              <a:t>Troubleshooting the installation of Git/Github/Rstudio</a:t>
            </a:r>
          </a:p>
          <a:p>
            <a:pPr lvl="1"/>
            <a:r>
              <a:rPr/>
              <a:t>Important terms and concepts</a:t>
            </a:r>
          </a:p>
          <a:p>
            <a:pPr lvl="1"/>
            <a:r>
              <a:rPr/>
              <a:t>Work through two sections of happygitwithr.com</a:t>
            </a:r>
          </a:p>
          <a:p>
            <a:pPr lvl="2"/>
            <a:r>
              <a:rPr/>
              <a:t>Connecting Git, GitHub, and RStudio!</a:t>
            </a:r>
          </a:p>
          <a:p>
            <a:pPr lvl="2"/>
            <a:r>
              <a:rPr/>
              <a:t>Early Github Wins!</a:t>
            </a:r>
          </a:p>
          <a:p>
            <a:pPr lvl="0" marL="0" indent="0">
              <a:buNone/>
            </a:pPr>
            <a:r>
              <a:rPr/>
              <a:t>Finish with Chapter 18, there will be some time to work on this at the end of the lecture.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were asked to read</a:t>
            </a:r>
          </a:p>
          <a:p>
            <a:pPr lvl="1"/>
            <a:r>
              <a:rPr/>
              <a:t>Sections 1-4 of Byran article (Excuse Me…)</a:t>
            </a:r>
          </a:p>
          <a:p>
            <a:pPr lvl="1"/>
            <a:r>
              <a:rPr/>
              <a:t>Stewart Lowndes et al (Our path…)</a:t>
            </a:r>
          </a:p>
          <a:p>
            <a:pPr lvl="0" marL="0" indent="0">
              <a:buNone/>
            </a:pPr>
            <a:r>
              <a:rPr/>
              <a:t>*What were your takeaways from the Bryan article?</a:t>
            </a:r>
          </a:p>
          <a:p>
            <a:pPr lvl="0" marL="0" indent="0">
              <a:buNone/>
            </a:pPr>
            <a:r>
              <a:rPr/>
              <a:t>*What were your takeaways from the Stewart Lowndes article?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1. What the difference between Git and Github?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the difference between Git and Github?</a:t>
            </a:r>
          </a:p>
          <a:p>
            <a:pPr lvl="0" marL="0" indent="0">
              <a:buNone/>
            </a:pPr>
            <a:r>
              <a:rPr b="1"/>
              <a:t>2. In the </a:t>
            </a:r>
            <a:r>
              <a:rPr b="1" i="1"/>
              <a:t>Our path…</a:t>
            </a:r>
            <a:r>
              <a:rPr b="1"/>
              <a:t> article, the authors discuss the implementation of version control/reproducibility (via Github and RStudio) in the global OHI assessment. How do you see version control/reproducability being implemented in your research?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the difference between Git and Github?</a:t>
            </a:r>
          </a:p>
          <a:p>
            <a:pPr lvl="1">
              <a:buAutoNum type="arabicPeriod"/>
            </a:pPr>
            <a:r>
              <a:rPr/>
              <a:t>In the </a:t>
            </a:r>
            <a:r>
              <a:rPr i="1"/>
              <a:t>Our path…</a:t>
            </a:r>
            <a:r>
              <a:rPr/>
              <a:t> article, the authors discuss the implementation of version control/reproducibility (via Github and RStudio) in the global OHI assessment. How do you see version control/reproducability being implemented in your research?</a:t>
            </a:r>
          </a:p>
          <a:p>
            <a:pPr lvl="0" marL="0" indent="0">
              <a:buNone/>
            </a:pPr>
            <a:r>
              <a:rPr b="1"/>
              <a:t>3. What do you think will be the largest obstacle to utilizing version control with GitHub?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Github: The beginning</dc:title>
  <dc:creator>Brock Kamrath</dc:creator>
  <cp:keywords/>
  <dcterms:created xsi:type="dcterms:W3CDTF">2021-01-19T14:46:06Z</dcterms:created>
  <dcterms:modified xsi:type="dcterms:W3CDTF">2021-01-19T14:46:06Z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1/18/2021</vt:lpwstr>
  </property>
  <property fmtid="{D5CDD505-2E9C-101B-9397-08002B2CF9AE}" pid="3" name="output">
    <vt:lpwstr/>
  </property>
</Properties>
</file>