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2/rmarkdown-cheatsheet.pdf" TargetMode="External"/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Using GitHub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Brock Kamrath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2021-01-28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Fork and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GitHub, navigate to the repo of interest</a:t>
            </a:r>
          </a:p>
          <a:p>
            <a:pPr lvl="1"/>
            <a:r>
              <a:t>Click </a:t>
            </a:r>
            <a:r>
              <a:rPr b="1"/>
              <a:t>Fork</a:t>
            </a:r>
            <a:r>
              <a:t> (in the upper right hand corner)</a:t>
            </a:r>
          </a:p>
          <a:p>
            <a:pPr lvl="1"/>
            <a:r>
              <a:t>This creates a repo in your GitHub account</a:t>
            </a:r>
          </a:p>
          <a:p>
            <a:pPr lvl="1"/>
            <a:r>
              <a:rPr b="1"/>
              <a:t>Clone</a:t>
            </a:r>
            <a:r>
              <a:t> the forked repo (aka your copy of the repo) into your GitHub remote to your local computer</a:t>
            </a:r>
          </a:p>
          <a:p>
            <a:pPr lvl="2"/>
            <a:r>
              <a:t>We have done this before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_figs/fork_and_clo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fork and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Now you can engage with the new repo</a:t>
            </a:r>
          </a:p>
          <a:p>
            <a:pPr lvl="1"/>
            <a:r>
              <a:t>If you want the owner of the original repo to add your work, submit a </a:t>
            </a:r>
            <a:r>
              <a:rPr i="1"/>
              <a:t>pull request</a:t>
            </a:r>
          </a:p>
          <a:p>
            <a:pPr lvl="2"/>
            <a:r>
              <a:rPr i="1"/>
              <a:t>pull request</a:t>
            </a:r>
            <a:r>
              <a:t> - you are requesting that they pull in your work</a:t>
            </a:r>
          </a:p>
          <a:p>
            <a:pPr lvl="1"/>
            <a:r>
              <a:rPr b="1"/>
              <a:t>BUT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Dont mess with the </a:t>
            </a:r>
            <a:r>
              <a:rPr sz="1800" b="1">
                <a:latin typeface="Courier"/>
              </a:rPr>
              <a:t>master</a:t>
            </a:r>
            <a:r>
              <a:rPr b="1"/>
              <a:t>!</a:t>
            </a:r>
          </a:p>
          <a:p>
            <a:pPr lvl="1"/>
            <a:r>
              <a:t>Work in a new branch!</a:t>
            </a:r>
          </a:p>
          <a:p>
            <a:pPr lvl="1"/>
            <a:r>
              <a:t>Do not make commits to the master of a repo that you forked</a:t>
            </a:r>
          </a:p>
          <a:p>
            <a:pPr lvl="1"/>
            <a:r>
              <a:t>The owner of the repo will be happier to recieve a </a:t>
            </a:r>
            <a:r>
              <a:rPr i="1"/>
              <a:t>pull request</a:t>
            </a:r>
            <a:r>
              <a:t> from a non-master branch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_figs/fork-no-upstream-sa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You are now here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fork and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order to keep your copied repo up-to-date, you need to get the upstream changes</a:t>
            </a:r>
          </a:p>
          <a:p>
            <a:pPr lvl="1"/>
            <a:r>
              <a:t>This will need to be done in the terminal</a:t>
            </a:r>
          </a:p>
          <a:p>
            <a:pPr lvl="1"/>
            <a:r>
              <a:t>First, list your remotes</a:t>
            </a:r>
          </a:p>
          <a:p>
            <a:pPr lvl="2"/>
            <a:r>
              <a:t>Let’s inspect the current remotes for your local repo. In the shell (Appendix @ref(shell)):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git</a:t>
            </a:r>
            <a:r>
              <a:rPr sz="1800">
                <a:latin typeface="Courier"/>
              </a:rPr>
              <a:t> remote -v</a:t>
            </a:r>
          </a:p>
          <a:p>
            <a:pPr lvl="1"/>
            <a:r>
              <a:t>We need to add the </a:t>
            </a:r>
            <a:r>
              <a:rPr sz="1800">
                <a:latin typeface="Courier"/>
              </a:rPr>
              <a:t>upstream</a:t>
            </a:r>
            <a:r>
              <a:t> remote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upstream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Let us add </a:t>
            </a:r>
            <a:r>
              <a:rPr sz="1800">
                <a:latin typeface="Courier"/>
              </a:rPr>
              <a:t>OWNER/REPO</a:t>
            </a:r>
            <a:r>
              <a:t> as the </a:t>
            </a:r>
            <a:r>
              <a:rPr sz="1800">
                <a:latin typeface="Courier"/>
              </a:rPr>
              <a:t>upstream</a:t>
            </a:r>
            <a:r>
              <a:t> remote.</a:t>
            </a:r>
          </a:p>
          <a:p>
            <a:pPr lvl="1"/>
            <a:r>
              <a:t>On </a:t>
            </a:r>
            <a:r>
              <a:rPr>
                <a:hlinkClick r:id="rId2"/>
              </a:rPr>
              <a:t>GitHub</a:t>
            </a:r>
            <a:r>
              <a:t>, make sure you are signed in and navigate to the original repo, </a:t>
            </a:r>
            <a:r>
              <a:rPr sz="1800">
                <a:latin typeface="Courier"/>
              </a:rPr>
              <a:t>OWNER/REPO</a:t>
            </a:r>
            <a:r>
              <a:t>. It is easy to get to from your fork, </a:t>
            </a:r>
            <a:r>
              <a:rPr sz="1800">
                <a:latin typeface="Courier"/>
              </a:rPr>
              <a:t>YOU/REPO</a:t>
            </a:r>
            <a:r>
              <a:t>, via “forked from” links near the top.</a:t>
            </a:r>
          </a:p>
          <a:p>
            <a:pPr lvl="1"/>
            <a:r>
              <a:t>Use the big green “Clone or download” button to get the URL for </a:t>
            </a:r>
            <a:r>
              <a:rPr sz="1800">
                <a:latin typeface="Courier"/>
              </a:rPr>
              <a:t>OWNER/REPO</a:t>
            </a:r>
            <a:r>
              <a:t> on your clipboard. Be intentional about whether you copy the HTTPS or SSH URL.</a:t>
            </a:r>
          </a:p>
          <a:p>
            <a:pPr lvl="1"/>
            <a:r>
              <a:t>Now, click on “New Branch” in the Git pane.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_figs/git_in_rstuid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Click “Add Remote”</a:t>
            </a:r>
          </a:p>
          <a:p>
            <a:pPr lvl="2"/>
            <a:r>
              <a:t>Enter </a:t>
            </a:r>
            <a:r>
              <a:rPr sz="1800">
                <a:latin typeface="Courier"/>
              </a:rPr>
              <a:t>upstream</a:t>
            </a:r>
            <a:r>
              <a:t> as the remote name</a:t>
            </a:r>
          </a:p>
          <a:p>
            <a:pPr lvl="2"/>
            <a:r>
              <a:t>paste the URL for </a:t>
            </a:r>
            <a:r>
              <a:rPr sz="1800">
                <a:latin typeface="Courier"/>
              </a:rPr>
              <a:t>OWNER/REPO</a:t>
            </a:r>
            <a:r>
              <a:t> that you got from GitHub.</a:t>
            </a:r>
          </a:p>
          <a:p>
            <a:pPr lvl="2"/>
            <a:r>
              <a:t>Click “Add”.</a:t>
            </a:r>
          </a:p>
          <a:p>
            <a:pPr lvl="2"/>
            <a:r>
              <a:t>Decline the opportunity to add a new branch by clicking “Cancel”.</a:t>
            </a:r>
          </a:p>
          <a:p>
            <a:pPr lvl="1"/>
            <a:r>
              <a:t>The nickname </a:t>
            </a:r>
            <a:r>
              <a:rPr sz="1800">
                <a:latin typeface="Courier"/>
              </a:rPr>
              <a:t>upstream</a:t>
            </a:r>
            <a:r>
              <a:t> can technically be whatever you want, however, there is a strong tradition of using </a:t>
            </a:r>
            <a:r>
              <a:rPr sz="1800">
                <a:latin typeface="Courier"/>
              </a:rPr>
              <a:t>upstream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verify upstream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Let’s inspect the current remotes for your local repo AGAIN. In the shell: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git</a:t>
            </a:r>
            <a:r>
              <a:rPr sz="1800">
                <a:latin typeface="Courier"/>
              </a:rPr>
              <a:t> remote -v</a:t>
            </a:r>
          </a:p>
          <a:p>
            <a:pPr marL="0" lvl="0" indent="0">
              <a:buNone/>
            </a:pPr>
            <a:r>
              <a:t>Now you should see something like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origin    https://github.com/YOU/REPO.git (fetch)</a:t>
            </a:r>
            <a:br/>
            <a:r>
              <a:rPr sz="1800">
                <a:latin typeface="Courier"/>
              </a:rPr>
              <a:t>origin    https://github.com/YOU/REPO.git (push)</a:t>
            </a:r>
            <a:br/>
            <a:r>
              <a:rPr sz="1800">
                <a:latin typeface="Courier"/>
              </a:rPr>
              <a:t>upstream  https://github.com/OWNER/REPO.git (fetch)</a:t>
            </a:r>
            <a:br/>
            <a:r>
              <a:rPr sz="1800">
                <a:latin typeface="Courier"/>
              </a:rPr>
              <a:t>upstream  https://github.com/OWNER/REPO.git (push)</a:t>
            </a:r>
          </a:p>
          <a:p>
            <a:pPr marL="0" lvl="0" indent="0">
              <a:buNone/>
            </a:pPr>
            <a:r>
              <a:t>Notice the second remote, named </a:t>
            </a:r>
            <a:r>
              <a:rPr sz="1800">
                <a:latin typeface="Courier"/>
              </a:rPr>
              <a:t>upstream</a:t>
            </a:r>
            <a:r>
              <a:t>, corresponding to the original repo on GitHub. We have gotten to this: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_figs/fork-triangle-happ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Article discussion</a:t>
            </a:r>
          </a:p>
          <a:p>
            <a:pPr lvl="1"/>
            <a:r>
              <a:t>Work through Chapter 18: Test drive R Markdown</a:t>
            </a:r>
          </a:p>
          <a:p>
            <a:pPr lvl="1"/>
            <a:r>
              <a:t>Discussion on Workflow (markdown files instead of .docx files) and general questions</a:t>
            </a:r>
          </a:p>
          <a:p>
            <a:pPr lvl="1"/>
            <a:r>
              <a:t>Present and discuss excerise to be due the following Tuesday 2/9/21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Pull changes from </a:t>
            </a:r>
            <a:r>
              <a:rPr sz="1800">
                <a:latin typeface="Courier"/>
              </a:rPr>
              <a:t>upstream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Now we can pull the changes that we don’t have from </a:t>
            </a:r>
            <a:r>
              <a:rPr sz="1800">
                <a:latin typeface="Courier"/>
              </a:rPr>
              <a:t>OWNER/REPO</a:t>
            </a:r>
            <a:r>
              <a:t> into our local copy.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git</a:t>
            </a:r>
            <a:r>
              <a:rPr sz="1800">
                <a:latin typeface="Courier"/>
              </a:rPr>
              <a:t> pull upstream master --ff-only</a:t>
            </a:r>
          </a:p>
          <a:p>
            <a:pPr lvl="1"/>
            <a:r>
              <a:t>This says: “pull the changes from the remote known as </a:t>
            </a:r>
            <a:r>
              <a:rPr sz="1800">
                <a:latin typeface="Courier"/>
              </a:rPr>
              <a:t>upstream</a:t>
            </a:r>
            <a:r>
              <a:t> into the </a:t>
            </a:r>
            <a:r>
              <a:rPr sz="1800">
                <a:latin typeface="Courier"/>
              </a:rPr>
              <a:t>master</a:t>
            </a:r>
            <a:r>
              <a:t> branch of my local repo”.</a:t>
            </a:r>
          </a:p>
          <a:p>
            <a:pPr lvl="2"/>
            <a:r>
              <a:t>We are being explicit about the remote and the branch in this case, because the </a:t>
            </a:r>
            <a:r>
              <a:rPr sz="1800">
                <a:latin typeface="Courier"/>
              </a:rPr>
              <a:t>upstream/master</a:t>
            </a:r>
            <a:r>
              <a:t> is </a:t>
            </a:r>
            <a:r>
              <a:rPr b="1"/>
              <a:t>not</a:t>
            </a:r>
            <a:r>
              <a:t> the default tracking branch for local </a:t>
            </a:r>
            <a:r>
              <a:rPr sz="1800">
                <a:latin typeface="Courier"/>
              </a:rPr>
              <a:t>master</a:t>
            </a:r>
            <a:r>
              <a:t>.</a:t>
            </a:r>
          </a:p>
          <a:p>
            <a:pPr lvl="1"/>
            <a:r>
              <a:t>I </a:t>
            </a:r>
            <a:r>
              <a:rPr b="1"/>
              <a:t>highly recommend</a:t>
            </a:r>
            <a:r>
              <a:t> using the </a:t>
            </a:r>
            <a:r>
              <a:rPr sz="1800">
                <a:latin typeface="Courier"/>
              </a:rPr>
              <a:t>--ff-only</a:t>
            </a:r>
            <a:r>
              <a:t> flag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Those are the basics in Git, GitHub, and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Now lets get to work on an exercise!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exercise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1. What have you found to be the most challenging aspect of GitHub and Version Control?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What have you found to be the most challenging aspect of GitHub and Version Control?</a:t>
            </a:r>
          </a:p>
          <a:p>
            <a:pPr marL="0" lvl="0" indent="0">
              <a:buNone/>
            </a:pPr>
            <a:r>
              <a:rPr b="1"/>
              <a:t>2. What are your biggest concerns about using GitHub and RMarkdown for homework and future collaboration?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Git/GitHub and RStudio is suited to R Markdown file for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If you are anything like me, when you write a report you immediately open MS Word.</a:t>
            </a:r>
          </a:p>
          <a:p>
            <a:pPr lvl="1"/>
            <a:r>
              <a:t>However, version control with GitHub and RStudio is suited for using R and RMarkdown files</a:t>
            </a:r>
          </a:p>
          <a:p>
            <a:pPr marL="0" lvl="0" indent="0">
              <a:buNone/>
            </a:pPr>
            <a:r>
              <a:t>Here is the official </a:t>
            </a:r>
            <a:r>
              <a:rPr>
                <a:hlinkClick r:id="rId2"/>
              </a:rPr>
              <a:t>R Markdown documentation</a:t>
            </a:r>
            <a:r>
              <a:t> Here is the </a:t>
            </a:r>
            <a:r>
              <a:rPr>
                <a:hlinkClick r:id="rId3"/>
              </a:rPr>
              <a:t>R Markdown cheatsheet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else you do in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Presentations</a:t>
            </a:r>
          </a:p>
          <a:p>
            <a:pPr lvl="1"/>
            <a:r>
              <a:t>Handouts</a:t>
            </a:r>
          </a:p>
          <a:p>
            <a:pPr lvl="1"/>
            <a:r>
              <a:t>Interactive reports</a:t>
            </a:r>
          </a:p>
          <a:p>
            <a:pPr lvl="1"/>
            <a:r>
              <a:t>Books</a:t>
            </a:r>
          </a:p>
          <a:p>
            <a:pPr lvl="1"/>
            <a:r>
              <a:t>Blogs</a:t>
            </a:r>
          </a:p>
          <a:p>
            <a:pPr lvl="1"/>
            <a:r>
              <a:t>Websites</a:t>
            </a:r>
          </a:p>
          <a:p>
            <a:pPr lvl="1"/>
            <a:r>
              <a:t>Correctly-formatted journal articles</a:t>
            </a:r>
          </a:p>
          <a:p>
            <a:pPr lvl="2"/>
            <a:r>
              <a:t>With formulas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)(2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+1)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6</m:t>
                    </m:r>
                  </m:den>
                </m:f>
              </m:oMath>
            </a14:m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 through a example using CH: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your </a:t>
            </a:r>
            <a:r>
              <a:rPr i="1"/>
              <a:t>myrepo</a:t>
            </a:r>
            <a:r>
              <a:t> repository, We will</a:t>
            </a:r>
          </a:p>
          <a:p>
            <a:pPr lvl="2"/>
            <a:r>
              <a:t>Author an R Markdown document</a:t>
            </a:r>
          </a:p>
          <a:p>
            <a:pPr lvl="2"/>
            <a:r>
              <a:t>Render it to a markdown file</a:t>
            </a:r>
          </a:p>
          <a:p>
            <a:pPr lvl="2"/>
            <a:r>
              <a:t>Commit and push to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AutoNum type="arabicPeriod"/>
            </a:pPr>
            <a:r>
              <a:t>Create a new R markdown file</a:t>
            </a:r>
          </a:p>
          <a:p>
            <a:pPr lvl="1">
              <a:buAutoNum type="arabicPeriod"/>
            </a:pPr>
            <a:r>
              <a:t>Edit the output format</a:t>
            </a:r>
          </a:p>
          <a:p>
            <a:pPr lvl="1"/>
            <a:r>
              <a:t>if using GitHub to host file, then set </a:t>
            </a:r>
            <a:r>
              <a:rPr sz="1800">
                <a:latin typeface="Courier"/>
              </a:rPr>
              <a:t>output: github_document</a:t>
            </a:r>
            <a:r>
              <a:t> or add a </a:t>
            </a:r>
            <a:r>
              <a:rPr sz="1800">
                <a:latin typeface="Courier"/>
              </a:rPr>
              <a:t>keep_md: true</a:t>
            </a:r>
          </a:p>
          <a:p>
            <a:pPr lvl="1"/>
            <a:r>
              <a:t>By making </a:t>
            </a:r>
            <a:r>
              <a:rPr sz="1800">
                <a:latin typeface="Courier"/>
              </a:rPr>
              <a:t>foo.Rmd</a:t>
            </a:r>
            <a:r>
              <a:t> available, others can see and run your </a:t>
            </a:r>
            <a:r>
              <a:rPr b="1"/>
              <a:t>actual code</a:t>
            </a:r>
            <a:r>
              <a:t>.</a:t>
            </a:r>
          </a:p>
          <a:p>
            <a:pPr lvl="1"/>
            <a:r>
              <a:t>By sharing </a:t>
            </a:r>
            <a:r>
              <a:rPr sz="1800">
                <a:latin typeface="Courier"/>
              </a:rPr>
              <a:t>foo.md</a:t>
            </a:r>
            <a:r>
              <a:t> and/or </a:t>
            </a:r>
            <a:r>
              <a:rPr sz="1800">
                <a:latin typeface="Courier"/>
              </a:rPr>
              <a:t>foo.html</a:t>
            </a:r>
            <a:r>
              <a:t>, others can casually browse your end product and decide if they even want to bother</a:t>
            </a:r>
          </a:p>
          <a:p>
            <a:pPr lvl="1">
              <a:buAutoNum type="arabicPeriod"/>
            </a:pPr>
            <a:r>
              <a:t>Work on the report/document/presentation</a:t>
            </a:r>
          </a:p>
          <a:p>
            <a:pPr lvl="1"/>
            <a:r>
              <a:t>Add code in chunks. Refine it. Add new chunks. Go crazy!</a:t>
            </a:r>
          </a:p>
          <a:p>
            <a:pPr lvl="1"/>
            <a:r>
              <a:t>Keep running the code “manually” to make sure it works.</a:t>
            </a:r>
          </a:p>
          <a:p>
            <a:pPr lvl="1">
              <a:buAutoNum type="arabicPeriod"/>
            </a:pPr>
            <a:r>
              <a:t>Save, then knit</a:t>
            </a:r>
          </a:p>
          <a:p>
            <a:pPr lvl="1">
              <a:buAutoNum type="arabicPeriod"/>
            </a:pPr>
            <a:r>
              <a:t>Commit the files to GitHub (with a comment)</a:t>
            </a:r>
          </a:p>
          <a:p>
            <a:pPr lvl="1">
              <a:buAutoNum type="arabicPeriod"/>
            </a:pPr>
            <a:r>
              <a:t>Push to your GitHub repository</a:t>
            </a:r>
          </a:p>
          <a:p>
            <a:pPr lvl="1">
              <a:buAutoNum type="arabicPeriod"/>
            </a:pPr>
            <a:r>
              <a:t>View in 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Workflows - Fork and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You know how to clone, commit, push, and pull from a repo you created in GitHub</a:t>
            </a:r>
          </a:p>
          <a:p>
            <a:pPr lvl="1"/>
            <a:r>
              <a:t>But how do you clone and edit someone else’s repository when collaborating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Fork and Clone!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996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 Math</vt:lpstr>
      <vt:lpstr>Courier</vt:lpstr>
      <vt:lpstr>Retrospect</vt:lpstr>
      <vt:lpstr>Using GitHub</vt:lpstr>
      <vt:lpstr>Today’s Schedule</vt:lpstr>
      <vt:lpstr>Discussion Questions</vt:lpstr>
      <vt:lpstr>Discussion Questions</vt:lpstr>
      <vt:lpstr>Git/GitHub and RStudio is suited to R Markdown file for reports</vt:lpstr>
      <vt:lpstr>What else you do in R Markdown</vt:lpstr>
      <vt:lpstr>Go through a example using CH: 18</vt:lpstr>
      <vt:lpstr>Workflows - RMarkdown</vt:lpstr>
      <vt:lpstr>Workflows - Fork and Clone</vt:lpstr>
      <vt:lpstr>Workflows - Fork and Clone</vt:lpstr>
      <vt:lpstr>PowerPoint Presentation</vt:lpstr>
      <vt:lpstr>Workflows - fork and clone</vt:lpstr>
      <vt:lpstr>PowerPoint Presentation</vt:lpstr>
      <vt:lpstr>Workflows - fork and clone</vt:lpstr>
      <vt:lpstr>Workflows - upstream remote</vt:lpstr>
      <vt:lpstr>PowerPoint Presentation</vt:lpstr>
      <vt:lpstr>PowerPoint Presentation</vt:lpstr>
      <vt:lpstr>Workflows - verify upstream remote</vt:lpstr>
      <vt:lpstr>PowerPoint Presentation</vt:lpstr>
      <vt:lpstr>Pull changes from upstream</vt:lpstr>
      <vt:lpstr>Those are the basics in Git, GitHub, and RStudio</vt:lpstr>
      <vt:lpstr>Class exercise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Github: The understanding</dc:title>
  <dc:creator>Brock Kamrath</dc:creator>
  <cp:keywords/>
  <cp:lastModifiedBy>Brock Kamrath</cp:lastModifiedBy>
  <cp:revision>1</cp:revision>
  <dcterms:created xsi:type="dcterms:W3CDTF">2021-01-28T20:16:52Z</dcterms:created>
  <dcterms:modified xsi:type="dcterms:W3CDTF">2021-01-28T20:22:10Z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2021-01-28</vt:lpwstr>
  </property>
  <property fmtid="{D5CDD505-2E9C-101B-9397-08002B2CF9AE}" pid="3" name="output">
    <vt:lpwstr/>
  </property>
</Properties>
</file>