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66" r:id="rId3"/>
    <p:sldId id="263" r:id="rId4"/>
    <p:sldId id="265" r:id="rId5"/>
    <p:sldId id="270" r:id="rId6"/>
    <p:sldId id="264" r:id="rId7"/>
    <p:sldId id="267" r:id="rId8"/>
    <p:sldId id="268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752" autoAdjust="0"/>
  </p:normalViewPr>
  <p:slideViewPr>
    <p:cSldViewPr snapToGrid="0">
      <p:cViewPr varScale="1">
        <p:scale>
          <a:sx n="76" d="100"/>
          <a:sy n="76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rath, Brock" userId="d6f35aa0-c160-4858-b135-7dd45c79ea7c" providerId="ADAL" clId="{513E6927-B13C-4847-BCE0-96D983273A82}"/>
    <pc:docChg chg="custSel modSld">
      <pc:chgData name="Kamrath, Brock" userId="d6f35aa0-c160-4858-b135-7dd45c79ea7c" providerId="ADAL" clId="{513E6927-B13C-4847-BCE0-96D983273A82}" dt="2023-09-27T17:26:33.689" v="0" actId="313"/>
      <pc:docMkLst>
        <pc:docMk/>
      </pc:docMkLst>
      <pc:sldChg chg="modSp mod">
        <pc:chgData name="Kamrath, Brock" userId="d6f35aa0-c160-4858-b135-7dd45c79ea7c" providerId="ADAL" clId="{513E6927-B13C-4847-BCE0-96D983273A82}" dt="2023-09-27T17:26:33.689" v="0" actId="313"/>
        <pc:sldMkLst>
          <pc:docMk/>
          <pc:sldMk cId="2226092266" sldId="271"/>
        </pc:sldMkLst>
        <pc:spChg chg="mod">
          <ac:chgData name="Kamrath, Brock" userId="d6f35aa0-c160-4858-b135-7dd45c79ea7c" providerId="ADAL" clId="{513E6927-B13C-4847-BCE0-96D983273A82}" dt="2023-09-27T17:26:33.689" v="0" actId="313"/>
          <ac:spMkLst>
            <pc:docMk/>
            <pc:sldMk cId="2226092266" sldId="271"/>
            <ac:spMk id="2" creationId="{EF95E3DE-C195-4EEF-25E0-EE57659AC7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278C3-9131-40B0-A0B4-EC4F3FCE0F8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3C7-9C3F-4307-A211-C8379A60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1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need to investigate changes in season from pre vs. 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753C7-9C3F-4307-A211-C8379A608A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C8D8-6B02-79CD-7D42-773262A37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7BD45-F754-6CF8-2F8E-F2A8B3C02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887C-03B9-B14F-DDE4-1A10B88D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C679-31CA-0DBE-6B70-16F92491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27A7-F270-1691-47E0-94E6094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E1C5-C987-8C37-2A9E-11DBEFE3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A112-1FDE-6B88-8814-4258910D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BC64-FFF4-5E73-9968-003BECEA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61D8-EB61-9586-0E22-4C5C527F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27EA-085B-3B63-9AF5-3B4A5972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79493-0E5E-5366-44B7-C82B97020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EE127-7196-8798-B54D-7670E0F1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E5F1-1AF3-4937-E838-827CF5E9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2C43-3610-2C41-4956-00A5F51A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5243-8A69-D8BC-95B6-87F2ED17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0AD-0D94-C6EC-59FA-95CD86AB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96C2-0CAF-FC99-3EF1-E290E99C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2202-42BB-E3E1-5390-52F03E1B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F8C5-4D20-0662-E61B-F3604F16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1568-E5D0-348F-6337-B8923848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AC95-EC0E-BBCC-2492-9474158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882ED-911E-84E6-6014-0F656606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C246-4347-0B82-B2AB-44463D11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5ECB-B1A2-4069-327E-110D6006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8C5D-194A-4B4D-E399-E1604115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3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FD70-461F-93A0-3F97-7A91D36F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00D3-95E6-5062-90F9-88C8C4E29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AC32C-38E9-15C7-523B-937ACEEB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A40C7-8E52-A652-8A9C-5AD3FAA0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F6881-60EB-7CB3-645C-9F8639BE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D5AA-2B52-39F8-AA8B-4658C14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F8A9-CDFD-2197-CD97-C2C66A4D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280C8-FB9F-97A8-3562-81BA7CD2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EE98-9CFF-1CD0-AAC3-3D1E30B4C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36A6D-5124-9785-73A1-7EFA144C7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DDF99-139F-10E4-5B8B-67D3C09F7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FAE94-E6BC-0643-5177-9FA17247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178A0-9A3B-B292-0A03-3EDD398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DEEA1-7EB1-80EB-A6D8-610EC772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B274-CBA2-42DD-27E7-712432A3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3AB2E-6BC0-C004-0D34-7AD08698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88D19-9304-CC7C-EE4D-5458C34C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C284-A669-73F1-7187-B10B0C9F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35695-2B1F-F91D-6A21-206577A5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6B522-D603-680A-CB87-7AA195C0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8CEC-44E7-B7A5-D805-48E89D35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FE89-217F-19A2-77E1-E7B6D7AD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6DDE-D8FB-3DA7-03E9-B30A5EAD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F446A-CC67-CBC6-BDF1-B1992F19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5AC7F-04C4-A13E-3BA0-2C797EC8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05EC3-BE5C-EFA8-2BE2-78601E89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B5B56-F29F-35E2-4326-2662C40A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A818-571E-BC18-E794-066A8B3B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18845-7F8B-633B-4C9D-796DF073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46900-21C2-D1A9-130A-89B90BD3E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E4282-935C-06A7-9931-443069E7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08577-291B-FD04-66AB-DBEF2875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6EB9-5103-7F28-48F0-7BBAF943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E7FD1-D366-7C14-6A96-8DF47E6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B2D5C-24C5-A3C3-ECDC-A53C11F9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7B26-6F98-B898-41D5-0725DE8E3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83D2-EDF6-4446-9BE1-2AF2527D495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2F83-8131-EF3A-C523-3A5832FBE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324E-591B-7A3E-3733-FC644ACB7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B286-BF9E-4148-AD04-99EDD4CA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D7066F-3355-8314-E9D4-32489A55F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NCWQR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CC05D76-37F2-4500-5415-16EBB7AA4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E3DE-C195-4EEF-25E0-EE57659A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 - high flow changes were typically greater although all were positive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C163A5-46F7-62E1-7802-4C2DE952F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351268"/>
              </p:ext>
            </p:extLst>
          </p:nvPr>
        </p:nvGraphicFramePr>
        <p:xfrm>
          <a:off x="1172936" y="1690688"/>
          <a:ext cx="9846127" cy="450668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67767">
                  <a:extLst>
                    <a:ext uri="{9D8B030D-6E8A-4147-A177-3AD203B41FA5}">
                      <a16:colId xmlns:a16="http://schemas.microsoft.com/office/drawing/2014/main" val="4056311844"/>
                    </a:ext>
                  </a:extLst>
                </a:gridCol>
                <a:gridCol w="1926091">
                  <a:extLst>
                    <a:ext uri="{9D8B030D-6E8A-4147-A177-3AD203B41FA5}">
                      <a16:colId xmlns:a16="http://schemas.microsoft.com/office/drawing/2014/main" val="2104755825"/>
                    </a:ext>
                  </a:extLst>
                </a:gridCol>
                <a:gridCol w="1926091">
                  <a:extLst>
                    <a:ext uri="{9D8B030D-6E8A-4147-A177-3AD203B41FA5}">
                      <a16:colId xmlns:a16="http://schemas.microsoft.com/office/drawing/2014/main" val="2182335561"/>
                    </a:ext>
                  </a:extLst>
                </a:gridCol>
                <a:gridCol w="2063089">
                  <a:extLst>
                    <a:ext uri="{9D8B030D-6E8A-4147-A177-3AD203B41FA5}">
                      <a16:colId xmlns:a16="http://schemas.microsoft.com/office/drawing/2014/main" val="376860969"/>
                    </a:ext>
                  </a:extLst>
                </a:gridCol>
                <a:gridCol w="2063089">
                  <a:extLst>
                    <a:ext uri="{9D8B030D-6E8A-4147-A177-3AD203B41FA5}">
                      <a16:colId xmlns:a16="http://schemas.microsoft.com/office/drawing/2014/main" val="4269733368"/>
                    </a:ext>
                  </a:extLst>
                </a:gridCol>
              </a:tblGrid>
              <a:tr h="5007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FN concentration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FN flux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40439"/>
                  </a:ext>
                </a:extLst>
              </a:tr>
              <a:tr h="500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031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513349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TIF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8081489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BLA*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449606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669675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475556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78547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Average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630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09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EDCD-3758-DC15-672B-F6754433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7125" cy="1325563"/>
          </a:xfrm>
        </p:spPr>
        <p:txBody>
          <a:bodyPr/>
          <a:lstStyle/>
          <a:p>
            <a:r>
              <a:rPr lang="en-US" dirty="0"/>
              <a:t>SRP fluxes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619B6A-5FD6-5712-BDAB-7B7CBA8DB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"/>
          <a:stretch/>
        </p:blipFill>
        <p:spPr>
          <a:xfrm>
            <a:off x="419444" y="1857375"/>
            <a:ext cx="5504762" cy="3752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48CC40-FCBC-DDD8-CA79-E7DF1804B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31"/>
          <a:stretch/>
        </p:blipFill>
        <p:spPr>
          <a:xfrm>
            <a:off x="6267796" y="1857376"/>
            <a:ext cx="5693339" cy="375261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E8FC5B8-1D06-A21B-C934-53BF58D0D1AA}"/>
              </a:ext>
            </a:extLst>
          </p:cNvPr>
          <p:cNvSpPr txBox="1">
            <a:spLocks/>
          </p:cNvSpPr>
          <p:nvPr/>
        </p:nvSpPr>
        <p:spPr>
          <a:xfrm>
            <a:off x="7686677" y="365124"/>
            <a:ext cx="3667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TP fluxes</a:t>
            </a:r>
          </a:p>
        </p:txBody>
      </p:sp>
    </p:spTree>
    <p:extLst>
      <p:ext uri="{BB962C8B-B14F-4D97-AF65-F5344CB8AC3E}">
        <p14:creationId xmlns:p14="http://schemas.microsoft.com/office/powerpoint/2010/main" val="313128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D5D1-FB5A-71F2-11CD-AB112CE0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+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874B-F369-41DE-D4BF-9B4DD1531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step analysis of trends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5AAD4-FA78-BA2B-7433-223EB650C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606675"/>
            <a:ext cx="8031496" cy="36845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were the overall trends from 2009-2021</a:t>
            </a:r>
          </a:p>
          <a:p>
            <a:pPr lvl="1"/>
            <a:r>
              <a:rPr lang="en-US" dirty="0"/>
              <a:t>What have recent year trends differed from previous trends in response to more intensive nutrient management regulations? (2009-2015 vs. 2015-2021)</a:t>
            </a:r>
          </a:p>
          <a:p>
            <a:pPr lvl="1"/>
            <a:r>
              <a:rPr lang="en-US" dirty="0"/>
              <a:t>Where have these changes come from?</a:t>
            </a:r>
          </a:p>
          <a:p>
            <a:pPr lvl="2"/>
            <a:r>
              <a:rPr lang="en-US" dirty="0"/>
              <a:t>Flow conditions trends </a:t>
            </a:r>
          </a:p>
          <a:p>
            <a:pPr lvl="3"/>
            <a:r>
              <a:rPr lang="en-US" dirty="0"/>
              <a:t>split on low and high using the 60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2"/>
            <a:r>
              <a:rPr lang="en-US" dirty="0"/>
              <a:t>Seasonal trends </a:t>
            </a:r>
          </a:p>
          <a:p>
            <a:pPr lvl="3"/>
            <a:r>
              <a:rPr lang="en-US" dirty="0"/>
              <a:t>Split into winter (Dec – Feb), spring (Mar – Jul), and offseason (Aug – Nov)</a:t>
            </a:r>
          </a:p>
          <a:p>
            <a:pPr lvl="4"/>
            <a:r>
              <a:rPr lang="en-US" dirty="0"/>
              <a:t>*Potentially consider including March in the Winter months</a:t>
            </a:r>
          </a:p>
          <a:p>
            <a:pPr lvl="4"/>
            <a:r>
              <a:rPr lang="en-US" dirty="0"/>
              <a:t>*At this point, make sure to keep separate (can think about further)</a:t>
            </a:r>
          </a:p>
          <a:p>
            <a:pPr lvl="4"/>
            <a:r>
              <a:rPr lang="en-US" dirty="0"/>
              <a:t>*average concentration on flows greater than 90/95%</a:t>
            </a:r>
          </a:p>
          <a:p>
            <a:pPr lvl="5"/>
            <a:r>
              <a:rPr lang="en-US" dirty="0"/>
              <a:t>Count events and constrain within timeframe.*</a:t>
            </a:r>
          </a:p>
          <a:p>
            <a:pPr lvl="5"/>
            <a:r>
              <a:rPr lang="en-US" dirty="0"/>
              <a:t>*consider discussing 2019 effects*</a:t>
            </a:r>
          </a:p>
        </p:txBody>
      </p:sp>
    </p:spTree>
    <p:extLst>
      <p:ext uri="{BB962C8B-B14F-4D97-AF65-F5344CB8AC3E}">
        <p14:creationId xmlns:p14="http://schemas.microsoft.com/office/powerpoint/2010/main" val="319238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C24B32D-49E5-AE01-EB67-3D0931DC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869" y="43629"/>
            <a:ext cx="6144811" cy="6903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70625-3494-2FC3-C7AB-D8240F9E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275568"/>
            <a:ext cx="3488871" cy="1325563"/>
          </a:xfrm>
        </p:spPr>
        <p:txBody>
          <a:bodyPr/>
          <a:lstStyle/>
          <a:p>
            <a:r>
              <a:rPr lang="en-US" dirty="0"/>
              <a:t>Annual Fluxes in SRP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4BEB5-50CC-8546-26C4-29B75FF06641}"/>
              </a:ext>
            </a:extLst>
          </p:cNvPr>
          <p:cNvSpPr txBox="1"/>
          <p:nvPr/>
        </p:nvSpPr>
        <p:spPr>
          <a:xfrm>
            <a:off x="7458529" y="292530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B23AE-47B8-77EF-4AE8-700DA1DDE5B0}"/>
              </a:ext>
            </a:extLst>
          </p:cNvPr>
          <p:cNvSpPr txBox="1"/>
          <p:nvPr/>
        </p:nvSpPr>
        <p:spPr>
          <a:xfrm>
            <a:off x="7458529" y="2535566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93269-3F40-526B-0077-3F16C2131091}"/>
              </a:ext>
            </a:extLst>
          </p:cNvPr>
          <p:cNvSpPr txBox="1"/>
          <p:nvPr/>
        </p:nvSpPr>
        <p:spPr>
          <a:xfrm>
            <a:off x="10410197" y="275458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C470A-B178-04EE-F2FC-10AB78C0DD6D}"/>
              </a:ext>
            </a:extLst>
          </p:cNvPr>
          <p:cNvSpPr txBox="1"/>
          <p:nvPr/>
        </p:nvSpPr>
        <p:spPr>
          <a:xfrm>
            <a:off x="7481208" y="4736099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5C11D-51B5-FFC8-D835-1E68B3F860D1}"/>
              </a:ext>
            </a:extLst>
          </p:cNvPr>
          <p:cNvSpPr txBox="1"/>
          <p:nvPr/>
        </p:nvSpPr>
        <p:spPr>
          <a:xfrm>
            <a:off x="10347327" y="2535566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19F07-6807-B101-CE0C-67B80815FA48}"/>
              </a:ext>
            </a:extLst>
          </p:cNvPr>
          <p:cNvSpPr txBox="1"/>
          <p:nvPr/>
        </p:nvSpPr>
        <p:spPr>
          <a:xfrm>
            <a:off x="10410197" y="4710730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21%</a:t>
            </a:r>
          </a:p>
        </p:txBody>
      </p:sp>
    </p:spTree>
    <p:extLst>
      <p:ext uri="{BB962C8B-B14F-4D97-AF65-F5344CB8AC3E}">
        <p14:creationId xmlns:p14="http://schemas.microsoft.com/office/powerpoint/2010/main" val="17391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0625-3494-2FC3-C7AB-D8240F9E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275568"/>
            <a:ext cx="3488871" cy="1325563"/>
          </a:xfrm>
        </p:spPr>
        <p:txBody>
          <a:bodyPr/>
          <a:lstStyle/>
          <a:p>
            <a:r>
              <a:rPr lang="en-US" dirty="0"/>
              <a:t>Annual Fluxes in 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199E2-4234-8D65-E754-D967330B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18" y="-6244"/>
            <a:ext cx="6172200" cy="6938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C0BFB7-23FC-AE9D-460E-8DF10E0690D9}"/>
              </a:ext>
            </a:extLst>
          </p:cNvPr>
          <p:cNvSpPr txBox="1"/>
          <p:nvPr/>
        </p:nvSpPr>
        <p:spPr>
          <a:xfrm>
            <a:off x="7598229" y="246821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3CD09-0663-831A-CA82-3A6A15D48BB9}"/>
              </a:ext>
            </a:extLst>
          </p:cNvPr>
          <p:cNvSpPr txBox="1"/>
          <p:nvPr/>
        </p:nvSpPr>
        <p:spPr>
          <a:xfrm>
            <a:off x="7598229" y="2465777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B5FD5-45F1-1B67-ED12-3B3CB96FE9C5}"/>
              </a:ext>
            </a:extLst>
          </p:cNvPr>
          <p:cNvSpPr txBox="1"/>
          <p:nvPr/>
        </p:nvSpPr>
        <p:spPr>
          <a:xfrm>
            <a:off x="10500290" y="246821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1D98A-8AD8-3BAC-7A35-2E344494BA52}"/>
              </a:ext>
            </a:extLst>
          </p:cNvPr>
          <p:cNvSpPr txBox="1"/>
          <p:nvPr/>
        </p:nvSpPr>
        <p:spPr>
          <a:xfrm>
            <a:off x="7598229" y="4713204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B371D-D76E-F5D3-4580-E090762AE2E2}"/>
              </a:ext>
            </a:extLst>
          </p:cNvPr>
          <p:cNvSpPr txBox="1"/>
          <p:nvPr/>
        </p:nvSpPr>
        <p:spPr>
          <a:xfrm>
            <a:off x="10437588" y="2465777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EF5F1-6F5F-FECD-DE30-08BAC2D4DF23}"/>
              </a:ext>
            </a:extLst>
          </p:cNvPr>
          <p:cNvSpPr txBox="1"/>
          <p:nvPr/>
        </p:nvSpPr>
        <p:spPr>
          <a:xfrm>
            <a:off x="10493718" y="4728831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43%</a:t>
            </a:r>
          </a:p>
        </p:txBody>
      </p:sp>
    </p:spTree>
    <p:extLst>
      <p:ext uri="{BB962C8B-B14F-4D97-AF65-F5344CB8AC3E}">
        <p14:creationId xmlns:p14="http://schemas.microsoft.com/office/powerpoint/2010/main" val="41277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B98F-0CBA-BD87-9E69-828A3160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these improvements occurred recently?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74A6-23AB-C04F-70D9-C6687267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light of the WLEB nutrient regulations implemented in 2015</a:t>
            </a:r>
          </a:p>
        </p:txBody>
      </p:sp>
    </p:spTree>
    <p:extLst>
      <p:ext uri="{BB962C8B-B14F-4D97-AF65-F5344CB8AC3E}">
        <p14:creationId xmlns:p14="http://schemas.microsoft.com/office/powerpoint/2010/main" val="51860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525B-27E5-D7EF-61A6-40C738B5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(%/yr) has been improving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7132D2-1251-B4F1-F85F-A5FB9A241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24845"/>
              </p:ext>
            </p:extLst>
          </p:nvPr>
        </p:nvGraphicFramePr>
        <p:xfrm>
          <a:off x="1172936" y="1690688"/>
          <a:ext cx="9846127" cy="450668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67767">
                  <a:extLst>
                    <a:ext uri="{9D8B030D-6E8A-4147-A177-3AD203B41FA5}">
                      <a16:colId xmlns:a16="http://schemas.microsoft.com/office/drawing/2014/main" val="4056311844"/>
                    </a:ext>
                  </a:extLst>
                </a:gridCol>
                <a:gridCol w="1926091">
                  <a:extLst>
                    <a:ext uri="{9D8B030D-6E8A-4147-A177-3AD203B41FA5}">
                      <a16:colId xmlns:a16="http://schemas.microsoft.com/office/drawing/2014/main" val="2104755825"/>
                    </a:ext>
                  </a:extLst>
                </a:gridCol>
                <a:gridCol w="1926091">
                  <a:extLst>
                    <a:ext uri="{9D8B030D-6E8A-4147-A177-3AD203B41FA5}">
                      <a16:colId xmlns:a16="http://schemas.microsoft.com/office/drawing/2014/main" val="2182335561"/>
                    </a:ext>
                  </a:extLst>
                </a:gridCol>
                <a:gridCol w="2063089">
                  <a:extLst>
                    <a:ext uri="{9D8B030D-6E8A-4147-A177-3AD203B41FA5}">
                      <a16:colId xmlns:a16="http://schemas.microsoft.com/office/drawing/2014/main" val="376860969"/>
                    </a:ext>
                  </a:extLst>
                </a:gridCol>
                <a:gridCol w="2063089">
                  <a:extLst>
                    <a:ext uri="{9D8B030D-6E8A-4147-A177-3AD203B41FA5}">
                      <a16:colId xmlns:a16="http://schemas.microsoft.com/office/drawing/2014/main" val="4269733368"/>
                    </a:ext>
                  </a:extLst>
                </a:gridCol>
              </a:tblGrid>
              <a:tr h="5007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FN concentration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FN flux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40439"/>
                  </a:ext>
                </a:extLst>
              </a:tr>
              <a:tr h="500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2009-2015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2015-2021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2009-2015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2015-2021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031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-0.8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-0.86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513349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TIF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-2.4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1.60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-2.2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8081489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BLA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3.2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2.60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1.8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49606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3.2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1.6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69675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-0.8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-0.47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5475556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7.2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2.0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-0.86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878547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Average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0.7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</a:rPr>
                        <a:t>-0.2</a:t>
                      </a:r>
                      <a:endParaRPr lang="en-US" sz="2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630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71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525B-27E5-D7EF-61A6-40C738B5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 (%/yr) changes have been variable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7132D2-1251-B4F1-F85F-A5FB9A241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66569"/>
              </p:ext>
            </p:extLst>
          </p:nvPr>
        </p:nvGraphicFramePr>
        <p:xfrm>
          <a:off x="1172936" y="1690688"/>
          <a:ext cx="9846127" cy="450668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67767">
                  <a:extLst>
                    <a:ext uri="{9D8B030D-6E8A-4147-A177-3AD203B41FA5}">
                      <a16:colId xmlns:a16="http://schemas.microsoft.com/office/drawing/2014/main" val="4056311844"/>
                    </a:ext>
                  </a:extLst>
                </a:gridCol>
                <a:gridCol w="1926091">
                  <a:extLst>
                    <a:ext uri="{9D8B030D-6E8A-4147-A177-3AD203B41FA5}">
                      <a16:colId xmlns:a16="http://schemas.microsoft.com/office/drawing/2014/main" val="2104755825"/>
                    </a:ext>
                  </a:extLst>
                </a:gridCol>
                <a:gridCol w="1926091">
                  <a:extLst>
                    <a:ext uri="{9D8B030D-6E8A-4147-A177-3AD203B41FA5}">
                      <a16:colId xmlns:a16="http://schemas.microsoft.com/office/drawing/2014/main" val="2182335561"/>
                    </a:ext>
                  </a:extLst>
                </a:gridCol>
                <a:gridCol w="2063089">
                  <a:extLst>
                    <a:ext uri="{9D8B030D-6E8A-4147-A177-3AD203B41FA5}">
                      <a16:colId xmlns:a16="http://schemas.microsoft.com/office/drawing/2014/main" val="376860969"/>
                    </a:ext>
                  </a:extLst>
                </a:gridCol>
                <a:gridCol w="2063089">
                  <a:extLst>
                    <a:ext uri="{9D8B030D-6E8A-4147-A177-3AD203B41FA5}">
                      <a16:colId xmlns:a16="http://schemas.microsoft.com/office/drawing/2014/main" val="4269733368"/>
                    </a:ext>
                  </a:extLst>
                </a:gridCol>
              </a:tblGrid>
              <a:tr h="5007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FN concentration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FN flux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40439"/>
                  </a:ext>
                </a:extLst>
              </a:tr>
              <a:tr h="500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2009-2015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2015-2021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2009-2015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2015-2021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031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513349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TIF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8081489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BLA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49606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69675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5475556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878547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Average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630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1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771E-0D07-D91E-B261-C5DAF66B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have changes been occuring?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56EA-D121-7C7D-1751-AEBE438D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conditions</a:t>
            </a:r>
          </a:p>
          <a:p>
            <a:r>
              <a:rPr lang="en-US" dirty="0"/>
              <a:t>Seasonal conditions</a:t>
            </a:r>
          </a:p>
        </p:txBody>
      </p:sp>
    </p:spTree>
    <p:extLst>
      <p:ext uri="{BB962C8B-B14F-4D97-AF65-F5344CB8AC3E}">
        <p14:creationId xmlns:p14="http://schemas.microsoft.com/office/powerpoint/2010/main" val="159915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E3DE-C195-4EEF-25E0-EE57659A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Changes were consistent across conditions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C163A5-46F7-62E1-7802-4C2DE952F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834228"/>
              </p:ext>
            </p:extLst>
          </p:nvPr>
        </p:nvGraphicFramePr>
        <p:xfrm>
          <a:off x="1172936" y="1690688"/>
          <a:ext cx="9846127" cy="450668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67767">
                  <a:extLst>
                    <a:ext uri="{9D8B030D-6E8A-4147-A177-3AD203B41FA5}">
                      <a16:colId xmlns:a16="http://schemas.microsoft.com/office/drawing/2014/main" val="4056311844"/>
                    </a:ext>
                  </a:extLst>
                </a:gridCol>
                <a:gridCol w="1926091">
                  <a:extLst>
                    <a:ext uri="{9D8B030D-6E8A-4147-A177-3AD203B41FA5}">
                      <a16:colId xmlns:a16="http://schemas.microsoft.com/office/drawing/2014/main" val="2104755825"/>
                    </a:ext>
                  </a:extLst>
                </a:gridCol>
                <a:gridCol w="1926091">
                  <a:extLst>
                    <a:ext uri="{9D8B030D-6E8A-4147-A177-3AD203B41FA5}">
                      <a16:colId xmlns:a16="http://schemas.microsoft.com/office/drawing/2014/main" val="2182335561"/>
                    </a:ext>
                  </a:extLst>
                </a:gridCol>
                <a:gridCol w="2063089">
                  <a:extLst>
                    <a:ext uri="{9D8B030D-6E8A-4147-A177-3AD203B41FA5}">
                      <a16:colId xmlns:a16="http://schemas.microsoft.com/office/drawing/2014/main" val="376860969"/>
                    </a:ext>
                  </a:extLst>
                </a:gridCol>
                <a:gridCol w="2063089">
                  <a:extLst>
                    <a:ext uri="{9D8B030D-6E8A-4147-A177-3AD203B41FA5}">
                      <a16:colId xmlns:a16="http://schemas.microsoft.com/office/drawing/2014/main" val="4269733368"/>
                    </a:ext>
                  </a:extLst>
                </a:gridCol>
              </a:tblGrid>
              <a:tr h="5007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FN concentration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FN flux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40439"/>
                  </a:ext>
                </a:extLst>
              </a:tr>
              <a:tr h="500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031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MAU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513349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TIF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8081489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BLA*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449606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669675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475556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RAI*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78547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Average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630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443</Words>
  <Application>Microsoft Office PowerPoint</Application>
  <PresentationFormat>Widescreen</PresentationFormat>
  <Paragraphs>210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Meeting with NCWQR</vt:lpstr>
      <vt:lpstr>Methods + analysis</vt:lpstr>
      <vt:lpstr>Annual Fluxes in SRP</vt:lpstr>
      <vt:lpstr>Annual Fluxes in TP</vt:lpstr>
      <vt:lpstr>Have these improvements occurred recently?</vt:lpstr>
      <vt:lpstr>SRP (%/yr) has been improving</vt:lpstr>
      <vt:lpstr>TP (%/yr) changes have been variable </vt:lpstr>
      <vt:lpstr>Where have changes been occuring?</vt:lpstr>
      <vt:lpstr>SRP – Changes were consistent across conditions</vt:lpstr>
      <vt:lpstr>TP - high flow changes were typically greater although all were positive</vt:lpstr>
      <vt:lpstr>SRP fluxes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Kamrath, Brock</dc:creator>
  <cp:lastModifiedBy>Kamrath, Brock</cp:lastModifiedBy>
  <cp:revision>2</cp:revision>
  <dcterms:created xsi:type="dcterms:W3CDTF">2023-07-26T13:47:44Z</dcterms:created>
  <dcterms:modified xsi:type="dcterms:W3CDTF">2023-09-27T17:26:34Z</dcterms:modified>
</cp:coreProperties>
</file>