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2" r:id="rId2"/>
  </p:sldMasterIdLst>
  <p:notesMasterIdLst>
    <p:notesMasterId r:id="rId39"/>
  </p:notesMasterIdLst>
  <p:sldIdLst>
    <p:sldId id="1600" r:id="rId3"/>
    <p:sldId id="1601" r:id="rId4"/>
    <p:sldId id="1602" r:id="rId5"/>
    <p:sldId id="1603" r:id="rId6"/>
    <p:sldId id="1604" r:id="rId7"/>
    <p:sldId id="1605" r:id="rId8"/>
    <p:sldId id="1606" r:id="rId9"/>
    <p:sldId id="1607" r:id="rId10"/>
    <p:sldId id="1608" r:id="rId11"/>
    <p:sldId id="1612" r:id="rId12"/>
    <p:sldId id="1614" r:id="rId13"/>
    <p:sldId id="1631" r:id="rId14"/>
    <p:sldId id="1616" r:id="rId15"/>
    <p:sldId id="1617" r:id="rId16"/>
    <p:sldId id="1618" r:id="rId17"/>
    <p:sldId id="1619" r:id="rId18"/>
    <p:sldId id="1620" r:id="rId19"/>
    <p:sldId id="1622" r:id="rId20"/>
    <p:sldId id="1623" r:id="rId21"/>
    <p:sldId id="1624" r:id="rId22"/>
    <p:sldId id="1625" r:id="rId23"/>
    <p:sldId id="1626" r:id="rId24"/>
    <p:sldId id="1627" r:id="rId25"/>
    <p:sldId id="1628" r:id="rId26"/>
    <p:sldId id="1629" r:id="rId27"/>
    <p:sldId id="1630" r:id="rId28"/>
    <p:sldId id="1632" r:id="rId29"/>
    <p:sldId id="1633" r:id="rId30"/>
    <p:sldId id="1634" r:id="rId31"/>
    <p:sldId id="1638" r:id="rId32"/>
    <p:sldId id="1639" r:id="rId33"/>
    <p:sldId id="1640" r:id="rId34"/>
    <p:sldId id="1636" r:id="rId35"/>
    <p:sldId id="1637" r:id="rId36"/>
    <p:sldId id="1641" r:id="rId37"/>
    <p:sldId id="1635" r:id="rId38"/>
  </p:sldIdLst>
  <p:sldSz cx="12192000" cy="6858000"/>
  <p:notesSz cx="6858000" cy="9144000"/>
  <p:embeddedFontLst>
    <p:embeddedFont>
      <p:font typeface="Cambria Math" panose="02040503050406030204" pitchFamily="18" charset="0"/>
      <p:regular r:id="rId40"/>
    </p:embeddedFont>
    <p:embeddedFont>
      <p:font typeface="KoPubWorld돋움체 Medium" panose="00000600000000000000" pitchFamily="2" charset="-127"/>
      <p:regular r:id="rId41"/>
    </p:embeddedFont>
    <p:embeddedFont>
      <p:font typeface="나눔고딕" panose="020D0604000000000000" pitchFamily="50" charset="-127"/>
      <p:regular r:id="rId42"/>
      <p:bold r:id="rId43"/>
    </p:embeddedFont>
    <p:embeddedFont>
      <p:font typeface="나눔스퀘어 Bold" panose="020B0600000101010101" pitchFamily="50" charset="-127"/>
      <p:bold r:id="rId44"/>
    </p:embeddedFont>
    <p:embeddedFont>
      <p:font typeface="맑은 고딕" panose="020B0503020000020004" pitchFamily="50" charset="-127"/>
      <p:regular r:id="rId45"/>
      <p:bold r:id="rId46"/>
    </p:embeddedFont>
  </p:embeddedFontLst>
  <p:defaultTextStyle>
    <a:defPPr>
      <a:defRPr lang="ko-KR"/>
    </a:defPPr>
    <a:lvl1pPr marL="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78" userDrawn="1">
          <p15:clr>
            <a:srgbClr val="A4A3A4"/>
          </p15:clr>
        </p15:guide>
        <p15:guide id="2" pos="5972" userDrawn="1">
          <p15:clr>
            <a:srgbClr val="A4A3A4"/>
          </p15:clr>
        </p15:guide>
        <p15:guide id="3" orient="horz" pos="3385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orient="horz" pos="867" userDrawn="1">
          <p15:clr>
            <a:srgbClr val="A4A3A4"/>
          </p15:clr>
        </p15:guide>
        <p15:guide id="6" orient="horz" pos="981" userDrawn="1">
          <p15:clr>
            <a:srgbClr val="A4A3A4"/>
          </p15:clr>
        </p15:guide>
        <p15:guide id="7" orient="horz" pos="4065" userDrawn="1">
          <p15:clr>
            <a:srgbClr val="A4A3A4"/>
          </p15:clr>
        </p15:guide>
        <p15:guide id="8" pos="506" userDrawn="1">
          <p15:clr>
            <a:srgbClr val="A4A3A4"/>
          </p15:clr>
        </p15:guide>
        <p15:guide id="9" orient="horz" pos="109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선" initials="김경" lastIdx="1" clrIdx="0">
    <p:extLst>
      <p:ext uri="{19B8F6BF-5375-455C-9EA6-DF929625EA0E}">
        <p15:presenceInfo xmlns:p15="http://schemas.microsoft.com/office/powerpoint/2012/main" userId="b21f20f96f89b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6850"/>
    <a:srgbClr val="2A73B6"/>
    <a:srgbClr val="4B5671"/>
    <a:srgbClr val="D3D1D6"/>
    <a:srgbClr val="708BC6"/>
    <a:srgbClr val="5F5EA1"/>
    <a:srgbClr val="B2B8C5"/>
    <a:srgbClr val="D87251"/>
    <a:srgbClr val="DA9A9A"/>
    <a:srgbClr val="DE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0" autoAdjust="0"/>
    <p:restoredTop sz="94660"/>
  </p:normalViewPr>
  <p:slideViewPr>
    <p:cSldViewPr snapToGrid="0">
      <p:cViewPr varScale="1">
        <p:scale>
          <a:sx n="97" d="100"/>
          <a:sy n="97" d="100"/>
        </p:scale>
        <p:origin x="548" y="284"/>
      </p:cViewPr>
      <p:guideLst>
        <p:guide pos="2978"/>
        <p:guide pos="5972"/>
        <p:guide orient="horz" pos="3385"/>
        <p:guide orient="horz" pos="572"/>
        <p:guide orient="horz" pos="867"/>
        <p:guide orient="horz" pos="981"/>
        <p:guide orient="horz" pos="4065"/>
        <p:guide pos="506"/>
        <p:guide orient="horz" pos="10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3.fntdata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7.fntdata"/><Relationship Id="rId20" Type="http://schemas.openxmlformats.org/officeDocument/2006/relationships/slide" Target="slides/slide1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68E5-E584-4201-B07F-41281097F975}" type="datetimeFigureOut">
              <a:rPr lang="ko-KR" altLang="en-US" smtClean="0"/>
              <a:pPr/>
              <a:t>2025-11-01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6E2A-247A-4D58-805E-D96C39E33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850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E569B-0C91-4817-B669-1698BCCBE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37133F-43AD-44A9-9522-9E1D30072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9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77EFB-9A95-41BC-9C97-02705ACBB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F1CA-2262-4E88-BC49-8AA3A2A31AE1}" type="datetimeFigureOut">
              <a:rPr lang="ko-KR" altLang="en-US" smtClean="0"/>
              <a:pPr/>
              <a:t>2025-11-01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1CC08-DB03-416B-87C3-AAABAD3B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934D1-5D3C-4B30-A98F-106966F9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16C46-5343-41D1-886E-015E4E566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39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F403DF-5062-44FD-AC57-9AA3F5E31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9"/>
            <a:ext cx="2628900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1D8559-F781-43AA-8705-3B912FE9E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9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E8A3AC-EA5C-4F95-83C6-ABDC0412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F1CA-2262-4E88-BC49-8AA3A2A31AE1}" type="datetimeFigureOut">
              <a:rPr lang="ko-KR" altLang="en-US" smtClean="0"/>
              <a:pPr/>
              <a:t>2025-11-01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AC8E06-FFE0-482D-BE99-4CD886119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795F22-26EB-43A8-888A-A5C73575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16C46-5343-41D1-886E-015E4E566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10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68608" y="6550540"/>
            <a:ext cx="576064" cy="307465"/>
          </a:xfrm>
          <a:prstGeom prst="rect">
            <a:avLst/>
          </a:prstGeom>
        </p:spPr>
        <p:txBody>
          <a:bodyPr lIns="91428" tIns="45714" rIns="91428" bIns="45714"/>
          <a:lstStyle>
            <a:lvl1pPr>
              <a:defRPr b="1"/>
            </a:lvl1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1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실내, 노트북, 컴퓨터, 사람이(가) 표시된 사진&#10;&#10;자동 생성된 설명">
            <a:extLst>
              <a:ext uri="{FF2B5EF4-FFF2-40B4-BE49-F238E27FC236}">
                <a16:creationId xmlns:a16="http://schemas.microsoft.com/office/drawing/2014/main" id="{FBE74AB5-3167-4A81-AAF5-D073208C5C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8" t="15061" r="15298" b="30917"/>
          <a:stretch/>
        </p:blipFill>
        <p:spPr>
          <a:xfrm>
            <a:off x="3" y="2"/>
            <a:ext cx="9650293" cy="4166883"/>
          </a:xfrm>
          <a:custGeom>
            <a:avLst/>
            <a:gdLst>
              <a:gd name="connsiteX0" fmla="*/ 0 w 7840863"/>
              <a:gd name="connsiteY0" fmla="*/ 0 h 4166883"/>
              <a:gd name="connsiteX1" fmla="*/ 7840863 w 7840863"/>
              <a:gd name="connsiteY1" fmla="*/ 0 h 4166883"/>
              <a:gd name="connsiteX2" fmla="*/ 7840863 w 7840863"/>
              <a:gd name="connsiteY2" fmla="*/ 3697109 h 4166883"/>
              <a:gd name="connsiteX3" fmla="*/ 7465764 w 7840863"/>
              <a:gd name="connsiteY3" fmla="*/ 4157339 h 4166883"/>
              <a:gd name="connsiteX4" fmla="*/ 7371093 w 7840863"/>
              <a:gd name="connsiteY4" fmla="*/ 4166883 h 4166883"/>
              <a:gd name="connsiteX5" fmla="*/ 0 w 7840863"/>
              <a:gd name="connsiteY5" fmla="*/ 4166883 h 4166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40863" h="4166883">
                <a:moveTo>
                  <a:pt x="0" y="0"/>
                </a:moveTo>
                <a:lnTo>
                  <a:pt x="7840863" y="0"/>
                </a:lnTo>
                <a:lnTo>
                  <a:pt x="7840863" y="3697109"/>
                </a:lnTo>
                <a:cubicBezTo>
                  <a:pt x="7840863" y="3924127"/>
                  <a:pt x="7679833" y="4113535"/>
                  <a:pt x="7465764" y="4157339"/>
                </a:cubicBezTo>
                <a:lnTo>
                  <a:pt x="7371093" y="4166883"/>
                </a:lnTo>
                <a:lnTo>
                  <a:pt x="0" y="4166883"/>
                </a:lnTo>
                <a:close/>
              </a:path>
            </a:pathLst>
          </a:custGeom>
        </p:spPr>
      </p:pic>
      <p:sp>
        <p:nvSpPr>
          <p:cNvPr id="22" name="사각형: 둥근 한쪽 모서리 21">
            <a:extLst>
              <a:ext uri="{FF2B5EF4-FFF2-40B4-BE49-F238E27FC236}">
                <a16:creationId xmlns:a16="http://schemas.microsoft.com/office/drawing/2014/main" id="{DC25BA2F-C402-A4D7-A105-FE871BFCF9CF}"/>
              </a:ext>
            </a:extLst>
          </p:cNvPr>
          <p:cNvSpPr/>
          <p:nvPr/>
        </p:nvSpPr>
        <p:spPr>
          <a:xfrm rot="5400000">
            <a:off x="-1640365" y="1640365"/>
            <a:ext cx="4166884" cy="886154"/>
          </a:xfrm>
          <a:prstGeom prst="round1Rect">
            <a:avLst>
              <a:gd name="adj" fmla="val 50000"/>
            </a:avLst>
          </a:prstGeom>
          <a:solidFill>
            <a:srgbClr val="03246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latin typeface="KoPubWorld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3463F1-DBA1-2371-6FCD-22840EDE5CB1}"/>
              </a:ext>
            </a:extLst>
          </p:cNvPr>
          <p:cNvSpPr/>
          <p:nvPr/>
        </p:nvSpPr>
        <p:spPr>
          <a:xfrm>
            <a:off x="0" y="0"/>
            <a:ext cx="443077" cy="6858000"/>
          </a:xfrm>
          <a:prstGeom prst="rect">
            <a:avLst/>
          </a:prstGeom>
          <a:solidFill>
            <a:srgbClr val="4949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rgbClr val="03246D"/>
              </a:solidFill>
              <a:latin typeface="KoPubWorld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65B013DB-3A87-D950-7051-FCF514E9EA78}"/>
              </a:ext>
            </a:extLst>
          </p:cNvPr>
          <p:cNvSpPr/>
          <p:nvPr/>
        </p:nvSpPr>
        <p:spPr>
          <a:xfrm rot="16200000">
            <a:off x="8319923" y="2985923"/>
            <a:ext cx="6858000" cy="886154"/>
          </a:xfrm>
          <a:prstGeom prst="round1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latin typeface="KoPubWorld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C16653-D88A-88F6-77C5-6514BD8E4415}"/>
              </a:ext>
            </a:extLst>
          </p:cNvPr>
          <p:cNvSpPr/>
          <p:nvPr/>
        </p:nvSpPr>
        <p:spPr>
          <a:xfrm>
            <a:off x="11748923" y="0"/>
            <a:ext cx="443077" cy="6858000"/>
          </a:xfrm>
          <a:prstGeom prst="rect">
            <a:avLst/>
          </a:prstGeom>
          <a:solidFill>
            <a:srgbClr val="4949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rgbClr val="03246D"/>
              </a:solidFill>
              <a:latin typeface="KoPubWorld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6B1C7E-DC92-791C-C83A-7B6FC1CD2E89}"/>
              </a:ext>
            </a:extLst>
          </p:cNvPr>
          <p:cNvSpPr/>
          <p:nvPr/>
        </p:nvSpPr>
        <p:spPr>
          <a:xfrm>
            <a:off x="886155" y="4780584"/>
            <a:ext cx="3456000" cy="72000"/>
          </a:xfrm>
          <a:prstGeom prst="rect">
            <a:avLst/>
          </a:prstGeom>
          <a:solidFill>
            <a:srgbClr val="0324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rgbClr val="03246D"/>
              </a:solidFill>
              <a:latin typeface="KoPubWorld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1C4C48C-948B-8223-C708-07C09681A84F}"/>
              </a:ext>
            </a:extLst>
          </p:cNvPr>
          <p:cNvCxnSpPr>
            <a:cxnSpLocks/>
          </p:cNvCxnSpPr>
          <p:nvPr/>
        </p:nvCxnSpPr>
        <p:spPr>
          <a:xfrm>
            <a:off x="4074288" y="4816584"/>
            <a:ext cx="3810462" cy="0"/>
          </a:xfrm>
          <a:prstGeom prst="line">
            <a:avLst/>
          </a:prstGeom>
          <a:ln w="12700">
            <a:solidFill>
              <a:srgbClr val="0324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8784" y="6091552"/>
            <a:ext cx="1805524" cy="53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09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68608" y="6550540"/>
            <a:ext cx="576064" cy="307465"/>
          </a:xfrm>
          <a:prstGeom prst="rect">
            <a:avLst/>
          </a:prstGeom>
        </p:spPr>
        <p:txBody>
          <a:bodyPr lIns="91428" tIns="45714" rIns="91428" bIns="45714"/>
          <a:lstStyle>
            <a:lvl1pPr>
              <a:defRPr b="1"/>
            </a:lvl1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405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19406" y="73204"/>
            <a:ext cx="11120708" cy="531999"/>
          </a:xfrm>
          <a:prstGeom prst="rect">
            <a:avLst/>
          </a:prstGeom>
        </p:spPr>
        <p:txBody>
          <a:bodyPr lIns="77915" tIns="38958" rIns="77915" bIns="38958" anchor="ctr"/>
          <a:lstStyle>
            <a:lvl1pPr algn="l">
              <a:defRPr sz="3200" b="1" i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제목 4"/>
          <p:cNvSpPr txBox="1">
            <a:spLocks/>
          </p:cNvSpPr>
          <p:nvPr userDrawn="1"/>
        </p:nvSpPr>
        <p:spPr>
          <a:xfrm>
            <a:off x="123021" y="68631"/>
            <a:ext cx="576064" cy="531999"/>
          </a:xfrm>
          <a:prstGeom prst="rect">
            <a:avLst/>
          </a:prstGeom>
        </p:spPr>
        <p:txBody>
          <a:bodyPr lIns="103885" tIns="51944" rIns="103885" bIns="51944"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i="0" kern="12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389580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779159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168738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558317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 sz="3200" dirty="0"/>
              <a:t>◈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68608" y="6550540"/>
            <a:ext cx="576064" cy="307465"/>
          </a:xfrm>
          <a:prstGeom prst="rect">
            <a:avLst/>
          </a:prstGeom>
        </p:spPr>
        <p:txBody>
          <a:bodyPr lIns="91428" tIns="45714" rIns="91428" bIns="45714"/>
          <a:lstStyle>
            <a:lvl1pPr>
              <a:defRPr b="1"/>
            </a:lvl1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636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68608" y="6550540"/>
            <a:ext cx="576064" cy="307465"/>
          </a:xfrm>
          <a:prstGeom prst="rect">
            <a:avLst/>
          </a:prstGeom>
        </p:spPr>
        <p:txBody>
          <a:bodyPr lIns="91428" tIns="45714" rIns="91428" bIns="45714"/>
          <a:lstStyle>
            <a:lvl1pPr>
              <a:defRPr b="1"/>
            </a:lvl1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31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lIns="91436" tIns="45718" rIns="91436" bIns="45718"/>
          <a:lstStyle/>
          <a:p>
            <a:fld id="{DC96C86F-AD96-41B9-B56D-27C7DD38E05A}" type="datetimeFigureOut">
              <a:rPr lang="ko-KR" altLang="en-US" smtClean="0"/>
              <a:pPr/>
              <a:t>2025-11-01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lIns="91436" tIns="45718" rIns="91436" bIns="45718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lIns="91436" tIns="45718" rIns="91436" bIns="45718"/>
          <a:lstStyle/>
          <a:p>
            <a:fld id="{295A26B5-F023-45D7-AA36-42AA56FB00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430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91436" tIns="45718" rIns="91436" bIns="45718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lIns="91436" tIns="45718" rIns="91436" bIns="45718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lIns="91436" tIns="45718" rIns="91436" bIns="45718"/>
          <a:lstStyle/>
          <a:p>
            <a:fld id="{DC96C86F-AD96-41B9-B56D-27C7DD38E05A}" type="datetimeFigureOut">
              <a:rPr lang="ko-KR" altLang="en-US" smtClean="0"/>
              <a:pPr/>
              <a:t>2025-11-01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lIns="91436" tIns="45718" rIns="91436" bIns="45718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lIns="91436" tIns="45718" rIns="91436" bIns="45718"/>
          <a:lstStyle/>
          <a:p>
            <a:fld id="{295A26B5-F023-45D7-AA36-42AA56FB00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7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5307E-E05C-486E-86C7-07ABE65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44" y="136527"/>
            <a:ext cx="11105560" cy="447936"/>
          </a:xfrm>
        </p:spPr>
        <p:txBody>
          <a:bodyPr>
            <a:normAutofit/>
          </a:bodyPr>
          <a:lstStyle>
            <a:lvl1pPr>
              <a:defRPr sz="2400" spc="-100" baseline="0">
                <a:solidFill>
                  <a:srgbClr val="3E3C6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A7A45E-7AC3-445B-B3D6-B9D1D0B4B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700" spc="-100" baseline="0">
                <a:solidFill>
                  <a:srgbClr val="383C5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2400">
                <a:solidFill>
                  <a:srgbClr val="42444F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E1057-FF28-4A27-8702-E419044B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F1CA-2262-4E88-BC49-8AA3A2A31AE1}" type="datetimeFigureOut">
              <a:rPr lang="ko-KR" altLang="en-US" smtClean="0"/>
              <a:pPr/>
              <a:t>2025-11-01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C4E302-5455-4FB4-80B0-4DE057D1D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431EC4-9CAF-4497-989A-7B71EA8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16C46-5343-41D1-886E-015E4E566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25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D521B-B580-4FEE-AF8F-BAF330C5D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7D056A-47B5-4617-A3FA-EE96D380C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320B88-7F7F-43F4-8D8C-DF0487C6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F1CA-2262-4E88-BC49-8AA3A2A31AE1}" type="datetimeFigureOut">
              <a:rPr lang="ko-KR" altLang="en-US" smtClean="0"/>
              <a:pPr/>
              <a:t>2025-11-01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F7F96-1A43-4DAC-A20C-E52B8624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AFB473-82B3-4F03-B045-4288D3FE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16C46-5343-41D1-886E-015E4E566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93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CB685-1ACE-471D-9E07-252309AE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FF767-EDFC-4151-AA48-1B9076EA7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A5B0EC-99A1-4C11-A132-2900AE412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B9F55F-CEAF-432A-938A-1CEE6A8A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F1CA-2262-4E88-BC49-8AA3A2A31AE1}" type="datetimeFigureOut">
              <a:rPr lang="ko-KR" altLang="en-US" smtClean="0"/>
              <a:pPr/>
              <a:t>2025-11-01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8DEF80-F5D1-48A8-AED5-5DEC08C3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F64036-F361-49B8-9CFD-3056C24D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16C46-5343-41D1-886E-015E4E566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23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543D2-4E55-49CA-8DBF-1EA7E5C5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AFFF9C-E979-4D61-93EC-586B25B50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9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7660D3-A6E1-4EB6-B941-E2CBE3B79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9944F8-F9DF-49D0-954E-E84131555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9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E1B237-729D-4F74-8F1F-C8389807E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C4F567-840A-4B55-ABD9-02C2285C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F1CA-2262-4E88-BC49-8AA3A2A31AE1}" type="datetimeFigureOut">
              <a:rPr lang="ko-KR" altLang="en-US" smtClean="0"/>
              <a:pPr/>
              <a:t>2025-11-01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77E071-60EA-4BCC-9B4B-1C5A430A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6644B5-60BD-4252-82DE-20313B6A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16C46-5343-41D1-886E-015E4E566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67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149F9E-DBF9-4160-A878-5B6B9F31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F1CA-2262-4E88-BC49-8AA3A2A31AE1}" type="datetimeFigureOut">
              <a:rPr lang="ko-KR" altLang="en-US" smtClean="0"/>
              <a:pPr/>
              <a:t>2025-11-01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6A3851-7954-447F-B9F1-7A0918CA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30928C-81C8-4F2F-B08D-D2771C01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16C46-5343-41D1-886E-015E4E56692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B8C900E-81E6-4A1E-A184-7BBA21A42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44" y="136527"/>
            <a:ext cx="11105560" cy="447936"/>
          </a:xfrm>
        </p:spPr>
        <p:txBody>
          <a:bodyPr>
            <a:normAutofit/>
          </a:bodyPr>
          <a:lstStyle>
            <a:lvl1pPr>
              <a:defRPr sz="2400" spc="-100" baseline="0">
                <a:solidFill>
                  <a:srgbClr val="3E3C6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555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1D0E3-CED2-492E-AD40-8732F191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6237F-DAEE-453F-8C05-9DCC0327D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58E2A7-1D18-435D-B60F-E2EFE16A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500"/>
            </a:lvl2pPr>
            <a:lvl3pPr marL="914332" indent="0">
              <a:buNone/>
              <a:defRPr sz="1200"/>
            </a:lvl3pPr>
            <a:lvl4pPr marL="1371498" indent="0">
              <a:buNone/>
              <a:defRPr sz="1100"/>
            </a:lvl4pPr>
            <a:lvl5pPr marL="1828664" indent="0">
              <a:buNone/>
              <a:defRPr sz="1100"/>
            </a:lvl5pPr>
            <a:lvl6pPr marL="2285830" indent="0">
              <a:buNone/>
              <a:defRPr sz="1100"/>
            </a:lvl6pPr>
            <a:lvl7pPr marL="2742994" indent="0">
              <a:buNone/>
              <a:defRPr sz="1100"/>
            </a:lvl7pPr>
            <a:lvl8pPr marL="3200160" indent="0">
              <a:buNone/>
              <a:defRPr sz="1100"/>
            </a:lvl8pPr>
            <a:lvl9pPr marL="3657327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726F1E-4057-4C13-B14A-794680BC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F1CA-2262-4E88-BC49-8AA3A2A31AE1}" type="datetimeFigureOut">
              <a:rPr lang="ko-KR" altLang="en-US" smtClean="0"/>
              <a:pPr/>
              <a:t>2025-11-01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E16BC2-AA17-48BF-81DB-8FD4AF5E2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A4B497-D24F-4C9B-B4FA-C9741854B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16C46-5343-41D1-886E-015E4E566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17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2380D-E1EA-4C6D-A617-437943C8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A560A2-1F51-4E2F-8D67-F56EDDA52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34A8-7CD1-4AF3-B194-3BCFE6E5A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500"/>
            </a:lvl2pPr>
            <a:lvl3pPr marL="914332" indent="0">
              <a:buNone/>
              <a:defRPr sz="1200"/>
            </a:lvl3pPr>
            <a:lvl4pPr marL="1371498" indent="0">
              <a:buNone/>
              <a:defRPr sz="1100"/>
            </a:lvl4pPr>
            <a:lvl5pPr marL="1828664" indent="0">
              <a:buNone/>
              <a:defRPr sz="1100"/>
            </a:lvl5pPr>
            <a:lvl6pPr marL="2285830" indent="0">
              <a:buNone/>
              <a:defRPr sz="1100"/>
            </a:lvl6pPr>
            <a:lvl7pPr marL="2742994" indent="0">
              <a:buNone/>
              <a:defRPr sz="1100"/>
            </a:lvl7pPr>
            <a:lvl8pPr marL="3200160" indent="0">
              <a:buNone/>
              <a:defRPr sz="1100"/>
            </a:lvl8pPr>
            <a:lvl9pPr marL="3657327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B87E90-3545-4D2C-93EA-0E038994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F1CA-2262-4E88-BC49-8AA3A2A31AE1}" type="datetimeFigureOut">
              <a:rPr lang="ko-KR" altLang="en-US" smtClean="0"/>
              <a:pPr/>
              <a:t>2025-11-01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63698A-A7EB-4E84-843C-9688E40D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695DBB-92C3-43A4-BE96-AE69860F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16C46-5343-41D1-886E-015E4E566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85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1DB16-CE7D-411D-BF68-29F49391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518663-B0AC-4B6E-B9BC-826C89734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571276-B080-4E85-B244-F4BBC76A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F1CA-2262-4E88-BC49-8AA3A2A31AE1}" type="datetimeFigureOut">
              <a:rPr lang="ko-KR" altLang="en-US" smtClean="0"/>
              <a:pPr/>
              <a:t>2025-11-01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928CB-B5D4-4276-8D1B-41EF8B65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73021-3BAD-4B32-BECB-C5D7FFCB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16C46-5343-41D1-886E-015E4E566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6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574F82-0418-42DF-B340-CB7E083B4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8A8A14-EF43-48B2-B5C7-72DD4FDEB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75A3EA-799A-4803-A8FA-3B70BDC82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F55F1CA-2262-4E88-BC49-8AA3A2A31AE1}" type="datetimeFigureOut">
              <a:rPr lang="ko-KR" altLang="en-US" smtClean="0"/>
              <a:pPr/>
              <a:t>2025-11-01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B7B34-CF18-4F3C-8C9C-E9480B39E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91642-B07B-4D92-9303-4E01BCFC7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1416C46-5343-41D1-886E-015E4E56692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07EB11-3497-4564-84CD-6C0F86231B12}"/>
              </a:ext>
            </a:extLst>
          </p:cNvPr>
          <p:cNvSpPr/>
          <p:nvPr userDrawn="1"/>
        </p:nvSpPr>
        <p:spPr>
          <a:xfrm>
            <a:off x="9696261" y="671983"/>
            <a:ext cx="2495739" cy="2922243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20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81" r:id="rId12"/>
  </p:sldLayoutIdLst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33680" y="338112"/>
            <a:ext cx="10387047" cy="5203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21890" tIns="60945" rIns="121890" bIns="60945" anchor="ctr"/>
          <a:lstStyle/>
          <a:p>
            <a:pPr algn="ctr">
              <a:defRPr/>
            </a:pPr>
            <a:endParaRPr kumimoji="0" lang="ko-KR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33680" y="339973"/>
            <a:ext cx="1613967" cy="5297275"/>
          </a:xfrm>
          <a:prstGeom prst="rect">
            <a:avLst/>
          </a:prstGeom>
          <a:solidFill>
            <a:srgbClr val="3C3C3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21890" tIns="60945" rIns="121890" bIns="60945" anchor="ctr"/>
          <a:lstStyle/>
          <a:p>
            <a:pPr algn="ctr">
              <a:defRPr/>
            </a:pPr>
            <a:endParaRPr kumimoji="0" lang="ko-KR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1" name="그룹 30"/>
          <p:cNvGrpSpPr/>
          <p:nvPr/>
        </p:nvGrpSpPr>
        <p:grpSpPr>
          <a:xfrm>
            <a:off x="10420721" y="337151"/>
            <a:ext cx="1741256" cy="5300100"/>
            <a:chOff x="8624049" y="290621"/>
            <a:chExt cx="1200989" cy="5138629"/>
          </a:xfrm>
        </p:grpSpPr>
        <p:sp>
          <p:nvSpPr>
            <p:cNvPr id="88" name="Rectangle 20"/>
            <p:cNvSpPr>
              <a:spLocks noChangeArrowheads="1"/>
            </p:cNvSpPr>
            <p:nvPr userDrawn="1"/>
          </p:nvSpPr>
          <p:spPr bwMode="auto">
            <a:xfrm>
              <a:off x="8624052" y="342900"/>
              <a:ext cx="1200986" cy="50863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30000"/>
                </a:lnSpc>
                <a:defRPr/>
              </a:pPr>
              <a:endParaRPr kumimoji="0"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Rectangle 20"/>
            <p:cNvSpPr>
              <a:spLocks noChangeArrowheads="1"/>
            </p:cNvSpPr>
            <p:nvPr userDrawn="1"/>
          </p:nvSpPr>
          <p:spPr bwMode="auto">
            <a:xfrm>
              <a:off x="8624049" y="3836797"/>
              <a:ext cx="1200989" cy="214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defRPr/>
              </a:pPr>
              <a:r>
                <a:rPr kumimoji="0" lang="ko-KR" altLang="en-US" sz="11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이미지 번호</a:t>
              </a:r>
            </a:p>
          </p:txBody>
        </p:sp>
        <p:sp>
          <p:nvSpPr>
            <p:cNvPr id="90" name="Rectangle 20"/>
            <p:cNvSpPr>
              <a:spLocks noChangeArrowheads="1"/>
            </p:cNvSpPr>
            <p:nvPr userDrawn="1"/>
          </p:nvSpPr>
          <p:spPr bwMode="auto">
            <a:xfrm>
              <a:off x="8624049" y="290621"/>
              <a:ext cx="1200988" cy="214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defRPr/>
              </a:pPr>
              <a:r>
                <a:rPr kumimoji="0" lang="ko-KR" altLang="en-US" sz="11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화</a:t>
              </a:r>
              <a:r>
                <a:rPr lang="ko-KR" altLang="en-US" sz="11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면설명</a:t>
              </a:r>
              <a:endParaRPr kumimoji="0"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323283" y="5541170"/>
            <a:ext cx="11868717" cy="12770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21890" tIns="60945" rIns="121890" bIns="60945" anchor="ctr"/>
          <a:lstStyle/>
          <a:p>
            <a:pPr algn="ctr">
              <a:defRPr/>
            </a:pPr>
            <a:endParaRPr kumimoji="0" lang="ko-KR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Rectangle 19"/>
          <p:cNvSpPr>
            <a:spLocks noChangeArrowheads="1"/>
          </p:cNvSpPr>
          <p:nvPr/>
        </p:nvSpPr>
        <p:spPr bwMode="auto">
          <a:xfrm>
            <a:off x="33680" y="5541170"/>
            <a:ext cx="387533" cy="127703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121890" tIns="60945" rIns="95988" bIns="60945" anchor="ctr"/>
          <a:lstStyle/>
          <a:p>
            <a:pPr algn="ctr">
              <a:lnSpc>
                <a:spcPct val="100000"/>
              </a:lnSpc>
              <a:defRPr/>
            </a:pPr>
            <a:r>
              <a:rPr kumimoji="1"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</a:t>
            </a:r>
            <a:endParaRPr kumimoji="1"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레</a:t>
            </a:r>
            <a:endParaRPr kumimoji="1"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endParaRPr kumimoji="1"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션</a:t>
            </a:r>
            <a:endParaRPr kumimoji="0" lang="ko-KR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33676" y="25368"/>
            <a:ext cx="515229" cy="2721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21890" tIns="60945" rIns="121890" bIns="6094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과정명</a:t>
            </a:r>
            <a:endParaRPr kumimoji="0"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7889724" y="25368"/>
            <a:ext cx="4272245" cy="2721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21890" tIns="60945" rIns="121890" bIns="60945" anchor="ctr"/>
          <a:lstStyle/>
          <a:p>
            <a:pPr algn="l"/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545909" y="25368"/>
            <a:ext cx="3245839" cy="2721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21890" tIns="60945" rIns="121890" bIns="60945" anchor="ctr"/>
          <a:lstStyle/>
          <a:p>
            <a:pPr algn="l" latinLnBrk="1"/>
            <a:endParaRPr lang="ko-KR" altLang="en-US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Rectangle 22"/>
          <p:cNvSpPr>
            <a:spLocks noChangeArrowheads="1"/>
          </p:cNvSpPr>
          <p:nvPr/>
        </p:nvSpPr>
        <p:spPr bwMode="auto">
          <a:xfrm>
            <a:off x="4301769" y="25368"/>
            <a:ext cx="3077931" cy="2721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21890" tIns="60945" rIns="121890" bIns="60945" anchor="ctr"/>
          <a:lstStyle/>
          <a:p>
            <a:pPr latinLnBrk="1"/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Rectangle 22"/>
          <p:cNvSpPr>
            <a:spLocks noChangeArrowheads="1"/>
          </p:cNvSpPr>
          <p:nvPr/>
        </p:nvSpPr>
        <p:spPr bwMode="auto">
          <a:xfrm>
            <a:off x="3791745" y="25368"/>
            <a:ext cx="510024" cy="2721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21890" tIns="60945" rIns="121890" bIns="6094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모듈명</a:t>
            </a:r>
            <a:endParaRPr kumimoji="0"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Rectangle 22"/>
          <p:cNvSpPr>
            <a:spLocks noChangeArrowheads="1"/>
          </p:cNvSpPr>
          <p:nvPr/>
        </p:nvSpPr>
        <p:spPr bwMode="auto">
          <a:xfrm>
            <a:off x="7379699" y="25368"/>
            <a:ext cx="510024" cy="2721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21890" tIns="60945" rIns="121890" bIns="6094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회차명</a:t>
            </a:r>
            <a:endParaRPr kumimoji="0"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1502569" y="25368"/>
            <a:ext cx="659400" cy="2721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21890" tIns="60945" rIns="121890" bIns="60945" anchor="ctr"/>
          <a:lstStyle/>
          <a:p>
            <a:pPr algn="l"/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10896533" y="25368"/>
            <a:ext cx="606035" cy="2721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21890" tIns="60945" rIns="121890" bIns="6094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화면번호</a:t>
            </a:r>
          </a:p>
        </p:txBody>
      </p:sp>
      <p:sp>
        <p:nvSpPr>
          <p:cNvPr id="27" name="TextBox 16"/>
          <p:cNvSpPr txBox="1">
            <a:spLocks noChangeArrowheads="1"/>
          </p:cNvSpPr>
          <p:nvPr/>
        </p:nvSpPr>
        <p:spPr bwMode="auto">
          <a:xfrm>
            <a:off x="562168" y="24356"/>
            <a:ext cx="3216000" cy="246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3873" tIns="51937" rIns="103873" bIns="51937"/>
          <a:lstStyle/>
          <a:p>
            <a:pPr algn="l"/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인공지능 자연어 처리</a:t>
            </a: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4302277" y="24356"/>
            <a:ext cx="3072000" cy="246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3873" tIns="51937" rIns="103873" bIns="51937"/>
          <a:lstStyle/>
          <a:p>
            <a:pPr algn="l"/>
            <a:endParaRPr lang="ko-KR" altLang="en-US" sz="1100" dirty="0">
              <a:solidFill>
                <a:srgbClr val="180DF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899883" y="24356"/>
            <a:ext cx="4272000" cy="246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3873" tIns="51937" rIns="103873" bIns="51937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kern="1200" spc="-151" dirty="0">
                <a:solidFill>
                  <a:srgbClr val="180DF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01. </a:t>
            </a:r>
            <a:r>
              <a:rPr kumimoji="1" lang="ko-KR" altLang="en-US" sz="1100" kern="1200" spc="-151" dirty="0">
                <a:solidFill>
                  <a:srgbClr val="180DF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인공지능 자연어 처리 시작하기</a:t>
            </a:r>
          </a:p>
        </p:txBody>
      </p:sp>
      <p:pic>
        <p:nvPicPr>
          <p:cNvPr id="24" name="그림 21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53"/>
          <a:stretch/>
        </p:blipFill>
        <p:spPr bwMode="auto">
          <a:xfrm>
            <a:off x="1652998" y="5175252"/>
            <a:ext cx="8767729" cy="36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D9F1D13-9234-408F-A357-EAEC653DAD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5784" y="789175"/>
            <a:ext cx="1569600" cy="4652556"/>
          </a:xfrm>
          <a:prstGeom prst="rect">
            <a:avLst/>
          </a:prstGeom>
          <a:noFill/>
          <a:ln>
            <a:noFill/>
          </a:ln>
        </p:spPr>
        <p:txBody>
          <a:bodyPr wrap="square" lIns="12189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02791" indent="-102791" algn="l">
              <a:lnSpc>
                <a:spcPct val="100000"/>
              </a:lnSpc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ko-KR" altLang="en-US" sz="15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시작하기</a:t>
            </a:r>
            <a:endParaRPr lang="en-US" altLang="ko-KR" sz="15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2791" indent="-102791" algn="l">
              <a:lnSpc>
                <a:spcPct val="100000"/>
              </a:lnSpc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Intro</a:t>
            </a:r>
            <a:r>
              <a:rPr lang="ko-KR" altLang="en-US" sz="11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1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2791" indent="-102791" algn="l">
              <a:lnSpc>
                <a:spcPct val="100000"/>
              </a:lnSpc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ko-KR" altLang="en-US" sz="11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학습열기</a:t>
            </a:r>
            <a:endParaRPr lang="en-US" altLang="ko-KR" sz="11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2791" indent="-102791" algn="l">
              <a:lnSpc>
                <a:spcPct val="100000"/>
              </a:lnSpc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ko-KR" altLang="en-US" sz="1100" b="0" baseline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학습목표</a:t>
            </a:r>
            <a:endParaRPr lang="en-US" altLang="ko-KR" sz="1100" b="0" baseline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2791" marR="0" lvl="0" indent="-102791" algn="l" defTabSz="121911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학습하기</a:t>
            </a:r>
            <a:endParaRPr lang="en-US" altLang="ko-KR" sz="1100" b="0" baseline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6979" marR="0" indent="-126979" algn="l" defTabSz="121911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인공지능 개요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26979" marR="0" indent="-126979" algn="l" defTabSz="121911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인공지능 자연어 처리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개요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26979" marR="0" indent="-126979" algn="l" defTabSz="121911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인공지능 자연어 처리 활용 사례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26979" marR="0" indent="-126979" algn="l" defTabSz="121911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적용하기</a:t>
            </a:r>
            <a:endParaRPr kumimoji="1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02791" marR="0" lvl="0" indent="-102791" algn="l" defTabSz="121911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문제풀기</a:t>
            </a:r>
          </a:p>
          <a:p>
            <a:pPr marL="102791" marR="0" lvl="0" indent="-102791" algn="l" defTabSz="121911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정리하기</a:t>
            </a:r>
            <a:endParaRPr kumimoji="1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02791" marR="0" lvl="0" indent="-102791" algn="l" defTabSz="121911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ko-KR" altLang="en-US" sz="1100" kern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핵심요약</a:t>
            </a:r>
            <a:endParaRPr kumimoji="1" lang="ko-KR" altLang="en-US" sz="1100" kern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26979" marR="0" indent="-126979" algn="l" defTabSz="121911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100" kern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Outro</a:t>
            </a:r>
          </a:p>
          <a:p>
            <a:pPr marL="126979" marR="0" indent="-126979" algn="l" defTabSz="121911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ko-KR" altLang="en-US" sz="1100" kern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02791" indent="-102791" algn="l">
              <a:lnSpc>
                <a:spcPct val="100000"/>
              </a:lnSpc>
              <a:spcBef>
                <a:spcPts val="800"/>
              </a:spcBef>
              <a:buFont typeface="Arial" pitchFamily="34" charset="0"/>
              <a:buChar char="•"/>
              <a:defRPr/>
            </a:pPr>
            <a:endParaRPr lang="en-US" altLang="ko-KR" sz="11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F8EC6C26-A0D2-4EED-B35D-26702B7E24B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/>
          <a:srcRect t="93661"/>
          <a:stretch>
            <a:fillRect/>
          </a:stretch>
        </p:blipFill>
        <p:spPr>
          <a:xfrm>
            <a:off x="1679444" y="5205743"/>
            <a:ext cx="8738464" cy="32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  <a:ea typeface="맑은 고딕" pitchFamily="50" charset="-127"/>
        </a:defRPr>
      </a:lvl5pPr>
      <a:lvl6pPr marL="519358" algn="ctr" rtl="0" fontAlgn="base" latinLnBrk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038715" algn="ctr" rtl="0" fontAlgn="base" latinLnBrk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558070" algn="ctr" rtl="0" fontAlgn="base" latinLnBrk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077425" algn="ctr" rtl="0" fontAlgn="base" latinLnBrk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89517" indent="-389517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43958" indent="-32459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98392" indent="-25967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17749" indent="-25967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37106" indent="-25967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56459" indent="-259678" algn="l" defTabSz="1038715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75817" indent="-259678" algn="l" defTabSz="1038715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95173" indent="-259678" algn="l" defTabSz="1038715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14530" indent="-259678" algn="l" defTabSz="1038715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3871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358" algn="l" defTabSz="103871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715" algn="l" defTabSz="103871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070" algn="l" defTabSz="103871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425" algn="l" defTabSz="103871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6782" algn="l" defTabSz="103871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6139" algn="l" defTabSz="103871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5494" algn="l" defTabSz="103871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4851" algn="l" defTabSz="1038715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94CE8D-0D70-3F57-F86C-617179689272}"/>
              </a:ext>
            </a:extLst>
          </p:cNvPr>
          <p:cNvSpPr txBox="1"/>
          <p:nvPr/>
        </p:nvSpPr>
        <p:spPr>
          <a:xfrm>
            <a:off x="1687000" y="5353649"/>
            <a:ext cx="2582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03246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Transformer</a:t>
            </a:r>
            <a:endParaRPr lang="ko-KR" altLang="en-US" sz="3200" dirty="0">
              <a:solidFill>
                <a:srgbClr val="03246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9996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71BC159-407F-4FA2-8EBD-4C2B1807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트랜스포머</a:t>
            </a:r>
            <a:r>
              <a:rPr lang="en-US" altLang="ko-KR" dirty="0"/>
              <a:t>(Transformer)</a:t>
            </a:r>
          </a:p>
        </p:txBody>
      </p:sp>
      <p:sp>
        <p:nvSpPr>
          <p:cNvPr id="10" name="모서리가 둥근 직사각형 17">
            <a:extLst>
              <a:ext uri="{FF2B5EF4-FFF2-40B4-BE49-F238E27FC236}">
                <a16:creationId xmlns:a16="http://schemas.microsoft.com/office/drawing/2014/main" id="{643BCED7-3E6A-4018-9722-47253E8C494C}"/>
              </a:ext>
            </a:extLst>
          </p:cNvPr>
          <p:cNvSpPr/>
          <p:nvPr/>
        </p:nvSpPr>
        <p:spPr>
          <a:xfrm>
            <a:off x="1898066" y="2177345"/>
            <a:ext cx="8658598" cy="52859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rgbClr val="B7B7B7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CC7188-8C01-4312-B073-EFB15328F37A}"/>
              </a:ext>
            </a:extLst>
          </p:cNvPr>
          <p:cNvSpPr/>
          <p:nvPr/>
        </p:nvSpPr>
        <p:spPr>
          <a:xfrm>
            <a:off x="1929224" y="2268339"/>
            <a:ext cx="862744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‘The </a:t>
            </a:r>
            <a:r>
              <a:rPr lang="en-US" altLang="ko-KR" b="1" u="sng" dirty="0">
                <a:solidFill>
                  <a:srgbClr val="5F5EA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animal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didn’t cross the </a:t>
            </a:r>
            <a:r>
              <a:rPr lang="en-US" altLang="ko-KR" b="1" u="sng" dirty="0">
                <a:solidFill>
                  <a:srgbClr val="5F5EA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street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because </a:t>
            </a:r>
            <a:r>
              <a:rPr lang="en-US" altLang="ko-KR" b="1" dirty="0">
                <a:solidFill>
                  <a:srgbClr val="2B7C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was too tired’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문장의 경우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589C9B-37B6-452A-A243-122FBB363491}"/>
              </a:ext>
            </a:extLst>
          </p:cNvPr>
          <p:cNvSpPr/>
          <p:nvPr/>
        </p:nvSpPr>
        <p:spPr bwMode="auto">
          <a:xfrm>
            <a:off x="1880852" y="2166551"/>
            <a:ext cx="45719" cy="540000"/>
          </a:xfrm>
          <a:prstGeom prst="rect">
            <a:avLst/>
          </a:prstGeom>
          <a:solidFill>
            <a:srgbClr val="4B567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eaLnBrk="1" latinLnBrk="1" hangingPunct="1"/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9EA881-9077-4161-940E-612E96A4F23C}"/>
              </a:ext>
            </a:extLst>
          </p:cNvPr>
          <p:cNvSpPr txBox="1"/>
          <p:nvPr/>
        </p:nvSpPr>
        <p:spPr>
          <a:xfrm>
            <a:off x="2715217" y="2876446"/>
            <a:ext cx="6930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SzPct val="100000"/>
              <a:tabLst>
                <a:tab pos="182558" algn="l"/>
              </a:tabLst>
            </a:pPr>
            <a:r>
              <a:rPr lang="en-US" altLang="ko-KR" sz="2000" b="1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“it”</a:t>
            </a:r>
            <a:r>
              <a:rPr lang="ko-KR" altLang="en-US" sz="2000" b="1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가리키는 것은 무엇일까</a:t>
            </a:r>
            <a:r>
              <a:rPr lang="en-US" altLang="ko-KR" sz="2000" b="1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FCA592-1E25-4B8B-8101-C25D4708696F}"/>
              </a:ext>
            </a:extLst>
          </p:cNvPr>
          <p:cNvSpPr/>
          <p:nvPr/>
        </p:nvSpPr>
        <p:spPr>
          <a:xfrm>
            <a:off x="6443571" y="2802371"/>
            <a:ext cx="1932861" cy="5482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animal or street</a:t>
            </a:r>
          </a:p>
        </p:txBody>
      </p:sp>
      <p:sp>
        <p:nvSpPr>
          <p:cNvPr id="16" name="그래픽 14">
            <a:extLst>
              <a:ext uri="{FF2B5EF4-FFF2-40B4-BE49-F238E27FC236}">
                <a16:creationId xmlns:a16="http://schemas.microsoft.com/office/drawing/2014/main" id="{D199D527-ACBA-42D2-833D-990F934A22F2}"/>
              </a:ext>
            </a:extLst>
          </p:cNvPr>
          <p:cNvSpPr/>
          <p:nvPr/>
        </p:nvSpPr>
        <p:spPr>
          <a:xfrm rot="5400000">
            <a:off x="5690547" y="3706305"/>
            <a:ext cx="361951" cy="337397"/>
          </a:xfrm>
          <a:custGeom>
            <a:avLst/>
            <a:gdLst>
              <a:gd name="connsiteX0" fmla="*/ 0 w 361950"/>
              <a:gd name="connsiteY0" fmla="*/ 44957 h 337397"/>
              <a:gd name="connsiteX1" fmla="*/ 45168 w 361950"/>
              <a:gd name="connsiteY1" fmla="*/ 15 h 337397"/>
              <a:gd name="connsiteX2" fmla="*/ 213053 w 361950"/>
              <a:gd name="connsiteY2" fmla="*/ 168699 h 337397"/>
              <a:gd name="connsiteX3" fmla="*/ 45168 w 361950"/>
              <a:gd name="connsiteY3" fmla="*/ 337398 h 337397"/>
              <a:gd name="connsiteX4" fmla="*/ 0 w 361950"/>
              <a:gd name="connsiteY4" fmla="*/ 292441 h 337397"/>
              <a:gd name="connsiteX5" fmla="*/ 123169 w 361950"/>
              <a:gd name="connsiteY5" fmla="*/ 168699 h 337397"/>
              <a:gd name="connsiteX6" fmla="*/ 0 w 361950"/>
              <a:gd name="connsiteY6" fmla="*/ 44957 h 337397"/>
              <a:gd name="connsiteX7" fmla="*/ 272066 w 361950"/>
              <a:gd name="connsiteY7" fmla="*/ 168699 h 337397"/>
              <a:gd name="connsiteX8" fmla="*/ 148897 w 361950"/>
              <a:gd name="connsiteY8" fmla="*/ 292441 h 337397"/>
              <a:gd name="connsiteX9" fmla="*/ 194066 w 361950"/>
              <a:gd name="connsiteY9" fmla="*/ 337383 h 337397"/>
              <a:gd name="connsiteX10" fmla="*/ 361950 w 361950"/>
              <a:gd name="connsiteY10" fmla="*/ 168699 h 337397"/>
              <a:gd name="connsiteX11" fmla="*/ 194066 w 361950"/>
              <a:gd name="connsiteY11" fmla="*/ 0 h 337397"/>
              <a:gd name="connsiteX12" fmla="*/ 148897 w 361950"/>
              <a:gd name="connsiteY12" fmla="*/ 44942 h 337397"/>
              <a:gd name="connsiteX13" fmla="*/ 272066 w 361950"/>
              <a:gd name="connsiteY13" fmla="*/ 168699 h 337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1950" h="337397">
                <a:moveTo>
                  <a:pt x="0" y="44957"/>
                </a:moveTo>
                <a:lnTo>
                  <a:pt x="45168" y="15"/>
                </a:lnTo>
                <a:lnTo>
                  <a:pt x="213053" y="168699"/>
                </a:lnTo>
                <a:lnTo>
                  <a:pt x="45168" y="337398"/>
                </a:lnTo>
                <a:lnTo>
                  <a:pt x="0" y="292441"/>
                </a:lnTo>
                <a:lnTo>
                  <a:pt x="123169" y="168699"/>
                </a:lnTo>
                <a:lnTo>
                  <a:pt x="0" y="44957"/>
                </a:lnTo>
                <a:close/>
                <a:moveTo>
                  <a:pt x="272066" y="168699"/>
                </a:moveTo>
                <a:lnTo>
                  <a:pt x="148897" y="292441"/>
                </a:lnTo>
                <a:lnTo>
                  <a:pt x="194066" y="337383"/>
                </a:lnTo>
                <a:lnTo>
                  <a:pt x="361950" y="168699"/>
                </a:lnTo>
                <a:lnTo>
                  <a:pt x="194066" y="0"/>
                </a:lnTo>
                <a:lnTo>
                  <a:pt x="148897" y="44942"/>
                </a:lnTo>
                <a:lnTo>
                  <a:pt x="272066" y="168699"/>
                </a:lnTo>
                <a:close/>
              </a:path>
            </a:pathLst>
          </a:custGeom>
          <a:solidFill>
            <a:srgbClr val="B2B8C5"/>
          </a:solidFill>
          <a:ln w="15081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1FCA592-1E25-4B8B-8101-C25D4708696F}"/>
              </a:ext>
            </a:extLst>
          </p:cNvPr>
          <p:cNvSpPr/>
          <p:nvPr/>
        </p:nvSpPr>
        <p:spPr>
          <a:xfrm>
            <a:off x="2824220" y="4406988"/>
            <a:ext cx="6755812" cy="540991"/>
          </a:xfrm>
          <a:prstGeom prst="rect">
            <a:avLst/>
          </a:prstGeom>
          <a:solidFill>
            <a:srgbClr val="D26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Self-Attention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이용하여 </a:t>
            </a:r>
            <a:r>
              <a:rPr lang="en-US" altLang="ko-KR" sz="2000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animal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2000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가능</a:t>
            </a:r>
          </a:p>
        </p:txBody>
      </p:sp>
      <p:sp>
        <p:nvSpPr>
          <p:cNvPr id="19" name="자유형: 도형 29">
            <a:extLst>
              <a:ext uri="{FF2B5EF4-FFF2-40B4-BE49-F238E27FC236}">
                <a16:creationId xmlns:a16="http://schemas.microsoft.com/office/drawing/2014/main" id="{4A291EB2-F219-477E-9EE2-B8A4A94D5027}"/>
              </a:ext>
            </a:extLst>
          </p:cNvPr>
          <p:cNvSpPr/>
          <p:nvPr/>
        </p:nvSpPr>
        <p:spPr>
          <a:xfrm rot="10800000" flipH="1">
            <a:off x="2400787" y="2889845"/>
            <a:ext cx="233507" cy="341507"/>
          </a:xfrm>
          <a:custGeom>
            <a:avLst/>
            <a:gdLst>
              <a:gd name="connsiteX0" fmla="*/ 145287 w 336115"/>
              <a:gd name="connsiteY0" fmla="*/ 0 h 336000"/>
              <a:gd name="connsiteX1" fmla="*/ 336115 w 336115"/>
              <a:gd name="connsiteY1" fmla="*/ 168000 h 336000"/>
              <a:gd name="connsiteX2" fmla="*/ 145287 w 336115"/>
              <a:gd name="connsiteY2" fmla="*/ 336000 h 336000"/>
              <a:gd name="connsiteX3" fmla="*/ 145287 w 336115"/>
              <a:gd name="connsiteY3" fmla="*/ 249147 h 336000"/>
              <a:gd name="connsiteX4" fmla="*/ 0 w 336115"/>
              <a:gd name="connsiteY4" fmla="*/ 249147 h 336000"/>
              <a:gd name="connsiteX5" fmla="*/ 0 w 336115"/>
              <a:gd name="connsiteY5" fmla="*/ 86853 h 336000"/>
              <a:gd name="connsiteX6" fmla="*/ 145287 w 336115"/>
              <a:gd name="connsiteY6" fmla="*/ 86853 h 3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115" h="336000">
                <a:moveTo>
                  <a:pt x="145287" y="0"/>
                </a:moveTo>
                <a:lnTo>
                  <a:pt x="336115" y="168000"/>
                </a:lnTo>
                <a:lnTo>
                  <a:pt x="145287" y="336000"/>
                </a:lnTo>
                <a:lnTo>
                  <a:pt x="145287" y="249147"/>
                </a:lnTo>
                <a:lnTo>
                  <a:pt x="0" y="249147"/>
                </a:lnTo>
                <a:lnTo>
                  <a:pt x="0" y="86853"/>
                </a:lnTo>
                <a:lnTo>
                  <a:pt x="145287" y="86853"/>
                </a:lnTo>
                <a:close/>
              </a:path>
            </a:pathLst>
          </a:custGeom>
          <a:solidFill>
            <a:srgbClr val="B2B8C5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563"/>
              </a:spcBef>
            </a:pPr>
            <a:endParaRPr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7" name="그룹 4">
            <a:extLst>
              <a:ext uri="{FF2B5EF4-FFF2-40B4-BE49-F238E27FC236}">
                <a16:creationId xmlns:a16="http://schemas.microsoft.com/office/drawing/2014/main" id="{D5602C12-30B4-4271-B415-08319FB3A68B}"/>
              </a:ext>
            </a:extLst>
          </p:cNvPr>
          <p:cNvGrpSpPr/>
          <p:nvPr/>
        </p:nvGrpSpPr>
        <p:grpSpPr>
          <a:xfrm>
            <a:off x="421715" y="713550"/>
            <a:ext cx="4299552" cy="461665"/>
            <a:chOff x="421714" y="859471"/>
            <a:chExt cx="4299552" cy="461666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EA89B9B-5BDF-4EC1-9755-D59FDA42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14" y="948788"/>
              <a:ext cx="209550" cy="2095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F07E60-5F78-4B22-B7D4-E93CE8CF76EB}"/>
                </a:ext>
              </a:extLst>
            </p:cNvPr>
            <p:cNvSpPr txBox="1"/>
            <p:nvPr/>
          </p:nvSpPr>
          <p:spPr>
            <a:xfrm>
              <a:off x="622067" y="859471"/>
              <a:ext cx="4099199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트랜스포머</a:t>
              </a:r>
              <a:r>
                <a:rPr lang="en-US" altLang="ko-KR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(Transformer) </a:t>
              </a:r>
              <a:r>
                <a:rPr lang="ko-KR" altLang="en-US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개요</a:t>
              </a:r>
            </a:p>
          </p:txBody>
        </p:sp>
      </p:grpSp>
      <p:grpSp>
        <p:nvGrpSpPr>
          <p:cNvPr id="22" name="그룹 12">
            <a:extLst>
              <a:ext uri="{FF2B5EF4-FFF2-40B4-BE49-F238E27FC236}">
                <a16:creationId xmlns:a16="http://schemas.microsoft.com/office/drawing/2014/main" id="{EF7B8FEE-F50B-45A2-A762-F928B3BE7BBE}"/>
              </a:ext>
            </a:extLst>
          </p:cNvPr>
          <p:cNvGrpSpPr/>
          <p:nvPr/>
        </p:nvGrpSpPr>
        <p:grpSpPr>
          <a:xfrm>
            <a:off x="432068" y="1222508"/>
            <a:ext cx="5770058" cy="461665"/>
            <a:chOff x="432066" y="1489213"/>
            <a:chExt cx="5770062" cy="46166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ED4139-C318-4758-9074-3437309C0F09}"/>
                </a:ext>
              </a:extLst>
            </p:cNvPr>
            <p:cNvSpPr txBox="1"/>
            <p:nvPr/>
          </p:nvSpPr>
          <p:spPr>
            <a:xfrm>
              <a:off x="710621" y="1489213"/>
              <a:ext cx="5491507" cy="46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트랜스포머</a:t>
              </a:r>
              <a:r>
                <a:rPr lang="en-US" altLang="ko-KR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(Transformer)</a:t>
              </a:r>
              <a:r>
                <a:rPr lang="ko-KR" altLang="en-US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</a:t>
              </a:r>
              <a:r>
                <a:rPr lang="en-US" altLang="ko-KR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Self-Attention</a:t>
              </a:r>
            </a:p>
          </p:txBody>
        </p:sp>
        <p:sp>
          <p:nvSpPr>
            <p:cNvPr id="24" name="자유형: 도형 36">
              <a:extLst>
                <a:ext uri="{FF2B5EF4-FFF2-40B4-BE49-F238E27FC236}">
                  <a16:creationId xmlns:a16="http://schemas.microsoft.com/office/drawing/2014/main" id="{7DB63932-86F5-475E-A9C3-4FCB14E254BE}"/>
                </a:ext>
              </a:extLst>
            </p:cNvPr>
            <p:cNvSpPr/>
            <p:nvPr/>
          </p:nvSpPr>
          <p:spPr>
            <a:xfrm>
              <a:off x="432066" y="1655262"/>
              <a:ext cx="230934" cy="86481"/>
            </a:xfrm>
            <a:custGeom>
              <a:avLst/>
              <a:gdLst>
                <a:gd name="connsiteX0" fmla="*/ 0 w 230934"/>
                <a:gd name="connsiteY0" fmla="*/ 0 h 86481"/>
                <a:gd name="connsiteX1" fmla="*/ 169394 w 230934"/>
                <a:gd name="connsiteY1" fmla="*/ 0 h 86481"/>
                <a:gd name="connsiteX2" fmla="*/ 171800 w 230934"/>
                <a:gd name="connsiteY2" fmla="*/ 0 h 86481"/>
                <a:gd name="connsiteX3" fmla="*/ 230934 w 230934"/>
                <a:gd name="connsiteY3" fmla="*/ 0 h 86481"/>
                <a:gd name="connsiteX4" fmla="*/ 171800 w 230934"/>
                <a:gd name="connsiteY4" fmla="*/ 83100 h 86481"/>
                <a:gd name="connsiteX5" fmla="*/ 171800 w 230934"/>
                <a:gd name="connsiteY5" fmla="*/ 86481 h 86481"/>
                <a:gd name="connsiteX6" fmla="*/ 169394 w 230934"/>
                <a:gd name="connsiteY6" fmla="*/ 86481 h 86481"/>
                <a:gd name="connsiteX7" fmla="*/ 0 w 230934"/>
                <a:gd name="connsiteY7" fmla="*/ 86481 h 8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934" h="86481">
                  <a:moveTo>
                    <a:pt x="0" y="0"/>
                  </a:moveTo>
                  <a:lnTo>
                    <a:pt x="169394" y="0"/>
                  </a:lnTo>
                  <a:lnTo>
                    <a:pt x="171800" y="0"/>
                  </a:lnTo>
                  <a:lnTo>
                    <a:pt x="230934" y="0"/>
                  </a:lnTo>
                  <a:lnTo>
                    <a:pt x="171800" y="83100"/>
                  </a:lnTo>
                  <a:lnTo>
                    <a:pt x="171800" y="86481"/>
                  </a:lnTo>
                  <a:lnTo>
                    <a:pt x="169394" y="86481"/>
                  </a:lnTo>
                  <a:lnTo>
                    <a:pt x="0" y="86481"/>
                  </a:lnTo>
                  <a:close/>
                </a:path>
              </a:pathLst>
            </a:custGeom>
            <a:solidFill>
              <a:srgbClr val="5F5E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351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276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71BC159-407F-4FA2-8EBD-4C2B1807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트랜스포머</a:t>
            </a:r>
            <a:r>
              <a:rPr lang="en-US" altLang="ko-KR" b="1" dirty="0"/>
              <a:t>(Transformer)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027916" y="1775224"/>
            <a:ext cx="6467526" cy="47164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tl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" name="그림 19"/>
          <p:cNvPicPr/>
          <p:nvPr/>
        </p:nvPicPr>
        <p:blipFill>
          <a:blip r:embed="rId2"/>
          <a:stretch>
            <a:fillRect/>
          </a:stretch>
        </p:blipFill>
        <p:spPr>
          <a:xfrm>
            <a:off x="3651166" y="1859256"/>
            <a:ext cx="5001946" cy="4454918"/>
          </a:xfrm>
          <a:prstGeom prst="rect">
            <a:avLst/>
          </a:prstGeom>
        </p:spPr>
      </p:pic>
      <p:grpSp>
        <p:nvGrpSpPr>
          <p:cNvPr id="9" name="그룹 4">
            <a:extLst>
              <a:ext uri="{FF2B5EF4-FFF2-40B4-BE49-F238E27FC236}">
                <a16:creationId xmlns:a16="http://schemas.microsoft.com/office/drawing/2014/main" id="{D5602C12-30B4-4271-B415-08319FB3A68B}"/>
              </a:ext>
            </a:extLst>
          </p:cNvPr>
          <p:cNvGrpSpPr/>
          <p:nvPr/>
        </p:nvGrpSpPr>
        <p:grpSpPr>
          <a:xfrm>
            <a:off x="421715" y="713550"/>
            <a:ext cx="4299552" cy="461665"/>
            <a:chOff x="421714" y="859471"/>
            <a:chExt cx="4299552" cy="46166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EA89B9B-5BDF-4EC1-9755-D59FDA42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14" y="948788"/>
              <a:ext cx="209550" cy="20955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F07E60-5F78-4B22-B7D4-E93CE8CF76EB}"/>
                </a:ext>
              </a:extLst>
            </p:cNvPr>
            <p:cNvSpPr txBox="1"/>
            <p:nvPr/>
          </p:nvSpPr>
          <p:spPr>
            <a:xfrm>
              <a:off x="622067" y="859471"/>
              <a:ext cx="4099199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트랜스포머</a:t>
              </a:r>
              <a:r>
                <a:rPr lang="en-US" altLang="ko-KR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(Transformer) </a:t>
              </a:r>
              <a:r>
                <a:rPr lang="ko-KR" altLang="en-US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개요</a:t>
              </a:r>
            </a:p>
          </p:txBody>
        </p:sp>
      </p:grpSp>
      <p:grpSp>
        <p:nvGrpSpPr>
          <p:cNvPr id="12" name="그룹 12">
            <a:extLst>
              <a:ext uri="{FF2B5EF4-FFF2-40B4-BE49-F238E27FC236}">
                <a16:creationId xmlns:a16="http://schemas.microsoft.com/office/drawing/2014/main" id="{EF7B8FEE-F50B-45A2-A762-F928B3BE7BBE}"/>
              </a:ext>
            </a:extLst>
          </p:cNvPr>
          <p:cNvGrpSpPr/>
          <p:nvPr/>
        </p:nvGrpSpPr>
        <p:grpSpPr>
          <a:xfrm>
            <a:off x="432068" y="1222508"/>
            <a:ext cx="5770058" cy="461665"/>
            <a:chOff x="432066" y="1489213"/>
            <a:chExt cx="5770062" cy="46166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ED4139-C318-4758-9074-3437309C0F09}"/>
                </a:ext>
              </a:extLst>
            </p:cNvPr>
            <p:cNvSpPr txBox="1"/>
            <p:nvPr/>
          </p:nvSpPr>
          <p:spPr>
            <a:xfrm>
              <a:off x="710621" y="1489213"/>
              <a:ext cx="5491507" cy="46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트랜스포머</a:t>
              </a:r>
              <a:r>
                <a:rPr lang="en-US" altLang="ko-KR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(Transformer)</a:t>
              </a:r>
              <a:r>
                <a:rPr lang="ko-KR" altLang="en-US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</a:t>
              </a:r>
              <a:r>
                <a:rPr lang="en-US" altLang="ko-KR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Self-Attention</a:t>
              </a:r>
            </a:p>
          </p:txBody>
        </p:sp>
        <p:sp>
          <p:nvSpPr>
            <p:cNvPr id="14" name="자유형: 도형 36">
              <a:extLst>
                <a:ext uri="{FF2B5EF4-FFF2-40B4-BE49-F238E27FC236}">
                  <a16:creationId xmlns:a16="http://schemas.microsoft.com/office/drawing/2014/main" id="{7DB63932-86F5-475E-A9C3-4FCB14E254BE}"/>
                </a:ext>
              </a:extLst>
            </p:cNvPr>
            <p:cNvSpPr/>
            <p:nvPr/>
          </p:nvSpPr>
          <p:spPr>
            <a:xfrm>
              <a:off x="432066" y="1655262"/>
              <a:ext cx="230934" cy="86481"/>
            </a:xfrm>
            <a:custGeom>
              <a:avLst/>
              <a:gdLst>
                <a:gd name="connsiteX0" fmla="*/ 0 w 230934"/>
                <a:gd name="connsiteY0" fmla="*/ 0 h 86481"/>
                <a:gd name="connsiteX1" fmla="*/ 169394 w 230934"/>
                <a:gd name="connsiteY1" fmla="*/ 0 h 86481"/>
                <a:gd name="connsiteX2" fmla="*/ 171800 w 230934"/>
                <a:gd name="connsiteY2" fmla="*/ 0 h 86481"/>
                <a:gd name="connsiteX3" fmla="*/ 230934 w 230934"/>
                <a:gd name="connsiteY3" fmla="*/ 0 h 86481"/>
                <a:gd name="connsiteX4" fmla="*/ 171800 w 230934"/>
                <a:gd name="connsiteY4" fmla="*/ 83100 h 86481"/>
                <a:gd name="connsiteX5" fmla="*/ 171800 w 230934"/>
                <a:gd name="connsiteY5" fmla="*/ 86481 h 86481"/>
                <a:gd name="connsiteX6" fmla="*/ 169394 w 230934"/>
                <a:gd name="connsiteY6" fmla="*/ 86481 h 86481"/>
                <a:gd name="connsiteX7" fmla="*/ 0 w 230934"/>
                <a:gd name="connsiteY7" fmla="*/ 86481 h 8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934" h="86481">
                  <a:moveTo>
                    <a:pt x="0" y="0"/>
                  </a:moveTo>
                  <a:lnTo>
                    <a:pt x="169394" y="0"/>
                  </a:lnTo>
                  <a:lnTo>
                    <a:pt x="171800" y="0"/>
                  </a:lnTo>
                  <a:lnTo>
                    <a:pt x="230934" y="0"/>
                  </a:lnTo>
                  <a:lnTo>
                    <a:pt x="171800" y="83100"/>
                  </a:lnTo>
                  <a:lnTo>
                    <a:pt x="171800" y="86481"/>
                  </a:lnTo>
                  <a:lnTo>
                    <a:pt x="169394" y="86481"/>
                  </a:lnTo>
                  <a:lnTo>
                    <a:pt x="0" y="86481"/>
                  </a:lnTo>
                  <a:close/>
                </a:path>
              </a:pathLst>
            </a:custGeom>
            <a:solidFill>
              <a:srgbClr val="5F5E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351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DF3361-E18E-4540-8D95-25B704D731E7}"/>
              </a:ext>
            </a:extLst>
          </p:cNvPr>
          <p:cNvSpPr/>
          <p:nvPr/>
        </p:nvSpPr>
        <p:spPr>
          <a:xfrm>
            <a:off x="1817249" y="6124487"/>
            <a:ext cx="8669780" cy="734400"/>
          </a:xfrm>
          <a:prstGeom prst="rect">
            <a:avLst/>
          </a:prstGeom>
          <a:solidFill>
            <a:srgbClr val="4B5671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트랜스포머의 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Self-Attention</a:t>
            </a: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현재 처리 중인 단어에 대해 </a:t>
            </a: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다른 연관 있는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단어들과의</a:t>
            </a: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u="sng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맥락을 파악</a:t>
            </a: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하기 위한 방법 제공</a:t>
            </a:r>
          </a:p>
        </p:txBody>
      </p:sp>
    </p:spTree>
    <p:extLst>
      <p:ext uri="{BB962C8B-B14F-4D97-AF65-F5344CB8AC3E}">
        <p14:creationId xmlns:p14="http://schemas.microsoft.com/office/powerpoint/2010/main" val="2275586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71BC159-407F-4FA2-8EBD-4C2B1807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트랜스포머</a:t>
            </a:r>
            <a:r>
              <a:rPr lang="en-US" altLang="ko-KR" b="1" dirty="0"/>
              <a:t>(Transformer)</a:t>
            </a:r>
          </a:p>
        </p:txBody>
      </p:sp>
      <p:grpSp>
        <p:nvGrpSpPr>
          <p:cNvPr id="34" name="그룹 4">
            <a:extLst>
              <a:ext uri="{FF2B5EF4-FFF2-40B4-BE49-F238E27FC236}">
                <a16:creationId xmlns:a16="http://schemas.microsoft.com/office/drawing/2014/main" id="{D5602C12-30B4-4271-B415-08319FB3A68B}"/>
              </a:ext>
            </a:extLst>
          </p:cNvPr>
          <p:cNvGrpSpPr/>
          <p:nvPr/>
        </p:nvGrpSpPr>
        <p:grpSpPr>
          <a:xfrm>
            <a:off x="421715" y="713550"/>
            <a:ext cx="4299552" cy="461665"/>
            <a:chOff x="421714" y="859471"/>
            <a:chExt cx="4299552" cy="461666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EA89B9B-5BDF-4EC1-9755-D59FDA42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14" y="948788"/>
              <a:ext cx="209550" cy="2095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F07E60-5F78-4B22-B7D4-E93CE8CF76EB}"/>
                </a:ext>
              </a:extLst>
            </p:cNvPr>
            <p:cNvSpPr txBox="1"/>
            <p:nvPr/>
          </p:nvSpPr>
          <p:spPr>
            <a:xfrm>
              <a:off x="622067" y="859471"/>
              <a:ext cx="4099199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트랜스포머</a:t>
              </a:r>
              <a:r>
                <a:rPr lang="en-US" altLang="ko-KR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(Transformer) </a:t>
              </a:r>
              <a:r>
                <a:rPr lang="ko-KR" altLang="en-US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개요</a:t>
              </a:r>
            </a:p>
          </p:txBody>
        </p:sp>
      </p:grpSp>
      <p:grpSp>
        <p:nvGrpSpPr>
          <p:cNvPr id="9" name="그룹 12">
            <a:extLst>
              <a:ext uri="{FF2B5EF4-FFF2-40B4-BE49-F238E27FC236}">
                <a16:creationId xmlns:a16="http://schemas.microsoft.com/office/drawing/2014/main" id="{EF7B8FEE-F50B-45A2-A762-F928B3BE7BBE}"/>
              </a:ext>
            </a:extLst>
          </p:cNvPr>
          <p:cNvGrpSpPr/>
          <p:nvPr/>
        </p:nvGrpSpPr>
        <p:grpSpPr>
          <a:xfrm>
            <a:off x="432068" y="1222508"/>
            <a:ext cx="5770058" cy="461665"/>
            <a:chOff x="432066" y="1489213"/>
            <a:chExt cx="5770062" cy="46166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ED4139-C318-4758-9074-3437309C0F09}"/>
                </a:ext>
              </a:extLst>
            </p:cNvPr>
            <p:cNvSpPr txBox="1"/>
            <p:nvPr/>
          </p:nvSpPr>
          <p:spPr>
            <a:xfrm>
              <a:off x="710621" y="1489213"/>
              <a:ext cx="5491507" cy="46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트랜스포머</a:t>
              </a:r>
              <a:r>
                <a:rPr lang="en-US" altLang="ko-KR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(Transformer)</a:t>
              </a:r>
              <a:r>
                <a:rPr lang="ko-KR" altLang="en-US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</a:t>
              </a:r>
              <a:r>
                <a:rPr lang="en-US" altLang="ko-KR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Self-Attention</a:t>
              </a:r>
            </a:p>
          </p:txBody>
        </p:sp>
        <p:sp>
          <p:nvSpPr>
            <p:cNvPr id="11" name="자유형: 도형 36">
              <a:extLst>
                <a:ext uri="{FF2B5EF4-FFF2-40B4-BE49-F238E27FC236}">
                  <a16:creationId xmlns:a16="http://schemas.microsoft.com/office/drawing/2014/main" id="{7DB63932-86F5-475E-A9C3-4FCB14E254BE}"/>
                </a:ext>
              </a:extLst>
            </p:cNvPr>
            <p:cNvSpPr/>
            <p:nvPr/>
          </p:nvSpPr>
          <p:spPr>
            <a:xfrm>
              <a:off x="432066" y="1655262"/>
              <a:ext cx="230934" cy="86481"/>
            </a:xfrm>
            <a:custGeom>
              <a:avLst/>
              <a:gdLst>
                <a:gd name="connsiteX0" fmla="*/ 0 w 230934"/>
                <a:gd name="connsiteY0" fmla="*/ 0 h 86481"/>
                <a:gd name="connsiteX1" fmla="*/ 169394 w 230934"/>
                <a:gd name="connsiteY1" fmla="*/ 0 h 86481"/>
                <a:gd name="connsiteX2" fmla="*/ 171800 w 230934"/>
                <a:gd name="connsiteY2" fmla="*/ 0 h 86481"/>
                <a:gd name="connsiteX3" fmla="*/ 230934 w 230934"/>
                <a:gd name="connsiteY3" fmla="*/ 0 h 86481"/>
                <a:gd name="connsiteX4" fmla="*/ 171800 w 230934"/>
                <a:gd name="connsiteY4" fmla="*/ 83100 h 86481"/>
                <a:gd name="connsiteX5" fmla="*/ 171800 w 230934"/>
                <a:gd name="connsiteY5" fmla="*/ 86481 h 86481"/>
                <a:gd name="connsiteX6" fmla="*/ 169394 w 230934"/>
                <a:gd name="connsiteY6" fmla="*/ 86481 h 86481"/>
                <a:gd name="connsiteX7" fmla="*/ 0 w 230934"/>
                <a:gd name="connsiteY7" fmla="*/ 86481 h 8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934" h="86481">
                  <a:moveTo>
                    <a:pt x="0" y="0"/>
                  </a:moveTo>
                  <a:lnTo>
                    <a:pt x="169394" y="0"/>
                  </a:lnTo>
                  <a:lnTo>
                    <a:pt x="171800" y="0"/>
                  </a:lnTo>
                  <a:lnTo>
                    <a:pt x="230934" y="0"/>
                  </a:lnTo>
                  <a:lnTo>
                    <a:pt x="171800" y="83100"/>
                  </a:lnTo>
                  <a:lnTo>
                    <a:pt x="171800" y="86481"/>
                  </a:lnTo>
                  <a:lnTo>
                    <a:pt x="169394" y="86481"/>
                  </a:lnTo>
                  <a:lnTo>
                    <a:pt x="0" y="86481"/>
                  </a:lnTo>
                  <a:close/>
                </a:path>
              </a:pathLst>
            </a:custGeom>
            <a:solidFill>
              <a:srgbClr val="5F5E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351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55E3C55-A4F8-4D21-9570-C11858D0DCF9}"/>
              </a:ext>
            </a:extLst>
          </p:cNvPr>
          <p:cNvSpPr txBox="1"/>
          <p:nvPr/>
        </p:nvSpPr>
        <p:spPr>
          <a:xfrm>
            <a:off x="867159" y="4145329"/>
            <a:ext cx="5526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693" indent="-266693"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en-US" altLang="ko-KR" sz="2400" b="1" spc="-100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Self-Attention</a:t>
            </a:r>
            <a:r>
              <a:rPr lang="ko-KR" altLang="en-US" sz="2400" b="1" spc="-100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2400" b="1" spc="-100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Query, Key, Value </a:t>
            </a:r>
            <a:r>
              <a:rPr lang="ko-KR" altLang="en-US" sz="2400" b="1" spc="-100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589C9B-37B6-452A-A243-122FBB363491}"/>
              </a:ext>
            </a:extLst>
          </p:cNvPr>
          <p:cNvSpPr/>
          <p:nvPr/>
        </p:nvSpPr>
        <p:spPr bwMode="auto">
          <a:xfrm>
            <a:off x="1804963" y="4887472"/>
            <a:ext cx="45719" cy="1278000"/>
          </a:xfrm>
          <a:prstGeom prst="rect">
            <a:avLst/>
          </a:prstGeom>
          <a:solidFill>
            <a:srgbClr val="5F5EA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eaLnBrk="1" latinLnBrk="1" hangingPunct="1"/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8FA918-7F4A-4D97-AEF3-C15F7DB6AC6C}"/>
              </a:ext>
            </a:extLst>
          </p:cNvPr>
          <p:cNvSpPr txBox="1">
            <a:spLocks/>
          </p:cNvSpPr>
          <p:nvPr/>
        </p:nvSpPr>
        <p:spPr>
          <a:xfrm>
            <a:off x="1992078" y="4943842"/>
            <a:ext cx="8264025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58" indent="-182558" latinLnBrk="0">
              <a:spcAft>
                <a:spcPts val="800"/>
              </a:spcAft>
              <a:buClr>
                <a:srgbClr val="1C2B53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Self-Attention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첫 단계는 입력 문장에 대해 </a:t>
            </a: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Query, Key, Value 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계산</a:t>
            </a:r>
          </a:p>
          <a:p>
            <a:pPr marL="182558" indent="-182558" latinLnBrk="0">
              <a:spcAft>
                <a:spcPts val="800"/>
              </a:spcAft>
              <a:buClr>
                <a:srgbClr val="1C2B53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 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문장의 </a:t>
            </a: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512 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크기의 벡터와 학습할 </a:t>
            </a: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Weight(WQ, WK, WV)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sz="2000" b="1" spc="-10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곱하여 </a:t>
            </a:r>
            <a:endParaRPr lang="en-US" altLang="ko-KR" sz="2000" b="1" spc="-100">
              <a:solidFill>
                <a:srgbClr val="58585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spcAft>
                <a:spcPts val="800"/>
              </a:spcAft>
              <a:buClr>
                <a:srgbClr val="1C2B53"/>
              </a:buClr>
              <a:buSzPct val="70000"/>
            </a:pPr>
            <a:r>
              <a:rPr lang="en-US" altLang="ko-KR" sz="2000" b="1" spc="-10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2000" b="1" spc="-100">
                <a:solidFill>
                  <a:srgbClr val="2B7C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64 </a:t>
            </a:r>
            <a:r>
              <a:rPr lang="ko-KR" altLang="en-US" sz="2000" b="1" spc="-100" dirty="0">
                <a:solidFill>
                  <a:srgbClr val="2B7C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크기의 </a:t>
            </a:r>
            <a:r>
              <a:rPr lang="en-US" altLang="ko-KR" sz="2000" b="1" spc="-100" dirty="0">
                <a:solidFill>
                  <a:srgbClr val="2B7C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Query, Key, Value </a:t>
            </a:r>
            <a:r>
              <a:rPr lang="ko-KR" altLang="en-US" sz="2000" b="1" spc="-100" dirty="0">
                <a:solidFill>
                  <a:srgbClr val="2B7C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벡터 생성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5E3C55-A4F8-4D21-9570-C11858D0DCF9}"/>
              </a:ext>
            </a:extLst>
          </p:cNvPr>
          <p:cNvSpPr txBox="1"/>
          <p:nvPr/>
        </p:nvSpPr>
        <p:spPr>
          <a:xfrm>
            <a:off x="824292" y="1876478"/>
            <a:ext cx="6499793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693" indent="-266693"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ko-KR" altLang="en-US" sz="2400" b="1" spc="-10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트랜스포머</a:t>
            </a:r>
            <a:r>
              <a:rPr lang="en-US" altLang="ko-KR" sz="2400" b="1" spc="-10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(Transformer)</a:t>
            </a:r>
            <a:r>
              <a:rPr lang="ko-KR" altLang="en-US" sz="2400" b="1" spc="-10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주요 하이퍼파라미터</a:t>
            </a:r>
            <a:endParaRPr lang="en-US" altLang="ko-KR" sz="2400" b="1" spc="-100">
              <a:solidFill>
                <a:srgbClr val="42444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6693" indent="-266693">
              <a:spcAft>
                <a:spcPts val="600"/>
              </a:spcAft>
              <a:buSzPct val="100000"/>
              <a:buBlip>
                <a:blip r:embed="rId3"/>
              </a:buBlip>
            </a:pPr>
            <a:endParaRPr lang="ko-KR" altLang="en-US" sz="2400" b="1" spc="-100" dirty="0">
              <a:solidFill>
                <a:srgbClr val="42444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589C9B-37B6-452A-A243-122FBB363491}"/>
              </a:ext>
            </a:extLst>
          </p:cNvPr>
          <p:cNvSpPr/>
          <p:nvPr/>
        </p:nvSpPr>
        <p:spPr bwMode="auto">
          <a:xfrm>
            <a:off x="1827823" y="2502605"/>
            <a:ext cx="45719" cy="1268193"/>
          </a:xfrm>
          <a:prstGeom prst="rect">
            <a:avLst/>
          </a:prstGeom>
          <a:solidFill>
            <a:srgbClr val="5F5EA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eaLnBrk="1" latinLnBrk="1" hangingPunct="1"/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8FA918-7F4A-4D97-AEF3-C15F7DB6AC6C}"/>
              </a:ext>
            </a:extLst>
          </p:cNvPr>
          <p:cNvSpPr txBox="1">
            <a:spLocks/>
          </p:cNvSpPr>
          <p:nvPr/>
        </p:nvSpPr>
        <p:spPr>
          <a:xfrm>
            <a:off x="1992078" y="2549951"/>
            <a:ext cx="9074508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58" indent="-182558" latinLnBrk="0">
              <a:spcAft>
                <a:spcPts val="800"/>
              </a:spcAft>
              <a:buClr>
                <a:srgbClr val="1C2B53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altLang="ko-KR" sz="2000" b="1" spc="-100">
                <a:solidFill>
                  <a:srgbClr val="2B7C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d_model = 512    </a:t>
            </a:r>
            <a:r>
              <a:rPr lang="en-US" altLang="ko-KR" sz="2000">
                <a:latin typeface="Cambria Math" panose="02040503050406030204" pitchFamily="18" charset="0"/>
              </a:rPr>
              <a:t>: </a:t>
            </a:r>
            <a:r>
              <a:rPr lang="ko-KR" altLang="en-US" sz="2000" b="1" spc="-10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트랜스포머의 인코더와 디코더에서의 정해진 입력과 출력의 크기</a:t>
            </a:r>
            <a:endParaRPr lang="en-US" altLang="ko-KR" sz="2000" b="1" spc="-100">
              <a:solidFill>
                <a:srgbClr val="58585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58" indent="-182558" latinLnBrk="0">
              <a:spcAft>
                <a:spcPts val="800"/>
              </a:spcAft>
              <a:buClr>
                <a:srgbClr val="1C2B53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altLang="ko-KR" sz="2000" b="1" spc="-100">
                <a:solidFill>
                  <a:srgbClr val="2B7C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num_layers  = 6   </a:t>
            </a:r>
            <a:r>
              <a:rPr lang="en-US" altLang="ko-KR" sz="2000">
                <a:latin typeface="Cambria Math" panose="02040503050406030204" pitchFamily="18" charset="0"/>
              </a:rPr>
              <a:t>: </a:t>
            </a:r>
            <a:r>
              <a:rPr lang="ko-KR" altLang="en-US" sz="2000" b="1" spc="-10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인코더와 디코더 각각의 층</a:t>
            </a:r>
            <a:r>
              <a:rPr lang="en-US" altLang="ko-KR" sz="2000" b="1" spc="-10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(layer) </a:t>
            </a:r>
            <a:r>
              <a:rPr lang="ko-KR" altLang="en-US" sz="2000" b="1" spc="-10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</a:t>
            </a:r>
            <a:endParaRPr lang="en-US" altLang="ko-KR" sz="2000" b="1" spc="-100">
              <a:solidFill>
                <a:srgbClr val="58585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58" indent="-182558" latinLnBrk="0">
              <a:spcAft>
                <a:spcPts val="800"/>
              </a:spcAft>
              <a:buClr>
                <a:srgbClr val="1C2B53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altLang="ko-KR" sz="2000" b="1" spc="-100">
                <a:solidFill>
                  <a:srgbClr val="2B7C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num_heads  = 8   </a:t>
            </a:r>
            <a:r>
              <a:rPr lang="en-US" altLang="ko-KR" sz="2000">
                <a:latin typeface="Cambria Math" panose="02040503050406030204" pitchFamily="18" charset="0"/>
              </a:rPr>
              <a:t>: </a:t>
            </a:r>
            <a:r>
              <a:rPr lang="ko-KR" altLang="en-US" sz="2000" b="1" spc="-10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분할해서 병렬로 수행할 어텐션 수</a:t>
            </a:r>
            <a:endParaRPr lang="en-US" altLang="ko-KR" sz="2000" b="1" spc="-100">
              <a:solidFill>
                <a:srgbClr val="58585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5794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3882454" y="2127875"/>
            <a:ext cx="5580000" cy="392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tl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15920" y="2311493"/>
            <a:ext cx="5580000" cy="392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tl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" name="Picture 2" descr="https://wikidocs.net/images/page/31379/transformer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341" y="2380355"/>
            <a:ext cx="4747696" cy="380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오른쪽 중괄호 30"/>
          <p:cNvSpPr/>
          <p:nvPr/>
        </p:nvSpPr>
        <p:spPr>
          <a:xfrm rot="5400000">
            <a:off x="5200120" y="4447897"/>
            <a:ext cx="208950" cy="1089211"/>
          </a:xfrm>
          <a:prstGeom prst="rightBrace">
            <a:avLst>
              <a:gd name="adj1" fmla="val 26075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975780" y="5205261"/>
            <a:ext cx="724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rgbClr val="2A73B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512</a:t>
            </a:r>
            <a:endParaRPr lang="ko-KR" altLang="en-US" sz="2000" b="1">
              <a:solidFill>
                <a:srgbClr val="2A73B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오른쪽 중괄호 32"/>
          <p:cNvSpPr/>
          <p:nvPr/>
        </p:nvSpPr>
        <p:spPr>
          <a:xfrm rot="5400000">
            <a:off x="6857381" y="5890002"/>
            <a:ext cx="159826" cy="714937"/>
          </a:xfrm>
          <a:prstGeom prst="rightBrace">
            <a:avLst>
              <a:gd name="adj1" fmla="val 26075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71BC159-407F-4FA2-8EBD-4C2B1807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트랜스포머</a:t>
            </a:r>
            <a:r>
              <a:rPr lang="en-US" altLang="ko-KR" b="1" dirty="0"/>
              <a:t>(Transformer)</a:t>
            </a:r>
          </a:p>
        </p:txBody>
      </p:sp>
      <p:grpSp>
        <p:nvGrpSpPr>
          <p:cNvPr id="34" name="그룹 4">
            <a:extLst>
              <a:ext uri="{FF2B5EF4-FFF2-40B4-BE49-F238E27FC236}">
                <a16:creationId xmlns:a16="http://schemas.microsoft.com/office/drawing/2014/main" id="{D5602C12-30B4-4271-B415-08319FB3A68B}"/>
              </a:ext>
            </a:extLst>
          </p:cNvPr>
          <p:cNvGrpSpPr/>
          <p:nvPr/>
        </p:nvGrpSpPr>
        <p:grpSpPr>
          <a:xfrm>
            <a:off x="421715" y="713550"/>
            <a:ext cx="4299552" cy="461665"/>
            <a:chOff x="421714" y="859471"/>
            <a:chExt cx="4299552" cy="461666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EA89B9B-5BDF-4EC1-9755-D59FDA42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14" y="948788"/>
              <a:ext cx="209550" cy="2095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F07E60-5F78-4B22-B7D4-E93CE8CF76EB}"/>
                </a:ext>
              </a:extLst>
            </p:cNvPr>
            <p:cNvSpPr txBox="1"/>
            <p:nvPr/>
          </p:nvSpPr>
          <p:spPr>
            <a:xfrm>
              <a:off x="622067" y="859471"/>
              <a:ext cx="4099199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트랜스포머</a:t>
              </a:r>
              <a:r>
                <a:rPr lang="en-US" altLang="ko-KR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(Transformer) </a:t>
              </a:r>
              <a:r>
                <a:rPr lang="ko-KR" altLang="en-US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개요</a:t>
              </a:r>
            </a:p>
          </p:txBody>
        </p:sp>
      </p:grpSp>
      <p:grpSp>
        <p:nvGrpSpPr>
          <p:cNvPr id="9" name="그룹 12">
            <a:extLst>
              <a:ext uri="{FF2B5EF4-FFF2-40B4-BE49-F238E27FC236}">
                <a16:creationId xmlns:a16="http://schemas.microsoft.com/office/drawing/2014/main" id="{EF7B8FEE-F50B-45A2-A762-F928B3BE7BBE}"/>
              </a:ext>
            </a:extLst>
          </p:cNvPr>
          <p:cNvGrpSpPr/>
          <p:nvPr/>
        </p:nvGrpSpPr>
        <p:grpSpPr>
          <a:xfrm>
            <a:off x="432068" y="1222508"/>
            <a:ext cx="5770058" cy="461665"/>
            <a:chOff x="432066" y="1489213"/>
            <a:chExt cx="5770062" cy="46166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ED4139-C318-4758-9074-3437309C0F09}"/>
                </a:ext>
              </a:extLst>
            </p:cNvPr>
            <p:cNvSpPr txBox="1"/>
            <p:nvPr/>
          </p:nvSpPr>
          <p:spPr>
            <a:xfrm>
              <a:off x="710621" y="1489213"/>
              <a:ext cx="5491507" cy="46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트랜스포머</a:t>
              </a:r>
              <a:r>
                <a:rPr lang="en-US" altLang="ko-KR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(Transformer)</a:t>
              </a:r>
              <a:r>
                <a:rPr lang="ko-KR" altLang="en-US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</a:t>
              </a:r>
              <a:r>
                <a:rPr lang="en-US" altLang="ko-KR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Self-Attention</a:t>
              </a:r>
            </a:p>
          </p:txBody>
        </p:sp>
        <p:sp>
          <p:nvSpPr>
            <p:cNvPr id="11" name="자유형: 도형 36">
              <a:extLst>
                <a:ext uri="{FF2B5EF4-FFF2-40B4-BE49-F238E27FC236}">
                  <a16:creationId xmlns:a16="http://schemas.microsoft.com/office/drawing/2014/main" id="{7DB63932-86F5-475E-A9C3-4FCB14E254BE}"/>
                </a:ext>
              </a:extLst>
            </p:cNvPr>
            <p:cNvSpPr/>
            <p:nvPr/>
          </p:nvSpPr>
          <p:spPr>
            <a:xfrm>
              <a:off x="432066" y="1655262"/>
              <a:ext cx="230934" cy="86481"/>
            </a:xfrm>
            <a:custGeom>
              <a:avLst/>
              <a:gdLst>
                <a:gd name="connsiteX0" fmla="*/ 0 w 230934"/>
                <a:gd name="connsiteY0" fmla="*/ 0 h 86481"/>
                <a:gd name="connsiteX1" fmla="*/ 169394 w 230934"/>
                <a:gd name="connsiteY1" fmla="*/ 0 h 86481"/>
                <a:gd name="connsiteX2" fmla="*/ 171800 w 230934"/>
                <a:gd name="connsiteY2" fmla="*/ 0 h 86481"/>
                <a:gd name="connsiteX3" fmla="*/ 230934 w 230934"/>
                <a:gd name="connsiteY3" fmla="*/ 0 h 86481"/>
                <a:gd name="connsiteX4" fmla="*/ 171800 w 230934"/>
                <a:gd name="connsiteY4" fmla="*/ 83100 h 86481"/>
                <a:gd name="connsiteX5" fmla="*/ 171800 w 230934"/>
                <a:gd name="connsiteY5" fmla="*/ 86481 h 86481"/>
                <a:gd name="connsiteX6" fmla="*/ 169394 w 230934"/>
                <a:gd name="connsiteY6" fmla="*/ 86481 h 86481"/>
                <a:gd name="connsiteX7" fmla="*/ 0 w 230934"/>
                <a:gd name="connsiteY7" fmla="*/ 86481 h 8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934" h="86481">
                  <a:moveTo>
                    <a:pt x="0" y="0"/>
                  </a:moveTo>
                  <a:lnTo>
                    <a:pt x="169394" y="0"/>
                  </a:lnTo>
                  <a:lnTo>
                    <a:pt x="171800" y="0"/>
                  </a:lnTo>
                  <a:lnTo>
                    <a:pt x="230934" y="0"/>
                  </a:lnTo>
                  <a:lnTo>
                    <a:pt x="171800" y="83100"/>
                  </a:lnTo>
                  <a:lnTo>
                    <a:pt x="171800" y="86481"/>
                  </a:lnTo>
                  <a:lnTo>
                    <a:pt x="169394" y="86481"/>
                  </a:lnTo>
                  <a:lnTo>
                    <a:pt x="0" y="86481"/>
                  </a:lnTo>
                  <a:close/>
                </a:path>
              </a:pathLst>
            </a:custGeom>
            <a:solidFill>
              <a:srgbClr val="5F5E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351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3320354" y="2465602"/>
            <a:ext cx="5580000" cy="392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tl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098" name="Picture 2" descr="https://wikidocs.net/images/page/31379/transformer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75" y="2534464"/>
            <a:ext cx="4747696" cy="380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5E3C55-A4F8-4D21-9570-C11858D0DCF9}"/>
              </a:ext>
            </a:extLst>
          </p:cNvPr>
          <p:cNvSpPr txBox="1"/>
          <p:nvPr/>
        </p:nvSpPr>
        <p:spPr>
          <a:xfrm>
            <a:off x="583969" y="1685695"/>
            <a:ext cx="5526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693" indent="-266693">
              <a:spcAft>
                <a:spcPts val="600"/>
              </a:spcAft>
              <a:buSzPct val="100000"/>
              <a:buBlip>
                <a:blip r:embed="rId4"/>
              </a:buBlip>
            </a:pPr>
            <a:r>
              <a:rPr lang="en-US" altLang="ko-KR" sz="2400" b="1" spc="-100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Self-Attention</a:t>
            </a:r>
            <a:r>
              <a:rPr lang="ko-KR" altLang="en-US" sz="2400" b="1" spc="-100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2400" b="1" spc="-100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Query, Key, Value </a:t>
            </a:r>
            <a:r>
              <a:rPr lang="ko-KR" altLang="en-US" sz="2400" b="1" spc="-100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계산</a:t>
            </a:r>
          </a:p>
        </p:txBody>
      </p:sp>
      <p:sp>
        <p:nvSpPr>
          <p:cNvPr id="2" name="오른쪽 중괄호 1"/>
          <p:cNvSpPr/>
          <p:nvPr/>
        </p:nvSpPr>
        <p:spPr>
          <a:xfrm rot="5400000">
            <a:off x="4904554" y="4602006"/>
            <a:ext cx="208950" cy="1089211"/>
          </a:xfrm>
          <a:prstGeom prst="rightBrace">
            <a:avLst>
              <a:gd name="adj1" fmla="val 26075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37313" y="5431574"/>
            <a:ext cx="207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rgbClr val="D268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d_model=512</a:t>
            </a:r>
            <a:endParaRPr lang="ko-KR" altLang="en-US" sz="1400" b="1">
              <a:solidFill>
                <a:srgbClr val="D268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오른쪽 중괄호 16"/>
          <p:cNvSpPr/>
          <p:nvPr/>
        </p:nvSpPr>
        <p:spPr>
          <a:xfrm rot="5400000">
            <a:off x="6561815" y="6044111"/>
            <a:ext cx="159826" cy="714937"/>
          </a:xfrm>
          <a:prstGeom prst="rightBrace">
            <a:avLst>
              <a:gd name="adj1" fmla="val 26075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272940" y="6567666"/>
            <a:ext cx="724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solidFill>
                  <a:srgbClr val="D2685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/>
              <a:t>64</a:t>
            </a:r>
            <a:endParaRPr lang="ko-KR" altLang="en-US"/>
          </a:p>
        </p:txBody>
      </p:sp>
      <p:sp>
        <p:nvSpPr>
          <p:cNvPr id="39" name="오른쪽 중괄호 38"/>
          <p:cNvSpPr/>
          <p:nvPr/>
        </p:nvSpPr>
        <p:spPr>
          <a:xfrm rot="3439904">
            <a:off x="9176733" y="5889314"/>
            <a:ext cx="277479" cy="808329"/>
          </a:xfrm>
          <a:prstGeom prst="rightBrace">
            <a:avLst>
              <a:gd name="adj1" fmla="val 26075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689986" y="6567666"/>
            <a:ext cx="2081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400" b="1">
                <a:solidFill>
                  <a:srgbClr val="D2685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/>
              <a:t>num_heads = 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53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71BC159-407F-4FA2-8EBD-4C2B1807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트랜스포머</a:t>
            </a:r>
            <a:r>
              <a:rPr lang="en-US" altLang="ko-KR" b="1" dirty="0"/>
              <a:t>(Transformer)</a:t>
            </a:r>
          </a:p>
        </p:txBody>
      </p:sp>
      <p:grpSp>
        <p:nvGrpSpPr>
          <p:cNvPr id="34" name="그룹 4">
            <a:extLst>
              <a:ext uri="{FF2B5EF4-FFF2-40B4-BE49-F238E27FC236}">
                <a16:creationId xmlns:a16="http://schemas.microsoft.com/office/drawing/2014/main" id="{D5602C12-30B4-4271-B415-08319FB3A68B}"/>
              </a:ext>
            </a:extLst>
          </p:cNvPr>
          <p:cNvGrpSpPr/>
          <p:nvPr/>
        </p:nvGrpSpPr>
        <p:grpSpPr>
          <a:xfrm>
            <a:off x="421715" y="713550"/>
            <a:ext cx="4299552" cy="461665"/>
            <a:chOff x="421714" y="859471"/>
            <a:chExt cx="4299552" cy="461666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EA89B9B-5BDF-4EC1-9755-D59FDA42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14" y="948788"/>
              <a:ext cx="209550" cy="2095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F07E60-5F78-4B22-B7D4-E93CE8CF76EB}"/>
                </a:ext>
              </a:extLst>
            </p:cNvPr>
            <p:cNvSpPr txBox="1"/>
            <p:nvPr/>
          </p:nvSpPr>
          <p:spPr>
            <a:xfrm>
              <a:off x="622067" y="859471"/>
              <a:ext cx="4099199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트랜스포머</a:t>
              </a:r>
              <a:r>
                <a:rPr lang="en-US" altLang="ko-KR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(Transformer) </a:t>
              </a:r>
              <a:r>
                <a:rPr lang="ko-KR" altLang="en-US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개요</a:t>
              </a:r>
            </a:p>
          </p:txBody>
        </p:sp>
      </p:grpSp>
      <p:grpSp>
        <p:nvGrpSpPr>
          <p:cNvPr id="9" name="그룹 12">
            <a:extLst>
              <a:ext uri="{FF2B5EF4-FFF2-40B4-BE49-F238E27FC236}">
                <a16:creationId xmlns:a16="http://schemas.microsoft.com/office/drawing/2014/main" id="{EF7B8FEE-F50B-45A2-A762-F928B3BE7BBE}"/>
              </a:ext>
            </a:extLst>
          </p:cNvPr>
          <p:cNvGrpSpPr/>
          <p:nvPr/>
        </p:nvGrpSpPr>
        <p:grpSpPr>
          <a:xfrm>
            <a:off x="432068" y="1222508"/>
            <a:ext cx="5770058" cy="461665"/>
            <a:chOff x="432066" y="1489213"/>
            <a:chExt cx="5770061" cy="46166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ED4139-C318-4758-9074-3437309C0F09}"/>
                </a:ext>
              </a:extLst>
            </p:cNvPr>
            <p:cNvSpPr txBox="1"/>
            <p:nvPr/>
          </p:nvSpPr>
          <p:spPr>
            <a:xfrm>
              <a:off x="710621" y="1489213"/>
              <a:ext cx="5491506" cy="46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트랜스포머</a:t>
              </a:r>
              <a:r>
                <a:rPr lang="en-US" altLang="ko-KR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(Transformer)</a:t>
              </a:r>
              <a:r>
                <a:rPr lang="ko-KR" altLang="en-US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</a:t>
              </a:r>
              <a:r>
                <a:rPr lang="en-US" altLang="ko-KR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Self-Attention</a:t>
              </a:r>
            </a:p>
          </p:txBody>
        </p:sp>
        <p:sp>
          <p:nvSpPr>
            <p:cNvPr id="11" name="자유형: 도형 36">
              <a:extLst>
                <a:ext uri="{FF2B5EF4-FFF2-40B4-BE49-F238E27FC236}">
                  <a16:creationId xmlns:a16="http://schemas.microsoft.com/office/drawing/2014/main" id="{7DB63932-86F5-475E-A9C3-4FCB14E254BE}"/>
                </a:ext>
              </a:extLst>
            </p:cNvPr>
            <p:cNvSpPr/>
            <p:nvPr/>
          </p:nvSpPr>
          <p:spPr>
            <a:xfrm>
              <a:off x="432066" y="1655262"/>
              <a:ext cx="230934" cy="86481"/>
            </a:xfrm>
            <a:custGeom>
              <a:avLst/>
              <a:gdLst>
                <a:gd name="connsiteX0" fmla="*/ 0 w 230934"/>
                <a:gd name="connsiteY0" fmla="*/ 0 h 86481"/>
                <a:gd name="connsiteX1" fmla="*/ 169394 w 230934"/>
                <a:gd name="connsiteY1" fmla="*/ 0 h 86481"/>
                <a:gd name="connsiteX2" fmla="*/ 171800 w 230934"/>
                <a:gd name="connsiteY2" fmla="*/ 0 h 86481"/>
                <a:gd name="connsiteX3" fmla="*/ 230934 w 230934"/>
                <a:gd name="connsiteY3" fmla="*/ 0 h 86481"/>
                <a:gd name="connsiteX4" fmla="*/ 171800 w 230934"/>
                <a:gd name="connsiteY4" fmla="*/ 83100 h 86481"/>
                <a:gd name="connsiteX5" fmla="*/ 171800 w 230934"/>
                <a:gd name="connsiteY5" fmla="*/ 86481 h 86481"/>
                <a:gd name="connsiteX6" fmla="*/ 169394 w 230934"/>
                <a:gd name="connsiteY6" fmla="*/ 86481 h 86481"/>
                <a:gd name="connsiteX7" fmla="*/ 0 w 230934"/>
                <a:gd name="connsiteY7" fmla="*/ 86481 h 8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934" h="86481">
                  <a:moveTo>
                    <a:pt x="0" y="0"/>
                  </a:moveTo>
                  <a:lnTo>
                    <a:pt x="169394" y="0"/>
                  </a:lnTo>
                  <a:lnTo>
                    <a:pt x="171800" y="0"/>
                  </a:lnTo>
                  <a:lnTo>
                    <a:pt x="230934" y="0"/>
                  </a:lnTo>
                  <a:lnTo>
                    <a:pt x="171800" y="83100"/>
                  </a:lnTo>
                  <a:lnTo>
                    <a:pt x="171800" y="86481"/>
                  </a:lnTo>
                  <a:lnTo>
                    <a:pt x="169394" y="86481"/>
                  </a:lnTo>
                  <a:lnTo>
                    <a:pt x="0" y="86481"/>
                  </a:lnTo>
                  <a:close/>
                </a:path>
              </a:pathLst>
            </a:custGeom>
            <a:solidFill>
              <a:srgbClr val="5F5E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351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643BCED7-3E6A-4018-9722-47253E8C494C}"/>
              </a:ext>
            </a:extLst>
          </p:cNvPr>
          <p:cNvSpPr/>
          <p:nvPr/>
        </p:nvSpPr>
        <p:spPr>
          <a:xfrm>
            <a:off x="1895326" y="2358019"/>
            <a:ext cx="8655563" cy="576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rgbClr val="B7B7B7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589C9B-37B6-452A-A243-122FBB363491}"/>
              </a:ext>
            </a:extLst>
          </p:cNvPr>
          <p:cNvSpPr/>
          <p:nvPr/>
        </p:nvSpPr>
        <p:spPr bwMode="auto">
          <a:xfrm>
            <a:off x="1878113" y="2358018"/>
            <a:ext cx="45719" cy="576000"/>
          </a:xfrm>
          <a:prstGeom prst="rect">
            <a:avLst/>
          </a:prstGeom>
          <a:solidFill>
            <a:srgbClr val="708BC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eaLnBrk="1" latinLnBrk="1" hangingPunct="1"/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8FA918-7F4A-4D97-AEF3-C15F7DB6AC6C}"/>
              </a:ext>
            </a:extLst>
          </p:cNvPr>
          <p:cNvSpPr txBox="1">
            <a:spLocks/>
          </p:cNvSpPr>
          <p:nvPr/>
        </p:nvSpPr>
        <p:spPr>
          <a:xfrm>
            <a:off x="2077536" y="2445249"/>
            <a:ext cx="8264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58" indent="-182558" latinLnBrk="0">
              <a:spcAft>
                <a:spcPts val="800"/>
              </a:spcAft>
              <a:buClr>
                <a:srgbClr val="1C2B53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</a:t>
            </a:r>
            <a:r>
              <a:rPr lang="ko-KR" altLang="en-US" sz="2000" b="1" spc="-10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2000" b="1" spc="-10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2000" b="1" spc="-10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Transpose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행렬을 내적</a:t>
            </a: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(Dot </a:t>
            </a:r>
            <a:r>
              <a:rPr lang="en-US" altLang="ko-KR" sz="2000" b="1" spc="-10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Product) </a:t>
            </a:r>
            <a:r>
              <a:rPr lang="ko-KR" altLang="en-US" sz="2000" b="1" spc="-10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계산</a:t>
            </a:r>
            <a:endParaRPr lang="en-US" altLang="ko-KR" sz="2000" b="1" spc="-100" dirty="0">
              <a:solidFill>
                <a:srgbClr val="58585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60428" y="3334543"/>
            <a:ext cx="7283395" cy="26365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tl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218" name="Picture 2" descr="https://wikidocs.net/images/page/31379/transformer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338" y="3777094"/>
            <a:ext cx="6861574" cy="168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55E3C55-A4F8-4D21-9570-C11858D0DCF9}"/>
              </a:ext>
            </a:extLst>
          </p:cNvPr>
          <p:cNvSpPr txBox="1"/>
          <p:nvPr/>
        </p:nvSpPr>
        <p:spPr>
          <a:xfrm>
            <a:off x="583969" y="1685695"/>
            <a:ext cx="3890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693" indent="-266693">
              <a:spcAft>
                <a:spcPts val="600"/>
              </a:spcAft>
              <a:buSzPct val="100000"/>
              <a:buBlip>
                <a:blip r:embed="rId4"/>
              </a:buBlip>
            </a:pPr>
            <a:r>
              <a:rPr lang="en-US" altLang="ko-KR" sz="2400" b="1" spc="-100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Self-Attention</a:t>
            </a:r>
            <a:r>
              <a:rPr lang="ko-KR" altLang="en-US" sz="2400" b="1" spc="-100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계산 정리</a:t>
            </a:r>
          </a:p>
        </p:txBody>
      </p:sp>
    </p:spTree>
    <p:extLst>
      <p:ext uri="{BB962C8B-B14F-4D97-AF65-F5344CB8AC3E}">
        <p14:creationId xmlns:p14="http://schemas.microsoft.com/office/powerpoint/2010/main" val="3923345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71BC159-407F-4FA2-8EBD-4C2B1807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트랜스포머</a:t>
            </a:r>
            <a:r>
              <a:rPr lang="en-US" altLang="ko-KR" b="1" dirty="0"/>
              <a:t>(Transformer)</a:t>
            </a:r>
          </a:p>
        </p:txBody>
      </p:sp>
      <p:grpSp>
        <p:nvGrpSpPr>
          <p:cNvPr id="34" name="그룹 4">
            <a:extLst>
              <a:ext uri="{FF2B5EF4-FFF2-40B4-BE49-F238E27FC236}">
                <a16:creationId xmlns:a16="http://schemas.microsoft.com/office/drawing/2014/main" id="{D5602C12-30B4-4271-B415-08319FB3A68B}"/>
              </a:ext>
            </a:extLst>
          </p:cNvPr>
          <p:cNvGrpSpPr/>
          <p:nvPr/>
        </p:nvGrpSpPr>
        <p:grpSpPr>
          <a:xfrm>
            <a:off x="421715" y="713550"/>
            <a:ext cx="4299552" cy="461665"/>
            <a:chOff x="421714" y="859471"/>
            <a:chExt cx="4299552" cy="461666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EA89B9B-5BDF-4EC1-9755-D59FDA42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14" y="948788"/>
              <a:ext cx="209550" cy="2095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F07E60-5F78-4B22-B7D4-E93CE8CF76EB}"/>
                </a:ext>
              </a:extLst>
            </p:cNvPr>
            <p:cNvSpPr txBox="1"/>
            <p:nvPr/>
          </p:nvSpPr>
          <p:spPr>
            <a:xfrm>
              <a:off x="622067" y="859471"/>
              <a:ext cx="4099199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트랜스포머</a:t>
              </a:r>
              <a:r>
                <a:rPr lang="en-US" altLang="ko-KR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(Transformer) </a:t>
              </a:r>
              <a:r>
                <a:rPr lang="ko-KR" altLang="en-US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개요</a:t>
              </a:r>
            </a:p>
          </p:txBody>
        </p:sp>
      </p:grpSp>
      <p:grpSp>
        <p:nvGrpSpPr>
          <p:cNvPr id="9" name="그룹 12">
            <a:extLst>
              <a:ext uri="{FF2B5EF4-FFF2-40B4-BE49-F238E27FC236}">
                <a16:creationId xmlns:a16="http://schemas.microsoft.com/office/drawing/2014/main" id="{EF7B8FEE-F50B-45A2-A762-F928B3BE7BBE}"/>
              </a:ext>
            </a:extLst>
          </p:cNvPr>
          <p:cNvGrpSpPr/>
          <p:nvPr/>
        </p:nvGrpSpPr>
        <p:grpSpPr>
          <a:xfrm>
            <a:off x="432068" y="1222508"/>
            <a:ext cx="5770058" cy="461665"/>
            <a:chOff x="432066" y="1489213"/>
            <a:chExt cx="5770061" cy="46166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ED4139-C318-4758-9074-3437309C0F09}"/>
                </a:ext>
              </a:extLst>
            </p:cNvPr>
            <p:cNvSpPr txBox="1"/>
            <p:nvPr/>
          </p:nvSpPr>
          <p:spPr>
            <a:xfrm>
              <a:off x="710621" y="1489213"/>
              <a:ext cx="5491506" cy="46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트랜스포머</a:t>
              </a:r>
              <a:r>
                <a:rPr lang="en-US" altLang="ko-KR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(Transformer)</a:t>
              </a:r>
              <a:r>
                <a:rPr lang="ko-KR" altLang="en-US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</a:t>
              </a:r>
              <a:r>
                <a:rPr lang="en-US" altLang="ko-KR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Self-Attention</a:t>
              </a:r>
            </a:p>
          </p:txBody>
        </p:sp>
        <p:sp>
          <p:nvSpPr>
            <p:cNvPr id="11" name="자유형: 도형 36">
              <a:extLst>
                <a:ext uri="{FF2B5EF4-FFF2-40B4-BE49-F238E27FC236}">
                  <a16:creationId xmlns:a16="http://schemas.microsoft.com/office/drawing/2014/main" id="{7DB63932-86F5-475E-A9C3-4FCB14E254BE}"/>
                </a:ext>
              </a:extLst>
            </p:cNvPr>
            <p:cNvSpPr/>
            <p:nvPr/>
          </p:nvSpPr>
          <p:spPr>
            <a:xfrm>
              <a:off x="432066" y="1655262"/>
              <a:ext cx="230934" cy="86481"/>
            </a:xfrm>
            <a:custGeom>
              <a:avLst/>
              <a:gdLst>
                <a:gd name="connsiteX0" fmla="*/ 0 w 230934"/>
                <a:gd name="connsiteY0" fmla="*/ 0 h 86481"/>
                <a:gd name="connsiteX1" fmla="*/ 169394 w 230934"/>
                <a:gd name="connsiteY1" fmla="*/ 0 h 86481"/>
                <a:gd name="connsiteX2" fmla="*/ 171800 w 230934"/>
                <a:gd name="connsiteY2" fmla="*/ 0 h 86481"/>
                <a:gd name="connsiteX3" fmla="*/ 230934 w 230934"/>
                <a:gd name="connsiteY3" fmla="*/ 0 h 86481"/>
                <a:gd name="connsiteX4" fmla="*/ 171800 w 230934"/>
                <a:gd name="connsiteY4" fmla="*/ 83100 h 86481"/>
                <a:gd name="connsiteX5" fmla="*/ 171800 w 230934"/>
                <a:gd name="connsiteY5" fmla="*/ 86481 h 86481"/>
                <a:gd name="connsiteX6" fmla="*/ 169394 w 230934"/>
                <a:gd name="connsiteY6" fmla="*/ 86481 h 86481"/>
                <a:gd name="connsiteX7" fmla="*/ 0 w 230934"/>
                <a:gd name="connsiteY7" fmla="*/ 86481 h 8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934" h="86481">
                  <a:moveTo>
                    <a:pt x="0" y="0"/>
                  </a:moveTo>
                  <a:lnTo>
                    <a:pt x="169394" y="0"/>
                  </a:lnTo>
                  <a:lnTo>
                    <a:pt x="171800" y="0"/>
                  </a:lnTo>
                  <a:lnTo>
                    <a:pt x="230934" y="0"/>
                  </a:lnTo>
                  <a:lnTo>
                    <a:pt x="171800" y="83100"/>
                  </a:lnTo>
                  <a:lnTo>
                    <a:pt x="171800" y="86481"/>
                  </a:lnTo>
                  <a:lnTo>
                    <a:pt x="169394" y="86481"/>
                  </a:lnTo>
                  <a:lnTo>
                    <a:pt x="0" y="86481"/>
                  </a:lnTo>
                  <a:close/>
                </a:path>
              </a:pathLst>
            </a:custGeom>
            <a:solidFill>
              <a:srgbClr val="5F5E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351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643BCED7-3E6A-4018-9722-47253E8C494C}"/>
              </a:ext>
            </a:extLst>
          </p:cNvPr>
          <p:cNvSpPr/>
          <p:nvPr/>
        </p:nvSpPr>
        <p:spPr>
          <a:xfrm>
            <a:off x="1882604" y="2469462"/>
            <a:ext cx="8655563" cy="576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rgbClr val="B7B7B7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589C9B-37B6-452A-A243-122FBB363491}"/>
              </a:ext>
            </a:extLst>
          </p:cNvPr>
          <p:cNvSpPr/>
          <p:nvPr/>
        </p:nvSpPr>
        <p:spPr bwMode="auto">
          <a:xfrm>
            <a:off x="1865391" y="2469461"/>
            <a:ext cx="45719" cy="576000"/>
          </a:xfrm>
          <a:prstGeom prst="rect">
            <a:avLst/>
          </a:prstGeom>
          <a:solidFill>
            <a:srgbClr val="708BC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eaLnBrk="1" latinLnBrk="1" hangingPunct="1"/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8FA918-7F4A-4D97-AEF3-C15F7DB6AC6C}"/>
              </a:ext>
            </a:extLst>
          </p:cNvPr>
          <p:cNvSpPr txBox="1">
            <a:spLocks/>
          </p:cNvSpPr>
          <p:nvPr/>
        </p:nvSpPr>
        <p:spPr>
          <a:xfrm>
            <a:off x="2064814" y="2556692"/>
            <a:ext cx="8264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58" indent="-182558" latinLnBrk="0">
              <a:spcAft>
                <a:spcPts val="800"/>
              </a:spcAft>
              <a:buClr>
                <a:srgbClr val="1C2B53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Transpose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행렬을 내적</a:t>
            </a: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(Dot Product)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5E3C55-A4F8-4D21-9570-C11858D0DCF9}"/>
              </a:ext>
            </a:extLst>
          </p:cNvPr>
          <p:cNvSpPr txBox="1"/>
          <p:nvPr/>
        </p:nvSpPr>
        <p:spPr>
          <a:xfrm>
            <a:off x="583969" y="1685695"/>
            <a:ext cx="3890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693" indent="-266693"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en-US" altLang="ko-KR" sz="2400" b="1" spc="-100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Self-Attention</a:t>
            </a:r>
            <a:r>
              <a:rPr lang="ko-KR" altLang="en-US" sz="2400" b="1" spc="-100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계산 정리</a:t>
            </a:r>
          </a:p>
        </p:txBody>
      </p:sp>
      <p:sp>
        <p:nvSpPr>
          <p:cNvPr id="17" name="그래픽 14">
            <a:extLst>
              <a:ext uri="{FF2B5EF4-FFF2-40B4-BE49-F238E27FC236}">
                <a16:creationId xmlns:a16="http://schemas.microsoft.com/office/drawing/2014/main" id="{D199D527-ACBA-42D2-833D-990F934A22F2}"/>
              </a:ext>
            </a:extLst>
          </p:cNvPr>
          <p:cNvSpPr/>
          <p:nvPr/>
        </p:nvSpPr>
        <p:spPr>
          <a:xfrm rot="5400000">
            <a:off x="6021151" y="3494065"/>
            <a:ext cx="361951" cy="337397"/>
          </a:xfrm>
          <a:custGeom>
            <a:avLst/>
            <a:gdLst>
              <a:gd name="connsiteX0" fmla="*/ 0 w 361950"/>
              <a:gd name="connsiteY0" fmla="*/ 44957 h 337397"/>
              <a:gd name="connsiteX1" fmla="*/ 45168 w 361950"/>
              <a:gd name="connsiteY1" fmla="*/ 15 h 337397"/>
              <a:gd name="connsiteX2" fmla="*/ 213053 w 361950"/>
              <a:gd name="connsiteY2" fmla="*/ 168699 h 337397"/>
              <a:gd name="connsiteX3" fmla="*/ 45168 w 361950"/>
              <a:gd name="connsiteY3" fmla="*/ 337398 h 337397"/>
              <a:gd name="connsiteX4" fmla="*/ 0 w 361950"/>
              <a:gd name="connsiteY4" fmla="*/ 292441 h 337397"/>
              <a:gd name="connsiteX5" fmla="*/ 123169 w 361950"/>
              <a:gd name="connsiteY5" fmla="*/ 168699 h 337397"/>
              <a:gd name="connsiteX6" fmla="*/ 0 w 361950"/>
              <a:gd name="connsiteY6" fmla="*/ 44957 h 337397"/>
              <a:gd name="connsiteX7" fmla="*/ 272066 w 361950"/>
              <a:gd name="connsiteY7" fmla="*/ 168699 h 337397"/>
              <a:gd name="connsiteX8" fmla="*/ 148897 w 361950"/>
              <a:gd name="connsiteY8" fmla="*/ 292441 h 337397"/>
              <a:gd name="connsiteX9" fmla="*/ 194066 w 361950"/>
              <a:gd name="connsiteY9" fmla="*/ 337383 h 337397"/>
              <a:gd name="connsiteX10" fmla="*/ 361950 w 361950"/>
              <a:gd name="connsiteY10" fmla="*/ 168699 h 337397"/>
              <a:gd name="connsiteX11" fmla="*/ 194066 w 361950"/>
              <a:gd name="connsiteY11" fmla="*/ 0 h 337397"/>
              <a:gd name="connsiteX12" fmla="*/ 148897 w 361950"/>
              <a:gd name="connsiteY12" fmla="*/ 44942 h 337397"/>
              <a:gd name="connsiteX13" fmla="*/ 272066 w 361950"/>
              <a:gd name="connsiteY13" fmla="*/ 168699 h 337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1950" h="337397">
                <a:moveTo>
                  <a:pt x="0" y="44957"/>
                </a:moveTo>
                <a:lnTo>
                  <a:pt x="45168" y="15"/>
                </a:lnTo>
                <a:lnTo>
                  <a:pt x="213053" y="168699"/>
                </a:lnTo>
                <a:lnTo>
                  <a:pt x="45168" y="337398"/>
                </a:lnTo>
                <a:lnTo>
                  <a:pt x="0" y="292441"/>
                </a:lnTo>
                <a:lnTo>
                  <a:pt x="123169" y="168699"/>
                </a:lnTo>
                <a:lnTo>
                  <a:pt x="0" y="44957"/>
                </a:lnTo>
                <a:close/>
                <a:moveTo>
                  <a:pt x="272066" y="168699"/>
                </a:moveTo>
                <a:lnTo>
                  <a:pt x="148897" y="292441"/>
                </a:lnTo>
                <a:lnTo>
                  <a:pt x="194066" y="337383"/>
                </a:lnTo>
                <a:lnTo>
                  <a:pt x="361950" y="168699"/>
                </a:lnTo>
                <a:lnTo>
                  <a:pt x="194066" y="0"/>
                </a:lnTo>
                <a:lnTo>
                  <a:pt x="148897" y="44942"/>
                </a:lnTo>
                <a:lnTo>
                  <a:pt x="272066" y="168699"/>
                </a:lnTo>
                <a:close/>
              </a:path>
            </a:pathLst>
          </a:custGeom>
          <a:solidFill>
            <a:srgbClr val="B2B8C5"/>
          </a:solidFill>
          <a:ln w="15081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7B5A078-94FC-4DAD-9112-C06F4E2E3139}"/>
              </a:ext>
            </a:extLst>
          </p:cNvPr>
          <p:cNvSpPr/>
          <p:nvPr/>
        </p:nvSpPr>
        <p:spPr>
          <a:xfrm>
            <a:off x="2075413" y="4276266"/>
            <a:ext cx="8253426" cy="748800"/>
          </a:xfrm>
          <a:prstGeom prst="rect">
            <a:avLst/>
          </a:prstGeom>
          <a:solidFill>
            <a:schemeClr val="bg1"/>
          </a:solidFill>
          <a:ln>
            <a:solidFill>
              <a:srgbClr val="708B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7997" algn="ctr"/>
            <a:r>
              <a:rPr lang="en-US" altLang="ko-KR" sz="2000" b="1" spc="-100" dirty="0">
                <a:solidFill>
                  <a:srgbClr val="708B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</a:t>
            </a:r>
            <a:r>
              <a:rPr lang="ko-KR" altLang="en-US" sz="2000" b="1" spc="-100" dirty="0">
                <a:solidFill>
                  <a:srgbClr val="708B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000" b="1" spc="-100" dirty="0">
                <a:solidFill>
                  <a:srgbClr val="708B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  <a:r>
              <a:rPr lang="ko-KR" altLang="en-US" sz="2000" b="1" spc="-100" dirty="0">
                <a:solidFill>
                  <a:srgbClr val="708B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특정 문장에서 중요한 역할을 하고 있다면 </a:t>
            </a:r>
            <a:endParaRPr lang="en-US" altLang="ko-KR" sz="2000" b="1" spc="-100" dirty="0">
              <a:solidFill>
                <a:srgbClr val="708B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7997" algn="ctr"/>
            <a:r>
              <a:rPr lang="ko-KR" altLang="en-US" sz="2000" b="1" spc="-100" dirty="0">
                <a:solidFill>
                  <a:srgbClr val="708B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트랜스포머는 이들 사이의 </a:t>
            </a:r>
            <a:r>
              <a:rPr lang="ko-KR" altLang="en-US" sz="2000" b="1" spc="-100" dirty="0">
                <a:solidFill>
                  <a:srgbClr val="D268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내적</a:t>
            </a:r>
            <a:r>
              <a:rPr lang="en-US" altLang="ko-KR" sz="2000" b="1" spc="-100" dirty="0">
                <a:solidFill>
                  <a:srgbClr val="D268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(Dot Product) </a:t>
            </a:r>
            <a:r>
              <a:rPr lang="ko-KR" altLang="en-US" sz="2000" b="1" spc="-100" dirty="0">
                <a:solidFill>
                  <a:srgbClr val="D268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크게 하는 방향</a:t>
            </a:r>
            <a:r>
              <a:rPr lang="ko-KR" altLang="en-US" sz="2000" b="1" spc="-100" dirty="0">
                <a:solidFill>
                  <a:srgbClr val="708B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학습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FCA592-1E25-4B8B-8101-C25D4708696F}"/>
              </a:ext>
            </a:extLst>
          </p:cNvPr>
          <p:cNvSpPr/>
          <p:nvPr/>
        </p:nvSpPr>
        <p:spPr>
          <a:xfrm>
            <a:off x="3026976" y="5261554"/>
            <a:ext cx="6350300" cy="717419"/>
          </a:xfrm>
          <a:prstGeom prst="rect">
            <a:avLst/>
          </a:prstGeom>
          <a:solidFill>
            <a:srgbClr val="D26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내적 값이 커지면 해당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Query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벡터 공간 상 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defTabSz="914377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가까이에 있을 확률이 큼 </a:t>
            </a:r>
          </a:p>
        </p:txBody>
      </p:sp>
    </p:spTree>
    <p:extLst>
      <p:ext uri="{BB962C8B-B14F-4D97-AF65-F5344CB8AC3E}">
        <p14:creationId xmlns:p14="http://schemas.microsoft.com/office/powerpoint/2010/main" val="3782111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71BC159-407F-4FA2-8EBD-4C2B1807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트랜스포머</a:t>
            </a:r>
            <a:r>
              <a:rPr lang="en-US" altLang="ko-KR" dirty="0"/>
              <a:t>(Transformer)</a:t>
            </a:r>
          </a:p>
        </p:txBody>
      </p:sp>
      <p:grpSp>
        <p:nvGrpSpPr>
          <p:cNvPr id="34" name="그룹 4">
            <a:extLst>
              <a:ext uri="{FF2B5EF4-FFF2-40B4-BE49-F238E27FC236}">
                <a16:creationId xmlns:a16="http://schemas.microsoft.com/office/drawing/2014/main" id="{D5602C12-30B4-4271-B415-08319FB3A68B}"/>
              </a:ext>
            </a:extLst>
          </p:cNvPr>
          <p:cNvGrpSpPr/>
          <p:nvPr/>
        </p:nvGrpSpPr>
        <p:grpSpPr>
          <a:xfrm>
            <a:off x="421715" y="713550"/>
            <a:ext cx="4299552" cy="461665"/>
            <a:chOff x="421714" y="859471"/>
            <a:chExt cx="4299552" cy="461666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EA89B9B-5BDF-4EC1-9755-D59FDA42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14" y="948788"/>
              <a:ext cx="209550" cy="2095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F07E60-5F78-4B22-B7D4-E93CE8CF76EB}"/>
                </a:ext>
              </a:extLst>
            </p:cNvPr>
            <p:cNvSpPr txBox="1"/>
            <p:nvPr/>
          </p:nvSpPr>
          <p:spPr>
            <a:xfrm>
              <a:off x="622067" y="859471"/>
              <a:ext cx="4099199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트랜스포머</a:t>
              </a:r>
              <a:r>
                <a:rPr lang="en-US" altLang="ko-KR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(Transformer) </a:t>
              </a:r>
              <a:r>
                <a:rPr lang="ko-KR" altLang="en-US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개요</a:t>
              </a:r>
            </a:p>
          </p:txBody>
        </p:sp>
      </p:grpSp>
      <p:grpSp>
        <p:nvGrpSpPr>
          <p:cNvPr id="9" name="그룹 12">
            <a:extLst>
              <a:ext uri="{FF2B5EF4-FFF2-40B4-BE49-F238E27FC236}">
                <a16:creationId xmlns:a16="http://schemas.microsoft.com/office/drawing/2014/main" id="{EF7B8FEE-F50B-45A2-A762-F928B3BE7BBE}"/>
              </a:ext>
            </a:extLst>
          </p:cNvPr>
          <p:cNvGrpSpPr/>
          <p:nvPr/>
        </p:nvGrpSpPr>
        <p:grpSpPr>
          <a:xfrm>
            <a:off x="432068" y="1222508"/>
            <a:ext cx="5770058" cy="461665"/>
            <a:chOff x="432066" y="1489213"/>
            <a:chExt cx="5770061" cy="46166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ED4139-C318-4758-9074-3437309C0F09}"/>
                </a:ext>
              </a:extLst>
            </p:cNvPr>
            <p:cNvSpPr txBox="1"/>
            <p:nvPr/>
          </p:nvSpPr>
          <p:spPr>
            <a:xfrm>
              <a:off x="710621" y="1489213"/>
              <a:ext cx="5491506" cy="46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트랜스포머</a:t>
              </a:r>
              <a:r>
                <a:rPr lang="en-US" altLang="ko-KR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(Transformer)</a:t>
              </a:r>
              <a:r>
                <a:rPr lang="ko-KR" altLang="en-US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</a:t>
              </a:r>
              <a:r>
                <a:rPr lang="en-US" altLang="ko-KR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Self-Attention</a:t>
              </a:r>
            </a:p>
          </p:txBody>
        </p:sp>
        <p:sp>
          <p:nvSpPr>
            <p:cNvPr id="11" name="자유형: 도형 36">
              <a:extLst>
                <a:ext uri="{FF2B5EF4-FFF2-40B4-BE49-F238E27FC236}">
                  <a16:creationId xmlns:a16="http://schemas.microsoft.com/office/drawing/2014/main" id="{7DB63932-86F5-475E-A9C3-4FCB14E254BE}"/>
                </a:ext>
              </a:extLst>
            </p:cNvPr>
            <p:cNvSpPr/>
            <p:nvPr/>
          </p:nvSpPr>
          <p:spPr>
            <a:xfrm>
              <a:off x="432066" y="1655262"/>
              <a:ext cx="230934" cy="86481"/>
            </a:xfrm>
            <a:custGeom>
              <a:avLst/>
              <a:gdLst>
                <a:gd name="connsiteX0" fmla="*/ 0 w 230934"/>
                <a:gd name="connsiteY0" fmla="*/ 0 h 86481"/>
                <a:gd name="connsiteX1" fmla="*/ 169394 w 230934"/>
                <a:gd name="connsiteY1" fmla="*/ 0 h 86481"/>
                <a:gd name="connsiteX2" fmla="*/ 171800 w 230934"/>
                <a:gd name="connsiteY2" fmla="*/ 0 h 86481"/>
                <a:gd name="connsiteX3" fmla="*/ 230934 w 230934"/>
                <a:gd name="connsiteY3" fmla="*/ 0 h 86481"/>
                <a:gd name="connsiteX4" fmla="*/ 171800 w 230934"/>
                <a:gd name="connsiteY4" fmla="*/ 83100 h 86481"/>
                <a:gd name="connsiteX5" fmla="*/ 171800 w 230934"/>
                <a:gd name="connsiteY5" fmla="*/ 86481 h 86481"/>
                <a:gd name="connsiteX6" fmla="*/ 169394 w 230934"/>
                <a:gd name="connsiteY6" fmla="*/ 86481 h 86481"/>
                <a:gd name="connsiteX7" fmla="*/ 0 w 230934"/>
                <a:gd name="connsiteY7" fmla="*/ 86481 h 8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934" h="86481">
                  <a:moveTo>
                    <a:pt x="0" y="0"/>
                  </a:moveTo>
                  <a:lnTo>
                    <a:pt x="169394" y="0"/>
                  </a:lnTo>
                  <a:lnTo>
                    <a:pt x="171800" y="0"/>
                  </a:lnTo>
                  <a:lnTo>
                    <a:pt x="230934" y="0"/>
                  </a:lnTo>
                  <a:lnTo>
                    <a:pt x="171800" y="83100"/>
                  </a:lnTo>
                  <a:lnTo>
                    <a:pt x="171800" y="86481"/>
                  </a:lnTo>
                  <a:lnTo>
                    <a:pt x="169394" y="86481"/>
                  </a:lnTo>
                  <a:lnTo>
                    <a:pt x="0" y="86481"/>
                  </a:lnTo>
                  <a:close/>
                </a:path>
              </a:pathLst>
            </a:custGeom>
            <a:solidFill>
              <a:srgbClr val="5F5E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351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55E3C55-A4F8-4D21-9570-C11858D0DCF9}"/>
              </a:ext>
            </a:extLst>
          </p:cNvPr>
          <p:cNvSpPr txBox="1"/>
          <p:nvPr/>
        </p:nvSpPr>
        <p:spPr>
          <a:xfrm>
            <a:off x="583969" y="1685695"/>
            <a:ext cx="3890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693" indent="-266693"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en-US" altLang="ko-KR" sz="2400" b="1" spc="-100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Self-Attention</a:t>
            </a:r>
            <a:r>
              <a:rPr lang="ko-KR" altLang="en-US" sz="2400" b="1" spc="-100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계산 정리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560428" y="3541731"/>
            <a:ext cx="7283395" cy="26365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tl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643BCED7-3E6A-4018-9722-47253E8C494C}"/>
              </a:ext>
            </a:extLst>
          </p:cNvPr>
          <p:cNvSpPr/>
          <p:nvPr/>
        </p:nvSpPr>
        <p:spPr>
          <a:xfrm>
            <a:off x="1850356" y="2358018"/>
            <a:ext cx="8655563" cy="97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rgbClr val="B7B7B7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E589C9B-37B6-452A-A243-122FBB363491}"/>
              </a:ext>
            </a:extLst>
          </p:cNvPr>
          <p:cNvSpPr/>
          <p:nvPr/>
        </p:nvSpPr>
        <p:spPr bwMode="auto">
          <a:xfrm>
            <a:off x="1833143" y="2358018"/>
            <a:ext cx="45719" cy="972000"/>
          </a:xfrm>
          <a:prstGeom prst="rect">
            <a:avLst/>
          </a:prstGeom>
          <a:solidFill>
            <a:srgbClr val="708BC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eaLnBrk="1" latinLnBrk="1" hangingPunct="1"/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8FA918-7F4A-4D97-AEF3-C15F7DB6AC6C}"/>
              </a:ext>
            </a:extLst>
          </p:cNvPr>
          <p:cNvSpPr txBox="1">
            <a:spLocks/>
          </p:cNvSpPr>
          <p:nvPr/>
        </p:nvSpPr>
        <p:spPr>
          <a:xfrm>
            <a:off x="2032566" y="2445249"/>
            <a:ext cx="826402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58" indent="-182558" latinLnBrk="0">
              <a:spcAft>
                <a:spcPts val="800"/>
              </a:spcAft>
              <a:buClr>
                <a:srgbClr val="1C2B53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벡터 크기인 </a:t>
            </a: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64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Root 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값인 </a:t>
            </a: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나눈 후 </a:t>
            </a:r>
            <a:r>
              <a:rPr lang="ko-KR" altLang="en-US" sz="2000" b="1" spc="-100" dirty="0" err="1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소프트맥스</a:t>
            </a: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 적용</a:t>
            </a:r>
          </a:p>
          <a:p>
            <a:pPr marL="182558" indent="-182558" latinLnBrk="0">
              <a:spcAft>
                <a:spcPts val="800"/>
              </a:spcAft>
              <a:buClr>
                <a:srgbClr val="1C2B53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Dot Product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곱하여 </a:t>
            </a: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Attention Value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</a:t>
            </a: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Z 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계산</a:t>
            </a:r>
          </a:p>
        </p:txBody>
      </p:sp>
      <p:pic>
        <p:nvPicPr>
          <p:cNvPr id="27" name="Picture 2" descr="https://wikidocs.net/images/page/31379/transformer1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732" y="3947154"/>
            <a:ext cx="5650702" cy="176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555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71BC159-407F-4FA2-8EBD-4C2B1807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트랜스포머</a:t>
            </a:r>
            <a:r>
              <a:rPr lang="en-US" altLang="ko-KR" dirty="0"/>
              <a:t>(Transformer)</a:t>
            </a:r>
          </a:p>
        </p:txBody>
      </p:sp>
      <p:grpSp>
        <p:nvGrpSpPr>
          <p:cNvPr id="18" name="그룹 4">
            <a:extLst>
              <a:ext uri="{FF2B5EF4-FFF2-40B4-BE49-F238E27FC236}">
                <a16:creationId xmlns:a16="http://schemas.microsoft.com/office/drawing/2014/main" id="{D5602C12-30B4-4271-B415-08319FB3A68B}"/>
              </a:ext>
            </a:extLst>
          </p:cNvPr>
          <p:cNvGrpSpPr/>
          <p:nvPr/>
        </p:nvGrpSpPr>
        <p:grpSpPr>
          <a:xfrm>
            <a:off x="421715" y="713550"/>
            <a:ext cx="4299552" cy="461665"/>
            <a:chOff x="421714" y="859471"/>
            <a:chExt cx="4299552" cy="461666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EA89B9B-5BDF-4EC1-9755-D59FDA42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14" y="948788"/>
              <a:ext cx="209550" cy="20955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F07E60-5F78-4B22-B7D4-E93CE8CF76EB}"/>
                </a:ext>
              </a:extLst>
            </p:cNvPr>
            <p:cNvSpPr txBox="1"/>
            <p:nvPr/>
          </p:nvSpPr>
          <p:spPr>
            <a:xfrm>
              <a:off x="622067" y="859471"/>
              <a:ext cx="4099199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트랜스포머</a:t>
              </a:r>
              <a:r>
                <a:rPr lang="en-US" altLang="ko-KR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(Transformer) </a:t>
              </a:r>
              <a:r>
                <a:rPr lang="ko-KR" altLang="en-US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개요</a:t>
              </a:r>
            </a:p>
          </p:txBody>
        </p:sp>
      </p:grpSp>
      <p:grpSp>
        <p:nvGrpSpPr>
          <p:cNvPr id="23" name="그룹 12">
            <a:extLst>
              <a:ext uri="{FF2B5EF4-FFF2-40B4-BE49-F238E27FC236}">
                <a16:creationId xmlns:a16="http://schemas.microsoft.com/office/drawing/2014/main" id="{EF7B8FEE-F50B-45A2-A762-F928B3BE7BBE}"/>
              </a:ext>
            </a:extLst>
          </p:cNvPr>
          <p:cNvGrpSpPr/>
          <p:nvPr/>
        </p:nvGrpSpPr>
        <p:grpSpPr>
          <a:xfrm>
            <a:off x="432068" y="1222508"/>
            <a:ext cx="5770058" cy="461665"/>
            <a:chOff x="432066" y="1489213"/>
            <a:chExt cx="5770061" cy="46166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ED4139-C318-4758-9074-3437309C0F09}"/>
                </a:ext>
              </a:extLst>
            </p:cNvPr>
            <p:cNvSpPr txBox="1"/>
            <p:nvPr/>
          </p:nvSpPr>
          <p:spPr>
            <a:xfrm>
              <a:off x="710621" y="1489213"/>
              <a:ext cx="5491506" cy="46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트랜스포머</a:t>
              </a:r>
              <a:r>
                <a:rPr lang="en-US" altLang="ko-KR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(Transformer)</a:t>
              </a:r>
              <a:r>
                <a:rPr lang="ko-KR" altLang="en-US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</a:t>
              </a:r>
              <a:r>
                <a:rPr lang="en-US" altLang="ko-KR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Self-Attention</a:t>
              </a:r>
            </a:p>
          </p:txBody>
        </p:sp>
        <p:sp>
          <p:nvSpPr>
            <p:cNvPr id="25" name="자유형: 도형 36">
              <a:extLst>
                <a:ext uri="{FF2B5EF4-FFF2-40B4-BE49-F238E27FC236}">
                  <a16:creationId xmlns:a16="http://schemas.microsoft.com/office/drawing/2014/main" id="{7DB63932-86F5-475E-A9C3-4FCB14E254BE}"/>
                </a:ext>
              </a:extLst>
            </p:cNvPr>
            <p:cNvSpPr/>
            <p:nvPr/>
          </p:nvSpPr>
          <p:spPr>
            <a:xfrm>
              <a:off x="432066" y="1655262"/>
              <a:ext cx="230934" cy="86481"/>
            </a:xfrm>
            <a:custGeom>
              <a:avLst/>
              <a:gdLst>
                <a:gd name="connsiteX0" fmla="*/ 0 w 230934"/>
                <a:gd name="connsiteY0" fmla="*/ 0 h 86481"/>
                <a:gd name="connsiteX1" fmla="*/ 169394 w 230934"/>
                <a:gd name="connsiteY1" fmla="*/ 0 h 86481"/>
                <a:gd name="connsiteX2" fmla="*/ 171800 w 230934"/>
                <a:gd name="connsiteY2" fmla="*/ 0 h 86481"/>
                <a:gd name="connsiteX3" fmla="*/ 230934 w 230934"/>
                <a:gd name="connsiteY3" fmla="*/ 0 h 86481"/>
                <a:gd name="connsiteX4" fmla="*/ 171800 w 230934"/>
                <a:gd name="connsiteY4" fmla="*/ 83100 h 86481"/>
                <a:gd name="connsiteX5" fmla="*/ 171800 w 230934"/>
                <a:gd name="connsiteY5" fmla="*/ 86481 h 86481"/>
                <a:gd name="connsiteX6" fmla="*/ 169394 w 230934"/>
                <a:gd name="connsiteY6" fmla="*/ 86481 h 86481"/>
                <a:gd name="connsiteX7" fmla="*/ 0 w 230934"/>
                <a:gd name="connsiteY7" fmla="*/ 86481 h 8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934" h="86481">
                  <a:moveTo>
                    <a:pt x="0" y="0"/>
                  </a:moveTo>
                  <a:lnTo>
                    <a:pt x="169394" y="0"/>
                  </a:lnTo>
                  <a:lnTo>
                    <a:pt x="171800" y="0"/>
                  </a:lnTo>
                  <a:lnTo>
                    <a:pt x="230934" y="0"/>
                  </a:lnTo>
                  <a:lnTo>
                    <a:pt x="171800" y="83100"/>
                  </a:lnTo>
                  <a:lnTo>
                    <a:pt x="171800" y="86481"/>
                  </a:lnTo>
                  <a:lnTo>
                    <a:pt x="169394" y="86481"/>
                  </a:lnTo>
                  <a:lnTo>
                    <a:pt x="0" y="86481"/>
                  </a:lnTo>
                  <a:close/>
                </a:path>
              </a:pathLst>
            </a:custGeom>
            <a:solidFill>
              <a:srgbClr val="5F5E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351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55E3C55-A4F8-4D21-9570-C11858D0DCF9}"/>
              </a:ext>
            </a:extLst>
          </p:cNvPr>
          <p:cNvSpPr txBox="1"/>
          <p:nvPr/>
        </p:nvSpPr>
        <p:spPr>
          <a:xfrm>
            <a:off x="583969" y="1685695"/>
            <a:ext cx="3890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693" indent="-266693"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en-US" altLang="ko-KR" sz="2400" b="1" spc="-100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Self-Attention</a:t>
            </a:r>
            <a:r>
              <a:rPr lang="ko-KR" altLang="en-US" sz="2400" b="1" spc="-100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계산 정리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643BCED7-3E6A-4018-9722-47253E8C494C}"/>
              </a:ext>
            </a:extLst>
          </p:cNvPr>
          <p:cNvSpPr/>
          <p:nvPr/>
        </p:nvSpPr>
        <p:spPr>
          <a:xfrm>
            <a:off x="1882604" y="2358018"/>
            <a:ext cx="8655563" cy="97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rgbClr val="B7B7B7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589C9B-37B6-452A-A243-122FBB363491}"/>
              </a:ext>
            </a:extLst>
          </p:cNvPr>
          <p:cNvSpPr/>
          <p:nvPr/>
        </p:nvSpPr>
        <p:spPr bwMode="auto">
          <a:xfrm>
            <a:off x="1865391" y="2358018"/>
            <a:ext cx="45719" cy="972000"/>
          </a:xfrm>
          <a:prstGeom prst="rect">
            <a:avLst/>
          </a:prstGeom>
          <a:solidFill>
            <a:srgbClr val="708BC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eaLnBrk="1" latinLnBrk="1" hangingPunct="1"/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8FA918-7F4A-4D97-AEF3-C15F7DB6AC6C}"/>
              </a:ext>
            </a:extLst>
          </p:cNvPr>
          <p:cNvSpPr txBox="1">
            <a:spLocks/>
          </p:cNvSpPr>
          <p:nvPr/>
        </p:nvSpPr>
        <p:spPr>
          <a:xfrm>
            <a:off x="2064814" y="2445249"/>
            <a:ext cx="826402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58" indent="-182558" latinLnBrk="0">
              <a:spcAft>
                <a:spcPts val="800"/>
              </a:spcAft>
              <a:buClr>
                <a:srgbClr val="1C2B53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벡터 크기인 </a:t>
            </a: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64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Root 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값인 </a:t>
            </a: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나눈 후 </a:t>
            </a:r>
            <a:r>
              <a:rPr lang="ko-KR" altLang="en-US" sz="2000" b="1" spc="-100" dirty="0" err="1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소프트맥스</a:t>
            </a: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 적용</a:t>
            </a:r>
          </a:p>
          <a:p>
            <a:pPr marL="182558" indent="-182558" latinLnBrk="0">
              <a:spcAft>
                <a:spcPts val="800"/>
              </a:spcAft>
              <a:buClr>
                <a:srgbClr val="1C2B53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Dot Product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곱하여 </a:t>
            </a: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Attention Value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</a:t>
            </a: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Z 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계산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666455" y="3606975"/>
            <a:ext cx="4905143" cy="1329604"/>
          </a:xfrm>
          <a:prstGeom prst="roundRect">
            <a:avLst>
              <a:gd name="adj" fmla="val 10084"/>
            </a:avLst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3FA1DDE7-8539-4F66-9E46-67E5C9D1C9D8}"/>
                  </a:ext>
                </a:extLst>
              </p:cNvPr>
              <p:cNvSpPr/>
              <p:nvPr/>
            </p:nvSpPr>
            <p:spPr bwMode="auto">
              <a:xfrm>
                <a:off x="3542463" y="3972772"/>
                <a:ext cx="5219967" cy="5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smtClean="0">
                          <a:solidFill>
                            <a:srgbClr val="42444F"/>
                          </a:solidFill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en-US" altLang="ko-KR" sz="1800" b="1" i="1" smtClean="0">
                              <a:solidFill>
                                <a:srgbClr val="42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1" i="1" smtClean="0">
                              <a:solidFill>
                                <a:srgbClr val="42444F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  <m:r>
                            <a:rPr lang="en-US" altLang="ko-KR" sz="1800" b="1" i="1" smtClean="0">
                              <a:solidFill>
                                <a:srgbClr val="42444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800" b="1" i="1" smtClean="0">
                              <a:solidFill>
                                <a:srgbClr val="42444F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altLang="ko-KR" sz="1800" b="1" i="1" smtClean="0">
                              <a:solidFill>
                                <a:srgbClr val="42444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800" b="1" i="1" smtClean="0">
                              <a:solidFill>
                                <a:srgbClr val="42444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  <m:r>
                        <a:rPr lang="en-US" altLang="ko-KR" sz="1800" b="1" i="1" smtClean="0">
                          <a:solidFill>
                            <a:srgbClr val="42444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1" i="1" smtClean="0">
                          <a:solidFill>
                            <a:srgbClr val="42444F"/>
                          </a:solidFill>
                          <a:latin typeface="Cambria Math" panose="02040503050406030204" pitchFamily="18" charset="0"/>
                        </a:rPr>
                        <m:t>𝒔𝒐𝒇𝒕𝒎𝒂𝒙</m:t>
                      </m:r>
                      <m:d>
                        <m:dPr>
                          <m:ctrlPr>
                            <a:rPr lang="en-US" altLang="ko-KR" sz="1800" b="1" i="1" smtClean="0">
                              <a:solidFill>
                                <a:srgbClr val="42444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800" b="1" i="1" smtClean="0">
                                  <a:solidFill>
                                    <a:srgbClr val="42444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800" b="1" i="1" smtClean="0">
                                  <a:solidFill>
                                    <a:srgbClr val="42444F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  <m:sSup>
                                <m:sSupPr>
                                  <m:ctrlPr>
                                    <a:rPr lang="en-US" altLang="ko-KR" sz="1800" b="1" i="1" smtClean="0">
                                      <a:solidFill>
                                        <a:srgbClr val="42444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1" i="1" smtClean="0">
                                      <a:solidFill>
                                        <a:srgbClr val="42444F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  <m:sup>
                                  <m:r>
                                    <a:rPr lang="en-US" altLang="ko-KR" sz="1800" b="1" i="1" smtClean="0">
                                      <a:solidFill>
                                        <a:srgbClr val="42444F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sz="1800" b="1" i="1" smtClean="0">
                                      <a:solidFill>
                                        <a:srgbClr val="42444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sz="1800" b="1" i="1" smtClean="0">
                                          <a:solidFill>
                                            <a:srgbClr val="42444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1" i="1" smtClean="0">
                                          <a:solidFill>
                                            <a:srgbClr val="42444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US" altLang="ko-KR" sz="1800" b="1" i="1" smtClean="0">
                                          <a:solidFill>
                                            <a:srgbClr val="42444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sz="1800" b="1" i="1" smtClean="0">
                          <a:solidFill>
                            <a:srgbClr val="42444F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altLang="ko-KR" sz="1800" b="1" i="1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3FA1DDE7-8539-4F66-9E46-67E5C9D1C9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2463" y="3972772"/>
                <a:ext cx="5219967" cy="540000"/>
              </a:xfrm>
              <a:prstGeom prst="rect">
                <a:avLst/>
              </a:prstGeom>
              <a:blipFill>
                <a:blip r:embed="rId4"/>
                <a:stretch>
                  <a:fillRect t="-11364"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그래픽 14">
            <a:extLst>
              <a:ext uri="{FF2B5EF4-FFF2-40B4-BE49-F238E27FC236}">
                <a16:creationId xmlns:a16="http://schemas.microsoft.com/office/drawing/2014/main" id="{D199D527-ACBA-42D2-833D-990F934A22F2}"/>
              </a:ext>
            </a:extLst>
          </p:cNvPr>
          <p:cNvSpPr/>
          <p:nvPr/>
        </p:nvSpPr>
        <p:spPr>
          <a:xfrm rot="5400000">
            <a:off x="6021151" y="5186268"/>
            <a:ext cx="361951" cy="337397"/>
          </a:xfrm>
          <a:custGeom>
            <a:avLst/>
            <a:gdLst>
              <a:gd name="connsiteX0" fmla="*/ 0 w 361950"/>
              <a:gd name="connsiteY0" fmla="*/ 44957 h 337397"/>
              <a:gd name="connsiteX1" fmla="*/ 45168 w 361950"/>
              <a:gd name="connsiteY1" fmla="*/ 15 h 337397"/>
              <a:gd name="connsiteX2" fmla="*/ 213053 w 361950"/>
              <a:gd name="connsiteY2" fmla="*/ 168699 h 337397"/>
              <a:gd name="connsiteX3" fmla="*/ 45168 w 361950"/>
              <a:gd name="connsiteY3" fmla="*/ 337398 h 337397"/>
              <a:gd name="connsiteX4" fmla="*/ 0 w 361950"/>
              <a:gd name="connsiteY4" fmla="*/ 292441 h 337397"/>
              <a:gd name="connsiteX5" fmla="*/ 123169 w 361950"/>
              <a:gd name="connsiteY5" fmla="*/ 168699 h 337397"/>
              <a:gd name="connsiteX6" fmla="*/ 0 w 361950"/>
              <a:gd name="connsiteY6" fmla="*/ 44957 h 337397"/>
              <a:gd name="connsiteX7" fmla="*/ 272066 w 361950"/>
              <a:gd name="connsiteY7" fmla="*/ 168699 h 337397"/>
              <a:gd name="connsiteX8" fmla="*/ 148897 w 361950"/>
              <a:gd name="connsiteY8" fmla="*/ 292441 h 337397"/>
              <a:gd name="connsiteX9" fmla="*/ 194066 w 361950"/>
              <a:gd name="connsiteY9" fmla="*/ 337383 h 337397"/>
              <a:gd name="connsiteX10" fmla="*/ 361950 w 361950"/>
              <a:gd name="connsiteY10" fmla="*/ 168699 h 337397"/>
              <a:gd name="connsiteX11" fmla="*/ 194066 w 361950"/>
              <a:gd name="connsiteY11" fmla="*/ 0 h 337397"/>
              <a:gd name="connsiteX12" fmla="*/ 148897 w 361950"/>
              <a:gd name="connsiteY12" fmla="*/ 44942 h 337397"/>
              <a:gd name="connsiteX13" fmla="*/ 272066 w 361950"/>
              <a:gd name="connsiteY13" fmla="*/ 168699 h 337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1950" h="337397">
                <a:moveTo>
                  <a:pt x="0" y="44957"/>
                </a:moveTo>
                <a:lnTo>
                  <a:pt x="45168" y="15"/>
                </a:lnTo>
                <a:lnTo>
                  <a:pt x="213053" y="168699"/>
                </a:lnTo>
                <a:lnTo>
                  <a:pt x="45168" y="337398"/>
                </a:lnTo>
                <a:lnTo>
                  <a:pt x="0" y="292441"/>
                </a:lnTo>
                <a:lnTo>
                  <a:pt x="123169" y="168699"/>
                </a:lnTo>
                <a:lnTo>
                  <a:pt x="0" y="44957"/>
                </a:lnTo>
                <a:close/>
                <a:moveTo>
                  <a:pt x="272066" y="168699"/>
                </a:moveTo>
                <a:lnTo>
                  <a:pt x="148897" y="292441"/>
                </a:lnTo>
                <a:lnTo>
                  <a:pt x="194066" y="337383"/>
                </a:lnTo>
                <a:lnTo>
                  <a:pt x="361950" y="168699"/>
                </a:lnTo>
                <a:lnTo>
                  <a:pt x="194066" y="0"/>
                </a:lnTo>
                <a:lnTo>
                  <a:pt x="148897" y="44942"/>
                </a:lnTo>
                <a:lnTo>
                  <a:pt x="272066" y="168699"/>
                </a:lnTo>
                <a:close/>
              </a:path>
            </a:pathLst>
          </a:custGeom>
          <a:solidFill>
            <a:srgbClr val="B2B8C5"/>
          </a:solidFill>
          <a:ln w="15081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1FCA592-1E25-4B8B-8101-C25D4708696F}"/>
                  </a:ext>
                </a:extLst>
              </p:cNvPr>
              <p:cNvSpPr/>
              <p:nvPr/>
            </p:nvSpPr>
            <p:spPr>
              <a:xfrm>
                <a:off x="2647907" y="5753830"/>
                <a:ext cx="7108438" cy="765129"/>
              </a:xfrm>
              <a:prstGeom prst="rect">
                <a:avLst/>
              </a:prstGeom>
              <a:solidFill>
                <a:srgbClr val="4B56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buSzPct val="100000"/>
                  <a:tabLst>
                    <a:tab pos="182558" algn="l"/>
                  </a:tabLst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에스코어 드림 4 Regular" panose="020B0503030302020204" pitchFamily="34" charset="-127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에스코어 드림 4 Regular" panose="020B0503030302020204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에스코어 드림 4 Regular" panose="020B0503030302020204" pitchFamily="34" charset="-127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ko-KR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에스코어 드림 4 Regular" panose="020B0503030302020204" pitchFamily="34" charset="-127"/>
                              </a:rPr>
                              <m:t>𝒌</m:t>
                            </m:r>
                          </m:sub>
                        </m:sSub>
                      </m:e>
                    </m:rad>
                  </m:oMath>
                </a14:m>
                <a:r>
                  <a:rPr lang="ko-KR" altLang="en-US" sz="20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 나눈 이유는 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Query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와 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Key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내적 행렬의 분산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(Variance)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축소하고 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Gradient Vanishing </a:t>
                </a:r>
                <a:r>
                  <a:rPr lang="ko-KR" altLang="en-US" sz="20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발생 방지</a:t>
                </a:r>
              </a:p>
            </p:txBody>
          </p:sp>
        </mc:Choice>
        <mc:Fallback xmlns="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1FCA592-1E25-4B8B-8101-C25D47086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907" y="5753830"/>
                <a:ext cx="7108438" cy="765129"/>
              </a:xfrm>
              <a:prstGeom prst="rect">
                <a:avLst/>
              </a:prstGeom>
              <a:blipFill>
                <a:blip r:embed="rId5"/>
                <a:stretch>
                  <a:fillRect b="-152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681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71BC159-407F-4FA2-8EBD-4C2B1807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트랜스포머</a:t>
            </a:r>
            <a:r>
              <a:rPr lang="en-US" altLang="ko-KR" b="1" dirty="0"/>
              <a:t>(Transformer)</a:t>
            </a:r>
          </a:p>
        </p:txBody>
      </p:sp>
      <p:grpSp>
        <p:nvGrpSpPr>
          <p:cNvPr id="34" name="그룹 4">
            <a:extLst>
              <a:ext uri="{FF2B5EF4-FFF2-40B4-BE49-F238E27FC236}">
                <a16:creationId xmlns:a16="http://schemas.microsoft.com/office/drawing/2014/main" id="{D5602C12-30B4-4271-B415-08319FB3A68B}"/>
              </a:ext>
            </a:extLst>
          </p:cNvPr>
          <p:cNvGrpSpPr/>
          <p:nvPr/>
        </p:nvGrpSpPr>
        <p:grpSpPr>
          <a:xfrm>
            <a:off x="421715" y="713550"/>
            <a:ext cx="3773767" cy="461665"/>
            <a:chOff x="421714" y="859471"/>
            <a:chExt cx="3773767" cy="461666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EA89B9B-5BDF-4EC1-9755-D59FDA42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14" y="948788"/>
              <a:ext cx="209550" cy="2095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F07E60-5F78-4B22-B7D4-E93CE8CF76EB}"/>
                </a:ext>
              </a:extLst>
            </p:cNvPr>
            <p:cNvSpPr txBox="1"/>
            <p:nvPr/>
          </p:nvSpPr>
          <p:spPr>
            <a:xfrm>
              <a:off x="622067" y="859471"/>
              <a:ext cx="3573414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Multi-head Self Attention</a:t>
              </a:r>
            </a:p>
          </p:txBody>
        </p:sp>
      </p:grpSp>
      <p:sp>
        <p:nvSpPr>
          <p:cNvPr id="18" name="모서리가 둥근 직사각형 49">
            <a:extLst>
              <a:ext uri="{FF2B5EF4-FFF2-40B4-BE49-F238E27FC236}">
                <a16:creationId xmlns:a16="http://schemas.microsoft.com/office/drawing/2014/main" id="{AD4D973F-C4FC-4814-A07B-68FCDFE7195E}"/>
              </a:ext>
            </a:extLst>
          </p:cNvPr>
          <p:cNvSpPr/>
          <p:nvPr/>
        </p:nvSpPr>
        <p:spPr>
          <a:xfrm>
            <a:off x="2018956" y="1556911"/>
            <a:ext cx="8047811" cy="29399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B5B5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44" indent="-106360"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rgbClr val="58585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D10C2E-1F2F-4D11-81F1-98CAEE7EB722}"/>
              </a:ext>
            </a:extLst>
          </p:cNvPr>
          <p:cNvSpPr/>
          <p:nvPr/>
        </p:nvSpPr>
        <p:spPr>
          <a:xfrm>
            <a:off x="2018956" y="1556913"/>
            <a:ext cx="8047811" cy="488445"/>
          </a:xfrm>
          <a:prstGeom prst="rect">
            <a:avLst/>
          </a:prstGeom>
          <a:solidFill>
            <a:srgbClr val="B2B8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Multi-head Self Attention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이란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8FA918-7F4A-4D97-AEF3-C15F7DB6AC6C}"/>
              </a:ext>
            </a:extLst>
          </p:cNvPr>
          <p:cNvSpPr txBox="1">
            <a:spLocks/>
          </p:cNvSpPr>
          <p:nvPr/>
        </p:nvSpPr>
        <p:spPr>
          <a:xfrm>
            <a:off x="2018955" y="3312953"/>
            <a:ext cx="8047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buClr>
                <a:srgbClr val="1C2B53"/>
              </a:buClr>
              <a:buSzPct val="70000"/>
            </a:pP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 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문장에 대해 </a:t>
            </a: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Query, Key, Value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계산하기 위한 </a:t>
            </a:r>
            <a:endParaRPr lang="en-US" altLang="ko-KR" sz="2000" b="1" spc="-100" dirty="0">
              <a:solidFill>
                <a:srgbClr val="58585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>
              <a:buClr>
                <a:srgbClr val="1C2B53"/>
              </a:buClr>
              <a:buSzPct val="70000"/>
            </a:pP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가중치</a:t>
            </a: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(WQ, WK, WV)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생성하여 </a:t>
            </a:r>
            <a:endParaRPr lang="en-US" altLang="ko-KR" sz="2000" b="1" spc="-100" dirty="0">
              <a:solidFill>
                <a:srgbClr val="58585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>
              <a:buClr>
                <a:srgbClr val="1C2B53"/>
              </a:buClr>
              <a:buSzPct val="70000"/>
            </a:pPr>
            <a:r>
              <a:rPr lang="ko-KR" altLang="en-US" sz="2000" b="1" spc="-100" dirty="0">
                <a:solidFill>
                  <a:srgbClr val="2B7C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병렬로 </a:t>
            </a:r>
            <a:r>
              <a:rPr lang="en-US" altLang="ko-KR" sz="2000" b="1" spc="-100" dirty="0">
                <a:solidFill>
                  <a:srgbClr val="2B7C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Self Attention </a:t>
            </a:r>
            <a:r>
              <a:rPr lang="ko-KR" altLang="en-US" sz="2000" b="1" spc="-100" dirty="0">
                <a:solidFill>
                  <a:srgbClr val="2B7C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2000" b="1" spc="-100" dirty="0">
                <a:solidFill>
                  <a:srgbClr val="2B7C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sz="2000" b="1" spc="-100" dirty="0">
                <a:solidFill>
                  <a:srgbClr val="2B7C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2000" b="1" spc="-100" dirty="0">
                <a:solidFill>
                  <a:srgbClr val="2B7C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Attention Value </a:t>
            </a:r>
            <a:r>
              <a:rPr lang="ko-KR" altLang="en-US" sz="2000" b="1" spc="-100" dirty="0">
                <a:solidFill>
                  <a:srgbClr val="2B7C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1DF3361-E18E-4540-8D95-25B704D731E7}"/>
              </a:ext>
            </a:extLst>
          </p:cNvPr>
          <p:cNvSpPr/>
          <p:nvPr/>
        </p:nvSpPr>
        <p:spPr>
          <a:xfrm>
            <a:off x="2915194" y="2377634"/>
            <a:ext cx="6255334" cy="707886"/>
          </a:xfrm>
          <a:prstGeom prst="rect">
            <a:avLst/>
          </a:prstGeom>
          <a:solidFill>
            <a:srgbClr val="708BC6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단일한 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Self-Attention</a:t>
            </a: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수행하는 것보다 </a:t>
            </a:r>
            <a:endParaRPr lang="en-US" altLang="ko-KR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다수의 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Self-Attention</a:t>
            </a: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병렬로 수행하는 것이 효과적</a:t>
            </a:r>
          </a:p>
        </p:txBody>
      </p:sp>
      <p:sp>
        <p:nvSpPr>
          <p:cNvPr id="11" name="그래픽 14">
            <a:extLst>
              <a:ext uri="{FF2B5EF4-FFF2-40B4-BE49-F238E27FC236}">
                <a16:creationId xmlns:a16="http://schemas.microsoft.com/office/drawing/2014/main" id="{D199D527-ACBA-42D2-833D-990F934A22F2}"/>
              </a:ext>
            </a:extLst>
          </p:cNvPr>
          <p:cNvSpPr/>
          <p:nvPr/>
        </p:nvSpPr>
        <p:spPr>
          <a:xfrm rot="5400000">
            <a:off x="5861886" y="4803266"/>
            <a:ext cx="361951" cy="337397"/>
          </a:xfrm>
          <a:custGeom>
            <a:avLst/>
            <a:gdLst>
              <a:gd name="connsiteX0" fmla="*/ 0 w 361950"/>
              <a:gd name="connsiteY0" fmla="*/ 44957 h 337397"/>
              <a:gd name="connsiteX1" fmla="*/ 45168 w 361950"/>
              <a:gd name="connsiteY1" fmla="*/ 15 h 337397"/>
              <a:gd name="connsiteX2" fmla="*/ 213053 w 361950"/>
              <a:gd name="connsiteY2" fmla="*/ 168699 h 337397"/>
              <a:gd name="connsiteX3" fmla="*/ 45168 w 361950"/>
              <a:gd name="connsiteY3" fmla="*/ 337398 h 337397"/>
              <a:gd name="connsiteX4" fmla="*/ 0 w 361950"/>
              <a:gd name="connsiteY4" fmla="*/ 292441 h 337397"/>
              <a:gd name="connsiteX5" fmla="*/ 123169 w 361950"/>
              <a:gd name="connsiteY5" fmla="*/ 168699 h 337397"/>
              <a:gd name="connsiteX6" fmla="*/ 0 w 361950"/>
              <a:gd name="connsiteY6" fmla="*/ 44957 h 337397"/>
              <a:gd name="connsiteX7" fmla="*/ 272066 w 361950"/>
              <a:gd name="connsiteY7" fmla="*/ 168699 h 337397"/>
              <a:gd name="connsiteX8" fmla="*/ 148897 w 361950"/>
              <a:gd name="connsiteY8" fmla="*/ 292441 h 337397"/>
              <a:gd name="connsiteX9" fmla="*/ 194066 w 361950"/>
              <a:gd name="connsiteY9" fmla="*/ 337383 h 337397"/>
              <a:gd name="connsiteX10" fmla="*/ 361950 w 361950"/>
              <a:gd name="connsiteY10" fmla="*/ 168699 h 337397"/>
              <a:gd name="connsiteX11" fmla="*/ 194066 w 361950"/>
              <a:gd name="connsiteY11" fmla="*/ 0 h 337397"/>
              <a:gd name="connsiteX12" fmla="*/ 148897 w 361950"/>
              <a:gd name="connsiteY12" fmla="*/ 44942 h 337397"/>
              <a:gd name="connsiteX13" fmla="*/ 272066 w 361950"/>
              <a:gd name="connsiteY13" fmla="*/ 168699 h 337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1950" h="337397">
                <a:moveTo>
                  <a:pt x="0" y="44957"/>
                </a:moveTo>
                <a:lnTo>
                  <a:pt x="45168" y="15"/>
                </a:lnTo>
                <a:lnTo>
                  <a:pt x="213053" y="168699"/>
                </a:lnTo>
                <a:lnTo>
                  <a:pt x="45168" y="337398"/>
                </a:lnTo>
                <a:lnTo>
                  <a:pt x="0" y="292441"/>
                </a:lnTo>
                <a:lnTo>
                  <a:pt x="123169" y="168699"/>
                </a:lnTo>
                <a:lnTo>
                  <a:pt x="0" y="44957"/>
                </a:lnTo>
                <a:close/>
                <a:moveTo>
                  <a:pt x="272066" y="168699"/>
                </a:moveTo>
                <a:lnTo>
                  <a:pt x="148897" y="292441"/>
                </a:lnTo>
                <a:lnTo>
                  <a:pt x="194066" y="337383"/>
                </a:lnTo>
                <a:lnTo>
                  <a:pt x="361950" y="168699"/>
                </a:lnTo>
                <a:lnTo>
                  <a:pt x="194066" y="0"/>
                </a:lnTo>
                <a:lnTo>
                  <a:pt x="148897" y="44942"/>
                </a:lnTo>
                <a:lnTo>
                  <a:pt x="272066" y="168699"/>
                </a:lnTo>
                <a:close/>
              </a:path>
            </a:pathLst>
          </a:custGeom>
          <a:solidFill>
            <a:srgbClr val="B2B8C5"/>
          </a:solidFill>
          <a:ln w="15081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FCA592-1E25-4B8B-8101-C25D4708696F}"/>
              </a:ext>
            </a:extLst>
          </p:cNvPr>
          <p:cNvSpPr/>
          <p:nvPr/>
        </p:nvSpPr>
        <p:spPr>
          <a:xfrm>
            <a:off x="3161910" y="5409869"/>
            <a:ext cx="5761902" cy="733321"/>
          </a:xfrm>
          <a:prstGeom prst="rect">
            <a:avLst/>
          </a:prstGeom>
          <a:solidFill>
            <a:srgbClr val="D26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Attention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병렬로 수행함으로써 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defTabSz="914377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관점에서 </a:t>
            </a:r>
            <a:r>
              <a:rPr lang="ko-KR" altLang="en-US" sz="2000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단어 간 관계 정보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파악 가능</a:t>
            </a:r>
          </a:p>
        </p:txBody>
      </p:sp>
    </p:spTree>
    <p:extLst>
      <p:ext uri="{BB962C8B-B14F-4D97-AF65-F5344CB8AC3E}">
        <p14:creationId xmlns:p14="http://schemas.microsoft.com/office/powerpoint/2010/main" val="388592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262774" y="1704267"/>
            <a:ext cx="7283395" cy="43225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tl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71BC159-407F-4FA2-8EBD-4C2B1807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트랜스포머</a:t>
            </a:r>
            <a:r>
              <a:rPr lang="en-US" altLang="ko-KR" b="1" dirty="0"/>
              <a:t>(Transformer)</a:t>
            </a:r>
          </a:p>
        </p:txBody>
      </p:sp>
      <p:grpSp>
        <p:nvGrpSpPr>
          <p:cNvPr id="34" name="그룹 4">
            <a:extLst>
              <a:ext uri="{FF2B5EF4-FFF2-40B4-BE49-F238E27FC236}">
                <a16:creationId xmlns:a16="http://schemas.microsoft.com/office/drawing/2014/main" id="{D5602C12-30B4-4271-B415-08319FB3A68B}"/>
              </a:ext>
            </a:extLst>
          </p:cNvPr>
          <p:cNvGrpSpPr/>
          <p:nvPr/>
        </p:nvGrpSpPr>
        <p:grpSpPr>
          <a:xfrm>
            <a:off x="421715" y="713550"/>
            <a:ext cx="3773767" cy="461665"/>
            <a:chOff x="421714" y="859471"/>
            <a:chExt cx="3773767" cy="461666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EA89B9B-5BDF-4EC1-9755-D59FDA42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14" y="948788"/>
              <a:ext cx="209550" cy="2095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F07E60-5F78-4B22-B7D4-E93CE8CF76EB}"/>
                </a:ext>
              </a:extLst>
            </p:cNvPr>
            <p:cNvSpPr txBox="1"/>
            <p:nvPr/>
          </p:nvSpPr>
          <p:spPr>
            <a:xfrm>
              <a:off x="622067" y="859471"/>
              <a:ext cx="3573414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Multi-head Self Attention</a:t>
              </a:r>
            </a:p>
          </p:txBody>
        </p:sp>
      </p:grpSp>
      <p:pic>
        <p:nvPicPr>
          <p:cNvPr id="15" name="그림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27847" y="1780440"/>
            <a:ext cx="7138806" cy="412858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1FCA592-1E25-4B8B-8101-C25D4708696F}"/>
              </a:ext>
            </a:extLst>
          </p:cNvPr>
          <p:cNvSpPr/>
          <p:nvPr/>
        </p:nvSpPr>
        <p:spPr>
          <a:xfrm>
            <a:off x="2397973" y="5909023"/>
            <a:ext cx="7108438" cy="765129"/>
          </a:xfrm>
          <a:prstGeom prst="rect">
            <a:avLst/>
          </a:prstGeom>
          <a:solidFill>
            <a:srgbClr val="4B56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SzPct val="100000"/>
              <a:tabLst>
                <a:tab pos="182558" algn="l"/>
              </a:tabLst>
            </a:pPr>
            <a:r>
              <a:rPr lang="ko-KR" altLang="en-US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병렬로 처리할 갯수</a:t>
            </a:r>
            <a:r>
              <a:rPr lang="en-US" altLang="ko-KR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(Head </a:t>
            </a:r>
            <a:r>
              <a:rPr lang="ko-KR" altLang="en-US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</a:t>
            </a:r>
            <a:r>
              <a:rPr lang="en-US" altLang="ko-KR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ctr" latinLnBrk="0">
              <a:buSzPct val="100000"/>
              <a:tabLst>
                <a:tab pos="182558" algn="l"/>
              </a:tabLst>
            </a:pPr>
            <a:r>
              <a:rPr lang="ko-KR" altLang="en-US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논문에서는 </a:t>
            </a:r>
            <a:r>
              <a:rPr lang="en-US" altLang="ko-KR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num_heads = 8</a:t>
            </a:r>
            <a:endParaRPr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57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71BC159-407F-4FA2-8EBD-4C2B1807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트랜스포머</a:t>
            </a:r>
            <a:r>
              <a:rPr lang="en-US" altLang="ko-KR" b="1" dirty="0"/>
              <a:t>(Transformer)</a:t>
            </a:r>
          </a:p>
        </p:txBody>
      </p:sp>
      <p:grpSp>
        <p:nvGrpSpPr>
          <p:cNvPr id="34" name="그룹 4">
            <a:extLst>
              <a:ext uri="{FF2B5EF4-FFF2-40B4-BE49-F238E27FC236}">
                <a16:creationId xmlns:a16="http://schemas.microsoft.com/office/drawing/2014/main" id="{D5602C12-30B4-4271-B415-08319FB3A68B}"/>
              </a:ext>
            </a:extLst>
          </p:cNvPr>
          <p:cNvGrpSpPr/>
          <p:nvPr/>
        </p:nvGrpSpPr>
        <p:grpSpPr>
          <a:xfrm>
            <a:off x="421715" y="713550"/>
            <a:ext cx="4299552" cy="461665"/>
            <a:chOff x="421714" y="859471"/>
            <a:chExt cx="4299552" cy="461666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EA89B9B-5BDF-4EC1-9755-D59FDA42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14" y="948788"/>
              <a:ext cx="209550" cy="2095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F07E60-5F78-4B22-B7D4-E93CE8CF76EB}"/>
                </a:ext>
              </a:extLst>
            </p:cNvPr>
            <p:cNvSpPr txBox="1"/>
            <p:nvPr/>
          </p:nvSpPr>
          <p:spPr>
            <a:xfrm>
              <a:off x="622067" y="859471"/>
              <a:ext cx="4099199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트랜스포머</a:t>
              </a:r>
              <a:r>
                <a:rPr lang="en-US" altLang="ko-KR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(Transformer) </a:t>
              </a:r>
              <a:r>
                <a:rPr lang="ko-KR" altLang="en-US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개요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3C27BD-6AE4-48ED-8824-54D01783FCB2}"/>
              </a:ext>
            </a:extLst>
          </p:cNvPr>
          <p:cNvSpPr/>
          <p:nvPr/>
        </p:nvSpPr>
        <p:spPr>
          <a:xfrm>
            <a:off x="2008393" y="1646845"/>
            <a:ext cx="8388054" cy="2384290"/>
          </a:xfrm>
          <a:prstGeom prst="rect">
            <a:avLst/>
          </a:prstGeom>
          <a:solidFill>
            <a:srgbClr val="D26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615B25-9C13-414E-8A86-78452BC5F7EA}"/>
              </a:ext>
            </a:extLst>
          </p:cNvPr>
          <p:cNvSpPr/>
          <p:nvPr/>
        </p:nvSpPr>
        <p:spPr>
          <a:xfrm>
            <a:off x="2099635" y="2128139"/>
            <a:ext cx="8205571" cy="1815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2000" b="1" spc="-100" dirty="0">
              <a:solidFill>
                <a:srgbClr val="58585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2C30AC-EC04-47FD-AF93-E2AD872650CB}"/>
              </a:ext>
            </a:extLst>
          </p:cNvPr>
          <p:cNvSpPr/>
          <p:nvPr/>
        </p:nvSpPr>
        <p:spPr>
          <a:xfrm>
            <a:off x="2008393" y="1703988"/>
            <a:ext cx="83880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트랜스포머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(Transformer)</a:t>
            </a: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란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DF3361-E18E-4540-8D95-25B704D731E7}"/>
              </a:ext>
            </a:extLst>
          </p:cNvPr>
          <p:cNvSpPr/>
          <p:nvPr/>
        </p:nvSpPr>
        <p:spPr>
          <a:xfrm>
            <a:off x="2405958" y="2404939"/>
            <a:ext cx="7592924" cy="400110"/>
          </a:xfrm>
          <a:prstGeom prst="rect">
            <a:avLst/>
          </a:prstGeom>
          <a:solidFill>
            <a:srgbClr val="708BC6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</a:t>
            </a: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구글이 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"Attention is all you need" </a:t>
            </a: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논문에서 발표한 모델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8FA918-7F4A-4D97-AEF3-C15F7DB6AC6C}"/>
              </a:ext>
            </a:extLst>
          </p:cNvPr>
          <p:cNvSpPr txBox="1">
            <a:spLocks/>
          </p:cNvSpPr>
          <p:nvPr/>
        </p:nvSpPr>
        <p:spPr>
          <a:xfrm>
            <a:off x="2175261" y="3046057"/>
            <a:ext cx="8054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buClr>
                <a:srgbClr val="1C2B53"/>
              </a:buClr>
              <a:buSzPct val="70000"/>
            </a:pP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Seq2Seq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구조인 인코더</a:t>
            </a: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</a:t>
            </a:r>
            <a:r>
              <a:rPr lang="ko-KR" altLang="en-US" sz="2000" b="1" spc="-100" dirty="0" err="1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디코더</a:t>
            </a: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구조로 되어 있으면서 </a:t>
            </a:r>
            <a:endParaRPr lang="en-US" altLang="ko-KR" sz="2000" b="1" spc="-100" dirty="0">
              <a:solidFill>
                <a:srgbClr val="58585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>
              <a:buClr>
                <a:srgbClr val="1C2B53"/>
              </a:buClr>
              <a:buSzPct val="70000"/>
            </a:pP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RNN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제외하고 </a:t>
            </a:r>
            <a:r>
              <a:rPr lang="ko-KR" altLang="en-US" sz="2000" b="1" spc="-100" dirty="0" err="1">
                <a:solidFill>
                  <a:srgbClr val="2B7C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어텐션</a:t>
            </a:r>
            <a:r>
              <a:rPr lang="en-US" altLang="ko-KR" sz="2000" b="1" spc="-100" dirty="0">
                <a:solidFill>
                  <a:srgbClr val="2B7C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(Attention)</a:t>
            </a:r>
            <a:r>
              <a:rPr lang="ko-KR" altLang="en-US" sz="2000" b="1" spc="-100" dirty="0">
                <a:solidFill>
                  <a:srgbClr val="2B7C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만으로 구현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모델</a:t>
            </a:r>
          </a:p>
        </p:txBody>
      </p:sp>
      <p:sp>
        <p:nvSpPr>
          <p:cNvPr id="12" name="그래픽 14">
            <a:extLst>
              <a:ext uri="{FF2B5EF4-FFF2-40B4-BE49-F238E27FC236}">
                <a16:creationId xmlns:a16="http://schemas.microsoft.com/office/drawing/2014/main" id="{D199D527-ACBA-42D2-833D-990F934A22F2}"/>
              </a:ext>
            </a:extLst>
          </p:cNvPr>
          <p:cNvSpPr/>
          <p:nvPr/>
        </p:nvSpPr>
        <p:spPr>
          <a:xfrm rot="5400000">
            <a:off x="6021445" y="4387547"/>
            <a:ext cx="361951" cy="337397"/>
          </a:xfrm>
          <a:custGeom>
            <a:avLst/>
            <a:gdLst>
              <a:gd name="connsiteX0" fmla="*/ 0 w 361950"/>
              <a:gd name="connsiteY0" fmla="*/ 44957 h 337397"/>
              <a:gd name="connsiteX1" fmla="*/ 45168 w 361950"/>
              <a:gd name="connsiteY1" fmla="*/ 15 h 337397"/>
              <a:gd name="connsiteX2" fmla="*/ 213053 w 361950"/>
              <a:gd name="connsiteY2" fmla="*/ 168699 h 337397"/>
              <a:gd name="connsiteX3" fmla="*/ 45168 w 361950"/>
              <a:gd name="connsiteY3" fmla="*/ 337398 h 337397"/>
              <a:gd name="connsiteX4" fmla="*/ 0 w 361950"/>
              <a:gd name="connsiteY4" fmla="*/ 292441 h 337397"/>
              <a:gd name="connsiteX5" fmla="*/ 123169 w 361950"/>
              <a:gd name="connsiteY5" fmla="*/ 168699 h 337397"/>
              <a:gd name="connsiteX6" fmla="*/ 0 w 361950"/>
              <a:gd name="connsiteY6" fmla="*/ 44957 h 337397"/>
              <a:gd name="connsiteX7" fmla="*/ 272066 w 361950"/>
              <a:gd name="connsiteY7" fmla="*/ 168699 h 337397"/>
              <a:gd name="connsiteX8" fmla="*/ 148897 w 361950"/>
              <a:gd name="connsiteY8" fmla="*/ 292441 h 337397"/>
              <a:gd name="connsiteX9" fmla="*/ 194066 w 361950"/>
              <a:gd name="connsiteY9" fmla="*/ 337383 h 337397"/>
              <a:gd name="connsiteX10" fmla="*/ 361950 w 361950"/>
              <a:gd name="connsiteY10" fmla="*/ 168699 h 337397"/>
              <a:gd name="connsiteX11" fmla="*/ 194066 w 361950"/>
              <a:gd name="connsiteY11" fmla="*/ 0 h 337397"/>
              <a:gd name="connsiteX12" fmla="*/ 148897 w 361950"/>
              <a:gd name="connsiteY12" fmla="*/ 44942 h 337397"/>
              <a:gd name="connsiteX13" fmla="*/ 272066 w 361950"/>
              <a:gd name="connsiteY13" fmla="*/ 168699 h 337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1950" h="337397">
                <a:moveTo>
                  <a:pt x="0" y="44957"/>
                </a:moveTo>
                <a:lnTo>
                  <a:pt x="45168" y="15"/>
                </a:lnTo>
                <a:lnTo>
                  <a:pt x="213053" y="168699"/>
                </a:lnTo>
                <a:lnTo>
                  <a:pt x="45168" y="337398"/>
                </a:lnTo>
                <a:lnTo>
                  <a:pt x="0" y="292441"/>
                </a:lnTo>
                <a:lnTo>
                  <a:pt x="123169" y="168699"/>
                </a:lnTo>
                <a:lnTo>
                  <a:pt x="0" y="44957"/>
                </a:lnTo>
                <a:close/>
                <a:moveTo>
                  <a:pt x="272066" y="168699"/>
                </a:moveTo>
                <a:lnTo>
                  <a:pt x="148897" y="292441"/>
                </a:lnTo>
                <a:lnTo>
                  <a:pt x="194066" y="337383"/>
                </a:lnTo>
                <a:lnTo>
                  <a:pt x="361950" y="168699"/>
                </a:lnTo>
                <a:lnTo>
                  <a:pt x="194066" y="0"/>
                </a:lnTo>
                <a:lnTo>
                  <a:pt x="148897" y="44942"/>
                </a:lnTo>
                <a:lnTo>
                  <a:pt x="272066" y="168699"/>
                </a:lnTo>
                <a:close/>
              </a:path>
            </a:pathLst>
          </a:custGeom>
          <a:solidFill>
            <a:srgbClr val="B2B8C5"/>
          </a:solidFill>
          <a:ln w="15081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B5A078-94FC-4DAD-9112-C06F4E2E3139}"/>
              </a:ext>
            </a:extLst>
          </p:cNvPr>
          <p:cNvSpPr/>
          <p:nvPr/>
        </p:nvSpPr>
        <p:spPr>
          <a:xfrm>
            <a:off x="3240845" y="5095491"/>
            <a:ext cx="5923150" cy="748800"/>
          </a:xfrm>
          <a:prstGeom prst="rect">
            <a:avLst/>
          </a:prstGeom>
          <a:solidFill>
            <a:schemeClr val="bg1"/>
          </a:solidFill>
          <a:ln>
            <a:solidFill>
              <a:srgbClr val="708B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7997" algn="ctr"/>
            <a:r>
              <a:rPr lang="ko-KR" altLang="en-US" sz="2000" b="1" spc="-100" dirty="0">
                <a:solidFill>
                  <a:srgbClr val="708B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 속도가 개선되었으며 </a:t>
            </a:r>
            <a:endParaRPr lang="en-US" altLang="ko-KR" sz="2000" b="1" spc="-100" dirty="0">
              <a:solidFill>
                <a:srgbClr val="708B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7997" algn="ctr"/>
            <a:r>
              <a:rPr lang="ko-KR" altLang="en-US" sz="2000" b="1" spc="-100" dirty="0">
                <a:solidFill>
                  <a:srgbClr val="708B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기존의 </a:t>
            </a:r>
            <a:r>
              <a:rPr lang="en-US" altLang="ko-KR" sz="2000" b="1" spc="-100" dirty="0">
                <a:solidFill>
                  <a:srgbClr val="708B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RNN</a:t>
            </a:r>
            <a:r>
              <a:rPr lang="ko-KR" altLang="en-US" sz="2000" b="1" spc="-100" dirty="0">
                <a:solidFill>
                  <a:srgbClr val="708B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사용한 모델보다 </a:t>
            </a:r>
            <a:r>
              <a:rPr lang="ko-KR" altLang="en-US" sz="2000" b="1" spc="-100" dirty="0">
                <a:solidFill>
                  <a:srgbClr val="D268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성능 우수</a:t>
            </a:r>
          </a:p>
        </p:txBody>
      </p:sp>
    </p:spTree>
    <p:extLst>
      <p:ext uri="{BB962C8B-B14F-4D97-AF65-F5344CB8AC3E}">
        <p14:creationId xmlns:p14="http://schemas.microsoft.com/office/powerpoint/2010/main" val="1191474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2265720" y="3728634"/>
            <a:ext cx="7790587" cy="2131949"/>
          </a:xfrm>
          <a:prstGeom prst="roundRect">
            <a:avLst>
              <a:gd name="adj" fmla="val 10084"/>
            </a:avLst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71BC159-407F-4FA2-8EBD-4C2B1807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트랜스포머</a:t>
            </a:r>
            <a:r>
              <a:rPr lang="en-US" altLang="ko-KR" b="1" dirty="0"/>
              <a:t>(Transformer)</a:t>
            </a:r>
          </a:p>
        </p:txBody>
      </p:sp>
      <p:grpSp>
        <p:nvGrpSpPr>
          <p:cNvPr id="34" name="그룹 4">
            <a:extLst>
              <a:ext uri="{FF2B5EF4-FFF2-40B4-BE49-F238E27FC236}">
                <a16:creationId xmlns:a16="http://schemas.microsoft.com/office/drawing/2014/main" id="{D5602C12-30B4-4271-B415-08319FB3A68B}"/>
              </a:ext>
            </a:extLst>
          </p:cNvPr>
          <p:cNvGrpSpPr/>
          <p:nvPr/>
        </p:nvGrpSpPr>
        <p:grpSpPr>
          <a:xfrm>
            <a:off x="421715" y="713550"/>
            <a:ext cx="3773767" cy="461665"/>
            <a:chOff x="421714" y="859471"/>
            <a:chExt cx="3773767" cy="461666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EA89B9B-5BDF-4EC1-9755-D59FDA42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14" y="948788"/>
              <a:ext cx="209550" cy="2095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F07E60-5F78-4B22-B7D4-E93CE8CF76EB}"/>
                </a:ext>
              </a:extLst>
            </p:cNvPr>
            <p:cNvSpPr txBox="1"/>
            <p:nvPr/>
          </p:nvSpPr>
          <p:spPr>
            <a:xfrm>
              <a:off x="622067" y="859471"/>
              <a:ext cx="3573414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Multi-head Self Attention</a:t>
              </a:r>
            </a:p>
          </p:txBody>
        </p:sp>
      </p:grpSp>
      <p:grpSp>
        <p:nvGrpSpPr>
          <p:cNvPr id="9" name="그룹 12">
            <a:extLst>
              <a:ext uri="{FF2B5EF4-FFF2-40B4-BE49-F238E27FC236}">
                <a16:creationId xmlns:a16="http://schemas.microsoft.com/office/drawing/2014/main" id="{EF7B8FEE-F50B-45A2-A762-F928B3BE7BBE}"/>
              </a:ext>
            </a:extLst>
          </p:cNvPr>
          <p:cNvGrpSpPr/>
          <p:nvPr/>
        </p:nvGrpSpPr>
        <p:grpSpPr>
          <a:xfrm>
            <a:off x="432068" y="1222508"/>
            <a:ext cx="5620082" cy="461665"/>
            <a:chOff x="432066" y="1489213"/>
            <a:chExt cx="5620085" cy="46166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ED4139-C318-4758-9074-3437309C0F09}"/>
                </a:ext>
              </a:extLst>
            </p:cNvPr>
            <p:cNvSpPr txBox="1"/>
            <p:nvPr/>
          </p:nvSpPr>
          <p:spPr>
            <a:xfrm>
              <a:off x="710621" y="1489213"/>
              <a:ext cx="5341530" cy="46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Multi-head Attention Value Matrix </a:t>
              </a:r>
              <a:r>
                <a:rPr lang="ko-KR" altLang="en-US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계산</a:t>
              </a:r>
            </a:p>
          </p:txBody>
        </p:sp>
        <p:sp>
          <p:nvSpPr>
            <p:cNvPr id="11" name="자유형: 도형 36">
              <a:extLst>
                <a:ext uri="{FF2B5EF4-FFF2-40B4-BE49-F238E27FC236}">
                  <a16:creationId xmlns:a16="http://schemas.microsoft.com/office/drawing/2014/main" id="{7DB63932-86F5-475E-A9C3-4FCB14E254BE}"/>
                </a:ext>
              </a:extLst>
            </p:cNvPr>
            <p:cNvSpPr/>
            <p:nvPr/>
          </p:nvSpPr>
          <p:spPr>
            <a:xfrm>
              <a:off x="432066" y="1655262"/>
              <a:ext cx="230934" cy="86481"/>
            </a:xfrm>
            <a:custGeom>
              <a:avLst/>
              <a:gdLst>
                <a:gd name="connsiteX0" fmla="*/ 0 w 230934"/>
                <a:gd name="connsiteY0" fmla="*/ 0 h 86481"/>
                <a:gd name="connsiteX1" fmla="*/ 169394 w 230934"/>
                <a:gd name="connsiteY1" fmla="*/ 0 h 86481"/>
                <a:gd name="connsiteX2" fmla="*/ 171800 w 230934"/>
                <a:gd name="connsiteY2" fmla="*/ 0 h 86481"/>
                <a:gd name="connsiteX3" fmla="*/ 230934 w 230934"/>
                <a:gd name="connsiteY3" fmla="*/ 0 h 86481"/>
                <a:gd name="connsiteX4" fmla="*/ 171800 w 230934"/>
                <a:gd name="connsiteY4" fmla="*/ 83100 h 86481"/>
                <a:gd name="connsiteX5" fmla="*/ 171800 w 230934"/>
                <a:gd name="connsiteY5" fmla="*/ 86481 h 86481"/>
                <a:gd name="connsiteX6" fmla="*/ 169394 w 230934"/>
                <a:gd name="connsiteY6" fmla="*/ 86481 h 86481"/>
                <a:gd name="connsiteX7" fmla="*/ 0 w 230934"/>
                <a:gd name="connsiteY7" fmla="*/ 86481 h 8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934" h="86481">
                  <a:moveTo>
                    <a:pt x="0" y="0"/>
                  </a:moveTo>
                  <a:lnTo>
                    <a:pt x="169394" y="0"/>
                  </a:lnTo>
                  <a:lnTo>
                    <a:pt x="171800" y="0"/>
                  </a:lnTo>
                  <a:lnTo>
                    <a:pt x="230934" y="0"/>
                  </a:lnTo>
                  <a:lnTo>
                    <a:pt x="171800" y="83100"/>
                  </a:lnTo>
                  <a:lnTo>
                    <a:pt x="171800" y="86481"/>
                  </a:lnTo>
                  <a:lnTo>
                    <a:pt x="169394" y="86481"/>
                  </a:lnTo>
                  <a:lnTo>
                    <a:pt x="0" y="86481"/>
                  </a:lnTo>
                  <a:close/>
                </a:path>
              </a:pathLst>
            </a:custGeom>
            <a:solidFill>
              <a:srgbClr val="5F5E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351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643BCED7-3E6A-4018-9722-47253E8C494C}"/>
              </a:ext>
            </a:extLst>
          </p:cNvPr>
          <p:cNvSpPr/>
          <p:nvPr/>
        </p:nvSpPr>
        <p:spPr>
          <a:xfrm>
            <a:off x="1864514" y="1923505"/>
            <a:ext cx="8655563" cy="128882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rgbClr val="B7B7B7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589C9B-37B6-452A-A243-122FBB363491}"/>
              </a:ext>
            </a:extLst>
          </p:cNvPr>
          <p:cNvSpPr/>
          <p:nvPr/>
        </p:nvSpPr>
        <p:spPr bwMode="auto">
          <a:xfrm>
            <a:off x="1847301" y="1923506"/>
            <a:ext cx="45719" cy="1288800"/>
          </a:xfrm>
          <a:prstGeom prst="rect">
            <a:avLst/>
          </a:prstGeom>
          <a:solidFill>
            <a:srgbClr val="B2B8C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eaLnBrk="1" latinLnBrk="1" hangingPunct="1"/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8FA918-7F4A-4D97-AEF3-C15F7DB6AC6C}"/>
              </a:ext>
            </a:extLst>
          </p:cNvPr>
          <p:cNvSpPr txBox="1">
            <a:spLocks/>
          </p:cNvSpPr>
          <p:nvPr/>
        </p:nvSpPr>
        <p:spPr>
          <a:xfrm>
            <a:off x="2046725" y="2010737"/>
            <a:ext cx="7333722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58" indent="-182558" latinLnBrk="0">
              <a:spcAft>
                <a:spcPts val="800"/>
              </a:spcAft>
              <a:buClr>
                <a:srgbClr val="1C2B53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Multi-head Attention 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 결과 </a:t>
            </a: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Concatenation</a:t>
            </a:r>
          </a:p>
          <a:p>
            <a:pPr marL="182558" indent="-182558" latinLnBrk="0">
              <a:spcAft>
                <a:spcPts val="800"/>
              </a:spcAft>
              <a:buClr>
                <a:srgbClr val="1C2B53"/>
              </a:buClr>
              <a:buSzPct val="70000"/>
              <a:buFont typeface="Wingdings" panose="05000000000000000000" pitchFamily="2" charset="2"/>
              <a:buChar char="§"/>
            </a:pP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학습할 </a:t>
            </a: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Weight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곱하여 </a:t>
            </a: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Multi-head Attention Value Matrix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최종 결과로 도출</a:t>
            </a:r>
          </a:p>
        </p:txBody>
      </p:sp>
      <p:graphicFrame>
        <p:nvGraphicFramePr>
          <p:cNvPr id="19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895004"/>
              </p:ext>
            </p:extLst>
          </p:nvPr>
        </p:nvGraphicFramePr>
        <p:xfrm>
          <a:off x="3228697" y="4539743"/>
          <a:ext cx="937364" cy="911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593302"/>
                  </a:ext>
                </a:extLst>
              </a:tr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62132"/>
                  </a:ext>
                </a:extLst>
              </a:tr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990422"/>
                  </a:ext>
                </a:extLst>
              </a:tr>
            </a:tbl>
          </a:graphicData>
        </a:graphic>
      </p:graphicFrame>
      <p:graphicFrame>
        <p:nvGraphicFramePr>
          <p:cNvPr id="20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540784"/>
              </p:ext>
            </p:extLst>
          </p:nvPr>
        </p:nvGraphicFramePr>
        <p:xfrm>
          <a:off x="5773114" y="4539743"/>
          <a:ext cx="937364" cy="911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593302"/>
                  </a:ext>
                </a:extLst>
              </a:tr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62132"/>
                  </a:ext>
                </a:extLst>
              </a:tr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990422"/>
                  </a:ext>
                </a:extLst>
              </a:tr>
            </a:tbl>
          </a:graphicData>
        </a:graphic>
      </p:graphicFrame>
      <p:graphicFrame>
        <p:nvGraphicFramePr>
          <p:cNvPr id="21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92900"/>
              </p:ext>
            </p:extLst>
          </p:nvPr>
        </p:nvGraphicFramePr>
        <p:xfrm>
          <a:off x="8317531" y="4539743"/>
          <a:ext cx="937364" cy="911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593302"/>
                  </a:ext>
                </a:extLst>
              </a:tr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62132"/>
                  </a:ext>
                </a:extLst>
              </a:tr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990422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2561124" y="3969039"/>
            <a:ext cx="227250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Attention Value #0 ~#n</a:t>
            </a:r>
          </a:p>
          <a:p>
            <a:pPr algn="ctr"/>
            <a:r>
              <a:rPr lang="en-US" altLang="ko-KR" sz="1600" b="1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Concatenation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5068490" y="3969039"/>
            <a:ext cx="227250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Weight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7606130" y="3969039"/>
            <a:ext cx="227250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Multi-head</a:t>
            </a:r>
          </a:p>
          <a:p>
            <a:pPr algn="ctr"/>
            <a:r>
              <a:rPr lang="en-US" altLang="ko-KR" sz="1600" b="1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Attention Value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4736911" y="4852235"/>
            <a:ext cx="465353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7281328" y="4852235"/>
            <a:ext cx="465353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E589C9B-37B6-452A-A243-122FBB363491}"/>
              </a:ext>
            </a:extLst>
          </p:cNvPr>
          <p:cNvSpPr/>
          <p:nvPr/>
        </p:nvSpPr>
        <p:spPr bwMode="auto">
          <a:xfrm>
            <a:off x="1847301" y="1923486"/>
            <a:ext cx="45719" cy="1288820"/>
          </a:xfrm>
          <a:prstGeom prst="rect">
            <a:avLst/>
          </a:prstGeom>
          <a:solidFill>
            <a:srgbClr val="708BC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eaLnBrk="1" latinLnBrk="1" hangingPunct="1"/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0469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71BC159-407F-4FA2-8EBD-4C2B1807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트랜스포머</a:t>
            </a:r>
            <a:r>
              <a:rPr lang="en-US" altLang="ko-KR" dirty="0"/>
              <a:t>(Transformer)</a:t>
            </a:r>
          </a:p>
        </p:txBody>
      </p:sp>
      <p:grpSp>
        <p:nvGrpSpPr>
          <p:cNvPr id="34" name="그룹 4">
            <a:extLst>
              <a:ext uri="{FF2B5EF4-FFF2-40B4-BE49-F238E27FC236}">
                <a16:creationId xmlns:a16="http://schemas.microsoft.com/office/drawing/2014/main" id="{D5602C12-30B4-4271-B415-08319FB3A68B}"/>
              </a:ext>
            </a:extLst>
          </p:cNvPr>
          <p:cNvGrpSpPr/>
          <p:nvPr/>
        </p:nvGrpSpPr>
        <p:grpSpPr>
          <a:xfrm>
            <a:off x="421715" y="713550"/>
            <a:ext cx="7236253" cy="461665"/>
            <a:chOff x="421714" y="859471"/>
            <a:chExt cx="7236253" cy="461666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EA89B9B-5BDF-4EC1-9755-D59FDA42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14" y="948788"/>
              <a:ext cx="209550" cy="2095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F07E60-5F78-4B22-B7D4-E93CE8CF76EB}"/>
                </a:ext>
              </a:extLst>
            </p:cNvPr>
            <p:cNvSpPr txBox="1"/>
            <p:nvPr/>
          </p:nvSpPr>
          <p:spPr>
            <a:xfrm>
              <a:off x="622067" y="859471"/>
              <a:ext cx="7035900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Position-wise FFNN(Feed Forward Neural Network)</a:t>
              </a:r>
            </a:p>
          </p:txBody>
        </p:sp>
      </p:grp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643BCED7-3E6A-4018-9722-47253E8C494C}"/>
              </a:ext>
            </a:extLst>
          </p:cNvPr>
          <p:cNvSpPr/>
          <p:nvPr/>
        </p:nvSpPr>
        <p:spPr>
          <a:xfrm>
            <a:off x="1595007" y="1389903"/>
            <a:ext cx="8655563" cy="97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rgbClr val="B7B7B7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E589C9B-37B6-452A-A243-122FBB363491}"/>
              </a:ext>
            </a:extLst>
          </p:cNvPr>
          <p:cNvSpPr/>
          <p:nvPr/>
        </p:nvSpPr>
        <p:spPr bwMode="auto">
          <a:xfrm>
            <a:off x="1577794" y="1389903"/>
            <a:ext cx="45719" cy="972000"/>
          </a:xfrm>
          <a:prstGeom prst="rect">
            <a:avLst/>
          </a:prstGeom>
          <a:solidFill>
            <a:srgbClr val="5F5EA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eaLnBrk="1" latinLnBrk="1" hangingPunct="1"/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8FA918-7F4A-4D97-AEF3-C15F7DB6AC6C}"/>
              </a:ext>
            </a:extLst>
          </p:cNvPr>
          <p:cNvSpPr txBox="1">
            <a:spLocks/>
          </p:cNvSpPr>
          <p:nvPr/>
        </p:nvSpPr>
        <p:spPr>
          <a:xfrm>
            <a:off x="1777217" y="1477134"/>
            <a:ext cx="826402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58" indent="-182558" latinLnBrk="0">
              <a:spcAft>
                <a:spcPts val="800"/>
              </a:spcAft>
              <a:buClr>
                <a:srgbClr val="1C2B53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Position-wise FFNN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인코더와 </a:t>
            </a:r>
            <a:r>
              <a:rPr lang="ko-KR" altLang="en-US" sz="2000" b="1" spc="-100" dirty="0" err="1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디코더에서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공통으로 포함된 </a:t>
            </a: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Sub-layer</a:t>
            </a:r>
          </a:p>
          <a:p>
            <a:pPr marL="182558" indent="-182558" latinLnBrk="0">
              <a:spcAft>
                <a:spcPts val="800"/>
              </a:spcAft>
              <a:buClr>
                <a:srgbClr val="1C2B53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Position-wise FFNN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일종의 </a:t>
            </a: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FCNN(Fully-connected Neural Network)</a:t>
            </a:r>
          </a:p>
        </p:txBody>
      </p:sp>
      <p:sp>
        <p:nvSpPr>
          <p:cNvPr id="237" name="모서리가 둥근 직사각형 236"/>
          <p:cNvSpPr/>
          <p:nvPr/>
        </p:nvSpPr>
        <p:spPr>
          <a:xfrm>
            <a:off x="3761107" y="4907043"/>
            <a:ext cx="4429044" cy="1296000"/>
          </a:xfrm>
          <a:prstGeom prst="roundRect">
            <a:avLst>
              <a:gd name="adj" fmla="val 10084"/>
            </a:avLst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38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442210"/>
              </p:ext>
            </p:extLst>
          </p:nvPr>
        </p:nvGraphicFramePr>
        <p:xfrm>
          <a:off x="3882755" y="6284618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graphicFrame>
        <p:nvGraphicFramePr>
          <p:cNvPr id="239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56399"/>
              </p:ext>
            </p:extLst>
          </p:nvPr>
        </p:nvGraphicFramePr>
        <p:xfrm>
          <a:off x="4969542" y="6284618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graphicFrame>
        <p:nvGraphicFramePr>
          <p:cNvPr id="240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381618"/>
              </p:ext>
            </p:extLst>
          </p:nvPr>
        </p:nvGraphicFramePr>
        <p:xfrm>
          <a:off x="6056329" y="6284618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graphicFrame>
        <p:nvGraphicFramePr>
          <p:cNvPr id="241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125638"/>
              </p:ext>
            </p:extLst>
          </p:nvPr>
        </p:nvGraphicFramePr>
        <p:xfrm>
          <a:off x="7143116" y="6284618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sp>
        <p:nvSpPr>
          <p:cNvPr id="242" name="모서리가 둥근 직사각형 241"/>
          <p:cNvSpPr/>
          <p:nvPr/>
        </p:nvSpPr>
        <p:spPr>
          <a:xfrm>
            <a:off x="3882755" y="4985172"/>
            <a:ext cx="937364" cy="252000"/>
          </a:xfrm>
          <a:prstGeom prst="roundRect">
            <a:avLst/>
          </a:prstGeom>
          <a:solidFill>
            <a:srgbClr val="5B9BD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FFNN</a:t>
            </a:r>
            <a:endParaRPr lang="ko-KR" altLang="en-US" sz="1600" b="1" spc="-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4969542" y="4985172"/>
            <a:ext cx="937364" cy="252000"/>
          </a:xfrm>
          <a:prstGeom prst="roundRect">
            <a:avLst/>
          </a:prstGeom>
          <a:solidFill>
            <a:srgbClr val="5B9BD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FFNN</a:t>
            </a:r>
            <a:endParaRPr lang="ko-KR" altLang="en-US" sz="1600" b="1" spc="-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6056329" y="4985172"/>
            <a:ext cx="937364" cy="252000"/>
          </a:xfrm>
          <a:prstGeom prst="roundRect">
            <a:avLst/>
          </a:prstGeom>
          <a:solidFill>
            <a:srgbClr val="5B9BD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FFNN</a:t>
            </a:r>
            <a:endParaRPr lang="ko-KR" altLang="en-US" sz="1600" b="1" spc="-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5" name="모서리가 둥근 직사각형 244"/>
          <p:cNvSpPr/>
          <p:nvPr/>
        </p:nvSpPr>
        <p:spPr>
          <a:xfrm>
            <a:off x="7143116" y="4985172"/>
            <a:ext cx="937364" cy="252000"/>
          </a:xfrm>
          <a:prstGeom prst="roundRect">
            <a:avLst/>
          </a:prstGeom>
          <a:solidFill>
            <a:srgbClr val="5B9BD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FFNN</a:t>
            </a:r>
            <a:endParaRPr lang="ko-KR" altLang="en-US" sz="1600" b="1" spc="-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46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630658"/>
              </p:ext>
            </p:extLst>
          </p:nvPr>
        </p:nvGraphicFramePr>
        <p:xfrm>
          <a:off x="3882755" y="4577683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graphicFrame>
        <p:nvGraphicFramePr>
          <p:cNvPr id="247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796175"/>
              </p:ext>
            </p:extLst>
          </p:nvPr>
        </p:nvGraphicFramePr>
        <p:xfrm>
          <a:off x="4969542" y="4577683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graphicFrame>
        <p:nvGraphicFramePr>
          <p:cNvPr id="248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359510"/>
              </p:ext>
            </p:extLst>
          </p:nvPr>
        </p:nvGraphicFramePr>
        <p:xfrm>
          <a:off x="6056329" y="4577683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graphicFrame>
        <p:nvGraphicFramePr>
          <p:cNvPr id="249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294531"/>
              </p:ext>
            </p:extLst>
          </p:nvPr>
        </p:nvGraphicFramePr>
        <p:xfrm>
          <a:off x="7143116" y="4577683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cxnSp>
        <p:nvCxnSpPr>
          <p:cNvPr id="250" name="직선 화살표 연결선 249"/>
          <p:cNvCxnSpPr/>
          <p:nvPr/>
        </p:nvCxnSpPr>
        <p:spPr>
          <a:xfrm flipV="1">
            <a:off x="4343150" y="6091103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화살표 연결선 250"/>
          <p:cNvCxnSpPr/>
          <p:nvPr/>
        </p:nvCxnSpPr>
        <p:spPr>
          <a:xfrm flipV="1">
            <a:off x="5429937" y="6091103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화살표 연결선 251"/>
          <p:cNvCxnSpPr/>
          <p:nvPr/>
        </p:nvCxnSpPr>
        <p:spPr>
          <a:xfrm flipV="1">
            <a:off x="6516724" y="6091103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/>
          <p:cNvCxnSpPr/>
          <p:nvPr/>
        </p:nvCxnSpPr>
        <p:spPr>
          <a:xfrm flipV="1">
            <a:off x="7603511" y="6091103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화살표 연결선 253"/>
          <p:cNvCxnSpPr/>
          <p:nvPr/>
        </p:nvCxnSpPr>
        <p:spPr>
          <a:xfrm flipV="1">
            <a:off x="4343150" y="5644915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화살표 연결선 254"/>
          <p:cNvCxnSpPr/>
          <p:nvPr/>
        </p:nvCxnSpPr>
        <p:spPr>
          <a:xfrm flipV="1">
            <a:off x="5429937" y="5644915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/>
          <p:cNvCxnSpPr/>
          <p:nvPr/>
        </p:nvCxnSpPr>
        <p:spPr>
          <a:xfrm flipV="1">
            <a:off x="6516724" y="5644915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화살표 연결선 256"/>
          <p:cNvCxnSpPr/>
          <p:nvPr/>
        </p:nvCxnSpPr>
        <p:spPr>
          <a:xfrm flipV="1">
            <a:off x="7603511" y="5644915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모서리가 둥근 직사각형 257"/>
          <p:cNvSpPr/>
          <p:nvPr/>
        </p:nvSpPr>
        <p:spPr>
          <a:xfrm>
            <a:off x="3882755" y="5808609"/>
            <a:ext cx="4197725" cy="288000"/>
          </a:xfrm>
          <a:prstGeom prst="roundRect">
            <a:avLst/>
          </a:prstGeom>
          <a:solidFill>
            <a:srgbClr val="2F559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spc="-8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Multi-head Self-Attention</a:t>
            </a:r>
            <a:endParaRPr lang="ko-KR" altLang="en-US" sz="1600" b="1" spc="-8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59" name="직선 화살표 연결선 258"/>
          <p:cNvCxnSpPr/>
          <p:nvPr/>
        </p:nvCxnSpPr>
        <p:spPr>
          <a:xfrm flipV="1">
            <a:off x="4343150" y="5237096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화살표 연결선 259"/>
          <p:cNvCxnSpPr/>
          <p:nvPr/>
        </p:nvCxnSpPr>
        <p:spPr>
          <a:xfrm flipV="1">
            <a:off x="5429937" y="5237096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화살표 연결선 260"/>
          <p:cNvCxnSpPr/>
          <p:nvPr/>
        </p:nvCxnSpPr>
        <p:spPr>
          <a:xfrm flipV="1">
            <a:off x="6516724" y="5237096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화살표 연결선 261"/>
          <p:cNvCxnSpPr/>
          <p:nvPr/>
        </p:nvCxnSpPr>
        <p:spPr>
          <a:xfrm flipV="1">
            <a:off x="7603511" y="5237096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3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964733"/>
              </p:ext>
            </p:extLst>
          </p:nvPr>
        </p:nvGraphicFramePr>
        <p:xfrm>
          <a:off x="3882755" y="5417096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graphicFrame>
        <p:nvGraphicFramePr>
          <p:cNvPr id="264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648097"/>
              </p:ext>
            </p:extLst>
          </p:nvPr>
        </p:nvGraphicFramePr>
        <p:xfrm>
          <a:off x="4969542" y="5417096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graphicFrame>
        <p:nvGraphicFramePr>
          <p:cNvPr id="265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494257"/>
              </p:ext>
            </p:extLst>
          </p:nvPr>
        </p:nvGraphicFramePr>
        <p:xfrm>
          <a:off x="6056329" y="5417096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graphicFrame>
        <p:nvGraphicFramePr>
          <p:cNvPr id="266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54298"/>
              </p:ext>
            </p:extLst>
          </p:nvPr>
        </p:nvGraphicFramePr>
        <p:xfrm>
          <a:off x="7143116" y="5417096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cxnSp>
        <p:nvCxnSpPr>
          <p:cNvPr id="267" name="직선 화살표 연결선 266"/>
          <p:cNvCxnSpPr/>
          <p:nvPr/>
        </p:nvCxnSpPr>
        <p:spPr>
          <a:xfrm flipV="1">
            <a:off x="4343150" y="4805172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/>
          <p:nvPr/>
        </p:nvCxnSpPr>
        <p:spPr>
          <a:xfrm flipV="1">
            <a:off x="5429937" y="4805172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화살표 연결선 268"/>
          <p:cNvCxnSpPr/>
          <p:nvPr/>
        </p:nvCxnSpPr>
        <p:spPr>
          <a:xfrm flipV="1">
            <a:off x="6516724" y="4805172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/>
          <p:cNvCxnSpPr/>
          <p:nvPr/>
        </p:nvCxnSpPr>
        <p:spPr>
          <a:xfrm flipV="1">
            <a:off x="7603511" y="4805172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>
          <a:xfrm>
            <a:off x="3761107" y="2797986"/>
            <a:ext cx="4429044" cy="1260000"/>
          </a:xfrm>
          <a:prstGeom prst="roundRect">
            <a:avLst>
              <a:gd name="adj" fmla="val 10084"/>
            </a:avLst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2" name="모서리가 둥근 직사각형 271"/>
          <p:cNvSpPr/>
          <p:nvPr/>
        </p:nvSpPr>
        <p:spPr>
          <a:xfrm>
            <a:off x="3882755" y="2869017"/>
            <a:ext cx="937364" cy="252000"/>
          </a:xfrm>
          <a:prstGeom prst="roundRect">
            <a:avLst/>
          </a:prstGeom>
          <a:solidFill>
            <a:srgbClr val="5B9BD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FFNN</a:t>
            </a:r>
            <a:endParaRPr lang="ko-KR" altLang="en-US" sz="1600" b="1" spc="-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3" name="모서리가 둥근 직사각형 272"/>
          <p:cNvSpPr/>
          <p:nvPr/>
        </p:nvSpPr>
        <p:spPr>
          <a:xfrm>
            <a:off x="4969542" y="2869017"/>
            <a:ext cx="937364" cy="252000"/>
          </a:xfrm>
          <a:prstGeom prst="roundRect">
            <a:avLst/>
          </a:prstGeom>
          <a:solidFill>
            <a:srgbClr val="5B9BD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FFNN</a:t>
            </a:r>
            <a:endParaRPr lang="ko-KR" altLang="en-US" sz="1600" b="1" spc="-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4" name="모서리가 둥근 직사각형 273"/>
          <p:cNvSpPr/>
          <p:nvPr/>
        </p:nvSpPr>
        <p:spPr>
          <a:xfrm>
            <a:off x="6056329" y="2869017"/>
            <a:ext cx="937364" cy="252000"/>
          </a:xfrm>
          <a:prstGeom prst="roundRect">
            <a:avLst/>
          </a:prstGeom>
          <a:solidFill>
            <a:srgbClr val="5B9BD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FFNN</a:t>
            </a:r>
            <a:endParaRPr lang="ko-KR" altLang="en-US" sz="1600" b="1" spc="-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5" name="모서리가 둥근 직사각형 274"/>
          <p:cNvSpPr/>
          <p:nvPr/>
        </p:nvSpPr>
        <p:spPr>
          <a:xfrm>
            <a:off x="7143116" y="2869017"/>
            <a:ext cx="937364" cy="252000"/>
          </a:xfrm>
          <a:prstGeom prst="roundRect">
            <a:avLst/>
          </a:prstGeom>
          <a:solidFill>
            <a:srgbClr val="5B9BD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FFNN</a:t>
            </a:r>
            <a:endParaRPr lang="ko-KR" altLang="en-US" sz="1600" b="1" spc="-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76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621416"/>
              </p:ext>
            </p:extLst>
          </p:nvPr>
        </p:nvGraphicFramePr>
        <p:xfrm>
          <a:off x="3882755" y="2446538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graphicFrame>
        <p:nvGraphicFramePr>
          <p:cNvPr id="277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42836"/>
              </p:ext>
            </p:extLst>
          </p:nvPr>
        </p:nvGraphicFramePr>
        <p:xfrm>
          <a:off x="4969542" y="2446538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graphicFrame>
        <p:nvGraphicFramePr>
          <p:cNvPr id="278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134956"/>
              </p:ext>
            </p:extLst>
          </p:nvPr>
        </p:nvGraphicFramePr>
        <p:xfrm>
          <a:off x="6056329" y="2446538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graphicFrame>
        <p:nvGraphicFramePr>
          <p:cNvPr id="279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889493"/>
              </p:ext>
            </p:extLst>
          </p:nvPr>
        </p:nvGraphicFramePr>
        <p:xfrm>
          <a:off x="7143116" y="2446538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cxnSp>
        <p:nvCxnSpPr>
          <p:cNvPr id="280" name="직선 화살표 연결선 279"/>
          <p:cNvCxnSpPr/>
          <p:nvPr/>
        </p:nvCxnSpPr>
        <p:spPr>
          <a:xfrm flipV="1">
            <a:off x="4343150" y="3959958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/>
          <p:cNvCxnSpPr/>
          <p:nvPr/>
        </p:nvCxnSpPr>
        <p:spPr>
          <a:xfrm flipV="1">
            <a:off x="5429937" y="3959958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화살표 연결선 281"/>
          <p:cNvCxnSpPr/>
          <p:nvPr/>
        </p:nvCxnSpPr>
        <p:spPr>
          <a:xfrm flipV="1">
            <a:off x="6516724" y="3959958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화살표 연결선 282"/>
          <p:cNvCxnSpPr/>
          <p:nvPr/>
        </p:nvCxnSpPr>
        <p:spPr>
          <a:xfrm flipV="1">
            <a:off x="7603511" y="3959958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/>
          <p:cNvCxnSpPr/>
          <p:nvPr/>
        </p:nvCxnSpPr>
        <p:spPr>
          <a:xfrm flipV="1">
            <a:off x="4343150" y="3513770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화살표 연결선 284"/>
          <p:cNvCxnSpPr/>
          <p:nvPr/>
        </p:nvCxnSpPr>
        <p:spPr>
          <a:xfrm flipV="1">
            <a:off x="5429937" y="3513770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화살표 연결선 285"/>
          <p:cNvCxnSpPr/>
          <p:nvPr/>
        </p:nvCxnSpPr>
        <p:spPr>
          <a:xfrm flipV="1">
            <a:off x="6516724" y="3513770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화살표 연결선 286"/>
          <p:cNvCxnSpPr/>
          <p:nvPr/>
        </p:nvCxnSpPr>
        <p:spPr>
          <a:xfrm flipV="1">
            <a:off x="7603511" y="3513770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모서리가 둥근 직사각형 287"/>
          <p:cNvSpPr/>
          <p:nvPr/>
        </p:nvSpPr>
        <p:spPr>
          <a:xfrm>
            <a:off x="3882755" y="3677464"/>
            <a:ext cx="4197725" cy="288000"/>
          </a:xfrm>
          <a:prstGeom prst="roundRect">
            <a:avLst/>
          </a:prstGeom>
          <a:solidFill>
            <a:srgbClr val="2F559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spc="-8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Multi-head Self-Attention</a:t>
            </a:r>
            <a:endParaRPr lang="ko-KR" altLang="en-US" sz="1600" b="1" spc="-8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9" name="직선 화살표 연결선 288"/>
          <p:cNvCxnSpPr/>
          <p:nvPr/>
        </p:nvCxnSpPr>
        <p:spPr>
          <a:xfrm flipV="1">
            <a:off x="4343150" y="3105951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화살표 연결선 289"/>
          <p:cNvCxnSpPr/>
          <p:nvPr/>
        </p:nvCxnSpPr>
        <p:spPr>
          <a:xfrm flipV="1">
            <a:off x="5429937" y="3105951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화살표 연결선 290"/>
          <p:cNvCxnSpPr/>
          <p:nvPr/>
        </p:nvCxnSpPr>
        <p:spPr>
          <a:xfrm flipV="1">
            <a:off x="6516724" y="3105951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화살표 연결선 291"/>
          <p:cNvCxnSpPr/>
          <p:nvPr/>
        </p:nvCxnSpPr>
        <p:spPr>
          <a:xfrm flipV="1">
            <a:off x="7603511" y="3105951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3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81085"/>
              </p:ext>
            </p:extLst>
          </p:nvPr>
        </p:nvGraphicFramePr>
        <p:xfrm>
          <a:off x="3882755" y="3285951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graphicFrame>
        <p:nvGraphicFramePr>
          <p:cNvPr id="294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586351"/>
              </p:ext>
            </p:extLst>
          </p:nvPr>
        </p:nvGraphicFramePr>
        <p:xfrm>
          <a:off x="4969542" y="3285951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graphicFrame>
        <p:nvGraphicFramePr>
          <p:cNvPr id="295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327788"/>
              </p:ext>
            </p:extLst>
          </p:nvPr>
        </p:nvGraphicFramePr>
        <p:xfrm>
          <a:off x="6056329" y="3285951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graphicFrame>
        <p:nvGraphicFramePr>
          <p:cNvPr id="296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882303"/>
              </p:ext>
            </p:extLst>
          </p:nvPr>
        </p:nvGraphicFramePr>
        <p:xfrm>
          <a:off x="7143116" y="3285951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cxnSp>
        <p:nvCxnSpPr>
          <p:cNvPr id="297" name="직선 화살표 연결선 296"/>
          <p:cNvCxnSpPr/>
          <p:nvPr/>
        </p:nvCxnSpPr>
        <p:spPr>
          <a:xfrm flipV="1">
            <a:off x="4343150" y="2674027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화살표 연결선 297"/>
          <p:cNvCxnSpPr/>
          <p:nvPr/>
        </p:nvCxnSpPr>
        <p:spPr>
          <a:xfrm flipV="1">
            <a:off x="5429937" y="2674027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화살표 연결선 298"/>
          <p:cNvCxnSpPr/>
          <p:nvPr/>
        </p:nvCxnSpPr>
        <p:spPr>
          <a:xfrm flipV="1">
            <a:off x="6516724" y="2674027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화살표 연결선 299"/>
          <p:cNvCxnSpPr/>
          <p:nvPr/>
        </p:nvCxnSpPr>
        <p:spPr>
          <a:xfrm flipV="1">
            <a:off x="7603511" y="2674027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모서리가 둥근 직사각형 300"/>
          <p:cNvSpPr/>
          <p:nvPr/>
        </p:nvSpPr>
        <p:spPr>
          <a:xfrm>
            <a:off x="3882755" y="4129938"/>
            <a:ext cx="4197725" cy="314508"/>
          </a:xfrm>
          <a:prstGeom prst="roundRect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b="1" spc="-8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인코더</a:t>
            </a:r>
            <a:r>
              <a:rPr lang="en-US" altLang="ko-KR" sz="1600" b="1" spc="-8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(Encoder) #2</a:t>
            </a:r>
            <a:endParaRPr lang="ko-KR" altLang="en-US" sz="1600" b="1" spc="-8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1632731" y="5691233"/>
            <a:ext cx="227250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>
                <a:solidFill>
                  <a:srgbClr val="5F5EA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인코더</a:t>
            </a:r>
            <a:r>
              <a:rPr lang="en-US" altLang="ko-KR" sz="1600" b="1" dirty="0">
                <a:solidFill>
                  <a:srgbClr val="5F5EA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(Encoder) #1</a:t>
            </a:r>
          </a:p>
        </p:txBody>
      </p:sp>
    </p:spTree>
    <p:extLst>
      <p:ext uri="{BB962C8B-B14F-4D97-AF65-F5344CB8AC3E}">
        <p14:creationId xmlns:p14="http://schemas.microsoft.com/office/powerpoint/2010/main" val="1267053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71BC159-407F-4FA2-8EBD-4C2B1807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트랜스포머</a:t>
            </a:r>
            <a:r>
              <a:rPr lang="en-US" altLang="ko-KR" dirty="0"/>
              <a:t>(Transformer)</a:t>
            </a:r>
          </a:p>
        </p:txBody>
      </p:sp>
      <p:grpSp>
        <p:nvGrpSpPr>
          <p:cNvPr id="34" name="그룹 4">
            <a:extLst>
              <a:ext uri="{FF2B5EF4-FFF2-40B4-BE49-F238E27FC236}">
                <a16:creationId xmlns:a16="http://schemas.microsoft.com/office/drawing/2014/main" id="{D5602C12-30B4-4271-B415-08319FB3A68B}"/>
              </a:ext>
            </a:extLst>
          </p:cNvPr>
          <p:cNvGrpSpPr/>
          <p:nvPr/>
        </p:nvGrpSpPr>
        <p:grpSpPr>
          <a:xfrm>
            <a:off x="421715" y="713550"/>
            <a:ext cx="7236253" cy="461665"/>
            <a:chOff x="421714" y="859471"/>
            <a:chExt cx="7236253" cy="461666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EA89B9B-5BDF-4EC1-9755-D59FDA42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14" y="948788"/>
              <a:ext cx="209550" cy="2095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F07E60-5F78-4B22-B7D4-E93CE8CF76EB}"/>
                </a:ext>
              </a:extLst>
            </p:cNvPr>
            <p:cNvSpPr txBox="1"/>
            <p:nvPr/>
          </p:nvSpPr>
          <p:spPr>
            <a:xfrm>
              <a:off x="622067" y="859471"/>
              <a:ext cx="7035900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Position-wise FFNN(Feed Forward Neural Network)</a:t>
              </a:r>
            </a:p>
          </p:txBody>
        </p:sp>
      </p:grp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643BCED7-3E6A-4018-9722-47253E8C494C}"/>
              </a:ext>
            </a:extLst>
          </p:cNvPr>
          <p:cNvSpPr/>
          <p:nvPr/>
        </p:nvSpPr>
        <p:spPr>
          <a:xfrm>
            <a:off x="1720136" y="1438029"/>
            <a:ext cx="8655563" cy="972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rgbClr val="B7B7B7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E589C9B-37B6-452A-A243-122FBB363491}"/>
              </a:ext>
            </a:extLst>
          </p:cNvPr>
          <p:cNvSpPr/>
          <p:nvPr/>
        </p:nvSpPr>
        <p:spPr bwMode="auto">
          <a:xfrm>
            <a:off x="1702923" y="1438029"/>
            <a:ext cx="45719" cy="972000"/>
          </a:xfrm>
          <a:prstGeom prst="rect">
            <a:avLst/>
          </a:prstGeom>
          <a:solidFill>
            <a:srgbClr val="5F5EA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eaLnBrk="1" latinLnBrk="1" hangingPunct="1"/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8FA918-7F4A-4D97-AEF3-C15F7DB6AC6C}"/>
              </a:ext>
            </a:extLst>
          </p:cNvPr>
          <p:cNvSpPr txBox="1">
            <a:spLocks/>
          </p:cNvSpPr>
          <p:nvPr/>
        </p:nvSpPr>
        <p:spPr>
          <a:xfrm>
            <a:off x="1902346" y="1525260"/>
            <a:ext cx="826402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58" indent="-182558" latinLnBrk="0">
              <a:spcAft>
                <a:spcPts val="800"/>
              </a:spcAft>
              <a:buClr>
                <a:srgbClr val="1C2B53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Position-wise FFNN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인코더와 </a:t>
            </a:r>
            <a:r>
              <a:rPr lang="ko-KR" altLang="en-US" sz="2000" b="1" spc="-100" dirty="0" err="1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디코더에서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공통으로 포함된 </a:t>
            </a: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Sub-layer</a:t>
            </a:r>
          </a:p>
          <a:p>
            <a:pPr marL="182558" indent="-182558" latinLnBrk="0">
              <a:spcAft>
                <a:spcPts val="800"/>
              </a:spcAft>
              <a:buClr>
                <a:srgbClr val="1C2B53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Position-wise FFNN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일종의 </a:t>
            </a: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FCNN(Fully-connected Neural Network)</a:t>
            </a:r>
          </a:p>
        </p:txBody>
      </p:sp>
      <p:sp>
        <p:nvSpPr>
          <p:cNvPr id="237" name="모서리가 둥근 직사각형 236"/>
          <p:cNvSpPr/>
          <p:nvPr/>
        </p:nvSpPr>
        <p:spPr>
          <a:xfrm>
            <a:off x="3886236" y="4955169"/>
            <a:ext cx="4429044" cy="1296000"/>
          </a:xfrm>
          <a:prstGeom prst="roundRect">
            <a:avLst>
              <a:gd name="adj" fmla="val 10084"/>
            </a:avLst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38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06643"/>
              </p:ext>
            </p:extLst>
          </p:nvPr>
        </p:nvGraphicFramePr>
        <p:xfrm>
          <a:off x="4007884" y="6332744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graphicFrame>
        <p:nvGraphicFramePr>
          <p:cNvPr id="239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232722"/>
              </p:ext>
            </p:extLst>
          </p:nvPr>
        </p:nvGraphicFramePr>
        <p:xfrm>
          <a:off x="5094671" y="6332744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graphicFrame>
        <p:nvGraphicFramePr>
          <p:cNvPr id="240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240412"/>
              </p:ext>
            </p:extLst>
          </p:nvPr>
        </p:nvGraphicFramePr>
        <p:xfrm>
          <a:off x="6181458" y="6332744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graphicFrame>
        <p:nvGraphicFramePr>
          <p:cNvPr id="241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365445"/>
              </p:ext>
            </p:extLst>
          </p:nvPr>
        </p:nvGraphicFramePr>
        <p:xfrm>
          <a:off x="7268245" y="6332744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sp>
        <p:nvSpPr>
          <p:cNvPr id="242" name="모서리가 둥근 직사각형 241"/>
          <p:cNvSpPr/>
          <p:nvPr/>
        </p:nvSpPr>
        <p:spPr>
          <a:xfrm>
            <a:off x="4007884" y="5033298"/>
            <a:ext cx="937364" cy="252000"/>
          </a:xfrm>
          <a:prstGeom prst="roundRect">
            <a:avLst/>
          </a:prstGeom>
          <a:solidFill>
            <a:srgbClr val="5B9BD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FFNN</a:t>
            </a:r>
            <a:endParaRPr lang="ko-KR" altLang="en-US" sz="1600" b="1" spc="-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5094671" y="5033298"/>
            <a:ext cx="937364" cy="252000"/>
          </a:xfrm>
          <a:prstGeom prst="roundRect">
            <a:avLst/>
          </a:prstGeom>
          <a:solidFill>
            <a:srgbClr val="5B9BD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FFNN</a:t>
            </a:r>
            <a:endParaRPr lang="ko-KR" altLang="en-US" sz="1600" b="1" spc="-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6181458" y="5033298"/>
            <a:ext cx="937364" cy="252000"/>
          </a:xfrm>
          <a:prstGeom prst="roundRect">
            <a:avLst/>
          </a:prstGeom>
          <a:solidFill>
            <a:srgbClr val="5B9BD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FFNN</a:t>
            </a:r>
            <a:endParaRPr lang="ko-KR" altLang="en-US" sz="1600" b="1" spc="-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5" name="모서리가 둥근 직사각형 244"/>
          <p:cNvSpPr/>
          <p:nvPr/>
        </p:nvSpPr>
        <p:spPr>
          <a:xfrm>
            <a:off x="7268245" y="5033298"/>
            <a:ext cx="937364" cy="252000"/>
          </a:xfrm>
          <a:prstGeom prst="roundRect">
            <a:avLst/>
          </a:prstGeom>
          <a:solidFill>
            <a:srgbClr val="5B9BD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FFNN</a:t>
            </a:r>
            <a:endParaRPr lang="ko-KR" altLang="en-US" sz="1600" b="1" spc="-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46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124759"/>
              </p:ext>
            </p:extLst>
          </p:nvPr>
        </p:nvGraphicFramePr>
        <p:xfrm>
          <a:off x="4007884" y="4625809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graphicFrame>
        <p:nvGraphicFramePr>
          <p:cNvPr id="247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97609"/>
              </p:ext>
            </p:extLst>
          </p:nvPr>
        </p:nvGraphicFramePr>
        <p:xfrm>
          <a:off x="5094671" y="4625809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graphicFrame>
        <p:nvGraphicFramePr>
          <p:cNvPr id="248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483097"/>
              </p:ext>
            </p:extLst>
          </p:nvPr>
        </p:nvGraphicFramePr>
        <p:xfrm>
          <a:off x="6181458" y="4625809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graphicFrame>
        <p:nvGraphicFramePr>
          <p:cNvPr id="249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173383"/>
              </p:ext>
            </p:extLst>
          </p:nvPr>
        </p:nvGraphicFramePr>
        <p:xfrm>
          <a:off x="7268245" y="4625809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cxnSp>
        <p:nvCxnSpPr>
          <p:cNvPr id="250" name="직선 화살표 연결선 249"/>
          <p:cNvCxnSpPr/>
          <p:nvPr/>
        </p:nvCxnSpPr>
        <p:spPr>
          <a:xfrm flipV="1">
            <a:off x="4468279" y="6139229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화살표 연결선 250"/>
          <p:cNvCxnSpPr/>
          <p:nvPr/>
        </p:nvCxnSpPr>
        <p:spPr>
          <a:xfrm flipV="1">
            <a:off x="5555066" y="6139229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화살표 연결선 251"/>
          <p:cNvCxnSpPr/>
          <p:nvPr/>
        </p:nvCxnSpPr>
        <p:spPr>
          <a:xfrm flipV="1">
            <a:off x="6641853" y="6139229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/>
          <p:cNvCxnSpPr/>
          <p:nvPr/>
        </p:nvCxnSpPr>
        <p:spPr>
          <a:xfrm flipV="1">
            <a:off x="7728640" y="6139229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화살표 연결선 253"/>
          <p:cNvCxnSpPr/>
          <p:nvPr/>
        </p:nvCxnSpPr>
        <p:spPr>
          <a:xfrm flipV="1">
            <a:off x="4468279" y="5693041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화살표 연결선 254"/>
          <p:cNvCxnSpPr/>
          <p:nvPr/>
        </p:nvCxnSpPr>
        <p:spPr>
          <a:xfrm flipV="1">
            <a:off x="5555066" y="5693041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/>
          <p:cNvCxnSpPr/>
          <p:nvPr/>
        </p:nvCxnSpPr>
        <p:spPr>
          <a:xfrm flipV="1">
            <a:off x="6641853" y="5693041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화살표 연결선 256"/>
          <p:cNvCxnSpPr/>
          <p:nvPr/>
        </p:nvCxnSpPr>
        <p:spPr>
          <a:xfrm flipV="1">
            <a:off x="7728640" y="5693041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모서리가 둥근 직사각형 257"/>
          <p:cNvSpPr/>
          <p:nvPr/>
        </p:nvSpPr>
        <p:spPr>
          <a:xfrm>
            <a:off x="4007884" y="5856735"/>
            <a:ext cx="4197725" cy="288000"/>
          </a:xfrm>
          <a:prstGeom prst="roundRect">
            <a:avLst/>
          </a:prstGeom>
          <a:solidFill>
            <a:srgbClr val="2F559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spc="-8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Multi-head Self-Attention</a:t>
            </a:r>
            <a:endParaRPr lang="ko-KR" altLang="en-US" sz="1600" b="1" spc="-8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59" name="직선 화살표 연결선 258"/>
          <p:cNvCxnSpPr/>
          <p:nvPr/>
        </p:nvCxnSpPr>
        <p:spPr>
          <a:xfrm flipV="1">
            <a:off x="4468279" y="5285222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화살표 연결선 259"/>
          <p:cNvCxnSpPr/>
          <p:nvPr/>
        </p:nvCxnSpPr>
        <p:spPr>
          <a:xfrm flipV="1">
            <a:off x="5555066" y="5285222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화살표 연결선 260"/>
          <p:cNvCxnSpPr/>
          <p:nvPr/>
        </p:nvCxnSpPr>
        <p:spPr>
          <a:xfrm flipV="1">
            <a:off x="6641853" y="5285222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화살표 연결선 261"/>
          <p:cNvCxnSpPr/>
          <p:nvPr/>
        </p:nvCxnSpPr>
        <p:spPr>
          <a:xfrm flipV="1">
            <a:off x="7728640" y="5285222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3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88533"/>
              </p:ext>
            </p:extLst>
          </p:nvPr>
        </p:nvGraphicFramePr>
        <p:xfrm>
          <a:off x="4007884" y="5465222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graphicFrame>
        <p:nvGraphicFramePr>
          <p:cNvPr id="264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374432"/>
              </p:ext>
            </p:extLst>
          </p:nvPr>
        </p:nvGraphicFramePr>
        <p:xfrm>
          <a:off x="5094671" y="5465222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graphicFrame>
        <p:nvGraphicFramePr>
          <p:cNvPr id="265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655894"/>
              </p:ext>
            </p:extLst>
          </p:nvPr>
        </p:nvGraphicFramePr>
        <p:xfrm>
          <a:off x="6181458" y="5465222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graphicFrame>
        <p:nvGraphicFramePr>
          <p:cNvPr id="266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503511"/>
              </p:ext>
            </p:extLst>
          </p:nvPr>
        </p:nvGraphicFramePr>
        <p:xfrm>
          <a:off x="7268245" y="5465222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cxnSp>
        <p:nvCxnSpPr>
          <p:cNvPr id="267" name="직선 화살표 연결선 266"/>
          <p:cNvCxnSpPr/>
          <p:nvPr/>
        </p:nvCxnSpPr>
        <p:spPr>
          <a:xfrm flipV="1">
            <a:off x="4468279" y="4853298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/>
          <p:nvPr/>
        </p:nvCxnSpPr>
        <p:spPr>
          <a:xfrm flipV="1">
            <a:off x="5555066" y="4853298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화살표 연결선 268"/>
          <p:cNvCxnSpPr/>
          <p:nvPr/>
        </p:nvCxnSpPr>
        <p:spPr>
          <a:xfrm flipV="1">
            <a:off x="6641853" y="4853298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/>
          <p:cNvCxnSpPr/>
          <p:nvPr/>
        </p:nvCxnSpPr>
        <p:spPr>
          <a:xfrm flipV="1">
            <a:off x="7728640" y="4853298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>
          <a:xfrm>
            <a:off x="3886236" y="2846112"/>
            <a:ext cx="4429044" cy="1260000"/>
          </a:xfrm>
          <a:prstGeom prst="roundRect">
            <a:avLst>
              <a:gd name="adj" fmla="val 10084"/>
            </a:avLst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2" name="모서리가 둥근 직사각형 271"/>
          <p:cNvSpPr/>
          <p:nvPr/>
        </p:nvSpPr>
        <p:spPr>
          <a:xfrm>
            <a:off x="4007884" y="2917143"/>
            <a:ext cx="937364" cy="252000"/>
          </a:xfrm>
          <a:prstGeom prst="roundRect">
            <a:avLst/>
          </a:prstGeom>
          <a:solidFill>
            <a:srgbClr val="5B9BD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FFNN</a:t>
            </a:r>
            <a:endParaRPr lang="ko-KR" altLang="en-US" sz="1600" b="1" spc="-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3" name="모서리가 둥근 직사각형 272"/>
          <p:cNvSpPr/>
          <p:nvPr/>
        </p:nvSpPr>
        <p:spPr>
          <a:xfrm>
            <a:off x="5094671" y="2917143"/>
            <a:ext cx="937364" cy="252000"/>
          </a:xfrm>
          <a:prstGeom prst="roundRect">
            <a:avLst/>
          </a:prstGeom>
          <a:solidFill>
            <a:srgbClr val="5B9BD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FFNN</a:t>
            </a:r>
            <a:endParaRPr lang="ko-KR" altLang="en-US" sz="1600" b="1" spc="-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4" name="모서리가 둥근 직사각형 273"/>
          <p:cNvSpPr/>
          <p:nvPr/>
        </p:nvSpPr>
        <p:spPr>
          <a:xfrm>
            <a:off x="6181458" y="2917143"/>
            <a:ext cx="937364" cy="252000"/>
          </a:xfrm>
          <a:prstGeom prst="roundRect">
            <a:avLst/>
          </a:prstGeom>
          <a:solidFill>
            <a:srgbClr val="5B9BD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FFNN</a:t>
            </a:r>
            <a:endParaRPr lang="ko-KR" altLang="en-US" sz="1600" b="1" spc="-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5" name="모서리가 둥근 직사각형 274"/>
          <p:cNvSpPr/>
          <p:nvPr/>
        </p:nvSpPr>
        <p:spPr>
          <a:xfrm>
            <a:off x="7268245" y="2917143"/>
            <a:ext cx="937364" cy="252000"/>
          </a:xfrm>
          <a:prstGeom prst="roundRect">
            <a:avLst/>
          </a:prstGeom>
          <a:solidFill>
            <a:srgbClr val="5B9BD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FFNN</a:t>
            </a:r>
            <a:endParaRPr lang="ko-KR" altLang="en-US" sz="1600" b="1" spc="-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76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799062"/>
              </p:ext>
            </p:extLst>
          </p:nvPr>
        </p:nvGraphicFramePr>
        <p:xfrm>
          <a:off x="4007884" y="2494664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graphicFrame>
        <p:nvGraphicFramePr>
          <p:cNvPr id="277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414349"/>
              </p:ext>
            </p:extLst>
          </p:nvPr>
        </p:nvGraphicFramePr>
        <p:xfrm>
          <a:off x="5094671" y="2494664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graphicFrame>
        <p:nvGraphicFramePr>
          <p:cNvPr id="278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938917"/>
              </p:ext>
            </p:extLst>
          </p:nvPr>
        </p:nvGraphicFramePr>
        <p:xfrm>
          <a:off x="6181458" y="2494664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graphicFrame>
        <p:nvGraphicFramePr>
          <p:cNvPr id="279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44928"/>
              </p:ext>
            </p:extLst>
          </p:nvPr>
        </p:nvGraphicFramePr>
        <p:xfrm>
          <a:off x="7268245" y="2494664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E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cxnSp>
        <p:nvCxnSpPr>
          <p:cNvPr id="280" name="직선 화살표 연결선 279"/>
          <p:cNvCxnSpPr/>
          <p:nvPr/>
        </p:nvCxnSpPr>
        <p:spPr>
          <a:xfrm flipV="1">
            <a:off x="4468279" y="4008084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/>
          <p:cNvCxnSpPr/>
          <p:nvPr/>
        </p:nvCxnSpPr>
        <p:spPr>
          <a:xfrm flipV="1">
            <a:off x="5555066" y="4008084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화살표 연결선 281"/>
          <p:cNvCxnSpPr/>
          <p:nvPr/>
        </p:nvCxnSpPr>
        <p:spPr>
          <a:xfrm flipV="1">
            <a:off x="6641853" y="4008084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화살표 연결선 282"/>
          <p:cNvCxnSpPr/>
          <p:nvPr/>
        </p:nvCxnSpPr>
        <p:spPr>
          <a:xfrm flipV="1">
            <a:off x="7728640" y="4008084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/>
          <p:cNvCxnSpPr/>
          <p:nvPr/>
        </p:nvCxnSpPr>
        <p:spPr>
          <a:xfrm flipV="1">
            <a:off x="4468279" y="3561896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화살표 연결선 284"/>
          <p:cNvCxnSpPr/>
          <p:nvPr/>
        </p:nvCxnSpPr>
        <p:spPr>
          <a:xfrm flipV="1">
            <a:off x="5555066" y="3561896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화살표 연결선 285"/>
          <p:cNvCxnSpPr/>
          <p:nvPr/>
        </p:nvCxnSpPr>
        <p:spPr>
          <a:xfrm flipV="1">
            <a:off x="6641853" y="3561896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화살표 연결선 286"/>
          <p:cNvCxnSpPr/>
          <p:nvPr/>
        </p:nvCxnSpPr>
        <p:spPr>
          <a:xfrm flipV="1">
            <a:off x="7728640" y="3561896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모서리가 둥근 직사각형 287"/>
          <p:cNvSpPr/>
          <p:nvPr/>
        </p:nvSpPr>
        <p:spPr>
          <a:xfrm>
            <a:off x="4007884" y="3725590"/>
            <a:ext cx="4197725" cy="288000"/>
          </a:xfrm>
          <a:prstGeom prst="roundRect">
            <a:avLst/>
          </a:prstGeom>
          <a:solidFill>
            <a:srgbClr val="2F559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spc="-8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Multi-head Self-Attention</a:t>
            </a:r>
            <a:endParaRPr lang="ko-KR" altLang="en-US" sz="1600" b="1" spc="-8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9" name="직선 화살표 연결선 288"/>
          <p:cNvCxnSpPr/>
          <p:nvPr/>
        </p:nvCxnSpPr>
        <p:spPr>
          <a:xfrm flipV="1">
            <a:off x="4468279" y="3154077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화살표 연결선 289"/>
          <p:cNvCxnSpPr/>
          <p:nvPr/>
        </p:nvCxnSpPr>
        <p:spPr>
          <a:xfrm flipV="1">
            <a:off x="5555066" y="3154077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화살표 연결선 290"/>
          <p:cNvCxnSpPr/>
          <p:nvPr/>
        </p:nvCxnSpPr>
        <p:spPr>
          <a:xfrm flipV="1">
            <a:off x="6641853" y="3154077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화살표 연결선 291"/>
          <p:cNvCxnSpPr/>
          <p:nvPr/>
        </p:nvCxnSpPr>
        <p:spPr>
          <a:xfrm flipV="1">
            <a:off x="7728640" y="3154077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3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305101"/>
              </p:ext>
            </p:extLst>
          </p:nvPr>
        </p:nvGraphicFramePr>
        <p:xfrm>
          <a:off x="4007884" y="3334077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graphicFrame>
        <p:nvGraphicFramePr>
          <p:cNvPr id="294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224828"/>
              </p:ext>
            </p:extLst>
          </p:nvPr>
        </p:nvGraphicFramePr>
        <p:xfrm>
          <a:off x="5094671" y="3334077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graphicFrame>
        <p:nvGraphicFramePr>
          <p:cNvPr id="295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365288"/>
              </p:ext>
            </p:extLst>
          </p:nvPr>
        </p:nvGraphicFramePr>
        <p:xfrm>
          <a:off x="6181458" y="3334077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graphicFrame>
        <p:nvGraphicFramePr>
          <p:cNvPr id="296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168644"/>
              </p:ext>
            </p:extLst>
          </p:nvPr>
        </p:nvGraphicFramePr>
        <p:xfrm>
          <a:off x="7268245" y="3334077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5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cxnSp>
        <p:nvCxnSpPr>
          <p:cNvPr id="297" name="직선 화살표 연결선 296"/>
          <p:cNvCxnSpPr/>
          <p:nvPr/>
        </p:nvCxnSpPr>
        <p:spPr>
          <a:xfrm flipV="1">
            <a:off x="4468279" y="2722153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화살표 연결선 297"/>
          <p:cNvCxnSpPr/>
          <p:nvPr/>
        </p:nvCxnSpPr>
        <p:spPr>
          <a:xfrm flipV="1">
            <a:off x="5555066" y="2722153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화살표 연결선 298"/>
          <p:cNvCxnSpPr/>
          <p:nvPr/>
        </p:nvCxnSpPr>
        <p:spPr>
          <a:xfrm flipV="1">
            <a:off x="6641853" y="2722153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화살표 연결선 299"/>
          <p:cNvCxnSpPr/>
          <p:nvPr/>
        </p:nvCxnSpPr>
        <p:spPr>
          <a:xfrm flipV="1">
            <a:off x="7728640" y="2722153"/>
            <a:ext cx="0" cy="18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모서리가 둥근 직사각형 300"/>
          <p:cNvSpPr/>
          <p:nvPr/>
        </p:nvSpPr>
        <p:spPr>
          <a:xfrm>
            <a:off x="4007884" y="4178064"/>
            <a:ext cx="4197725" cy="314508"/>
          </a:xfrm>
          <a:prstGeom prst="roundRect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b="1" spc="-8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인코더</a:t>
            </a:r>
            <a:r>
              <a:rPr lang="en-US" altLang="ko-KR" sz="1600" b="1" spc="-8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(Encoder) #2</a:t>
            </a:r>
            <a:endParaRPr lang="ko-KR" altLang="en-US" sz="1600" b="1" spc="-8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1757860" y="5739359"/>
            <a:ext cx="227250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>
                <a:solidFill>
                  <a:srgbClr val="5F5EA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인코더</a:t>
            </a:r>
            <a:r>
              <a:rPr lang="en-US" altLang="ko-KR" sz="1600" b="1" dirty="0">
                <a:solidFill>
                  <a:srgbClr val="5F5EA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(Encoder) #1</a:t>
            </a:r>
          </a:p>
        </p:txBody>
      </p:sp>
      <p:sp>
        <p:nvSpPr>
          <p:cNvPr id="235" name="모서리가 둥근 직사각형 234"/>
          <p:cNvSpPr/>
          <p:nvPr/>
        </p:nvSpPr>
        <p:spPr>
          <a:xfrm flipH="1">
            <a:off x="3555901" y="2756831"/>
            <a:ext cx="5081665" cy="539771"/>
          </a:xfrm>
          <a:prstGeom prst="roundRect">
            <a:avLst>
              <a:gd name="adj" fmla="val 16836"/>
            </a:avLst>
          </a:prstGeom>
          <a:solidFill>
            <a:srgbClr val="FFC000">
              <a:alpha val="3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 flipH="1">
            <a:off x="3555901" y="4892789"/>
            <a:ext cx="5081665" cy="539771"/>
          </a:xfrm>
          <a:prstGeom prst="roundRect">
            <a:avLst>
              <a:gd name="adj" fmla="val 16836"/>
            </a:avLst>
          </a:prstGeom>
          <a:solidFill>
            <a:srgbClr val="FFC000">
              <a:alpha val="3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8088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71BC159-407F-4FA2-8EBD-4C2B1807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트랜스포머</a:t>
            </a:r>
            <a:r>
              <a:rPr lang="en-US" altLang="ko-KR" b="1" dirty="0"/>
              <a:t>(Transformer)</a:t>
            </a:r>
          </a:p>
        </p:txBody>
      </p:sp>
      <p:grpSp>
        <p:nvGrpSpPr>
          <p:cNvPr id="34" name="그룹 4">
            <a:extLst>
              <a:ext uri="{FF2B5EF4-FFF2-40B4-BE49-F238E27FC236}">
                <a16:creationId xmlns:a16="http://schemas.microsoft.com/office/drawing/2014/main" id="{D5602C12-30B4-4271-B415-08319FB3A68B}"/>
              </a:ext>
            </a:extLst>
          </p:cNvPr>
          <p:cNvGrpSpPr/>
          <p:nvPr/>
        </p:nvGrpSpPr>
        <p:grpSpPr>
          <a:xfrm>
            <a:off x="421715" y="713550"/>
            <a:ext cx="2621209" cy="461665"/>
            <a:chOff x="421714" y="859471"/>
            <a:chExt cx="2621209" cy="461666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EA89B9B-5BDF-4EC1-9755-D59FDA42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14" y="948788"/>
              <a:ext cx="209550" cy="2095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F07E60-5F78-4B22-B7D4-E93CE8CF76EB}"/>
                </a:ext>
              </a:extLst>
            </p:cNvPr>
            <p:cNvSpPr txBox="1"/>
            <p:nvPr/>
          </p:nvSpPr>
          <p:spPr>
            <a:xfrm>
              <a:off x="622067" y="859471"/>
              <a:ext cx="2420856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Add &amp; Normalize</a:t>
              </a:r>
            </a:p>
          </p:txBody>
        </p:sp>
      </p:grpSp>
      <p:grpSp>
        <p:nvGrpSpPr>
          <p:cNvPr id="9" name="그룹 12">
            <a:extLst>
              <a:ext uri="{FF2B5EF4-FFF2-40B4-BE49-F238E27FC236}">
                <a16:creationId xmlns:a16="http://schemas.microsoft.com/office/drawing/2014/main" id="{EF7B8FEE-F50B-45A2-A762-F928B3BE7BBE}"/>
              </a:ext>
            </a:extLst>
          </p:cNvPr>
          <p:cNvGrpSpPr/>
          <p:nvPr/>
        </p:nvGrpSpPr>
        <p:grpSpPr>
          <a:xfrm>
            <a:off x="432068" y="1222508"/>
            <a:ext cx="4497981" cy="461665"/>
            <a:chOff x="432066" y="1489213"/>
            <a:chExt cx="4497984" cy="46166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ED4139-C318-4758-9074-3437309C0F09}"/>
                </a:ext>
              </a:extLst>
            </p:cNvPr>
            <p:cNvSpPr txBox="1"/>
            <p:nvPr/>
          </p:nvSpPr>
          <p:spPr>
            <a:xfrm>
              <a:off x="710622" y="1489213"/>
              <a:ext cx="4219428" cy="46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00" dirty="0" err="1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잔차</a:t>
              </a:r>
              <a:r>
                <a:rPr lang="ko-KR" altLang="en-US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연결</a:t>
              </a:r>
              <a:r>
                <a:rPr lang="en-US" altLang="ko-KR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(Residual Connection)</a:t>
              </a:r>
            </a:p>
          </p:txBody>
        </p:sp>
        <p:sp>
          <p:nvSpPr>
            <p:cNvPr id="11" name="자유형: 도형 36">
              <a:extLst>
                <a:ext uri="{FF2B5EF4-FFF2-40B4-BE49-F238E27FC236}">
                  <a16:creationId xmlns:a16="http://schemas.microsoft.com/office/drawing/2014/main" id="{7DB63932-86F5-475E-A9C3-4FCB14E254BE}"/>
                </a:ext>
              </a:extLst>
            </p:cNvPr>
            <p:cNvSpPr/>
            <p:nvPr/>
          </p:nvSpPr>
          <p:spPr>
            <a:xfrm>
              <a:off x="432066" y="1655262"/>
              <a:ext cx="230934" cy="86481"/>
            </a:xfrm>
            <a:custGeom>
              <a:avLst/>
              <a:gdLst>
                <a:gd name="connsiteX0" fmla="*/ 0 w 230934"/>
                <a:gd name="connsiteY0" fmla="*/ 0 h 86481"/>
                <a:gd name="connsiteX1" fmla="*/ 169394 w 230934"/>
                <a:gd name="connsiteY1" fmla="*/ 0 h 86481"/>
                <a:gd name="connsiteX2" fmla="*/ 171800 w 230934"/>
                <a:gd name="connsiteY2" fmla="*/ 0 h 86481"/>
                <a:gd name="connsiteX3" fmla="*/ 230934 w 230934"/>
                <a:gd name="connsiteY3" fmla="*/ 0 h 86481"/>
                <a:gd name="connsiteX4" fmla="*/ 171800 w 230934"/>
                <a:gd name="connsiteY4" fmla="*/ 83100 h 86481"/>
                <a:gd name="connsiteX5" fmla="*/ 171800 w 230934"/>
                <a:gd name="connsiteY5" fmla="*/ 86481 h 86481"/>
                <a:gd name="connsiteX6" fmla="*/ 169394 w 230934"/>
                <a:gd name="connsiteY6" fmla="*/ 86481 h 86481"/>
                <a:gd name="connsiteX7" fmla="*/ 0 w 230934"/>
                <a:gd name="connsiteY7" fmla="*/ 86481 h 8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934" h="86481">
                  <a:moveTo>
                    <a:pt x="0" y="0"/>
                  </a:moveTo>
                  <a:lnTo>
                    <a:pt x="169394" y="0"/>
                  </a:lnTo>
                  <a:lnTo>
                    <a:pt x="171800" y="0"/>
                  </a:lnTo>
                  <a:lnTo>
                    <a:pt x="230934" y="0"/>
                  </a:lnTo>
                  <a:lnTo>
                    <a:pt x="171800" y="83100"/>
                  </a:lnTo>
                  <a:lnTo>
                    <a:pt x="171800" y="86481"/>
                  </a:lnTo>
                  <a:lnTo>
                    <a:pt x="169394" y="86481"/>
                  </a:lnTo>
                  <a:lnTo>
                    <a:pt x="0" y="86481"/>
                  </a:lnTo>
                  <a:close/>
                </a:path>
              </a:pathLst>
            </a:custGeom>
            <a:solidFill>
              <a:srgbClr val="5F5E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351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4" name="모서리가 둥근 직사각형 49">
            <a:extLst>
              <a:ext uri="{FF2B5EF4-FFF2-40B4-BE49-F238E27FC236}">
                <a16:creationId xmlns:a16="http://schemas.microsoft.com/office/drawing/2014/main" id="{B59D550C-E62E-4935-BF4A-3A3B3ED1476C}"/>
              </a:ext>
            </a:extLst>
          </p:cNvPr>
          <p:cNvSpPr/>
          <p:nvPr/>
        </p:nvSpPr>
        <p:spPr>
          <a:xfrm>
            <a:off x="1762229" y="2056779"/>
            <a:ext cx="8661597" cy="36345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B5B5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44" indent="-106360"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rgbClr val="58585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3A0951-BA0A-4AC2-97FF-D472C85B4BA8}"/>
              </a:ext>
            </a:extLst>
          </p:cNvPr>
          <p:cNvSpPr/>
          <p:nvPr/>
        </p:nvSpPr>
        <p:spPr>
          <a:xfrm>
            <a:off x="1762229" y="2056780"/>
            <a:ext cx="8661597" cy="488445"/>
          </a:xfrm>
          <a:prstGeom prst="rect">
            <a:avLst/>
          </a:prstGeom>
          <a:solidFill>
            <a:srgbClr val="708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잔차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연결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(Residual Connection)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8FA918-7F4A-4D97-AEF3-C15F7DB6AC6C}"/>
              </a:ext>
            </a:extLst>
          </p:cNvPr>
          <p:cNvSpPr txBox="1">
            <a:spLocks/>
          </p:cNvSpPr>
          <p:nvPr/>
        </p:nvSpPr>
        <p:spPr>
          <a:xfrm>
            <a:off x="1984741" y="3984257"/>
            <a:ext cx="831722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58" indent="-182558" latinLnBrk="0">
              <a:spcAft>
                <a:spcPts val="600"/>
              </a:spcAft>
              <a:buClr>
                <a:srgbClr val="1C2B53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Degradation 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문제를 해결하기 위해 </a:t>
            </a: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2000" b="1" spc="-100" dirty="0" err="1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ResNet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통해 </a:t>
            </a: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Residual Connection 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</a:t>
            </a:r>
          </a:p>
          <a:p>
            <a:pPr marL="182558" indent="-182558" latinLnBrk="0">
              <a:spcAft>
                <a:spcPts val="600"/>
              </a:spcAft>
              <a:buClr>
                <a:srgbClr val="1C2B53"/>
              </a:buClr>
              <a:buSzPct val="70000"/>
              <a:buFont typeface="Wingdings" panose="05000000000000000000" pitchFamily="2" charset="2"/>
              <a:buChar char="§"/>
            </a:pP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네트워크의 입력과 출력이 더해진 것을 다음 레이어의 입력으로 사용 </a:t>
            </a: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Skip Connection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DF3361-E18E-4540-8D95-25B704D731E7}"/>
              </a:ext>
            </a:extLst>
          </p:cNvPr>
          <p:cNvSpPr/>
          <p:nvPr/>
        </p:nvSpPr>
        <p:spPr>
          <a:xfrm>
            <a:off x="2601745" y="2932128"/>
            <a:ext cx="7016404" cy="707886"/>
          </a:xfrm>
          <a:prstGeom prst="rect">
            <a:avLst/>
          </a:prstGeom>
          <a:solidFill>
            <a:srgbClr val="B2B8C5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뉴럴</a:t>
            </a: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네트워크가 깊어지면 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Gradient Vanishing/Exploding </a:t>
            </a: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발생으로 인해 학습이 잘 이루어지지 않는 경우가 존재</a:t>
            </a:r>
          </a:p>
        </p:txBody>
      </p:sp>
    </p:spTree>
    <p:extLst>
      <p:ext uri="{BB962C8B-B14F-4D97-AF65-F5344CB8AC3E}">
        <p14:creationId xmlns:p14="http://schemas.microsoft.com/office/powerpoint/2010/main" val="3785326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49">
            <a:extLst>
              <a:ext uri="{FF2B5EF4-FFF2-40B4-BE49-F238E27FC236}">
                <a16:creationId xmlns:a16="http://schemas.microsoft.com/office/drawing/2014/main" id="{B59D550C-E62E-4935-BF4A-3A3B3ED1476C}"/>
              </a:ext>
            </a:extLst>
          </p:cNvPr>
          <p:cNvSpPr/>
          <p:nvPr/>
        </p:nvSpPr>
        <p:spPr>
          <a:xfrm>
            <a:off x="2012485" y="1813260"/>
            <a:ext cx="8661597" cy="47140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B5B5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44" indent="-106360"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rgbClr val="58585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16190" y="4168337"/>
            <a:ext cx="2185523" cy="1715784"/>
          </a:xfrm>
          <a:prstGeom prst="roundRect">
            <a:avLst>
              <a:gd name="adj" fmla="val 10084"/>
            </a:avLst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71BC159-407F-4FA2-8EBD-4C2B1807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트랜스포머</a:t>
            </a:r>
            <a:r>
              <a:rPr lang="en-US" altLang="ko-KR" dirty="0"/>
              <a:t>(Transformer)</a:t>
            </a:r>
          </a:p>
        </p:txBody>
      </p:sp>
      <p:grpSp>
        <p:nvGrpSpPr>
          <p:cNvPr id="34" name="그룹 4">
            <a:extLst>
              <a:ext uri="{FF2B5EF4-FFF2-40B4-BE49-F238E27FC236}">
                <a16:creationId xmlns:a16="http://schemas.microsoft.com/office/drawing/2014/main" id="{D5602C12-30B4-4271-B415-08319FB3A68B}"/>
              </a:ext>
            </a:extLst>
          </p:cNvPr>
          <p:cNvGrpSpPr/>
          <p:nvPr/>
        </p:nvGrpSpPr>
        <p:grpSpPr>
          <a:xfrm>
            <a:off x="421715" y="713550"/>
            <a:ext cx="2621209" cy="461665"/>
            <a:chOff x="421714" y="859471"/>
            <a:chExt cx="2621209" cy="461666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EA89B9B-5BDF-4EC1-9755-D59FDA42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14" y="948788"/>
              <a:ext cx="209550" cy="2095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F07E60-5F78-4B22-B7D4-E93CE8CF76EB}"/>
                </a:ext>
              </a:extLst>
            </p:cNvPr>
            <p:cNvSpPr txBox="1"/>
            <p:nvPr/>
          </p:nvSpPr>
          <p:spPr>
            <a:xfrm>
              <a:off x="622067" y="859471"/>
              <a:ext cx="2420856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Add &amp; Normalize</a:t>
              </a:r>
            </a:p>
          </p:txBody>
        </p:sp>
      </p:grpSp>
      <p:grpSp>
        <p:nvGrpSpPr>
          <p:cNvPr id="9" name="그룹 12">
            <a:extLst>
              <a:ext uri="{FF2B5EF4-FFF2-40B4-BE49-F238E27FC236}">
                <a16:creationId xmlns:a16="http://schemas.microsoft.com/office/drawing/2014/main" id="{EF7B8FEE-F50B-45A2-A762-F928B3BE7BBE}"/>
              </a:ext>
            </a:extLst>
          </p:cNvPr>
          <p:cNvGrpSpPr/>
          <p:nvPr/>
        </p:nvGrpSpPr>
        <p:grpSpPr>
          <a:xfrm>
            <a:off x="432068" y="1222508"/>
            <a:ext cx="4497980" cy="461665"/>
            <a:chOff x="432066" y="1489213"/>
            <a:chExt cx="4497983" cy="46166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ED4139-C318-4758-9074-3437309C0F09}"/>
                </a:ext>
              </a:extLst>
            </p:cNvPr>
            <p:cNvSpPr txBox="1"/>
            <p:nvPr/>
          </p:nvSpPr>
          <p:spPr>
            <a:xfrm>
              <a:off x="710621" y="1489213"/>
              <a:ext cx="4219428" cy="46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00" dirty="0" err="1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잔차</a:t>
              </a:r>
              <a:r>
                <a:rPr lang="ko-KR" altLang="en-US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연결</a:t>
              </a:r>
              <a:r>
                <a:rPr lang="en-US" altLang="ko-KR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(Residual Connection)</a:t>
              </a:r>
            </a:p>
          </p:txBody>
        </p:sp>
        <p:sp>
          <p:nvSpPr>
            <p:cNvPr id="11" name="자유형: 도형 36">
              <a:extLst>
                <a:ext uri="{FF2B5EF4-FFF2-40B4-BE49-F238E27FC236}">
                  <a16:creationId xmlns:a16="http://schemas.microsoft.com/office/drawing/2014/main" id="{7DB63932-86F5-475E-A9C3-4FCB14E254BE}"/>
                </a:ext>
              </a:extLst>
            </p:cNvPr>
            <p:cNvSpPr/>
            <p:nvPr/>
          </p:nvSpPr>
          <p:spPr>
            <a:xfrm>
              <a:off x="432066" y="1655262"/>
              <a:ext cx="230934" cy="86481"/>
            </a:xfrm>
            <a:custGeom>
              <a:avLst/>
              <a:gdLst>
                <a:gd name="connsiteX0" fmla="*/ 0 w 230934"/>
                <a:gd name="connsiteY0" fmla="*/ 0 h 86481"/>
                <a:gd name="connsiteX1" fmla="*/ 169394 w 230934"/>
                <a:gd name="connsiteY1" fmla="*/ 0 h 86481"/>
                <a:gd name="connsiteX2" fmla="*/ 171800 w 230934"/>
                <a:gd name="connsiteY2" fmla="*/ 0 h 86481"/>
                <a:gd name="connsiteX3" fmla="*/ 230934 w 230934"/>
                <a:gd name="connsiteY3" fmla="*/ 0 h 86481"/>
                <a:gd name="connsiteX4" fmla="*/ 171800 w 230934"/>
                <a:gd name="connsiteY4" fmla="*/ 83100 h 86481"/>
                <a:gd name="connsiteX5" fmla="*/ 171800 w 230934"/>
                <a:gd name="connsiteY5" fmla="*/ 86481 h 86481"/>
                <a:gd name="connsiteX6" fmla="*/ 169394 w 230934"/>
                <a:gd name="connsiteY6" fmla="*/ 86481 h 86481"/>
                <a:gd name="connsiteX7" fmla="*/ 0 w 230934"/>
                <a:gd name="connsiteY7" fmla="*/ 86481 h 8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934" h="86481">
                  <a:moveTo>
                    <a:pt x="0" y="0"/>
                  </a:moveTo>
                  <a:lnTo>
                    <a:pt x="169394" y="0"/>
                  </a:lnTo>
                  <a:lnTo>
                    <a:pt x="171800" y="0"/>
                  </a:lnTo>
                  <a:lnTo>
                    <a:pt x="230934" y="0"/>
                  </a:lnTo>
                  <a:lnTo>
                    <a:pt x="171800" y="83100"/>
                  </a:lnTo>
                  <a:lnTo>
                    <a:pt x="171800" y="86481"/>
                  </a:lnTo>
                  <a:lnTo>
                    <a:pt x="169394" y="86481"/>
                  </a:lnTo>
                  <a:lnTo>
                    <a:pt x="0" y="86481"/>
                  </a:lnTo>
                  <a:close/>
                </a:path>
              </a:pathLst>
            </a:custGeom>
            <a:solidFill>
              <a:srgbClr val="5F5E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351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3A0951-BA0A-4AC2-97FF-D472C85B4BA8}"/>
              </a:ext>
            </a:extLst>
          </p:cNvPr>
          <p:cNvSpPr/>
          <p:nvPr/>
        </p:nvSpPr>
        <p:spPr>
          <a:xfrm>
            <a:off x="2012485" y="1813261"/>
            <a:ext cx="8661597" cy="488445"/>
          </a:xfrm>
          <a:prstGeom prst="rect">
            <a:avLst/>
          </a:prstGeom>
          <a:solidFill>
            <a:srgbClr val="708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잔차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연결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(Residual Connection)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8FA918-7F4A-4D97-AEF3-C15F7DB6AC6C}"/>
              </a:ext>
            </a:extLst>
          </p:cNvPr>
          <p:cNvSpPr txBox="1">
            <a:spLocks/>
          </p:cNvSpPr>
          <p:nvPr/>
        </p:nvSpPr>
        <p:spPr>
          <a:xfrm>
            <a:off x="2234997" y="2476480"/>
            <a:ext cx="83172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58" indent="-182558" latinLnBrk="0">
              <a:spcAft>
                <a:spcPts val="600"/>
              </a:spcAft>
              <a:buClr>
                <a:srgbClr val="1C2B53"/>
              </a:buClr>
              <a:buSzPct val="70000"/>
              <a:buFont typeface="Wingdings" panose="05000000000000000000" pitchFamily="2" charset="2"/>
              <a:buChar char="§"/>
            </a:pPr>
            <a:r>
              <a:rPr lang="ko-KR" altLang="en-US" sz="2000" b="1" spc="-100" dirty="0" err="1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스킵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연결을 구현 하는 것은 덧셈 연산의 추가 만으로 가능</a:t>
            </a:r>
          </a:p>
          <a:p>
            <a:pPr marL="182558" indent="-182558" latinLnBrk="0">
              <a:spcAft>
                <a:spcPts val="600"/>
              </a:spcAft>
              <a:buClr>
                <a:srgbClr val="1C2B53"/>
              </a:buClr>
              <a:buSzPct val="70000"/>
              <a:buFont typeface="Wingdings" panose="05000000000000000000" pitchFamily="2" charset="2"/>
              <a:buChar char="§"/>
            </a:pP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추가적인 </a:t>
            </a:r>
            <a:r>
              <a:rPr lang="ko-KR" altLang="en-US" sz="2000" b="1" spc="-100" dirty="0" err="1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연산량이나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spc="-100" dirty="0" err="1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불필요</a:t>
            </a:r>
          </a:p>
          <a:p>
            <a:pPr marL="182558" indent="-182558" latinLnBrk="0">
              <a:spcAft>
                <a:spcPts val="600"/>
              </a:spcAft>
              <a:buClr>
                <a:srgbClr val="1C2B53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Residual Connection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Back Propagation 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 과정에서 </a:t>
            </a:r>
            <a:r>
              <a:rPr lang="en-US" altLang="ko-KR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Gradient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이전 레이어로 잘 전달되도록 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6792338" y="5884122"/>
            <a:ext cx="227250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Transformer Residual</a:t>
            </a:r>
          </a:p>
        </p:txBody>
      </p:sp>
      <p:pic>
        <p:nvPicPr>
          <p:cNvPr id="23" name="그림 22"/>
          <p:cNvPicPr/>
          <p:nvPr/>
        </p:nvPicPr>
        <p:blipFill rotWithShape="1">
          <a:blip r:embed="rId3"/>
          <a:srcRect l="53069" t="8814" r="3379" b="25196"/>
          <a:stretch/>
        </p:blipFill>
        <p:spPr>
          <a:xfrm>
            <a:off x="7170056" y="4362200"/>
            <a:ext cx="1489751" cy="1260000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7326784" y="4792073"/>
            <a:ext cx="1260000" cy="576000"/>
          </a:xfrm>
          <a:prstGeom prst="roundRect">
            <a:avLst/>
          </a:prstGeom>
          <a:solidFill>
            <a:srgbClr val="2F559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spc="-8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Multi-head</a:t>
            </a:r>
          </a:p>
          <a:p>
            <a:pPr algn="ctr"/>
            <a:r>
              <a:rPr lang="en-US" altLang="ko-KR" sz="1600" b="1" spc="-8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Self-Attention</a:t>
            </a:r>
            <a:endParaRPr lang="ko-KR" altLang="en-US" sz="1600" b="1" spc="-8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08784" y="4416708"/>
            <a:ext cx="1296000" cy="25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Add &amp; Norm</a:t>
            </a:r>
            <a:endParaRPr lang="ko-KR" altLang="en-US" sz="1600" b="1" spc="-1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408680" y="4168337"/>
            <a:ext cx="2253484" cy="1715784"/>
          </a:xfrm>
          <a:prstGeom prst="roundRect">
            <a:avLst>
              <a:gd name="adj" fmla="val 10084"/>
            </a:avLst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그림 21"/>
          <p:cNvPicPr/>
          <p:nvPr/>
        </p:nvPicPr>
        <p:blipFill rotWithShape="1">
          <a:blip r:embed="rId3"/>
          <a:srcRect l="999" r="60146" b="16567"/>
          <a:stretch/>
        </p:blipFill>
        <p:spPr>
          <a:xfrm>
            <a:off x="3884232" y="4406278"/>
            <a:ext cx="1302380" cy="1239903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3431888" y="5884122"/>
            <a:ext cx="227250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Residual Connection</a:t>
            </a:r>
          </a:p>
        </p:txBody>
      </p:sp>
    </p:spTree>
    <p:extLst>
      <p:ext uri="{BB962C8B-B14F-4D97-AF65-F5344CB8AC3E}">
        <p14:creationId xmlns:p14="http://schemas.microsoft.com/office/powerpoint/2010/main" val="1610427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71BC159-407F-4FA2-8EBD-4C2B1807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트랜스포머</a:t>
            </a:r>
            <a:r>
              <a:rPr lang="en-US" altLang="ko-KR" b="1" dirty="0"/>
              <a:t>(Transformer)</a:t>
            </a:r>
          </a:p>
        </p:txBody>
      </p:sp>
      <p:grpSp>
        <p:nvGrpSpPr>
          <p:cNvPr id="34" name="그룹 4">
            <a:extLst>
              <a:ext uri="{FF2B5EF4-FFF2-40B4-BE49-F238E27FC236}">
                <a16:creationId xmlns:a16="http://schemas.microsoft.com/office/drawing/2014/main" id="{D5602C12-30B4-4271-B415-08319FB3A68B}"/>
              </a:ext>
            </a:extLst>
          </p:cNvPr>
          <p:cNvGrpSpPr/>
          <p:nvPr/>
        </p:nvGrpSpPr>
        <p:grpSpPr>
          <a:xfrm>
            <a:off x="421715" y="713550"/>
            <a:ext cx="2621209" cy="461665"/>
            <a:chOff x="421714" y="859471"/>
            <a:chExt cx="2621209" cy="461666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EA89B9B-5BDF-4EC1-9755-D59FDA42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14" y="948788"/>
              <a:ext cx="209550" cy="2095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F07E60-5F78-4B22-B7D4-E93CE8CF76EB}"/>
                </a:ext>
              </a:extLst>
            </p:cNvPr>
            <p:cNvSpPr txBox="1"/>
            <p:nvPr/>
          </p:nvSpPr>
          <p:spPr>
            <a:xfrm>
              <a:off x="622067" y="859471"/>
              <a:ext cx="2420856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Add &amp; Normalize</a:t>
              </a:r>
            </a:p>
          </p:txBody>
        </p:sp>
      </p:grpSp>
      <p:grpSp>
        <p:nvGrpSpPr>
          <p:cNvPr id="9" name="그룹 12">
            <a:extLst>
              <a:ext uri="{FF2B5EF4-FFF2-40B4-BE49-F238E27FC236}">
                <a16:creationId xmlns:a16="http://schemas.microsoft.com/office/drawing/2014/main" id="{EF7B8FEE-F50B-45A2-A762-F928B3BE7BBE}"/>
              </a:ext>
            </a:extLst>
          </p:cNvPr>
          <p:cNvGrpSpPr/>
          <p:nvPr/>
        </p:nvGrpSpPr>
        <p:grpSpPr>
          <a:xfrm>
            <a:off x="432068" y="1222508"/>
            <a:ext cx="3100161" cy="461665"/>
            <a:chOff x="432066" y="1489213"/>
            <a:chExt cx="3100163" cy="46166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ED4139-C318-4758-9074-3437309C0F09}"/>
                </a:ext>
              </a:extLst>
            </p:cNvPr>
            <p:cNvSpPr txBox="1"/>
            <p:nvPr/>
          </p:nvSpPr>
          <p:spPr>
            <a:xfrm>
              <a:off x="710621" y="1489213"/>
              <a:ext cx="2821608" cy="46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Layer Normalization</a:t>
              </a:r>
            </a:p>
          </p:txBody>
        </p:sp>
        <p:sp>
          <p:nvSpPr>
            <p:cNvPr id="11" name="자유형: 도형 36">
              <a:extLst>
                <a:ext uri="{FF2B5EF4-FFF2-40B4-BE49-F238E27FC236}">
                  <a16:creationId xmlns:a16="http://schemas.microsoft.com/office/drawing/2014/main" id="{7DB63932-86F5-475E-A9C3-4FCB14E254BE}"/>
                </a:ext>
              </a:extLst>
            </p:cNvPr>
            <p:cNvSpPr/>
            <p:nvPr/>
          </p:nvSpPr>
          <p:spPr>
            <a:xfrm>
              <a:off x="432066" y="1655262"/>
              <a:ext cx="230934" cy="86481"/>
            </a:xfrm>
            <a:custGeom>
              <a:avLst/>
              <a:gdLst>
                <a:gd name="connsiteX0" fmla="*/ 0 w 230934"/>
                <a:gd name="connsiteY0" fmla="*/ 0 h 86481"/>
                <a:gd name="connsiteX1" fmla="*/ 169394 w 230934"/>
                <a:gd name="connsiteY1" fmla="*/ 0 h 86481"/>
                <a:gd name="connsiteX2" fmla="*/ 171800 w 230934"/>
                <a:gd name="connsiteY2" fmla="*/ 0 h 86481"/>
                <a:gd name="connsiteX3" fmla="*/ 230934 w 230934"/>
                <a:gd name="connsiteY3" fmla="*/ 0 h 86481"/>
                <a:gd name="connsiteX4" fmla="*/ 171800 w 230934"/>
                <a:gd name="connsiteY4" fmla="*/ 83100 h 86481"/>
                <a:gd name="connsiteX5" fmla="*/ 171800 w 230934"/>
                <a:gd name="connsiteY5" fmla="*/ 86481 h 86481"/>
                <a:gd name="connsiteX6" fmla="*/ 169394 w 230934"/>
                <a:gd name="connsiteY6" fmla="*/ 86481 h 86481"/>
                <a:gd name="connsiteX7" fmla="*/ 0 w 230934"/>
                <a:gd name="connsiteY7" fmla="*/ 86481 h 8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934" h="86481">
                  <a:moveTo>
                    <a:pt x="0" y="0"/>
                  </a:moveTo>
                  <a:lnTo>
                    <a:pt x="169394" y="0"/>
                  </a:lnTo>
                  <a:lnTo>
                    <a:pt x="171800" y="0"/>
                  </a:lnTo>
                  <a:lnTo>
                    <a:pt x="230934" y="0"/>
                  </a:lnTo>
                  <a:lnTo>
                    <a:pt x="171800" y="83100"/>
                  </a:lnTo>
                  <a:lnTo>
                    <a:pt x="171800" y="86481"/>
                  </a:lnTo>
                  <a:lnTo>
                    <a:pt x="169394" y="86481"/>
                  </a:lnTo>
                  <a:lnTo>
                    <a:pt x="0" y="86481"/>
                  </a:lnTo>
                  <a:close/>
                </a:path>
              </a:pathLst>
            </a:custGeom>
            <a:solidFill>
              <a:srgbClr val="5F5E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351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DF3361-E18E-4540-8D95-25B704D731E7}"/>
              </a:ext>
            </a:extLst>
          </p:cNvPr>
          <p:cNvSpPr/>
          <p:nvPr/>
        </p:nvSpPr>
        <p:spPr>
          <a:xfrm>
            <a:off x="2323074" y="2322218"/>
            <a:ext cx="7370042" cy="734400"/>
          </a:xfrm>
          <a:prstGeom prst="rect">
            <a:avLst/>
          </a:prstGeom>
          <a:solidFill>
            <a:srgbClr val="4B5671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Residual Connection</a:t>
            </a: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전달된 </a:t>
            </a:r>
            <a:r>
              <a:rPr lang="ko-KR" altLang="en-US" sz="20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입력값과</a:t>
            </a: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Multi-head Attention Value</a:t>
            </a: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더한 후 </a:t>
            </a:r>
            <a:r>
              <a:rPr lang="en-US" altLang="ko-KR" sz="2000" b="1" u="sng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Normalization </a:t>
            </a:r>
            <a:r>
              <a:rPr lang="ko-KR" altLang="en-US" sz="2000" b="1" u="sng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 </a:t>
            </a:r>
          </a:p>
        </p:txBody>
      </p:sp>
      <p:sp>
        <p:nvSpPr>
          <p:cNvPr id="13" name="그래픽 14">
            <a:extLst>
              <a:ext uri="{FF2B5EF4-FFF2-40B4-BE49-F238E27FC236}">
                <a16:creationId xmlns:a16="http://schemas.microsoft.com/office/drawing/2014/main" id="{D199D527-ACBA-42D2-833D-990F934A22F2}"/>
              </a:ext>
            </a:extLst>
          </p:cNvPr>
          <p:cNvSpPr/>
          <p:nvPr/>
        </p:nvSpPr>
        <p:spPr>
          <a:xfrm rot="5400000">
            <a:off x="5827120" y="3468307"/>
            <a:ext cx="361951" cy="337397"/>
          </a:xfrm>
          <a:custGeom>
            <a:avLst/>
            <a:gdLst>
              <a:gd name="connsiteX0" fmla="*/ 0 w 361950"/>
              <a:gd name="connsiteY0" fmla="*/ 44957 h 337397"/>
              <a:gd name="connsiteX1" fmla="*/ 45168 w 361950"/>
              <a:gd name="connsiteY1" fmla="*/ 15 h 337397"/>
              <a:gd name="connsiteX2" fmla="*/ 213053 w 361950"/>
              <a:gd name="connsiteY2" fmla="*/ 168699 h 337397"/>
              <a:gd name="connsiteX3" fmla="*/ 45168 w 361950"/>
              <a:gd name="connsiteY3" fmla="*/ 337398 h 337397"/>
              <a:gd name="connsiteX4" fmla="*/ 0 w 361950"/>
              <a:gd name="connsiteY4" fmla="*/ 292441 h 337397"/>
              <a:gd name="connsiteX5" fmla="*/ 123169 w 361950"/>
              <a:gd name="connsiteY5" fmla="*/ 168699 h 337397"/>
              <a:gd name="connsiteX6" fmla="*/ 0 w 361950"/>
              <a:gd name="connsiteY6" fmla="*/ 44957 h 337397"/>
              <a:gd name="connsiteX7" fmla="*/ 272066 w 361950"/>
              <a:gd name="connsiteY7" fmla="*/ 168699 h 337397"/>
              <a:gd name="connsiteX8" fmla="*/ 148897 w 361950"/>
              <a:gd name="connsiteY8" fmla="*/ 292441 h 337397"/>
              <a:gd name="connsiteX9" fmla="*/ 194066 w 361950"/>
              <a:gd name="connsiteY9" fmla="*/ 337383 h 337397"/>
              <a:gd name="connsiteX10" fmla="*/ 361950 w 361950"/>
              <a:gd name="connsiteY10" fmla="*/ 168699 h 337397"/>
              <a:gd name="connsiteX11" fmla="*/ 194066 w 361950"/>
              <a:gd name="connsiteY11" fmla="*/ 0 h 337397"/>
              <a:gd name="connsiteX12" fmla="*/ 148897 w 361950"/>
              <a:gd name="connsiteY12" fmla="*/ 44942 h 337397"/>
              <a:gd name="connsiteX13" fmla="*/ 272066 w 361950"/>
              <a:gd name="connsiteY13" fmla="*/ 168699 h 337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1950" h="337397">
                <a:moveTo>
                  <a:pt x="0" y="44957"/>
                </a:moveTo>
                <a:lnTo>
                  <a:pt x="45168" y="15"/>
                </a:lnTo>
                <a:lnTo>
                  <a:pt x="213053" y="168699"/>
                </a:lnTo>
                <a:lnTo>
                  <a:pt x="45168" y="337398"/>
                </a:lnTo>
                <a:lnTo>
                  <a:pt x="0" y="292441"/>
                </a:lnTo>
                <a:lnTo>
                  <a:pt x="123169" y="168699"/>
                </a:lnTo>
                <a:lnTo>
                  <a:pt x="0" y="44957"/>
                </a:lnTo>
                <a:close/>
                <a:moveTo>
                  <a:pt x="272066" y="168699"/>
                </a:moveTo>
                <a:lnTo>
                  <a:pt x="148897" y="292441"/>
                </a:lnTo>
                <a:lnTo>
                  <a:pt x="194066" y="337383"/>
                </a:lnTo>
                <a:lnTo>
                  <a:pt x="361950" y="168699"/>
                </a:lnTo>
                <a:lnTo>
                  <a:pt x="194066" y="0"/>
                </a:lnTo>
                <a:lnTo>
                  <a:pt x="148897" y="44942"/>
                </a:lnTo>
                <a:lnTo>
                  <a:pt x="272066" y="168699"/>
                </a:lnTo>
                <a:close/>
              </a:path>
            </a:pathLst>
          </a:custGeom>
          <a:solidFill>
            <a:srgbClr val="B2B8C5"/>
          </a:solidFill>
          <a:ln w="15081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B5A078-94FC-4DAD-9112-C06F4E2E3139}"/>
              </a:ext>
            </a:extLst>
          </p:cNvPr>
          <p:cNvSpPr/>
          <p:nvPr/>
        </p:nvSpPr>
        <p:spPr>
          <a:xfrm>
            <a:off x="3042924" y="4311962"/>
            <a:ext cx="5930342" cy="748800"/>
          </a:xfrm>
          <a:prstGeom prst="rect">
            <a:avLst/>
          </a:prstGeom>
          <a:solidFill>
            <a:schemeClr val="bg1"/>
          </a:solidFill>
          <a:ln>
            <a:solidFill>
              <a:srgbClr val="708B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7997" algn="ctr"/>
            <a:r>
              <a:rPr lang="en-US" altLang="ko-KR" sz="2000" b="1" spc="-100" dirty="0">
                <a:solidFill>
                  <a:srgbClr val="708B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Position-wise FFNN</a:t>
            </a:r>
            <a:r>
              <a:rPr lang="ko-KR" altLang="en-US" sz="2000" b="1" spc="-100" dirty="0">
                <a:solidFill>
                  <a:srgbClr val="708B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입력 값으로 전달하기 전 </a:t>
            </a:r>
            <a:endParaRPr lang="en-US" altLang="ko-KR" sz="2000" b="1" spc="-100" dirty="0">
              <a:solidFill>
                <a:srgbClr val="708B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7997" algn="ctr"/>
            <a:r>
              <a:rPr lang="en-US" altLang="ko-KR" sz="2000" b="1" spc="-100" dirty="0">
                <a:solidFill>
                  <a:srgbClr val="708B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Normalization</a:t>
            </a:r>
            <a:r>
              <a:rPr lang="ko-KR" altLang="en-US" sz="2000" b="1" spc="-100" dirty="0">
                <a:solidFill>
                  <a:srgbClr val="708B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수행함으로써 </a:t>
            </a:r>
            <a:r>
              <a:rPr lang="en-US" altLang="ko-KR" sz="2000" b="1" spc="-100" dirty="0">
                <a:solidFill>
                  <a:srgbClr val="D268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Over-fitting </a:t>
            </a:r>
            <a:r>
              <a:rPr lang="ko-KR" altLang="en-US" sz="2000" b="1" spc="-100" dirty="0">
                <a:solidFill>
                  <a:srgbClr val="D268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방지</a:t>
            </a:r>
          </a:p>
        </p:txBody>
      </p:sp>
    </p:spTree>
    <p:extLst>
      <p:ext uri="{BB962C8B-B14F-4D97-AF65-F5344CB8AC3E}">
        <p14:creationId xmlns:p14="http://schemas.microsoft.com/office/powerpoint/2010/main" val="2344397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71BC159-407F-4FA2-8EBD-4C2B1807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트랜스포머</a:t>
            </a:r>
            <a:r>
              <a:rPr lang="en-US" altLang="ko-KR" b="1" dirty="0"/>
              <a:t>(Transformer)</a:t>
            </a:r>
          </a:p>
        </p:txBody>
      </p:sp>
      <p:grpSp>
        <p:nvGrpSpPr>
          <p:cNvPr id="34" name="그룹 4">
            <a:extLst>
              <a:ext uri="{FF2B5EF4-FFF2-40B4-BE49-F238E27FC236}">
                <a16:creationId xmlns:a16="http://schemas.microsoft.com/office/drawing/2014/main" id="{D5602C12-30B4-4271-B415-08319FB3A68B}"/>
              </a:ext>
            </a:extLst>
          </p:cNvPr>
          <p:cNvGrpSpPr/>
          <p:nvPr/>
        </p:nvGrpSpPr>
        <p:grpSpPr>
          <a:xfrm>
            <a:off x="421715" y="713550"/>
            <a:ext cx="2621209" cy="461665"/>
            <a:chOff x="421714" y="859471"/>
            <a:chExt cx="2621209" cy="461666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EA89B9B-5BDF-4EC1-9755-D59FDA42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14" y="948788"/>
              <a:ext cx="209550" cy="2095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F07E60-5F78-4B22-B7D4-E93CE8CF76EB}"/>
                </a:ext>
              </a:extLst>
            </p:cNvPr>
            <p:cNvSpPr txBox="1"/>
            <p:nvPr/>
          </p:nvSpPr>
          <p:spPr>
            <a:xfrm>
              <a:off x="622067" y="859471"/>
              <a:ext cx="2420856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Add &amp; Normalize</a:t>
              </a:r>
            </a:p>
          </p:txBody>
        </p:sp>
      </p:grpSp>
      <p:grpSp>
        <p:nvGrpSpPr>
          <p:cNvPr id="9" name="그룹 12">
            <a:extLst>
              <a:ext uri="{FF2B5EF4-FFF2-40B4-BE49-F238E27FC236}">
                <a16:creationId xmlns:a16="http://schemas.microsoft.com/office/drawing/2014/main" id="{EF7B8FEE-F50B-45A2-A762-F928B3BE7BBE}"/>
              </a:ext>
            </a:extLst>
          </p:cNvPr>
          <p:cNvGrpSpPr/>
          <p:nvPr/>
        </p:nvGrpSpPr>
        <p:grpSpPr>
          <a:xfrm>
            <a:off x="432068" y="1222508"/>
            <a:ext cx="3100161" cy="461665"/>
            <a:chOff x="432066" y="1489213"/>
            <a:chExt cx="3100163" cy="46166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ED4139-C318-4758-9074-3437309C0F09}"/>
                </a:ext>
              </a:extLst>
            </p:cNvPr>
            <p:cNvSpPr txBox="1"/>
            <p:nvPr/>
          </p:nvSpPr>
          <p:spPr>
            <a:xfrm>
              <a:off x="710621" y="1489213"/>
              <a:ext cx="2821608" cy="46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Layer Normalization</a:t>
              </a:r>
            </a:p>
          </p:txBody>
        </p:sp>
        <p:sp>
          <p:nvSpPr>
            <p:cNvPr id="11" name="자유형: 도형 36">
              <a:extLst>
                <a:ext uri="{FF2B5EF4-FFF2-40B4-BE49-F238E27FC236}">
                  <a16:creationId xmlns:a16="http://schemas.microsoft.com/office/drawing/2014/main" id="{7DB63932-86F5-475E-A9C3-4FCB14E254BE}"/>
                </a:ext>
              </a:extLst>
            </p:cNvPr>
            <p:cNvSpPr/>
            <p:nvPr/>
          </p:nvSpPr>
          <p:spPr>
            <a:xfrm>
              <a:off x="432066" y="1655262"/>
              <a:ext cx="230934" cy="86481"/>
            </a:xfrm>
            <a:custGeom>
              <a:avLst/>
              <a:gdLst>
                <a:gd name="connsiteX0" fmla="*/ 0 w 230934"/>
                <a:gd name="connsiteY0" fmla="*/ 0 h 86481"/>
                <a:gd name="connsiteX1" fmla="*/ 169394 w 230934"/>
                <a:gd name="connsiteY1" fmla="*/ 0 h 86481"/>
                <a:gd name="connsiteX2" fmla="*/ 171800 w 230934"/>
                <a:gd name="connsiteY2" fmla="*/ 0 h 86481"/>
                <a:gd name="connsiteX3" fmla="*/ 230934 w 230934"/>
                <a:gd name="connsiteY3" fmla="*/ 0 h 86481"/>
                <a:gd name="connsiteX4" fmla="*/ 171800 w 230934"/>
                <a:gd name="connsiteY4" fmla="*/ 83100 h 86481"/>
                <a:gd name="connsiteX5" fmla="*/ 171800 w 230934"/>
                <a:gd name="connsiteY5" fmla="*/ 86481 h 86481"/>
                <a:gd name="connsiteX6" fmla="*/ 169394 w 230934"/>
                <a:gd name="connsiteY6" fmla="*/ 86481 h 86481"/>
                <a:gd name="connsiteX7" fmla="*/ 0 w 230934"/>
                <a:gd name="connsiteY7" fmla="*/ 86481 h 8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934" h="86481">
                  <a:moveTo>
                    <a:pt x="0" y="0"/>
                  </a:moveTo>
                  <a:lnTo>
                    <a:pt x="169394" y="0"/>
                  </a:lnTo>
                  <a:lnTo>
                    <a:pt x="171800" y="0"/>
                  </a:lnTo>
                  <a:lnTo>
                    <a:pt x="230934" y="0"/>
                  </a:lnTo>
                  <a:lnTo>
                    <a:pt x="171800" y="83100"/>
                  </a:lnTo>
                  <a:lnTo>
                    <a:pt x="171800" y="86481"/>
                  </a:lnTo>
                  <a:lnTo>
                    <a:pt x="169394" y="86481"/>
                  </a:lnTo>
                  <a:lnTo>
                    <a:pt x="0" y="86481"/>
                  </a:lnTo>
                  <a:close/>
                </a:path>
              </a:pathLst>
            </a:custGeom>
            <a:solidFill>
              <a:srgbClr val="5F5E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351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12" name="Picture 2" descr="https://jalammar.github.io/images/t/transformer_resideual_layer_norm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229" y="1731466"/>
            <a:ext cx="5068431" cy="47164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모서리가 둥근 직사각형 12"/>
          <p:cNvSpPr/>
          <p:nvPr/>
        </p:nvSpPr>
        <p:spPr>
          <a:xfrm flipH="1">
            <a:off x="3900991" y="3328192"/>
            <a:ext cx="4365713" cy="1095425"/>
          </a:xfrm>
          <a:prstGeom prst="roundRect">
            <a:avLst>
              <a:gd name="adj" fmla="val 16836"/>
            </a:avLst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solidFill>
              <a:srgbClr val="D26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6372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71BC159-407F-4FA2-8EBD-4C2B1807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트랜스포머</a:t>
            </a:r>
            <a:r>
              <a:rPr lang="en-US" altLang="ko-KR" b="1" dirty="0"/>
              <a:t>(Transformer)</a:t>
            </a:r>
          </a:p>
        </p:txBody>
      </p:sp>
      <p:grpSp>
        <p:nvGrpSpPr>
          <p:cNvPr id="34" name="그룹 4">
            <a:extLst>
              <a:ext uri="{FF2B5EF4-FFF2-40B4-BE49-F238E27FC236}">
                <a16:creationId xmlns:a16="http://schemas.microsoft.com/office/drawing/2014/main" id="{D5602C12-30B4-4271-B415-08319FB3A68B}"/>
              </a:ext>
            </a:extLst>
          </p:cNvPr>
          <p:cNvGrpSpPr/>
          <p:nvPr/>
        </p:nvGrpSpPr>
        <p:grpSpPr>
          <a:xfrm>
            <a:off x="421715" y="713550"/>
            <a:ext cx="6320939" cy="461665"/>
            <a:chOff x="421714" y="859471"/>
            <a:chExt cx="6320939" cy="461666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EA89B9B-5BDF-4EC1-9755-D59FDA42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14" y="948788"/>
              <a:ext cx="209550" cy="2095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F07E60-5F78-4B22-B7D4-E93CE8CF76EB}"/>
                </a:ext>
              </a:extLst>
            </p:cNvPr>
            <p:cNvSpPr txBox="1"/>
            <p:nvPr/>
          </p:nvSpPr>
          <p:spPr>
            <a:xfrm>
              <a:off x="622067" y="859471"/>
              <a:ext cx="6120586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0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Decoder</a:t>
              </a:r>
              <a:r>
                <a:rPr lang="ko-KR" altLang="en-US" sz="2400" b="1" spc="-10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</a:t>
              </a:r>
              <a:r>
                <a:rPr lang="en-US" altLang="ko-KR" sz="2400" b="1" spc="-10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Masked Multi-head Self Attention </a:t>
              </a:r>
              <a:endParaRPr lang="en-US" altLang="ko-KR" sz="2400" b="1" spc="-100" dirty="0">
                <a:solidFill>
                  <a:srgbClr val="383C5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" name="그룹 12">
            <a:extLst>
              <a:ext uri="{FF2B5EF4-FFF2-40B4-BE49-F238E27FC236}">
                <a16:creationId xmlns:a16="http://schemas.microsoft.com/office/drawing/2014/main" id="{EF7B8FEE-F50B-45A2-A762-F928B3BE7BBE}"/>
              </a:ext>
            </a:extLst>
          </p:cNvPr>
          <p:cNvGrpSpPr/>
          <p:nvPr/>
        </p:nvGrpSpPr>
        <p:grpSpPr>
          <a:xfrm>
            <a:off x="432068" y="1222508"/>
            <a:ext cx="4143716" cy="461665"/>
            <a:chOff x="432066" y="1489213"/>
            <a:chExt cx="4143716" cy="46166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ED4139-C318-4758-9074-3437309C0F09}"/>
                </a:ext>
              </a:extLst>
            </p:cNvPr>
            <p:cNvSpPr txBox="1"/>
            <p:nvPr/>
          </p:nvSpPr>
          <p:spPr>
            <a:xfrm>
              <a:off x="710621" y="1489213"/>
              <a:ext cx="3865161" cy="46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0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Decoder</a:t>
              </a:r>
              <a:r>
                <a:rPr lang="ko-KR" altLang="en-US" sz="2400" b="1" spc="-10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</a:t>
              </a:r>
              <a:r>
                <a:rPr lang="en-US" altLang="ko-KR" sz="2400" b="1" spc="-10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look-ahead mask</a:t>
              </a:r>
              <a:endParaRPr lang="en-US" altLang="ko-KR" sz="2400" b="1" spc="-100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자유형: 도형 36">
              <a:extLst>
                <a:ext uri="{FF2B5EF4-FFF2-40B4-BE49-F238E27FC236}">
                  <a16:creationId xmlns:a16="http://schemas.microsoft.com/office/drawing/2014/main" id="{7DB63932-86F5-475E-A9C3-4FCB14E254BE}"/>
                </a:ext>
              </a:extLst>
            </p:cNvPr>
            <p:cNvSpPr/>
            <p:nvPr/>
          </p:nvSpPr>
          <p:spPr>
            <a:xfrm>
              <a:off x="432066" y="1655262"/>
              <a:ext cx="230934" cy="86481"/>
            </a:xfrm>
            <a:custGeom>
              <a:avLst/>
              <a:gdLst>
                <a:gd name="connsiteX0" fmla="*/ 0 w 230934"/>
                <a:gd name="connsiteY0" fmla="*/ 0 h 86481"/>
                <a:gd name="connsiteX1" fmla="*/ 169394 w 230934"/>
                <a:gd name="connsiteY1" fmla="*/ 0 h 86481"/>
                <a:gd name="connsiteX2" fmla="*/ 171800 w 230934"/>
                <a:gd name="connsiteY2" fmla="*/ 0 h 86481"/>
                <a:gd name="connsiteX3" fmla="*/ 230934 w 230934"/>
                <a:gd name="connsiteY3" fmla="*/ 0 h 86481"/>
                <a:gd name="connsiteX4" fmla="*/ 171800 w 230934"/>
                <a:gd name="connsiteY4" fmla="*/ 83100 h 86481"/>
                <a:gd name="connsiteX5" fmla="*/ 171800 w 230934"/>
                <a:gd name="connsiteY5" fmla="*/ 86481 h 86481"/>
                <a:gd name="connsiteX6" fmla="*/ 169394 w 230934"/>
                <a:gd name="connsiteY6" fmla="*/ 86481 h 86481"/>
                <a:gd name="connsiteX7" fmla="*/ 0 w 230934"/>
                <a:gd name="connsiteY7" fmla="*/ 86481 h 8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934" h="86481">
                  <a:moveTo>
                    <a:pt x="0" y="0"/>
                  </a:moveTo>
                  <a:lnTo>
                    <a:pt x="169394" y="0"/>
                  </a:lnTo>
                  <a:lnTo>
                    <a:pt x="171800" y="0"/>
                  </a:lnTo>
                  <a:lnTo>
                    <a:pt x="230934" y="0"/>
                  </a:lnTo>
                  <a:lnTo>
                    <a:pt x="171800" y="83100"/>
                  </a:lnTo>
                  <a:lnTo>
                    <a:pt x="171800" y="86481"/>
                  </a:lnTo>
                  <a:lnTo>
                    <a:pt x="169394" y="86481"/>
                  </a:lnTo>
                  <a:lnTo>
                    <a:pt x="0" y="86481"/>
                  </a:lnTo>
                  <a:close/>
                </a:path>
              </a:pathLst>
            </a:custGeom>
            <a:solidFill>
              <a:srgbClr val="5F5E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351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14" name="그림 13"/>
          <p:cNvPicPr/>
          <p:nvPr/>
        </p:nvPicPr>
        <p:blipFill>
          <a:blip r:embed="rId3"/>
          <a:stretch>
            <a:fillRect/>
          </a:stretch>
        </p:blipFill>
        <p:spPr>
          <a:xfrm>
            <a:off x="2436138" y="1880626"/>
            <a:ext cx="6694415" cy="4479833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 flipH="1">
            <a:off x="6113030" y="4793922"/>
            <a:ext cx="2909945" cy="793331"/>
          </a:xfrm>
          <a:prstGeom prst="roundRect">
            <a:avLst>
              <a:gd name="adj" fmla="val 16836"/>
            </a:avLst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solidFill>
              <a:srgbClr val="D26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0825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71BC159-407F-4FA2-8EBD-4C2B1807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트랜스포머</a:t>
            </a:r>
            <a:r>
              <a:rPr lang="en-US" altLang="ko-KR" b="1" dirty="0"/>
              <a:t>(Transformer)</a:t>
            </a:r>
          </a:p>
        </p:txBody>
      </p:sp>
      <p:grpSp>
        <p:nvGrpSpPr>
          <p:cNvPr id="34" name="그룹 4">
            <a:extLst>
              <a:ext uri="{FF2B5EF4-FFF2-40B4-BE49-F238E27FC236}">
                <a16:creationId xmlns:a16="http://schemas.microsoft.com/office/drawing/2014/main" id="{D5602C12-30B4-4271-B415-08319FB3A68B}"/>
              </a:ext>
            </a:extLst>
          </p:cNvPr>
          <p:cNvGrpSpPr/>
          <p:nvPr/>
        </p:nvGrpSpPr>
        <p:grpSpPr>
          <a:xfrm>
            <a:off x="421715" y="713550"/>
            <a:ext cx="6320939" cy="461665"/>
            <a:chOff x="421714" y="859471"/>
            <a:chExt cx="6320939" cy="461666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EA89B9B-5BDF-4EC1-9755-D59FDA42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14" y="948788"/>
              <a:ext cx="209550" cy="2095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F07E60-5F78-4B22-B7D4-E93CE8CF76EB}"/>
                </a:ext>
              </a:extLst>
            </p:cNvPr>
            <p:cNvSpPr txBox="1"/>
            <p:nvPr/>
          </p:nvSpPr>
          <p:spPr>
            <a:xfrm>
              <a:off x="622067" y="859471"/>
              <a:ext cx="6120586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0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Decoder</a:t>
              </a:r>
              <a:r>
                <a:rPr lang="ko-KR" altLang="en-US" sz="2400" b="1" spc="-10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</a:t>
              </a:r>
              <a:r>
                <a:rPr lang="en-US" altLang="ko-KR" sz="2400" b="1" spc="-10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Masked Multi-head Self Attention </a:t>
              </a:r>
              <a:endParaRPr lang="en-US" altLang="ko-KR" sz="2400" b="1" spc="-100" dirty="0">
                <a:solidFill>
                  <a:srgbClr val="383C5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" name="그룹 12">
            <a:extLst>
              <a:ext uri="{FF2B5EF4-FFF2-40B4-BE49-F238E27FC236}">
                <a16:creationId xmlns:a16="http://schemas.microsoft.com/office/drawing/2014/main" id="{EF7B8FEE-F50B-45A2-A762-F928B3BE7BBE}"/>
              </a:ext>
            </a:extLst>
          </p:cNvPr>
          <p:cNvGrpSpPr/>
          <p:nvPr/>
        </p:nvGrpSpPr>
        <p:grpSpPr>
          <a:xfrm>
            <a:off x="432068" y="1222508"/>
            <a:ext cx="4143716" cy="461665"/>
            <a:chOff x="432066" y="1489213"/>
            <a:chExt cx="4143716" cy="46166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ED4139-C318-4758-9074-3437309C0F09}"/>
                </a:ext>
              </a:extLst>
            </p:cNvPr>
            <p:cNvSpPr txBox="1"/>
            <p:nvPr/>
          </p:nvSpPr>
          <p:spPr>
            <a:xfrm>
              <a:off x="710621" y="1489213"/>
              <a:ext cx="3865161" cy="46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0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Decoder</a:t>
              </a:r>
              <a:r>
                <a:rPr lang="ko-KR" altLang="en-US" sz="2400" b="1" spc="-10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</a:t>
              </a:r>
              <a:r>
                <a:rPr lang="en-US" altLang="ko-KR" sz="2400" b="1" spc="-10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look-ahead mask</a:t>
              </a:r>
              <a:endParaRPr lang="en-US" altLang="ko-KR" sz="2400" b="1" spc="-100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자유형: 도형 36">
              <a:extLst>
                <a:ext uri="{FF2B5EF4-FFF2-40B4-BE49-F238E27FC236}">
                  <a16:creationId xmlns:a16="http://schemas.microsoft.com/office/drawing/2014/main" id="{7DB63932-86F5-475E-A9C3-4FCB14E254BE}"/>
                </a:ext>
              </a:extLst>
            </p:cNvPr>
            <p:cNvSpPr/>
            <p:nvPr/>
          </p:nvSpPr>
          <p:spPr>
            <a:xfrm>
              <a:off x="432066" y="1655262"/>
              <a:ext cx="230934" cy="86481"/>
            </a:xfrm>
            <a:custGeom>
              <a:avLst/>
              <a:gdLst>
                <a:gd name="connsiteX0" fmla="*/ 0 w 230934"/>
                <a:gd name="connsiteY0" fmla="*/ 0 h 86481"/>
                <a:gd name="connsiteX1" fmla="*/ 169394 w 230934"/>
                <a:gd name="connsiteY1" fmla="*/ 0 h 86481"/>
                <a:gd name="connsiteX2" fmla="*/ 171800 w 230934"/>
                <a:gd name="connsiteY2" fmla="*/ 0 h 86481"/>
                <a:gd name="connsiteX3" fmla="*/ 230934 w 230934"/>
                <a:gd name="connsiteY3" fmla="*/ 0 h 86481"/>
                <a:gd name="connsiteX4" fmla="*/ 171800 w 230934"/>
                <a:gd name="connsiteY4" fmla="*/ 83100 h 86481"/>
                <a:gd name="connsiteX5" fmla="*/ 171800 w 230934"/>
                <a:gd name="connsiteY5" fmla="*/ 86481 h 86481"/>
                <a:gd name="connsiteX6" fmla="*/ 169394 w 230934"/>
                <a:gd name="connsiteY6" fmla="*/ 86481 h 86481"/>
                <a:gd name="connsiteX7" fmla="*/ 0 w 230934"/>
                <a:gd name="connsiteY7" fmla="*/ 86481 h 8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934" h="86481">
                  <a:moveTo>
                    <a:pt x="0" y="0"/>
                  </a:moveTo>
                  <a:lnTo>
                    <a:pt x="169394" y="0"/>
                  </a:lnTo>
                  <a:lnTo>
                    <a:pt x="171800" y="0"/>
                  </a:lnTo>
                  <a:lnTo>
                    <a:pt x="230934" y="0"/>
                  </a:lnTo>
                  <a:lnTo>
                    <a:pt x="171800" y="83100"/>
                  </a:lnTo>
                  <a:lnTo>
                    <a:pt x="171800" y="86481"/>
                  </a:lnTo>
                  <a:lnTo>
                    <a:pt x="169394" y="86481"/>
                  </a:lnTo>
                  <a:lnTo>
                    <a:pt x="0" y="86481"/>
                  </a:lnTo>
                  <a:close/>
                </a:path>
              </a:pathLst>
            </a:custGeom>
            <a:solidFill>
              <a:srgbClr val="5F5E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351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3C27BD-6AE4-48ED-8824-54D01783FCB2}"/>
              </a:ext>
            </a:extLst>
          </p:cNvPr>
          <p:cNvSpPr/>
          <p:nvPr/>
        </p:nvSpPr>
        <p:spPr>
          <a:xfrm>
            <a:off x="1941158" y="2097321"/>
            <a:ext cx="8388054" cy="3244174"/>
          </a:xfrm>
          <a:prstGeom prst="rect">
            <a:avLst/>
          </a:prstGeom>
          <a:solidFill>
            <a:srgbClr val="D26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615B25-9C13-414E-8A86-78452BC5F7EA}"/>
              </a:ext>
            </a:extLst>
          </p:cNvPr>
          <p:cNvSpPr/>
          <p:nvPr/>
        </p:nvSpPr>
        <p:spPr>
          <a:xfrm>
            <a:off x="2012226" y="2554574"/>
            <a:ext cx="8247878" cy="2703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2000" b="1" spc="-100" dirty="0">
              <a:solidFill>
                <a:srgbClr val="58585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2C30AC-EC04-47FD-AF93-E2AD872650CB}"/>
              </a:ext>
            </a:extLst>
          </p:cNvPr>
          <p:cNvSpPr/>
          <p:nvPr/>
        </p:nvSpPr>
        <p:spPr>
          <a:xfrm>
            <a:off x="1941158" y="2154464"/>
            <a:ext cx="83880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look-ahead mask</a:t>
            </a:r>
            <a:r>
              <a:rPr lang="ko-KR" altLang="en-US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란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8FA918-7F4A-4D97-AEF3-C15F7DB6AC6C}"/>
              </a:ext>
            </a:extLst>
          </p:cNvPr>
          <p:cNvSpPr txBox="1">
            <a:spLocks/>
          </p:cNvSpPr>
          <p:nvPr/>
        </p:nvSpPr>
        <p:spPr>
          <a:xfrm>
            <a:off x="2108022" y="3407864"/>
            <a:ext cx="805431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buClr>
                <a:srgbClr val="1C2B53"/>
              </a:buClr>
              <a:buSzPct val="70000"/>
            </a:pPr>
            <a:r>
              <a:rPr lang="en-US" altLang="ko-KR" sz="2000" b="1" spc="-100">
                <a:solidFill>
                  <a:srgbClr val="708B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RNN </a:t>
            </a:r>
            <a:r>
              <a:rPr lang="ko-KR" altLang="en-US" sz="2000" b="1" spc="-100">
                <a:solidFill>
                  <a:srgbClr val="708B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계열의 신경망은 </a:t>
            </a:r>
            <a:r>
              <a:rPr lang="ko-KR" altLang="en-US" sz="2000" b="1" spc="-10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단어를 매 시점마다 순차적으로 입력</a:t>
            </a:r>
            <a:endParaRPr lang="en-US" altLang="ko-KR" sz="2000" b="1" spc="-100">
              <a:solidFill>
                <a:srgbClr val="58585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>
              <a:buClr>
                <a:srgbClr val="1C2B53"/>
              </a:buClr>
              <a:buSzPct val="70000"/>
            </a:pPr>
            <a:r>
              <a:rPr lang="ko-KR" altLang="en-US" sz="2000" b="1" spc="-100">
                <a:solidFill>
                  <a:srgbClr val="708B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단어 예측에 현재 시점을 포함한 이전 시점에 입력된 단어들만 참고</a:t>
            </a:r>
            <a:endParaRPr lang="en-US" altLang="ko-KR" sz="2000" b="1" spc="-100">
              <a:solidFill>
                <a:srgbClr val="708B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>
              <a:buClr>
                <a:srgbClr val="1C2B53"/>
              </a:buClr>
              <a:buSzPct val="70000"/>
            </a:pPr>
            <a:endParaRPr lang="en-US" altLang="ko-KR" sz="2000" b="1" spc="-100">
              <a:solidFill>
                <a:srgbClr val="58585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>
              <a:buClr>
                <a:srgbClr val="1C2B53"/>
              </a:buClr>
              <a:buSzPct val="70000"/>
            </a:pPr>
            <a:r>
              <a:rPr lang="ko-KR" altLang="en-US" sz="2000" b="1" spc="-100">
                <a:solidFill>
                  <a:srgbClr val="708B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트랜스포머</a:t>
            </a:r>
            <a:r>
              <a:rPr lang="ko-KR" altLang="en-US" sz="2000" b="1" spc="-10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문장 행렬로 입력을 한 번에 받으므로 현재 시점의 단어를 예측하고자 할 때</a:t>
            </a:r>
            <a:r>
              <a:rPr lang="en-US" altLang="ko-KR" sz="2000" b="1" spc="-10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spc="-100">
                <a:solidFill>
                  <a:srgbClr val="708B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문장 행렬로부터 미래 시점의 단어까지도 참조 </a:t>
            </a:r>
            <a:endParaRPr lang="en-US" altLang="ko-KR" sz="2000" b="1" spc="-100">
              <a:solidFill>
                <a:srgbClr val="708B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그래픽 14">
            <a:extLst>
              <a:ext uri="{FF2B5EF4-FFF2-40B4-BE49-F238E27FC236}">
                <a16:creationId xmlns:a16="http://schemas.microsoft.com/office/drawing/2014/main" id="{D199D527-ACBA-42D2-833D-990F934A22F2}"/>
              </a:ext>
            </a:extLst>
          </p:cNvPr>
          <p:cNvSpPr/>
          <p:nvPr/>
        </p:nvSpPr>
        <p:spPr>
          <a:xfrm rot="5400000">
            <a:off x="5954207" y="5407564"/>
            <a:ext cx="361951" cy="337397"/>
          </a:xfrm>
          <a:custGeom>
            <a:avLst/>
            <a:gdLst>
              <a:gd name="connsiteX0" fmla="*/ 0 w 361950"/>
              <a:gd name="connsiteY0" fmla="*/ 44957 h 337397"/>
              <a:gd name="connsiteX1" fmla="*/ 45168 w 361950"/>
              <a:gd name="connsiteY1" fmla="*/ 15 h 337397"/>
              <a:gd name="connsiteX2" fmla="*/ 213053 w 361950"/>
              <a:gd name="connsiteY2" fmla="*/ 168699 h 337397"/>
              <a:gd name="connsiteX3" fmla="*/ 45168 w 361950"/>
              <a:gd name="connsiteY3" fmla="*/ 337398 h 337397"/>
              <a:gd name="connsiteX4" fmla="*/ 0 w 361950"/>
              <a:gd name="connsiteY4" fmla="*/ 292441 h 337397"/>
              <a:gd name="connsiteX5" fmla="*/ 123169 w 361950"/>
              <a:gd name="connsiteY5" fmla="*/ 168699 h 337397"/>
              <a:gd name="connsiteX6" fmla="*/ 0 w 361950"/>
              <a:gd name="connsiteY6" fmla="*/ 44957 h 337397"/>
              <a:gd name="connsiteX7" fmla="*/ 272066 w 361950"/>
              <a:gd name="connsiteY7" fmla="*/ 168699 h 337397"/>
              <a:gd name="connsiteX8" fmla="*/ 148897 w 361950"/>
              <a:gd name="connsiteY8" fmla="*/ 292441 h 337397"/>
              <a:gd name="connsiteX9" fmla="*/ 194066 w 361950"/>
              <a:gd name="connsiteY9" fmla="*/ 337383 h 337397"/>
              <a:gd name="connsiteX10" fmla="*/ 361950 w 361950"/>
              <a:gd name="connsiteY10" fmla="*/ 168699 h 337397"/>
              <a:gd name="connsiteX11" fmla="*/ 194066 w 361950"/>
              <a:gd name="connsiteY11" fmla="*/ 0 h 337397"/>
              <a:gd name="connsiteX12" fmla="*/ 148897 w 361950"/>
              <a:gd name="connsiteY12" fmla="*/ 44942 h 337397"/>
              <a:gd name="connsiteX13" fmla="*/ 272066 w 361950"/>
              <a:gd name="connsiteY13" fmla="*/ 168699 h 337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1950" h="337397">
                <a:moveTo>
                  <a:pt x="0" y="44957"/>
                </a:moveTo>
                <a:lnTo>
                  <a:pt x="45168" y="15"/>
                </a:lnTo>
                <a:lnTo>
                  <a:pt x="213053" y="168699"/>
                </a:lnTo>
                <a:lnTo>
                  <a:pt x="45168" y="337398"/>
                </a:lnTo>
                <a:lnTo>
                  <a:pt x="0" y="292441"/>
                </a:lnTo>
                <a:lnTo>
                  <a:pt x="123169" y="168699"/>
                </a:lnTo>
                <a:lnTo>
                  <a:pt x="0" y="44957"/>
                </a:lnTo>
                <a:close/>
                <a:moveTo>
                  <a:pt x="272066" y="168699"/>
                </a:moveTo>
                <a:lnTo>
                  <a:pt x="148897" y="292441"/>
                </a:lnTo>
                <a:lnTo>
                  <a:pt x="194066" y="337383"/>
                </a:lnTo>
                <a:lnTo>
                  <a:pt x="361950" y="168699"/>
                </a:lnTo>
                <a:lnTo>
                  <a:pt x="194066" y="0"/>
                </a:lnTo>
                <a:lnTo>
                  <a:pt x="148897" y="44942"/>
                </a:lnTo>
                <a:lnTo>
                  <a:pt x="272066" y="168699"/>
                </a:lnTo>
                <a:close/>
              </a:path>
            </a:pathLst>
          </a:custGeom>
          <a:solidFill>
            <a:srgbClr val="B2B8C5"/>
          </a:solidFill>
          <a:ln w="15081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B5A078-94FC-4DAD-9112-C06F4E2E3139}"/>
              </a:ext>
            </a:extLst>
          </p:cNvPr>
          <p:cNvSpPr/>
          <p:nvPr/>
        </p:nvSpPr>
        <p:spPr>
          <a:xfrm>
            <a:off x="3173608" y="5850453"/>
            <a:ext cx="5923150" cy="748800"/>
          </a:xfrm>
          <a:prstGeom prst="rect">
            <a:avLst/>
          </a:prstGeom>
          <a:solidFill>
            <a:schemeClr val="bg1"/>
          </a:solidFill>
          <a:ln>
            <a:solidFill>
              <a:srgbClr val="708B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7997" algn="ctr"/>
            <a:r>
              <a:rPr lang="ko-KR" altLang="en-US" sz="2000" b="1" spc="-100">
                <a:solidFill>
                  <a:srgbClr val="708B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디코더에서는 현재 시점의 예측 시 </a:t>
            </a:r>
            <a:endParaRPr lang="en-US" altLang="ko-KR" sz="2000" b="1" spc="-100">
              <a:solidFill>
                <a:srgbClr val="708B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7997" algn="ctr"/>
            <a:r>
              <a:rPr lang="ko-KR" altLang="en-US" sz="2000" b="1" spc="-100">
                <a:solidFill>
                  <a:srgbClr val="D268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시점보다 미래에 있는 단어들을 참조 방지</a:t>
            </a:r>
            <a:endParaRPr lang="ko-KR" altLang="en-US" sz="2000" b="1" spc="-100" dirty="0">
              <a:solidFill>
                <a:srgbClr val="D268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DF3361-E18E-4540-8D95-25B704D731E7}"/>
              </a:ext>
            </a:extLst>
          </p:cNvPr>
          <p:cNvSpPr/>
          <p:nvPr/>
        </p:nvSpPr>
        <p:spPr>
          <a:xfrm>
            <a:off x="2338719" y="2819907"/>
            <a:ext cx="7592924" cy="400110"/>
          </a:xfrm>
          <a:prstGeom prst="rect">
            <a:avLst/>
          </a:prstGeom>
          <a:solidFill>
            <a:srgbClr val="708BC6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미래 참조를 방지하기 위한 </a:t>
            </a:r>
            <a:r>
              <a:rPr lang="en-US" altLang="ko-KR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masking </a:t>
            </a:r>
            <a:r>
              <a:rPr lang="ko-KR" altLang="en-US" sz="20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기법</a:t>
            </a:r>
            <a:endParaRPr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066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71BC159-407F-4FA2-8EBD-4C2B1807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트랜스포머</a:t>
            </a:r>
            <a:r>
              <a:rPr lang="en-US" altLang="ko-KR" b="1" dirty="0"/>
              <a:t>(Transformer)</a:t>
            </a:r>
          </a:p>
        </p:txBody>
      </p:sp>
      <p:grpSp>
        <p:nvGrpSpPr>
          <p:cNvPr id="34" name="그룹 4">
            <a:extLst>
              <a:ext uri="{FF2B5EF4-FFF2-40B4-BE49-F238E27FC236}">
                <a16:creationId xmlns:a16="http://schemas.microsoft.com/office/drawing/2014/main" id="{D5602C12-30B4-4271-B415-08319FB3A68B}"/>
              </a:ext>
            </a:extLst>
          </p:cNvPr>
          <p:cNvGrpSpPr/>
          <p:nvPr/>
        </p:nvGrpSpPr>
        <p:grpSpPr>
          <a:xfrm>
            <a:off x="421715" y="713550"/>
            <a:ext cx="6320939" cy="461665"/>
            <a:chOff x="421714" y="859471"/>
            <a:chExt cx="6320939" cy="461666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EA89B9B-5BDF-4EC1-9755-D59FDA42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14" y="948788"/>
              <a:ext cx="209550" cy="2095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F07E60-5F78-4B22-B7D4-E93CE8CF76EB}"/>
                </a:ext>
              </a:extLst>
            </p:cNvPr>
            <p:cNvSpPr txBox="1"/>
            <p:nvPr/>
          </p:nvSpPr>
          <p:spPr>
            <a:xfrm>
              <a:off x="622067" y="859471"/>
              <a:ext cx="6120586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0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Decoder</a:t>
              </a:r>
              <a:r>
                <a:rPr lang="ko-KR" altLang="en-US" sz="2400" b="1" spc="-10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</a:t>
              </a:r>
              <a:r>
                <a:rPr lang="en-US" altLang="ko-KR" sz="2400" b="1" spc="-10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Masked Multi-head Self Attention </a:t>
              </a:r>
              <a:endParaRPr lang="en-US" altLang="ko-KR" sz="2400" b="1" spc="-100" dirty="0">
                <a:solidFill>
                  <a:srgbClr val="383C5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" name="그룹 12">
            <a:extLst>
              <a:ext uri="{FF2B5EF4-FFF2-40B4-BE49-F238E27FC236}">
                <a16:creationId xmlns:a16="http://schemas.microsoft.com/office/drawing/2014/main" id="{EF7B8FEE-F50B-45A2-A762-F928B3BE7BBE}"/>
              </a:ext>
            </a:extLst>
          </p:cNvPr>
          <p:cNvGrpSpPr/>
          <p:nvPr/>
        </p:nvGrpSpPr>
        <p:grpSpPr>
          <a:xfrm>
            <a:off x="432068" y="1222508"/>
            <a:ext cx="4143716" cy="461665"/>
            <a:chOff x="432066" y="1489213"/>
            <a:chExt cx="4143716" cy="46166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ED4139-C318-4758-9074-3437309C0F09}"/>
                </a:ext>
              </a:extLst>
            </p:cNvPr>
            <p:cNvSpPr txBox="1"/>
            <p:nvPr/>
          </p:nvSpPr>
          <p:spPr>
            <a:xfrm>
              <a:off x="710621" y="1489213"/>
              <a:ext cx="3865161" cy="46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0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Decoder</a:t>
              </a:r>
              <a:r>
                <a:rPr lang="ko-KR" altLang="en-US" sz="2400" b="1" spc="-10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</a:t>
              </a:r>
              <a:r>
                <a:rPr lang="en-US" altLang="ko-KR" sz="2400" b="1" spc="-10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look-ahead mask</a:t>
              </a:r>
              <a:endParaRPr lang="en-US" altLang="ko-KR" sz="2400" b="1" spc="-100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자유형: 도형 36">
              <a:extLst>
                <a:ext uri="{FF2B5EF4-FFF2-40B4-BE49-F238E27FC236}">
                  <a16:creationId xmlns:a16="http://schemas.microsoft.com/office/drawing/2014/main" id="{7DB63932-86F5-475E-A9C3-4FCB14E254BE}"/>
                </a:ext>
              </a:extLst>
            </p:cNvPr>
            <p:cNvSpPr/>
            <p:nvPr/>
          </p:nvSpPr>
          <p:spPr>
            <a:xfrm>
              <a:off x="432066" y="1655262"/>
              <a:ext cx="230934" cy="86481"/>
            </a:xfrm>
            <a:custGeom>
              <a:avLst/>
              <a:gdLst>
                <a:gd name="connsiteX0" fmla="*/ 0 w 230934"/>
                <a:gd name="connsiteY0" fmla="*/ 0 h 86481"/>
                <a:gd name="connsiteX1" fmla="*/ 169394 w 230934"/>
                <a:gd name="connsiteY1" fmla="*/ 0 h 86481"/>
                <a:gd name="connsiteX2" fmla="*/ 171800 w 230934"/>
                <a:gd name="connsiteY2" fmla="*/ 0 h 86481"/>
                <a:gd name="connsiteX3" fmla="*/ 230934 w 230934"/>
                <a:gd name="connsiteY3" fmla="*/ 0 h 86481"/>
                <a:gd name="connsiteX4" fmla="*/ 171800 w 230934"/>
                <a:gd name="connsiteY4" fmla="*/ 83100 h 86481"/>
                <a:gd name="connsiteX5" fmla="*/ 171800 w 230934"/>
                <a:gd name="connsiteY5" fmla="*/ 86481 h 86481"/>
                <a:gd name="connsiteX6" fmla="*/ 169394 w 230934"/>
                <a:gd name="connsiteY6" fmla="*/ 86481 h 86481"/>
                <a:gd name="connsiteX7" fmla="*/ 0 w 230934"/>
                <a:gd name="connsiteY7" fmla="*/ 86481 h 8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934" h="86481">
                  <a:moveTo>
                    <a:pt x="0" y="0"/>
                  </a:moveTo>
                  <a:lnTo>
                    <a:pt x="169394" y="0"/>
                  </a:lnTo>
                  <a:lnTo>
                    <a:pt x="171800" y="0"/>
                  </a:lnTo>
                  <a:lnTo>
                    <a:pt x="230934" y="0"/>
                  </a:lnTo>
                  <a:lnTo>
                    <a:pt x="171800" y="83100"/>
                  </a:lnTo>
                  <a:lnTo>
                    <a:pt x="171800" y="86481"/>
                  </a:lnTo>
                  <a:lnTo>
                    <a:pt x="169394" y="86481"/>
                  </a:lnTo>
                  <a:lnTo>
                    <a:pt x="0" y="86481"/>
                  </a:lnTo>
                  <a:close/>
                </a:path>
              </a:pathLst>
            </a:custGeom>
            <a:solidFill>
              <a:srgbClr val="5F5E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351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76" y="2166904"/>
            <a:ext cx="7245505" cy="22840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797" y="2166904"/>
            <a:ext cx="3561189" cy="2284073"/>
          </a:xfrm>
          <a:prstGeom prst="rect">
            <a:avLst/>
          </a:prstGeom>
        </p:spPr>
      </p:pic>
      <p:sp>
        <p:nvSpPr>
          <p:cNvPr id="22" name="그래픽 14">
            <a:extLst>
              <a:ext uri="{FF2B5EF4-FFF2-40B4-BE49-F238E27FC236}">
                <a16:creationId xmlns:a16="http://schemas.microsoft.com/office/drawing/2014/main" id="{D199D527-ACBA-42D2-833D-990F934A22F2}"/>
              </a:ext>
            </a:extLst>
          </p:cNvPr>
          <p:cNvSpPr/>
          <p:nvPr/>
        </p:nvSpPr>
        <p:spPr>
          <a:xfrm>
            <a:off x="7861313" y="3140241"/>
            <a:ext cx="361951" cy="337397"/>
          </a:xfrm>
          <a:custGeom>
            <a:avLst/>
            <a:gdLst>
              <a:gd name="connsiteX0" fmla="*/ 0 w 361950"/>
              <a:gd name="connsiteY0" fmla="*/ 44957 h 337397"/>
              <a:gd name="connsiteX1" fmla="*/ 45168 w 361950"/>
              <a:gd name="connsiteY1" fmla="*/ 15 h 337397"/>
              <a:gd name="connsiteX2" fmla="*/ 213053 w 361950"/>
              <a:gd name="connsiteY2" fmla="*/ 168699 h 337397"/>
              <a:gd name="connsiteX3" fmla="*/ 45168 w 361950"/>
              <a:gd name="connsiteY3" fmla="*/ 337398 h 337397"/>
              <a:gd name="connsiteX4" fmla="*/ 0 w 361950"/>
              <a:gd name="connsiteY4" fmla="*/ 292441 h 337397"/>
              <a:gd name="connsiteX5" fmla="*/ 123169 w 361950"/>
              <a:gd name="connsiteY5" fmla="*/ 168699 h 337397"/>
              <a:gd name="connsiteX6" fmla="*/ 0 w 361950"/>
              <a:gd name="connsiteY6" fmla="*/ 44957 h 337397"/>
              <a:gd name="connsiteX7" fmla="*/ 272066 w 361950"/>
              <a:gd name="connsiteY7" fmla="*/ 168699 h 337397"/>
              <a:gd name="connsiteX8" fmla="*/ 148897 w 361950"/>
              <a:gd name="connsiteY8" fmla="*/ 292441 h 337397"/>
              <a:gd name="connsiteX9" fmla="*/ 194066 w 361950"/>
              <a:gd name="connsiteY9" fmla="*/ 337383 h 337397"/>
              <a:gd name="connsiteX10" fmla="*/ 361950 w 361950"/>
              <a:gd name="connsiteY10" fmla="*/ 168699 h 337397"/>
              <a:gd name="connsiteX11" fmla="*/ 194066 w 361950"/>
              <a:gd name="connsiteY11" fmla="*/ 0 h 337397"/>
              <a:gd name="connsiteX12" fmla="*/ 148897 w 361950"/>
              <a:gd name="connsiteY12" fmla="*/ 44942 h 337397"/>
              <a:gd name="connsiteX13" fmla="*/ 272066 w 361950"/>
              <a:gd name="connsiteY13" fmla="*/ 168699 h 337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1950" h="337397">
                <a:moveTo>
                  <a:pt x="0" y="44957"/>
                </a:moveTo>
                <a:lnTo>
                  <a:pt x="45168" y="15"/>
                </a:lnTo>
                <a:lnTo>
                  <a:pt x="213053" y="168699"/>
                </a:lnTo>
                <a:lnTo>
                  <a:pt x="45168" y="337398"/>
                </a:lnTo>
                <a:lnTo>
                  <a:pt x="0" y="292441"/>
                </a:lnTo>
                <a:lnTo>
                  <a:pt x="123169" y="168699"/>
                </a:lnTo>
                <a:lnTo>
                  <a:pt x="0" y="44957"/>
                </a:lnTo>
                <a:close/>
                <a:moveTo>
                  <a:pt x="272066" y="168699"/>
                </a:moveTo>
                <a:lnTo>
                  <a:pt x="148897" y="292441"/>
                </a:lnTo>
                <a:lnTo>
                  <a:pt x="194066" y="337383"/>
                </a:lnTo>
                <a:lnTo>
                  <a:pt x="361950" y="168699"/>
                </a:lnTo>
                <a:lnTo>
                  <a:pt x="194066" y="0"/>
                </a:lnTo>
                <a:lnTo>
                  <a:pt x="148897" y="44942"/>
                </a:lnTo>
                <a:lnTo>
                  <a:pt x="272066" y="168699"/>
                </a:lnTo>
                <a:close/>
              </a:path>
            </a:pathLst>
          </a:custGeom>
          <a:solidFill>
            <a:srgbClr val="B2B8C5"/>
          </a:solidFill>
          <a:ln w="15081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717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71BC159-407F-4FA2-8EBD-4C2B1807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트랜스포머</a:t>
            </a:r>
            <a:r>
              <a:rPr lang="en-US" altLang="ko-KR" b="1" dirty="0"/>
              <a:t>(Transformer)</a:t>
            </a:r>
          </a:p>
        </p:txBody>
      </p:sp>
      <p:grpSp>
        <p:nvGrpSpPr>
          <p:cNvPr id="34" name="그룹 4">
            <a:extLst>
              <a:ext uri="{FF2B5EF4-FFF2-40B4-BE49-F238E27FC236}">
                <a16:creationId xmlns:a16="http://schemas.microsoft.com/office/drawing/2014/main" id="{D5602C12-30B4-4271-B415-08319FB3A68B}"/>
              </a:ext>
            </a:extLst>
          </p:cNvPr>
          <p:cNvGrpSpPr/>
          <p:nvPr/>
        </p:nvGrpSpPr>
        <p:grpSpPr>
          <a:xfrm>
            <a:off x="421715" y="713550"/>
            <a:ext cx="4299552" cy="461665"/>
            <a:chOff x="421714" y="859471"/>
            <a:chExt cx="4299552" cy="461666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EA89B9B-5BDF-4EC1-9755-D59FDA42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14" y="948788"/>
              <a:ext cx="209550" cy="2095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F07E60-5F78-4B22-B7D4-E93CE8CF76EB}"/>
                </a:ext>
              </a:extLst>
            </p:cNvPr>
            <p:cNvSpPr txBox="1"/>
            <p:nvPr/>
          </p:nvSpPr>
          <p:spPr>
            <a:xfrm>
              <a:off x="622067" y="859471"/>
              <a:ext cx="4099199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트랜스포머</a:t>
              </a:r>
              <a:r>
                <a:rPr lang="en-US" altLang="ko-KR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(Transformer) </a:t>
              </a:r>
              <a:r>
                <a:rPr lang="ko-KR" altLang="en-US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개요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516773" y="1452220"/>
            <a:ext cx="7871660" cy="4779340"/>
            <a:chOff x="1232579" y="1304303"/>
            <a:chExt cx="7871660" cy="4779340"/>
          </a:xfrm>
        </p:grpSpPr>
        <p:sp>
          <p:nvSpPr>
            <p:cNvPr id="41" name="직사각형 40"/>
            <p:cNvSpPr/>
            <p:nvPr/>
          </p:nvSpPr>
          <p:spPr>
            <a:xfrm>
              <a:off x="1232579" y="1304303"/>
              <a:ext cx="7871660" cy="4779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tl" rotWithShape="0">
                <a:srgbClr val="000000">
                  <a:alpha val="7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4" name="그림 1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494843" y="1376362"/>
              <a:ext cx="6965343" cy="47072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3FA1DDE7-8539-4F66-9E46-67E5C9D1C9D8}"/>
                    </a:ext>
                  </a:extLst>
                </p:cNvPr>
                <p:cNvSpPr/>
                <p:nvPr/>
              </p:nvSpPr>
              <p:spPr bwMode="auto">
                <a:xfrm>
                  <a:off x="1272334" y="4014873"/>
                  <a:ext cx="1656000" cy="3208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algn="r">
                    <a:spcAft>
                      <a:spcPts val="600"/>
                    </a:spcAft>
                  </a:pPr>
                  <a:r>
                    <a:rPr lang="en-US" altLang="ko-KR" sz="1400" b="1" dirty="0" err="1">
                      <a:solidFill>
                        <a:srgbClr val="42444F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num_layers</a:t>
                  </a:r>
                  <a:r>
                    <a:rPr lang="en-US" altLang="ko-KR" sz="1400" b="1" dirty="0">
                      <a:solidFill>
                        <a:srgbClr val="42444F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42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endParaRPr lang="en-US" altLang="ko-KR" sz="1400" b="1" dirty="0">
                    <a:solidFill>
                      <a:srgbClr val="5F5EA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3FA1DDE7-8539-4F66-9E46-67E5C9D1C9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72334" y="4014873"/>
                  <a:ext cx="1656000" cy="320800"/>
                </a:xfrm>
                <a:prstGeom prst="rect">
                  <a:avLst/>
                </a:prstGeom>
                <a:blipFill>
                  <a:blip r:embed="rId4"/>
                  <a:stretch>
                    <a:fillRect t="-1923" b="-19231"/>
                  </a:stretch>
                </a:blipFill>
                <a:ln w="28575">
                  <a:noFill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3FA1DDE7-8539-4F66-9E46-67E5C9D1C9D8}"/>
                    </a:ext>
                  </a:extLst>
                </p:cNvPr>
                <p:cNvSpPr/>
                <p:nvPr/>
              </p:nvSpPr>
              <p:spPr bwMode="auto">
                <a:xfrm>
                  <a:off x="7042597" y="3569601"/>
                  <a:ext cx="1656000" cy="3208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noFill/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rgbClr val="4244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ko-KR" sz="1400" b="1" dirty="0">
                      <a:solidFill>
                        <a:srgbClr val="42444F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 </a:t>
                  </a:r>
                  <a:r>
                    <a:rPr lang="en-US" altLang="ko-KR" sz="1400" b="1" dirty="0" err="1">
                      <a:solidFill>
                        <a:srgbClr val="42444F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num_layers</a:t>
                  </a:r>
                  <a:endParaRPr lang="en-US" altLang="ko-KR" sz="1400" b="1" dirty="0">
                    <a:solidFill>
                      <a:srgbClr val="5F5EA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 xmlns=""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3FA1DDE7-8539-4F66-9E46-67E5C9D1C9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42597" y="3569601"/>
                  <a:ext cx="1656000" cy="320800"/>
                </a:xfrm>
                <a:prstGeom prst="rect">
                  <a:avLst/>
                </a:prstGeom>
                <a:blipFill>
                  <a:blip r:embed="rId5"/>
                  <a:stretch>
                    <a:fillRect t="-1923" b="-19231"/>
                  </a:stretch>
                </a:blipFill>
                <a:ln w="28575">
                  <a:noFill/>
                  <a:headEnd type="none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직사각형 1"/>
            <p:cNvSpPr/>
            <p:nvPr/>
          </p:nvSpPr>
          <p:spPr>
            <a:xfrm>
              <a:off x="1457017" y="5048762"/>
              <a:ext cx="1190767" cy="340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FA1DDE7-8539-4F66-9E46-67E5C9D1C9D8}"/>
                </a:ext>
              </a:extLst>
            </p:cNvPr>
            <p:cNvSpPr/>
            <p:nvPr/>
          </p:nvSpPr>
          <p:spPr bwMode="auto">
            <a:xfrm>
              <a:off x="1359967" y="5020257"/>
              <a:ext cx="1440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rgbClr val="D2685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Encoder</a:t>
              </a:r>
            </a:p>
            <a:p>
              <a:pPr algn="ctr"/>
              <a:r>
                <a:rPr lang="en-US" altLang="ko-KR" sz="1400" b="1" dirty="0">
                  <a:solidFill>
                    <a:srgbClr val="D2685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Self-Attention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317646" y="4682302"/>
              <a:ext cx="1193810" cy="508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484419" y="4401694"/>
              <a:ext cx="1190767" cy="4480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FA1DDE7-8539-4F66-9E46-67E5C9D1C9D8}"/>
                </a:ext>
              </a:extLst>
            </p:cNvPr>
            <p:cNvSpPr/>
            <p:nvPr/>
          </p:nvSpPr>
          <p:spPr bwMode="auto">
            <a:xfrm>
              <a:off x="7261989" y="4476789"/>
              <a:ext cx="1764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rgbClr val="D2685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Masked Decoder</a:t>
              </a:r>
            </a:p>
            <a:p>
              <a:pPr algn="ctr"/>
              <a:r>
                <a:rPr lang="en-US" altLang="ko-KR" sz="1400" b="1" dirty="0">
                  <a:solidFill>
                    <a:srgbClr val="D2685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Self-Attention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223242" y="2430983"/>
              <a:ext cx="1371820" cy="340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518367" y="2802629"/>
              <a:ext cx="1371820" cy="340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FA1DDE7-8539-4F66-9E46-67E5C9D1C9D8}"/>
                </a:ext>
              </a:extLst>
            </p:cNvPr>
            <p:cNvSpPr/>
            <p:nvPr/>
          </p:nvSpPr>
          <p:spPr bwMode="auto">
            <a:xfrm>
              <a:off x="7150040" y="2486504"/>
              <a:ext cx="1764000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rgbClr val="D2685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Encoder-Decoder</a:t>
              </a:r>
            </a:p>
            <a:p>
              <a:pPr algn="ctr"/>
              <a:r>
                <a:rPr lang="en-US" altLang="ko-KR" sz="1400" b="1" dirty="0">
                  <a:solidFill>
                    <a:srgbClr val="D2685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Attention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540904" y="1428782"/>
              <a:ext cx="1190767" cy="4480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625290" y="1685635"/>
              <a:ext cx="1021996" cy="288000"/>
            </a:xfrm>
            <a:prstGeom prst="rect">
              <a:avLst/>
            </a:prstGeom>
            <a:solidFill>
              <a:srgbClr val="708BC6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Dense</a:t>
              </a:r>
              <a:endPara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625290" y="1376363"/>
              <a:ext cx="1021996" cy="288000"/>
            </a:xfrm>
            <a:prstGeom prst="rect">
              <a:avLst/>
            </a:prstGeom>
            <a:solidFill>
              <a:srgbClr val="D2685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Softmax</a:t>
              </a:r>
              <a:endPara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515622" y="2074474"/>
              <a:ext cx="1224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Add &amp; Norm</a:t>
              </a:r>
              <a:endParaRPr lang="ko-KR" altLang="en-US" sz="14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515622" y="3075381"/>
              <a:ext cx="1224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Add &amp; Norm</a:t>
              </a:r>
              <a:endParaRPr lang="ko-KR" altLang="en-US" sz="14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515622" y="4167322"/>
              <a:ext cx="1224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Add &amp; Norm</a:t>
              </a:r>
              <a:endParaRPr lang="ko-KR" altLang="en-US" sz="14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3218737" y="4167322"/>
              <a:ext cx="1260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Add &amp; Norm</a:t>
              </a:r>
              <a:endParaRPr lang="ko-KR" altLang="en-US" sz="14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218737" y="3101446"/>
              <a:ext cx="1260000" cy="21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Add &amp; Norm</a:t>
              </a:r>
              <a:endParaRPr lang="ko-KR" altLang="en-US" sz="14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936624" y="5405548"/>
              <a:ext cx="1800000" cy="216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spc="-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Positional Encoding</a:t>
              </a:r>
              <a:endParaRPr lang="ko-KR" altLang="en-US" sz="14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5232017" y="5405548"/>
              <a:ext cx="1800000" cy="216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spc="-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Positional Encoding</a:t>
              </a:r>
              <a:endParaRPr lang="ko-KR" altLang="en-US" sz="14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5232017" y="5709093"/>
              <a:ext cx="1800000" cy="216000"/>
            </a:xfrm>
            <a:prstGeom prst="roundRect">
              <a:avLst/>
            </a:prstGeom>
            <a:solidFill>
              <a:srgbClr val="2B7CC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spc="-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Embeding</a:t>
              </a:r>
              <a:endParaRPr lang="ko-KR" altLang="en-US" sz="14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2936624" y="5709093"/>
              <a:ext cx="1800000" cy="216000"/>
            </a:xfrm>
            <a:prstGeom prst="roundRect">
              <a:avLst/>
            </a:prstGeom>
            <a:solidFill>
              <a:srgbClr val="2B7CC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spc="-5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Embeding</a:t>
              </a:r>
              <a:endParaRPr lang="ko-KR" altLang="en-US" sz="14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218737" y="4473241"/>
              <a:ext cx="1260000" cy="576000"/>
            </a:xfrm>
            <a:prstGeom prst="roundRect">
              <a:avLst/>
            </a:prstGeom>
            <a:solidFill>
              <a:srgbClr val="2F5597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spc="-8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Multi-head</a:t>
              </a:r>
            </a:p>
            <a:p>
              <a:pPr algn="ctr"/>
              <a:r>
                <a:rPr lang="en-US" altLang="ko-KR" sz="1400" b="1" spc="-8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Self-Attention</a:t>
              </a:r>
              <a:endParaRPr lang="ko-KR" altLang="en-US" sz="1400" b="1" spc="-8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497622" y="3372905"/>
              <a:ext cx="1260000" cy="576000"/>
            </a:xfrm>
            <a:prstGeom prst="roundRect">
              <a:avLst/>
            </a:prstGeom>
            <a:solidFill>
              <a:srgbClr val="2F5597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spc="-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Multi-head</a:t>
              </a:r>
            </a:p>
            <a:p>
              <a:pPr algn="ctr"/>
              <a:r>
                <a:rPr lang="en-US" altLang="ko-KR" sz="1400" b="1" spc="-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Attention</a:t>
              </a:r>
              <a:endParaRPr lang="ko-KR" altLang="en-US" sz="14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5497622" y="4472340"/>
              <a:ext cx="1260000" cy="576000"/>
            </a:xfrm>
            <a:prstGeom prst="roundRect">
              <a:avLst/>
            </a:prstGeom>
            <a:solidFill>
              <a:srgbClr val="2F5597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ko-KR" sz="1400" b="1" spc="-8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Masked Multi-head Self-Attention</a:t>
              </a:r>
              <a:endParaRPr lang="ko-KR" altLang="en-US" sz="1400" b="1" spc="-8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5497622" y="2386541"/>
              <a:ext cx="1260000" cy="576000"/>
            </a:xfrm>
            <a:prstGeom prst="roundRect">
              <a:avLst/>
            </a:prstGeom>
            <a:solidFill>
              <a:srgbClr val="5B9BD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spc="-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Position-wise FFNN</a:t>
              </a:r>
              <a:endParaRPr lang="ko-KR" altLang="en-US" sz="14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3218737" y="3404991"/>
              <a:ext cx="1260000" cy="576000"/>
            </a:xfrm>
            <a:prstGeom prst="roundRect">
              <a:avLst/>
            </a:prstGeom>
            <a:solidFill>
              <a:srgbClr val="5B9BD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spc="-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Position-wise FFNN</a:t>
              </a:r>
              <a:endParaRPr lang="ko-KR" altLang="en-US" sz="1400" b="1" spc="-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3062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71BC159-407F-4FA2-8EBD-4C2B1807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트랜스포머</a:t>
            </a:r>
            <a:r>
              <a:rPr lang="en-US" altLang="ko-KR" b="1" dirty="0"/>
              <a:t>(Transformer)</a:t>
            </a:r>
          </a:p>
        </p:txBody>
      </p:sp>
      <p:grpSp>
        <p:nvGrpSpPr>
          <p:cNvPr id="34" name="그룹 4">
            <a:extLst>
              <a:ext uri="{FF2B5EF4-FFF2-40B4-BE49-F238E27FC236}">
                <a16:creationId xmlns:a16="http://schemas.microsoft.com/office/drawing/2014/main" id="{D5602C12-30B4-4271-B415-08319FB3A68B}"/>
              </a:ext>
            </a:extLst>
          </p:cNvPr>
          <p:cNvGrpSpPr/>
          <p:nvPr/>
        </p:nvGrpSpPr>
        <p:grpSpPr>
          <a:xfrm>
            <a:off x="421715" y="713550"/>
            <a:ext cx="6320939" cy="461665"/>
            <a:chOff x="421714" y="859471"/>
            <a:chExt cx="6320939" cy="461666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EA89B9B-5BDF-4EC1-9755-D59FDA42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14" y="948788"/>
              <a:ext cx="209550" cy="2095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F07E60-5F78-4B22-B7D4-E93CE8CF76EB}"/>
                </a:ext>
              </a:extLst>
            </p:cNvPr>
            <p:cNvSpPr txBox="1"/>
            <p:nvPr/>
          </p:nvSpPr>
          <p:spPr>
            <a:xfrm>
              <a:off x="622067" y="859471"/>
              <a:ext cx="6120586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0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Decoder</a:t>
              </a:r>
              <a:r>
                <a:rPr lang="ko-KR" altLang="en-US" sz="2400" b="1" spc="-10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</a:t>
              </a:r>
              <a:r>
                <a:rPr lang="en-US" altLang="ko-KR" sz="2400" b="1" spc="-10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Masked Multi-head Self Attention </a:t>
              </a:r>
              <a:endParaRPr lang="en-US" altLang="ko-KR" sz="2400" b="1" spc="-100" dirty="0">
                <a:solidFill>
                  <a:srgbClr val="383C5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" name="그룹 12">
            <a:extLst>
              <a:ext uri="{FF2B5EF4-FFF2-40B4-BE49-F238E27FC236}">
                <a16:creationId xmlns:a16="http://schemas.microsoft.com/office/drawing/2014/main" id="{EF7B8FEE-F50B-45A2-A762-F928B3BE7BBE}"/>
              </a:ext>
            </a:extLst>
          </p:cNvPr>
          <p:cNvGrpSpPr/>
          <p:nvPr/>
        </p:nvGrpSpPr>
        <p:grpSpPr>
          <a:xfrm>
            <a:off x="432068" y="1222508"/>
            <a:ext cx="4768887" cy="461665"/>
            <a:chOff x="432066" y="1489213"/>
            <a:chExt cx="4768887" cy="46166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ED4139-C318-4758-9074-3437309C0F09}"/>
                </a:ext>
              </a:extLst>
            </p:cNvPr>
            <p:cNvSpPr txBox="1"/>
            <p:nvPr/>
          </p:nvSpPr>
          <p:spPr>
            <a:xfrm>
              <a:off x="710621" y="1489213"/>
              <a:ext cx="4490332" cy="46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0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Decoder</a:t>
              </a:r>
              <a:r>
                <a:rPr lang="ko-KR" altLang="en-US" sz="2400" b="1" spc="-10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</a:t>
              </a:r>
              <a:r>
                <a:rPr lang="en-US" altLang="ko-KR" sz="2400" b="1" spc="-10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look-ahead mask </a:t>
              </a:r>
              <a:r>
                <a:rPr lang="ko-KR" altLang="en-US" sz="2400" b="1" spc="-10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예시</a:t>
              </a:r>
              <a:endParaRPr lang="en-US" altLang="ko-KR" sz="2400" b="1" spc="-100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자유형: 도형 36">
              <a:extLst>
                <a:ext uri="{FF2B5EF4-FFF2-40B4-BE49-F238E27FC236}">
                  <a16:creationId xmlns:a16="http://schemas.microsoft.com/office/drawing/2014/main" id="{7DB63932-86F5-475E-A9C3-4FCB14E254BE}"/>
                </a:ext>
              </a:extLst>
            </p:cNvPr>
            <p:cNvSpPr/>
            <p:nvPr/>
          </p:nvSpPr>
          <p:spPr>
            <a:xfrm>
              <a:off x="432066" y="1655262"/>
              <a:ext cx="230934" cy="86481"/>
            </a:xfrm>
            <a:custGeom>
              <a:avLst/>
              <a:gdLst>
                <a:gd name="connsiteX0" fmla="*/ 0 w 230934"/>
                <a:gd name="connsiteY0" fmla="*/ 0 h 86481"/>
                <a:gd name="connsiteX1" fmla="*/ 169394 w 230934"/>
                <a:gd name="connsiteY1" fmla="*/ 0 h 86481"/>
                <a:gd name="connsiteX2" fmla="*/ 171800 w 230934"/>
                <a:gd name="connsiteY2" fmla="*/ 0 h 86481"/>
                <a:gd name="connsiteX3" fmla="*/ 230934 w 230934"/>
                <a:gd name="connsiteY3" fmla="*/ 0 h 86481"/>
                <a:gd name="connsiteX4" fmla="*/ 171800 w 230934"/>
                <a:gd name="connsiteY4" fmla="*/ 83100 h 86481"/>
                <a:gd name="connsiteX5" fmla="*/ 171800 w 230934"/>
                <a:gd name="connsiteY5" fmla="*/ 86481 h 86481"/>
                <a:gd name="connsiteX6" fmla="*/ 169394 w 230934"/>
                <a:gd name="connsiteY6" fmla="*/ 86481 h 86481"/>
                <a:gd name="connsiteX7" fmla="*/ 0 w 230934"/>
                <a:gd name="connsiteY7" fmla="*/ 86481 h 8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934" h="86481">
                  <a:moveTo>
                    <a:pt x="0" y="0"/>
                  </a:moveTo>
                  <a:lnTo>
                    <a:pt x="169394" y="0"/>
                  </a:lnTo>
                  <a:lnTo>
                    <a:pt x="171800" y="0"/>
                  </a:lnTo>
                  <a:lnTo>
                    <a:pt x="230934" y="0"/>
                  </a:lnTo>
                  <a:lnTo>
                    <a:pt x="171800" y="83100"/>
                  </a:lnTo>
                  <a:lnTo>
                    <a:pt x="171800" y="86481"/>
                  </a:lnTo>
                  <a:lnTo>
                    <a:pt x="169394" y="86481"/>
                  </a:lnTo>
                  <a:lnTo>
                    <a:pt x="0" y="86481"/>
                  </a:lnTo>
                  <a:close/>
                </a:path>
              </a:pathLst>
            </a:custGeom>
            <a:solidFill>
              <a:srgbClr val="5F5E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351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55E3C55-A4F8-4D21-9570-C11858D0DCF9}"/>
              </a:ext>
            </a:extLst>
          </p:cNvPr>
          <p:cNvSpPr txBox="1"/>
          <p:nvPr/>
        </p:nvSpPr>
        <p:spPr>
          <a:xfrm>
            <a:off x="583969" y="1685695"/>
            <a:ext cx="378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693" indent="-266693"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en-US" altLang="ko-KR" sz="2400" b="1" spc="-10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Sequence </a:t>
            </a:r>
            <a:r>
              <a:rPr lang="ko-KR" altLang="en-US" sz="2400" b="1" spc="-10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길이가 </a:t>
            </a:r>
            <a:r>
              <a:rPr lang="en-US" altLang="ko-KR" sz="2400" b="1" spc="-10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400" b="1" spc="-10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경우</a:t>
            </a:r>
            <a:endParaRPr lang="ko-KR" altLang="en-US" sz="2400" b="1" spc="-100" dirty="0">
              <a:solidFill>
                <a:srgbClr val="42444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968" y="2537205"/>
            <a:ext cx="4042486" cy="22194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1891" y="5242176"/>
            <a:ext cx="5296639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19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71BC159-407F-4FA2-8EBD-4C2B1807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트랜스포머</a:t>
            </a:r>
            <a:r>
              <a:rPr lang="en-US" altLang="ko-KR" b="1" dirty="0"/>
              <a:t>(Transformer)</a:t>
            </a:r>
          </a:p>
        </p:txBody>
      </p:sp>
      <p:grpSp>
        <p:nvGrpSpPr>
          <p:cNvPr id="34" name="그룹 4">
            <a:extLst>
              <a:ext uri="{FF2B5EF4-FFF2-40B4-BE49-F238E27FC236}">
                <a16:creationId xmlns:a16="http://schemas.microsoft.com/office/drawing/2014/main" id="{D5602C12-30B4-4271-B415-08319FB3A68B}"/>
              </a:ext>
            </a:extLst>
          </p:cNvPr>
          <p:cNvGrpSpPr/>
          <p:nvPr/>
        </p:nvGrpSpPr>
        <p:grpSpPr>
          <a:xfrm>
            <a:off x="421715" y="713550"/>
            <a:ext cx="6320939" cy="461665"/>
            <a:chOff x="421714" y="859471"/>
            <a:chExt cx="6320939" cy="461666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EA89B9B-5BDF-4EC1-9755-D59FDA42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14" y="948788"/>
              <a:ext cx="209550" cy="2095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F07E60-5F78-4B22-B7D4-E93CE8CF76EB}"/>
                </a:ext>
              </a:extLst>
            </p:cNvPr>
            <p:cNvSpPr txBox="1"/>
            <p:nvPr/>
          </p:nvSpPr>
          <p:spPr>
            <a:xfrm>
              <a:off x="622067" y="859471"/>
              <a:ext cx="6120586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0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Decoder</a:t>
              </a:r>
              <a:r>
                <a:rPr lang="ko-KR" altLang="en-US" sz="2400" b="1" spc="-10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</a:t>
              </a:r>
              <a:r>
                <a:rPr lang="en-US" altLang="ko-KR" sz="2400" b="1" spc="-10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Masked Multi-head Self Attention </a:t>
              </a:r>
              <a:endParaRPr lang="en-US" altLang="ko-KR" sz="2400" b="1" spc="-100" dirty="0">
                <a:solidFill>
                  <a:srgbClr val="383C5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" name="그룹 12">
            <a:extLst>
              <a:ext uri="{FF2B5EF4-FFF2-40B4-BE49-F238E27FC236}">
                <a16:creationId xmlns:a16="http://schemas.microsoft.com/office/drawing/2014/main" id="{EF7B8FEE-F50B-45A2-A762-F928B3BE7BBE}"/>
              </a:ext>
            </a:extLst>
          </p:cNvPr>
          <p:cNvGrpSpPr/>
          <p:nvPr/>
        </p:nvGrpSpPr>
        <p:grpSpPr>
          <a:xfrm>
            <a:off x="432068" y="1222508"/>
            <a:ext cx="4768887" cy="461665"/>
            <a:chOff x="432066" y="1489213"/>
            <a:chExt cx="4768887" cy="46166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ED4139-C318-4758-9074-3437309C0F09}"/>
                </a:ext>
              </a:extLst>
            </p:cNvPr>
            <p:cNvSpPr txBox="1"/>
            <p:nvPr/>
          </p:nvSpPr>
          <p:spPr>
            <a:xfrm>
              <a:off x="710621" y="1489213"/>
              <a:ext cx="4490332" cy="46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0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Decoder</a:t>
              </a:r>
              <a:r>
                <a:rPr lang="ko-KR" altLang="en-US" sz="2400" b="1" spc="-10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</a:t>
              </a:r>
              <a:r>
                <a:rPr lang="en-US" altLang="ko-KR" sz="2400" b="1" spc="-10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look-ahead mask </a:t>
              </a:r>
              <a:r>
                <a:rPr lang="ko-KR" altLang="en-US" sz="2400" b="1" spc="-10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예시</a:t>
              </a:r>
              <a:endParaRPr lang="en-US" altLang="ko-KR" sz="2400" b="1" spc="-100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자유형: 도형 36">
              <a:extLst>
                <a:ext uri="{FF2B5EF4-FFF2-40B4-BE49-F238E27FC236}">
                  <a16:creationId xmlns:a16="http://schemas.microsoft.com/office/drawing/2014/main" id="{7DB63932-86F5-475E-A9C3-4FCB14E254BE}"/>
                </a:ext>
              </a:extLst>
            </p:cNvPr>
            <p:cNvSpPr/>
            <p:nvPr/>
          </p:nvSpPr>
          <p:spPr>
            <a:xfrm>
              <a:off x="432066" y="1655262"/>
              <a:ext cx="230934" cy="86481"/>
            </a:xfrm>
            <a:custGeom>
              <a:avLst/>
              <a:gdLst>
                <a:gd name="connsiteX0" fmla="*/ 0 w 230934"/>
                <a:gd name="connsiteY0" fmla="*/ 0 h 86481"/>
                <a:gd name="connsiteX1" fmla="*/ 169394 w 230934"/>
                <a:gd name="connsiteY1" fmla="*/ 0 h 86481"/>
                <a:gd name="connsiteX2" fmla="*/ 171800 w 230934"/>
                <a:gd name="connsiteY2" fmla="*/ 0 h 86481"/>
                <a:gd name="connsiteX3" fmla="*/ 230934 w 230934"/>
                <a:gd name="connsiteY3" fmla="*/ 0 h 86481"/>
                <a:gd name="connsiteX4" fmla="*/ 171800 w 230934"/>
                <a:gd name="connsiteY4" fmla="*/ 83100 h 86481"/>
                <a:gd name="connsiteX5" fmla="*/ 171800 w 230934"/>
                <a:gd name="connsiteY5" fmla="*/ 86481 h 86481"/>
                <a:gd name="connsiteX6" fmla="*/ 169394 w 230934"/>
                <a:gd name="connsiteY6" fmla="*/ 86481 h 86481"/>
                <a:gd name="connsiteX7" fmla="*/ 0 w 230934"/>
                <a:gd name="connsiteY7" fmla="*/ 86481 h 8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934" h="86481">
                  <a:moveTo>
                    <a:pt x="0" y="0"/>
                  </a:moveTo>
                  <a:lnTo>
                    <a:pt x="169394" y="0"/>
                  </a:lnTo>
                  <a:lnTo>
                    <a:pt x="171800" y="0"/>
                  </a:lnTo>
                  <a:lnTo>
                    <a:pt x="230934" y="0"/>
                  </a:lnTo>
                  <a:lnTo>
                    <a:pt x="171800" y="83100"/>
                  </a:lnTo>
                  <a:lnTo>
                    <a:pt x="171800" y="86481"/>
                  </a:lnTo>
                  <a:lnTo>
                    <a:pt x="169394" y="86481"/>
                  </a:lnTo>
                  <a:lnTo>
                    <a:pt x="0" y="86481"/>
                  </a:lnTo>
                  <a:close/>
                </a:path>
              </a:pathLst>
            </a:custGeom>
            <a:solidFill>
              <a:srgbClr val="5F5E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351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55E3C55-A4F8-4D21-9570-C11858D0DCF9}"/>
              </a:ext>
            </a:extLst>
          </p:cNvPr>
          <p:cNvSpPr txBox="1"/>
          <p:nvPr/>
        </p:nvSpPr>
        <p:spPr>
          <a:xfrm>
            <a:off x="583969" y="1685695"/>
            <a:ext cx="378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693" indent="-266693"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en-US" altLang="ko-KR" sz="2400" b="1" spc="-10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Sequence </a:t>
            </a:r>
            <a:r>
              <a:rPr lang="ko-KR" altLang="en-US" sz="2400" b="1" spc="-10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길이가 </a:t>
            </a:r>
            <a:r>
              <a:rPr lang="en-US" altLang="ko-KR" sz="2400" b="1" spc="-10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2400" b="1" spc="-10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경우</a:t>
            </a:r>
            <a:endParaRPr lang="ko-KR" altLang="en-US" sz="2400" b="1" spc="-100" dirty="0">
              <a:solidFill>
                <a:srgbClr val="42444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32004" y="2358018"/>
            <a:ext cx="10926700" cy="2619741"/>
            <a:chOff x="932004" y="2358018"/>
            <a:chExt cx="10926700" cy="261974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004" y="2358018"/>
              <a:ext cx="10926700" cy="2619741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8499108" y="2435192"/>
              <a:ext cx="798896" cy="2887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4907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71BC159-407F-4FA2-8EBD-4C2B1807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트랜스포머</a:t>
            </a:r>
            <a:r>
              <a:rPr lang="en-US" altLang="ko-KR" b="1" dirty="0"/>
              <a:t>(Transformer)</a:t>
            </a:r>
          </a:p>
        </p:txBody>
      </p:sp>
      <p:grpSp>
        <p:nvGrpSpPr>
          <p:cNvPr id="34" name="그룹 4">
            <a:extLst>
              <a:ext uri="{FF2B5EF4-FFF2-40B4-BE49-F238E27FC236}">
                <a16:creationId xmlns:a16="http://schemas.microsoft.com/office/drawing/2014/main" id="{D5602C12-30B4-4271-B415-08319FB3A68B}"/>
              </a:ext>
            </a:extLst>
          </p:cNvPr>
          <p:cNvGrpSpPr/>
          <p:nvPr/>
        </p:nvGrpSpPr>
        <p:grpSpPr>
          <a:xfrm>
            <a:off x="421715" y="713550"/>
            <a:ext cx="6320939" cy="461665"/>
            <a:chOff x="421714" y="859471"/>
            <a:chExt cx="6320939" cy="461666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EA89B9B-5BDF-4EC1-9755-D59FDA42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14" y="948788"/>
              <a:ext cx="209550" cy="2095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F07E60-5F78-4B22-B7D4-E93CE8CF76EB}"/>
                </a:ext>
              </a:extLst>
            </p:cNvPr>
            <p:cNvSpPr txBox="1"/>
            <p:nvPr/>
          </p:nvSpPr>
          <p:spPr>
            <a:xfrm>
              <a:off x="622067" y="859471"/>
              <a:ext cx="6120586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0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Decoder</a:t>
              </a:r>
              <a:r>
                <a:rPr lang="ko-KR" altLang="en-US" sz="2400" b="1" spc="-10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</a:t>
              </a:r>
              <a:r>
                <a:rPr lang="en-US" altLang="ko-KR" sz="2400" b="1" spc="-10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Masked Multi-head Self Attention </a:t>
              </a:r>
              <a:endParaRPr lang="en-US" altLang="ko-KR" sz="2400" b="1" spc="-100" dirty="0">
                <a:solidFill>
                  <a:srgbClr val="383C5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" name="그룹 12">
            <a:extLst>
              <a:ext uri="{FF2B5EF4-FFF2-40B4-BE49-F238E27FC236}">
                <a16:creationId xmlns:a16="http://schemas.microsoft.com/office/drawing/2014/main" id="{EF7B8FEE-F50B-45A2-A762-F928B3BE7BBE}"/>
              </a:ext>
            </a:extLst>
          </p:cNvPr>
          <p:cNvGrpSpPr/>
          <p:nvPr/>
        </p:nvGrpSpPr>
        <p:grpSpPr>
          <a:xfrm>
            <a:off x="432068" y="1222508"/>
            <a:ext cx="4768887" cy="461665"/>
            <a:chOff x="432066" y="1489213"/>
            <a:chExt cx="4768887" cy="46166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ED4139-C318-4758-9074-3437309C0F09}"/>
                </a:ext>
              </a:extLst>
            </p:cNvPr>
            <p:cNvSpPr txBox="1"/>
            <p:nvPr/>
          </p:nvSpPr>
          <p:spPr>
            <a:xfrm>
              <a:off x="710621" y="1489213"/>
              <a:ext cx="4490332" cy="46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0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Decoder</a:t>
              </a:r>
              <a:r>
                <a:rPr lang="ko-KR" altLang="en-US" sz="2400" b="1" spc="-10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</a:t>
              </a:r>
              <a:r>
                <a:rPr lang="en-US" altLang="ko-KR" sz="2400" b="1" spc="-10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look-ahead mask </a:t>
              </a:r>
              <a:r>
                <a:rPr lang="ko-KR" altLang="en-US" sz="2400" b="1" spc="-10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예시</a:t>
              </a:r>
              <a:endParaRPr lang="en-US" altLang="ko-KR" sz="2400" b="1" spc="-100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자유형: 도형 36">
              <a:extLst>
                <a:ext uri="{FF2B5EF4-FFF2-40B4-BE49-F238E27FC236}">
                  <a16:creationId xmlns:a16="http://schemas.microsoft.com/office/drawing/2014/main" id="{7DB63932-86F5-475E-A9C3-4FCB14E254BE}"/>
                </a:ext>
              </a:extLst>
            </p:cNvPr>
            <p:cNvSpPr/>
            <p:nvPr/>
          </p:nvSpPr>
          <p:spPr>
            <a:xfrm>
              <a:off x="432066" y="1655262"/>
              <a:ext cx="230934" cy="86481"/>
            </a:xfrm>
            <a:custGeom>
              <a:avLst/>
              <a:gdLst>
                <a:gd name="connsiteX0" fmla="*/ 0 w 230934"/>
                <a:gd name="connsiteY0" fmla="*/ 0 h 86481"/>
                <a:gd name="connsiteX1" fmla="*/ 169394 w 230934"/>
                <a:gd name="connsiteY1" fmla="*/ 0 h 86481"/>
                <a:gd name="connsiteX2" fmla="*/ 171800 w 230934"/>
                <a:gd name="connsiteY2" fmla="*/ 0 h 86481"/>
                <a:gd name="connsiteX3" fmla="*/ 230934 w 230934"/>
                <a:gd name="connsiteY3" fmla="*/ 0 h 86481"/>
                <a:gd name="connsiteX4" fmla="*/ 171800 w 230934"/>
                <a:gd name="connsiteY4" fmla="*/ 83100 h 86481"/>
                <a:gd name="connsiteX5" fmla="*/ 171800 w 230934"/>
                <a:gd name="connsiteY5" fmla="*/ 86481 h 86481"/>
                <a:gd name="connsiteX6" fmla="*/ 169394 w 230934"/>
                <a:gd name="connsiteY6" fmla="*/ 86481 h 86481"/>
                <a:gd name="connsiteX7" fmla="*/ 0 w 230934"/>
                <a:gd name="connsiteY7" fmla="*/ 86481 h 8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934" h="86481">
                  <a:moveTo>
                    <a:pt x="0" y="0"/>
                  </a:moveTo>
                  <a:lnTo>
                    <a:pt x="169394" y="0"/>
                  </a:lnTo>
                  <a:lnTo>
                    <a:pt x="171800" y="0"/>
                  </a:lnTo>
                  <a:lnTo>
                    <a:pt x="230934" y="0"/>
                  </a:lnTo>
                  <a:lnTo>
                    <a:pt x="171800" y="83100"/>
                  </a:lnTo>
                  <a:lnTo>
                    <a:pt x="171800" y="86481"/>
                  </a:lnTo>
                  <a:lnTo>
                    <a:pt x="169394" y="86481"/>
                  </a:lnTo>
                  <a:lnTo>
                    <a:pt x="0" y="86481"/>
                  </a:lnTo>
                  <a:close/>
                </a:path>
              </a:pathLst>
            </a:custGeom>
            <a:solidFill>
              <a:srgbClr val="5F5E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351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55E3C55-A4F8-4D21-9570-C11858D0DCF9}"/>
              </a:ext>
            </a:extLst>
          </p:cNvPr>
          <p:cNvSpPr txBox="1"/>
          <p:nvPr/>
        </p:nvSpPr>
        <p:spPr>
          <a:xfrm>
            <a:off x="583969" y="1685695"/>
            <a:ext cx="6680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693" indent="-266693"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en-US" altLang="ko-KR" sz="2400" b="1" spc="-10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causal mask(look-ahead mask) vs padding mask</a:t>
            </a:r>
            <a:endParaRPr lang="ko-KR" altLang="en-US" sz="2400" b="1" spc="-100" dirty="0">
              <a:solidFill>
                <a:srgbClr val="42444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969" y="2358018"/>
            <a:ext cx="6432518" cy="403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40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71BC159-407F-4FA2-8EBD-4C2B1807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트랜스포머</a:t>
            </a:r>
            <a:r>
              <a:rPr lang="en-US" altLang="ko-KR" b="1" dirty="0"/>
              <a:t>(Transformer)</a:t>
            </a:r>
          </a:p>
        </p:txBody>
      </p:sp>
      <p:grpSp>
        <p:nvGrpSpPr>
          <p:cNvPr id="34" name="그룹 4">
            <a:extLst>
              <a:ext uri="{FF2B5EF4-FFF2-40B4-BE49-F238E27FC236}">
                <a16:creationId xmlns:a16="http://schemas.microsoft.com/office/drawing/2014/main" id="{D5602C12-30B4-4271-B415-08319FB3A68B}"/>
              </a:ext>
            </a:extLst>
          </p:cNvPr>
          <p:cNvGrpSpPr/>
          <p:nvPr/>
        </p:nvGrpSpPr>
        <p:grpSpPr>
          <a:xfrm>
            <a:off x="421715" y="713550"/>
            <a:ext cx="2574016" cy="461665"/>
            <a:chOff x="421714" y="859471"/>
            <a:chExt cx="2574016" cy="461666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EA89B9B-5BDF-4EC1-9755-D59FDA42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14" y="948788"/>
              <a:ext cx="209550" cy="2095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F07E60-5F78-4B22-B7D4-E93CE8CF76EB}"/>
                </a:ext>
              </a:extLst>
            </p:cNvPr>
            <p:cNvSpPr txBox="1"/>
            <p:nvPr/>
          </p:nvSpPr>
          <p:spPr>
            <a:xfrm>
              <a:off x="622067" y="859471"/>
              <a:ext cx="2373663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0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Transformer </a:t>
              </a:r>
              <a:r>
                <a:rPr lang="ko-KR" altLang="en-US" sz="2400" b="1" spc="-10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적용</a:t>
              </a:r>
              <a:endParaRPr lang="en-US" altLang="ko-KR" sz="2400" b="1" spc="-100" dirty="0">
                <a:solidFill>
                  <a:srgbClr val="383C5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" name="그룹 12">
            <a:extLst>
              <a:ext uri="{FF2B5EF4-FFF2-40B4-BE49-F238E27FC236}">
                <a16:creationId xmlns:a16="http://schemas.microsoft.com/office/drawing/2014/main" id="{EF7B8FEE-F50B-45A2-A762-F928B3BE7BBE}"/>
              </a:ext>
            </a:extLst>
          </p:cNvPr>
          <p:cNvGrpSpPr/>
          <p:nvPr/>
        </p:nvGrpSpPr>
        <p:grpSpPr>
          <a:xfrm>
            <a:off x="432068" y="1222508"/>
            <a:ext cx="3058483" cy="461665"/>
            <a:chOff x="432066" y="1489213"/>
            <a:chExt cx="3058483" cy="46166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ED4139-C318-4758-9074-3437309C0F09}"/>
                </a:ext>
              </a:extLst>
            </p:cNvPr>
            <p:cNvSpPr txBox="1"/>
            <p:nvPr/>
          </p:nvSpPr>
          <p:spPr>
            <a:xfrm>
              <a:off x="710621" y="1489213"/>
              <a:ext cx="2779928" cy="46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0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pytorch transformer</a:t>
              </a:r>
              <a:endParaRPr lang="en-US" altLang="ko-KR" sz="2400" b="1" spc="-100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자유형: 도형 36">
              <a:extLst>
                <a:ext uri="{FF2B5EF4-FFF2-40B4-BE49-F238E27FC236}">
                  <a16:creationId xmlns:a16="http://schemas.microsoft.com/office/drawing/2014/main" id="{7DB63932-86F5-475E-A9C3-4FCB14E254BE}"/>
                </a:ext>
              </a:extLst>
            </p:cNvPr>
            <p:cNvSpPr/>
            <p:nvPr/>
          </p:nvSpPr>
          <p:spPr>
            <a:xfrm>
              <a:off x="432066" y="1655262"/>
              <a:ext cx="230934" cy="86481"/>
            </a:xfrm>
            <a:custGeom>
              <a:avLst/>
              <a:gdLst>
                <a:gd name="connsiteX0" fmla="*/ 0 w 230934"/>
                <a:gd name="connsiteY0" fmla="*/ 0 h 86481"/>
                <a:gd name="connsiteX1" fmla="*/ 169394 w 230934"/>
                <a:gd name="connsiteY1" fmla="*/ 0 h 86481"/>
                <a:gd name="connsiteX2" fmla="*/ 171800 w 230934"/>
                <a:gd name="connsiteY2" fmla="*/ 0 h 86481"/>
                <a:gd name="connsiteX3" fmla="*/ 230934 w 230934"/>
                <a:gd name="connsiteY3" fmla="*/ 0 h 86481"/>
                <a:gd name="connsiteX4" fmla="*/ 171800 w 230934"/>
                <a:gd name="connsiteY4" fmla="*/ 83100 h 86481"/>
                <a:gd name="connsiteX5" fmla="*/ 171800 w 230934"/>
                <a:gd name="connsiteY5" fmla="*/ 86481 h 86481"/>
                <a:gd name="connsiteX6" fmla="*/ 169394 w 230934"/>
                <a:gd name="connsiteY6" fmla="*/ 86481 h 86481"/>
                <a:gd name="connsiteX7" fmla="*/ 0 w 230934"/>
                <a:gd name="connsiteY7" fmla="*/ 86481 h 8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934" h="86481">
                  <a:moveTo>
                    <a:pt x="0" y="0"/>
                  </a:moveTo>
                  <a:lnTo>
                    <a:pt x="169394" y="0"/>
                  </a:lnTo>
                  <a:lnTo>
                    <a:pt x="171800" y="0"/>
                  </a:lnTo>
                  <a:lnTo>
                    <a:pt x="230934" y="0"/>
                  </a:lnTo>
                  <a:lnTo>
                    <a:pt x="171800" y="83100"/>
                  </a:lnTo>
                  <a:lnTo>
                    <a:pt x="171800" y="86481"/>
                  </a:lnTo>
                  <a:lnTo>
                    <a:pt x="169394" y="86481"/>
                  </a:lnTo>
                  <a:lnTo>
                    <a:pt x="0" y="86481"/>
                  </a:lnTo>
                  <a:close/>
                </a:path>
              </a:pathLst>
            </a:custGeom>
            <a:solidFill>
              <a:srgbClr val="5F5E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351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36" y="2200286"/>
            <a:ext cx="3153215" cy="34199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709" y="1937050"/>
            <a:ext cx="6797643" cy="46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60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71BC159-407F-4FA2-8EBD-4C2B1807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트랜스포머</a:t>
            </a:r>
            <a:r>
              <a:rPr lang="en-US" altLang="ko-KR" b="1" dirty="0"/>
              <a:t>(Transformer)</a:t>
            </a:r>
          </a:p>
        </p:txBody>
      </p:sp>
      <p:grpSp>
        <p:nvGrpSpPr>
          <p:cNvPr id="34" name="그룹 4">
            <a:extLst>
              <a:ext uri="{FF2B5EF4-FFF2-40B4-BE49-F238E27FC236}">
                <a16:creationId xmlns:a16="http://schemas.microsoft.com/office/drawing/2014/main" id="{D5602C12-30B4-4271-B415-08319FB3A68B}"/>
              </a:ext>
            </a:extLst>
          </p:cNvPr>
          <p:cNvGrpSpPr/>
          <p:nvPr/>
        </p:nvGrpSpPr>
        <p:grpSpPr>
          <a:xfrm>
            <a:off x="421715" y="713550"/>
            <a:ext cx="2574016" cy="461665"/>
            <a:chOff x="421714" y="859471"/>
            <a:chExt cx="2574016" cy="461666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EA89B9B-5BDF-4EC1-9755-D59FDA42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14" y="948788"/>
              <a:ext cx="209550" cy="2095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F07E60-5F78-4B22-B7D4-E93CE8CF76EB}"/>
                </a:ext>
              </a:extLst>
            </p:cNvPr>
            <p:cNvSpPr txBox="1"/>
            <p:nvPr/>
          </p:nvSpPr>
          <p:spPr>
            <a:xfrm>
              <a:off x="622067" y="859471"/>
              <a:ext cx="2373663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0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Transformer </a:t>
              </a:r>
              <a:r>
                <a:rPr lang="ko-KR" altLang="en-US" sz="2400" b="1" spc="-10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적용</a:t>
              </a:r>
              <a:endParaRPr lang="en-US" altLang="ko-KR" sz="2400" b="1" spc="-100" dirty="0">
                <a:solidFill>
                  <a:srgbClr val="383C5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" name="그룹 12">
            <a:extLst>
              <a:ext uri="{FF2B5EF4-FFF2-40B4-BE49-F238E27FC236}">
                <a16:creationId xmlns:a16="http://schemas.microsoft.com/office/drawing/2014/main" id="{EF7B8FEE-F50B-45A2-A762-F928B3BE7BBE}"/>
              </a:ext>
            </a:extLst>
          </p:cNvPr>
          <p:cNvGrpSpPr/>
          <p:nvPr/>
        </p:nvGrpSpPr>
        <p:grpSpPr>
          <a:xfrm>
            <a:off x="432068" y="1222508"/>
            <a:ext cx="3058483" cy="461665"/>
            <a:chOff x="432066" y="1489213"/>
            <a:chExt cx="3058483" cy="46166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ED4139-C318-4758-9074-3437309C0F09}"/>
                </a:ext>
              </a:extLst>
            </p:cNvPr>
            <p:cNvSpPr txBox="1"/>
            <p:nvPr/>
          </p:nvSpPr>
          <p:spPr>
            <a:xfrm>
              <a:off x="710621" y="1489213"/>
              <a:ext cx="2779928" cy="46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0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pytorch transformer</a:t>
              </a:r>
              <a:endParaRPr lang="en-US" altLang="ko-KR" sz="2400" b="1" spc="-100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자유형: 도형 36">
              <a:extLst>
                <a:ext uri="{FF2B5EF4-FFF2-40B4-BE49-F238E27FC236}">
                  <a16:creationId xmlns:a16="http://schemas.microsoft.com/office/drawing/2014/main" id="{7DB63932-86F5-475E-A9C3-4FCB14E254BE}"/>
                </a:ext>
              </a:extLst>
            </p:cNvPr>
            <p:cNvSpPr/>
            <p:nvPr/>
          </p:nvSpPr>
          <p:spPr>
            <a:xfrm>
              <a:off x="432066" y="1655262"/>
              <a:ext cx="230934" cy="86481"/>
            </a:xfrm>
            <a:custGeom>
              <a:avLst/>
              <a:gdLst>
                <a:gd name="connsiteX0" fmla="*/ 0 w 230934"/>
                <a:gd name="connsiteY0" fmla="*/ 0 h 86481"/>
                <a:gd name="connsiteX1" fmla="*/ 169394 w 230934"/>
                <a:gd name="connsiteY1" fmla="*/ 0 h 86481"/>
                <a:gd name="connsiteX2" fmla="*/ 171800 w 230934"/>
                <a:gd name="connsiteY2" fmla="*/ 0 h 86481"/>
                <a:gd name="connsiteX3" fmla="*/ 230934 w 230934"/>
                <a:gd name="connsiteY3" fmla="*/ 0 h 86481"/>
                <a:gd name="connsiteX4" fmla="*/ 171800 w 230934"/>
                <a:gd name="connsiteY4" fmla="*/ 83100 h 86481"/>
                <a:gd name="connsiteX5" fmla="*/ 171800 w 230934"/>
                <a:gd name="connsiteY5" fmla="*/ 86481 h 86481"/>
                <a:gd name="connsiteX6" fmla="*/ 169394 w 230934"/>
                <a:gd name="connsiteY6" fmla="*/ 86481 h 86481"/>
                <a:gd name="connsiteX7" fmla="*/ 0 w 230934"/>
                <a:gd name="connsiteY7" fmla="*/ 86481 h 8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934" h="86481">
                  <a:moveTo>
                    <a:pt x="0" y="0"/>
                  </a:moveTo>
                  <a:lnTo>
                    <a:pt x="169394" y="0"/>
                  </a:lnTo>
                  <a:lnTo>
                    <a:pt x="171800" y="0"/>
                  </a:lnTo>
                  <a:lnTo>
                    <a:pt x="230934" y="0"/>
                  </a:lnTo>
                  <a:lnTo>
                    <a:pt x="171800" y="83100"/>
                  </a:lnTo>
                  <a:lnTo>
                    <a:pt x="171800" y="86481"/>
                  </a:lnTo>
                  <a:lnTo>
                    <a:pt x="169394" y="86481"/>
                  </a:lnTo>
                  <a:lnTo>
                    <a:pt x="0" y="86481"/>
                  </a:lnTo>
                  <a:close/>
                </a:path>
              </a:pathLst>
            </a:custGeom>
            <a:solidFill>
              <a:srgbClr val="5F5E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351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02" y="2582605"/>
            <a:ext cx="2500420" cy="33535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202" y="2003060"/>
            <a:ext cx="8507378" cy="428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60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71BC159-407F-4FA2-8EBD-4C2B1807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트랜스포머</a:t>
            </a:r>
            <a:r>
              <a:rPr lang="en-US" altLang="ko-KR" b="1" dirty="0"/>
              <a:t>(Transformer)</a:t>
            </a:r>
          </a:p>
        </p:txBody>
      </p:sp>
      <p:grpSp>
        <p:nvGrpSpPr>
          <p:cNvPr id="34" name="그룹 4">
            <a:extLst>
              <a:ext uri="{FF2B5EF4-FFF2-40B4-BE49-F238E27FC236}">
                <a16:creationId xmlns:a16="http://schemas.microsoft.com/office/drawing/2014/main" id="{D5602C12-30B4-4271-B415-08319FB3A68B}"/>
              </a:ext>
            </a:extLst>
          </p:cNvPr>
          <p:cNvGrpSpPr/>
          <p:nvPr/>
        </p:nvGrpSpPr>
        <p:grpSpPr>
          <a:xfrm>
            <a:off x="421715" y="713550"/>
            <a:ext cx="2574016" cy="461665"/>
            <a:chOff x="421714" y="859471"/>
            <a:chExt cx="2574016" cy="461666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EA89B9B-5BDF-4EC1-9755-D59FDA42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14" y="948788"/>
              <a:ext cx="209550" cy="2095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F07E60-5F78-4B22-B7D4-E93CE8CF76EB}"/>
                </a:ext>
              </a:extLst>
            </p:cNvPr>
            <p:cNvSpPr txBox="1"/>
            <p:nvPr/>
          </p:nvSpPr>
          <p:spPr>
            <a:xfrm>
              <a:off x="622067" y="859471"/>
              <a:ext cx="2373663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0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Transformer </a:t>
              </a:r>
              <a:r>
                <a:rPr lang="ko-KR" altLang="en-US" sz="2400" b="1" spc="-10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적용</a:t>
              </a:r>
              <a:endParaRPr lang="en-US" altLang="ko-KR" sz="2400" b="1" spc="-100" dirty="0">
                <a:solidFill>
                  <a:srgbClr val="383C5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" name="그룹 12">
            <a:extLst>
              <a:ext uri="{FF2B5EF4-FFF2-40B4-BE49-F238E27FC236}">
                <a16:creationId xmlns:a16="http://schemas.microsoft.com/office/drawing/2014/main" id="{EF7B8FEE-F50B-45A2-A762-F928B3BE7BBE}"/>
              </a:ext>
            </a:extLst>
          </p:cNvPr>
          <p:cNvGrpSpPr/>
          <p:nvPr/>
        </p:nvGrpSpPr>
        <p:grpSpPr>
          <a:xfrm>
            <a:off x="432068" y="1222508"/>
            <a:ext cx="3058483" cy="461665"/>
            <a:chOff x="432066" y="1489213"/>
            <a:chExt cx="3058483" cy="46166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ED4139-C318-4758-9074-3437309C0F09}"/>
                </a:ext>
              </a:extLst>
            </p:cNvPr>
            <p:cNvSpPr txBox="1"/>
            <p:nvPr/>
          </p:nvSpPr>
          <p:spPr>
            <a:xfrm>
              <a:off x="710621" y="1489213"/>
              <a:ext cx="2779928" cy="46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0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pytorch transformer</a:t>
              </a:r>
              <a:endParaRPr lang="en-US" altLang="ko-KR" sz="2400" b="1" spc="-100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자유형: 도형 36">
              <a:extLst>
                <a:ext uri="{FF2B5EF4-FFF2-40B4-BE49-F238E27FC236}">
                  <a16:creationId xmlns:a16="http://schemas.microsoft.com/office/drawing/2014/main" id="{7DB63932-86F5-475E-A9C3-4FCB14E254BE}"/>
                </a:ext>
              </a:extLst>
            </p:cNvPr>
            <p:cNvSpPr/>
            <p:nvPr/>
          </p:nvSpPr>
          <p:spPr>
            <a:xfrm>
              <a:off x="432066" y="1655262"/>
              <a:ext cx="230934" cy="86481"/>
            </a:xfrm>
            <a:custGeom>
              <a:avLst/>
              <a:gdLst>
                <a:gd name="connsiteX0" fmla="*/ 0 w 230934"/>
                <a:gd name="connsiteY0" fmla="*/ 0 h 86481"/>
                <a:gd name="connsiteX1" fmla="*/ 169394 w 230934"/>
                <a:gd name="connsiteY1" fmla="*/ 0 h 86481"/>
                <a:gd name="connsiteX2" fmla="*/ 171800 w 230934"/>
                <a:gd name="connsiteY2" fmla="*/ 0 h 86481"/>
                <a:gd name="connsiteX3" fmla="*/ 230934 w 230934"/>
                <a:gd name="connsiteY3" fmla="*/ 0 h 86481"/>
                <a:gd name="connsiteX4" fmla="*/ 171800 w 230934"/>
                <a:gd name="connsiteY4" fmla="*/ 83100 h 86481"/>
                <a:gd name="connsiteX5" fmla="*/ 171800 w 230934"/>
                <a:gd name="connsiteY5" fmla="*/ 86481 h 86481"/>
                <a:gd name="connsiteX6" fmla="*/ 169394 w 230934"/>
                <a:gd name="connsiteY6" fmla="*/ 86481 h 86481"/>
                <a:gd name="connsiteX7" fmla="*/ 0 w 230934"/>
                <a:gd name="connsiteY7" fmla="*/ 86481 h 8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934" h="86481">
                  <a:moveTo>
                    <a:pt x="0" y="0"/>
                  </a:moveTo>
                  <a:lnTo>
                    <a:pt x="169394" y="0"/>
                  </a:lnTo>
                  <a:lnTo>
                    <a:pt x="171800" y="0"/>
                  </a:lnTo>
                  <a:lnTo>
                    <a:pt x="230934" y="0"/>
                  </a:lnTo>
                  <a:lnTo>
                    <a:pt x="171800" y="83100"/>
                  </a:lnTo>
                  <a:lnTo>
                    <a:pt x="171800" y="86481"/>
                  </a:lnTo>
                  <a:lnTo>
                    <a:pt x="169394" y="86481"/>
                  </a:lnTo>
                  <a:lnTo>
                    <a:pt x="0" y="86481"/>
                  </a:lnTo>
                  <a:close/>
                </a:path>
              </a:pathLst>
            </a:custGeom>
            <a:solidFill>
              <a:srgbClr val="5F5E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351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02" y="2582605"/>
            <a:ext cx="2500420" cy="33535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722" y="1829749"/>
            <a:ext cx="8227243" cy="485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34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71BC159-407F-4FA2-8EBD-4C2B1807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트랜스포머</a:t>
            </a:r>
            <a:r>
              <a:rPr lang="en-US" altLang="ko-KR" b="1" dirty="0"/>
              <a:t>(Transformer)</a:t>
            </a:r>
          </a:p>
        </p:txBody>
      </p:sp>
      <p:grpSp>
        <p:nvGrpSpPr>
          <p:cNvPr id="34" name="그룹 4">
            <a:extLst>
              <a:ext uri="{FF2B5EF4-FFF2-40B4-BE49-F238E27FC236}">
                <a16:creationId xmlns:a16="http://schemas.microsoft.com/office/drawing/2014/main" id="{D5602C12-30B4-4271-B415-08319FB3A68B}"/>
              </a:ext>
            </a:extLst>
          </p:cNvPr>
          <p:cNvGrpSpPr/>
          <p:nvPr/>
        </p:nvGrpSpPr>
        <p:grpSpPr>
          <a:xfrm>
            <a:off x="421715" y="713550"/>
            <a:ext cx="2574016" cy="461665"/>
            <a:chOff x="421714" y="859471"/>
            <a:chExt cx="2574016" cy="461666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EA89B9B-5BDF-4EC1-9755-D59FDA42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14" y="948788"/>
              <a:ext cx="209550" cy="2095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F07E60-5F78-4B22-B7D4-E93CE8CF76EB}"/>
                </a:ext>
              </a:extLst>
            </p:cNvPr>
            <p:cNvSpPr txBox="1"/>
            <p:nvPr/>
          </p:nvSpPr>
          <p:spPr>
            <a:xfrm>
              <a:off x="622067" y="859471"/>
              <a:ext cx="2373663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0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Transformer </a:t>
              </a:r>
              <a:r>
                <a:rPr lang="ko-KR" altLang="en-US" sz="2400" b="1" spc="-10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적용</a:t>
              </a:r>
              <a:endParaRPr lang="en-US" altLang="ko-KR" sz="2400" b="1" spc="-100" dirty="0">
                <a:solidFill>
                  <a:srgbClr val="383C5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" name="그룹 12">
            <a:extLst>
              <a:ext uri="{FF2B5EF4-FFF2-40B4-BE49-F238E27FC236}">
                <a16:creationId xmlns:a16="http://schemas.microsoft.com/office/drawing/2014/main" id="{EF7B8FEE-F50B-45A2-A762-F928B3BE7BBE}"/>
              </a:ext>
            </a:extLst>
          </p:cNvPr>
          <p:cNvGrpSpPr/>
          <p:nvPr/>
        </p:nvGrpSpPr>
        <p:grpSpPr>
          <a:xfrm>
            <a:off x="432068" y="1222508"/>
            <a:ext cx="2625672" cy="461665"/>
            <a:chOff x="432066" y="1489213"/>
            <a:chExt cx="2625672" cy="46166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ED4139-C318-4758-9074-3437309C0F09}"/>
                </a:ext>
              </a:extLst>
            </p:cNvPr>
            <p:cNvSpPr txBox="1"/>
            <p:nvPr/>
          </p:nvSpPr>
          <p:spPr>
            <a:xfrm>
              <a:off x="710621" y="1489213"/>
              <a:ext cx="2347117" cy="46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spc="-10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transformer </a:t>
              </a:r>
              <a:r>
                <a:rPr lang="ko-KR" altLang="en-US" sz="2400" b="1" spc="-10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실습</a:t>
              </a:r>
              <a:endParaRPr lang="en-US" altLang="ko-KR" sz="2400" b="1" spc="-100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자유형: 도형 36">
              <a:extLst>
                <a:ext uri="{FF2B5EF4-FFF2-40B4-BE49-F238E27FC236}">
                  <a16:creationId xmlns:a16="http://schemas.microsoft.com/office/drawing/2014/main" id="{7DB63932-86F5-475E-A9C3-4FCB14E254BE}"/>
                </a:ext>
              </a:extLst>
            </p:cNvPr>
            <p:cNvSpPr/>
            <p:nvPr/>
          </p:nvSpPr>
          <p:spPr>
            <a:xfrm>
              <a:off x="432066" y="1655262"/>
              <a:ext cx="230934" cy="86481"/>
            </a:xfrm>
            <a:custGeom>
              <a:avLst/>
              <a:gdLst>
                <a:gd name="connsiteX0" fmla="*/ 0 w 230934"/>
                <a:gd name="connsiteY0" fmla="*/ 0 h 86481"/>
                <a:gd name="connsiteX1" fmla="*/ 169394 w 230934"/>
                <a:gd name="connsiteY1" fmla="*/ 0 h 86481"/>
                <a:gd name="connsiteX2" fmla="*/ 171800 w 230934"/>
                <a:gd name="connsiteY2" fmla="*/ 0 h 86481"/>
                <a:gd name="connsiteX3" fmla="*/ 230934 w 230934"/>
                <a:gd name="connsiteY3" fmla="*/ 0 h 86481"/>
                <a:gd name="connsiteX4" fmla="*/ 171800 w 230934"/>
                <a:gd name="connsiteY4" fmla="*/ 83100 h 86481"/>
                <a:gd name="connsiteX5" fmla="*/ 171800 w 230934"/>
                <a:gd name="connsiteY5" fmla="*/ 86481 h 86481"/>
                <a:gd name="connsiteX6" fmla="*/ 169394 w 230934"/>
                <a:gd name="connsiteY6" fmla="*/ 86481 h 86481"/>
                <a:gd name="connsiteX7" fmla="*/ 0 w 230934"/>
                <a:gd name="connsiteY7" fmla="*/ 86481 h 8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934" h="86481">
                  <a:moveTo>
                    <a:pt x="0" y="0"/>
                  </a:moveTo>
                  <a:lnTo>
                    <a:pt x="169394" y="0"/>
                  </a:lnTo>
                  <a:lnTo>
                    <a:pt x="171800" y="0"/>
                  </a:lnTo>
                  <a:lnTo>
                    <a:pt x="230934" y="0"/>
                  </a:lnTo>
                  <a:lnTo>
                    <a:pt x="171800" y="83100"/>
                  </a:lnTo>
                  <a:lnTo>
                    <a:pt x="171800" y="86481"/>
                  </a:lnTo>
                  <a:lnTo>
                    <a:pt x="169394" y="86481"/>
                  </a:lnTo>
                  <a:lnTo>
                    <a:pt x="0" y="86481"/>
                  </a:lnTo>
                  <a:close/>
                </a:path>
              </a:pathLst>
            </a:custGeom>
            <a:solidFill>
              <a:srgbClr val="5F5E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351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191" y="1837669"/>
            <a:ext cx="7401828" cy="460238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898131" y="3232858"/>
            <a:ext cx="6938888" cy="906006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/>
          <a:p>
            <a:pPr algn="ctr"/>
            <a:r>
              <a:rPr lang="en-US" altLang="ko-KR" sz="4000" b="1">
                <a:latin typeface="나눔고딕" panose="020D0604000000000000" pitchFamily="50" charset="-127"/>
                <a:ea typeface="나눔고딕" panose="020D0604000000000000" pitchFamily="50" charset="-127"/>
              </a:rPr>
              <a:t>transformer</a:t>
            </a:r>
            <a:r>
              <a:rPr lang="ko-KR" altLang="en-US" sz="4000" b="1">
                <a:latin typeface="나눔고딕" panose="020D0604000000000000" pitchFamily="50" charset="-127"/>
                <a:ea typeface="나눔고딕" panose="020D0604000000000000" pitchFamily="50" charset="-127"/>
              </a:rPr>
              <a:t>.ipynb</a:t>
            </a:r>
          </a:p>
        </p:txBody>
      </p:sp>
    </p:spTree>
    <p:extLst>
      <p:ext uri="{BB962C8B-B14F-4D97-AF65-F5344CB8AC3E}">
        <p14:creationId xmlns:p14="http://schemas.microsoft.com/office/powerpoint/2010/main" val="975839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71BC159-407F-4FA2-8EBD-4C2B1807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트랜스포머</a:t>
            </a:r>
            <a:r>
              <a:rPr lang="en-US" altLang="ko-KR" b="1" dirty="0"/>
              <a:t>(Transformer)</a:t>
            </a:r>
          </a:p>
        </p:txBody>
      </p:sp>
      <p:grpSp>
        <p:nvGrpSpPr>
          <p:cNvPr id="34" name="그룹 4">
            <a:extLst>
              <a:ext uri="{FF2B5EF4-FFF2-40B4-BE49-F238E27FC236}">
                <a16:creationId xmlns:a16="http://schemas.microsoft.com/office/drawing/2014/main" id="{D5602C12-30B4-4271-B415-08319FB3A68B}"/>
              </a:ext>
            </a:extLst>
          </p:cNvPr>
          <p:cNvGrpSpPr/>
          <p:nvPr/>
        </p:nvGrpSpPr>
        <p:grpSpPr>
          <a:xfrm>
            <a:off x="421715" y="713550"/>
            <a:ext cx="4299552" cy="461665"/>
            <a:chOff x="421714" y="859471"/>
            <a:chExt cx="4299552" cy="461666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EA89B9B-5BDF-4EC1-9755-D59FDA42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14" y="948788"/>
              <a:ext cx="209550" cy="2095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F07E60-5F78-4B22-B7D4-E93CE8CF76EB}"/>
                </a:ext>
              </a:extLst>
            </p:cNvPr>
            <p:cNvSpPr txBox="1"/>
            <p:nvPr/>
          </p:nvSpPr>
          <p:spPr>
            <a:xfrm>
              <a:off x="622067" y="859471"/>
              <a:ext cx="4099199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트랜스포머</a:t>
              </a:r>
              <a:r>
                <a:rPr lang="en-US" altLang="ko-KR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(Transformer) </a:t>
              </a:r>
              <a:r>
                <a:rPr lang="ko-KR" altLang="en-US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개요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FCA592-1E25-4B8B-8101-C25D4708696F}"/>
              </a:ext>
            </a:extLst>
          </p:cNvPr>
          <p:cNvSpPr/>
          <p:nvPr/>
        </p:nvSpPr>
        <p:spPr>
          <a:xfrm>
            <a:off x="3122724" y="1890172"/>
            <a:ext cx="6012294" cy="540991"/>
          </a:xfrm>
          <a:prstGeom prst="rect">
            <a:avLst/>
          </a:prstGeom>
          <a:solidFill>
            <a:srgbClr val="D26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Input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문장에 대한 처리 후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Output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문장을 출력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5A078-94FC-4DAD-9112-C06F4E2E3139}"/>
              </a:ext>
            </a:extLst>
          </p:cNvPr>
          <p:cNvSpPr/>
          <p:nvPr/>
        </p:nvSpPr>
        <p:spPr>
          <a:xfrm>
            <a:off x="2079077" y="2606475"/>
            <a:ext cx="8083684" cy="748800"/>
          </a:xfrm>
          <a:prstGeom prst="rect">
            <a:avLst/>
          </a:prstGeom>
          <a:solidFill>
            <a:schemeClr val="bg1"/>
          </a:solidFill>
          <a:ln>
            <a:solidFill>
              <a:srgbClr val="708B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7997" algn="ctr"/>
            <a:r>
              <a:rPr lang="ko-KR" altLang="en-US" sz="2000" b="1" spc="-100" dirty="0">
                <a:solidFill>
                  <a:srgbClr val="708B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트랜스포머는 인코더와 </a:t>
            </a:r>
            <a:r>
              <a:rPr lang="ko-KR" altLang="en-US" sz="2000" b="1" spc="-100" dirty="0" err="1">
                <a:solidFill>
                  <a:srgbClr val="708B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디코더</a:t>
            </a:r>
            <a:r>
              <a:rPr lang="en-US" altLang="ko-KR" sz="2000" b="1" spc="-100" dirty="0">
                <a:solidFill>
                  <a:srgbClr val="708B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spc="-100" dirty="0">
                <a:solidFill>
                  <a:srgbClr val="708B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및 인코더와 </a:t>
            </a:r>
            <a:r>
              <a:rPr lang="ko-KR" altLang="en-US" sz="2000" b="1" spc="-100" dirty="0" err="1">
                <a:solidFill>
                  <a:srgbClr val="708B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디코더를</a:t>
            </a:r>
            <a:r>
              <a:rPr lang="en-US" altLang="ko-KR" sz="2000" b="1" spc="-100" dirty="0">
                <a:solidFill>
                  <a:srgbClr val="708B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spc="-100" dirty="0">
                <a:solidFill>
                  <a:srgbClr val="708B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연결하기 위한 </a:t>
            </a:r>
            <a:r>
              <a:rPr lang="en-US" altLang="ko-KR" sz="2000" b="1" spc="-100" dirty="0">
                <a:solidFill>
                  <a:srgbClr val="D268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Connection</a:t>
            </a:r>
            <a:r>
              <a:rPr lang="ko-KR" altLang="en-US" sz="2000" b="1" spc="-100" dirty="0">
                <a:solidFill>
                  <a:srgbClr val="D268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구성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2670190" y="5572631"/>
            <a:ext cx="0" cy="21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316311" y="5786957"/>
            <a:ext cx="684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spc="-80" dirty="0" err="1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임베딩</a:t>
            </a:r>
            <a:endParaRPr lang="ko-KR" altLang="en-US" sz="1600" b="1" spc="-80" dirty="0">
              <a:solidFill>
                <a:srgbClr val="42444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3487154" y="5572631"/>
            <a:ext cx="0" cy="21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4319108" y="5572631"/>
            <a:ext cx="0" cy="21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151255" y="5786957"/>
            <a:ext cx="684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spc="-80" dirty="0" err="1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임베딩</a:t>
            </a:r>
            <a:endParaRPr lang="ko-KR" altLang="en-US" sz="1600" b="1" spc="-80" dirty="0">
              <a:solidFill>
                <a:srgbClr val="42444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83204" y="5786957"/>
            <a:ext cx="684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spc="-80" dirty="0" err="1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임베딩</a:t>
            </a:r>
            <a:endParaRPr lang="ko-KR" altLang="en-US" sz="1600" b="1" spc="-80" dirty="0">
              <a:solidFill>
                <a:srgbClr val="42444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2670190" y="6082908"/>
            <a:ext cx="0" cy="21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3487154" y="6082908"/>
            <a:ext cx="0" cy="21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4319108" y="6082908"/>
            <a:ext cx="0" cy="21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2425634" y="6311024"/>
            <a:ext cx="465353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4B567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3180548" y="6311024"/>
            <a:ext cx="613212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4B567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am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3983204" y="6311024"/>
            <a:ext cx="613212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4B567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5121339" y="5572631"/>
            <a:ext cx="0" cy="21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785435" y="5786957"/>
            <a:ext cx="684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spc="-80" dirty="0" err="1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임베딩</a:t>
            </a:r>
            <a:endParaRPr lang="ko-KR" altLang="en-US" sz="1600" b="1" spc="-80" dirty="0">
              <a:solidFill>
                <a:srgbClr val="42444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316311" y="5054615"/>
            <a:ext cx="3153124" cy="5062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인코더</a:t>
            </a:r>
            <a:r>
              <a:rPr lang="en-US" altLang="ko-KR" sz="1600" b="1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(Encoders)</a:t>
            </a:r>
            <a:endParaRPr lang="ko-KR" altLang="en-US" sz="1600" b="1" dirty="0">
              <a:solidFill>
                <a:srgbClr val="42444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5121339" y="6082908"/>
            <a:ext cx="0" cy="21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4561523" y="6311024"/>
            <a:ext cx="1061036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4B567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student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7130053" y="5572631"/>
            <a:ext cx="0" cy="21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6776174" y="5786957"/>
            <a:ext cx="684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spc="-80" dirty="0" err="1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임베딩</a:t>
            </a:r>
            <a:endParaRPr lang="ko-KR" altLang="en-US" sz="1600" b="1" spc="-80" dirty="0">
              <a:solidFill>
                <a:srgbClr val="42444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7954968" y="5572631"/>
            <a:ext cx="0" cy="21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8786922" y="5572631"/>
            <a:ext cx="0" cy="21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7619069" y="5786957"/>
            <a:ext cx="684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spc="-80" dirty="0" err="1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임베딩</a:t>
            </a:r>
            <a:endParaRPr lang="ko-KR" altLang="en-US" sz="1600" b="1" spc="-80" dirty="0">
              <a:solidFill>
                <a:srgbClr val="42444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451018" y="5786957"/>
            <a:ext cx="684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spc="-80" dirty="0" err="1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임베딩</a:t>
            </a:r>
            <a:endParaRPr lang="ko-KR" altLang="en-US" sz="1600" b="1" spc="-80" dirty="0">
              <a:solidFill>
                <a:srgbClr val="42444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776174" y="5054615"/>
            <a:ext cx="3200484" cy="5062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 err="1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디코더</a:t>
            </a:r>
            <a:r>
              <a:rPr lang="en-US" altLang="ko-KR" sz="1600" b="1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(Decoders)</a:t>
            </a:r>
            <a:endParaRPr lang="ko-KR" altLang="en-US" sz="1600" b="1" dirty="0">
              <a:solidFill>
                <a:srgbClr val="42444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7130053" y="6082908"/>
            <a:ext cx="0" cy="21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7954968" y="6082908"/>
            <a:ext cx="0" cy="21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8786922" y="6082908"/>
            <a:ext cx="0" cy="21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6634709" y="6311024"/>
            <a:ext cx="966930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en-US" altLang="ko-KR" sz="1800" b="1" dirty="0">
                <a:solidFill>
                  <a:srgbClr val="5F5EA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1800" b="1" dirty="0" err="1">
                <a:solidFill>
                  <a:srgbClr val="5F5EA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sos</a:t>
            </a:r>
            <a:r>
              <a:rPr lang="en-US" altLang="ko-KR" sz="1800" b="1" dirty="0">
                <a:solidFill>
                  <a:srgbClr val="5F5EA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7648362" y="6311024"/>
            <a:ext cx="613212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5F5EA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je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8451018" y="6311024"/>
            <a:ext cx="613212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err="1">
                <a:solidFill>
                  <a:srgbClr val="5F5EA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suis</a:t>
            </a:r>
            <a:endParaRPr lang="en-US" altLang="ko-KR" sz="1800" b="1" dirty="0">
              <a:solidFill>
                <a:srgbClr val="5F5EA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rot="5400000" flipV="1">
            <a:off x="6128173" y="4676149"/>
            <a:ext cx="0" cy="129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9628562" y="5572631"/>
            <a:ext cx="0" cy="21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9292658" y="5786957"/>
            <a:ext cx="684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spc="-80" dirty="0" err="1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임베딩</a:t>
            </a:r>
            <a:endParaRPr lang="ko-KR" altLang="en-US" sz="1600" b="1" spc="-80" dirty="0">
              <a:solidFill>
                <a:srgbClr val="42444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 flipV="1">
            <a:off x="9628562" y="6082908"/>
            <a:ext cx="0" cy="21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8972157" y="6311024"/>
            <a:ext cx="1254214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err="1">
                <a:solidFill>
                  <a:srgbClr val="5F5EA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étudiant</a:t>
            </a:r>
            <a:endParaRPr lang="en-US" altLang="ko-KR" sz="1800" b="1" dirty="0">
              <a:solidFill>
                <a:srgbClr val="5F5EA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 flipV="1">
            <a:off x="7130053" y="4842209"/>
            <a:ext cx="0" cy="21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7954968" y="4842209"/>
            <a:ext cx="0" cy="21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8786922" y="4842209"/>
            <a:ext cx="0" cy="21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9628562" y="4842209"/>
            <a:ext cx="0" cy="21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6634709" y="4536982"/>
            <a:ext cx="966930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5F5EA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je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7648362" y="4536982"/>
            <a:ext cx="613212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err="1">
                <a:solidFill>
                  <a:srgbClr val="5F5EA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suis</a:t>
            </a:r>
            <a:endParaRPr lang="en-US" altLang="ko-KR" sz="1800" b="1" dirty="0">
              <a:solidFill>
                <a:srgbClr val="5F5EA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8222590" y="4536982"/>
            <a:ext cx="1070068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err="1">
                <a:solidFill>
                  <a:srgbClr val="5F5EA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étudiant</a:t>
            </a:r>
            <a:endParaRPr lang="en-US" altLang="ko-KR" sz="1800" b="1" dirty="0">
              <a:solidFill>
                <a:srgbClr val="5F5EA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9237772" y="4536982"/>
            <a:ext cx="813670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5F5EA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1800" b="1" dirty="0" err="1">
                <a:solidFill>
                  <a:srgbClr val="5F5EA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eos</a:t>
            </a:r>
            <a:r>
              <a:rPr lang="en-US" altLang="ko-KR" sz="1800" b="1" dirty="0">
                <a:solidFill>
                  <a:srgbClr val="5F5EA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AC9193B-4DBF-4D38-B527-E52227EB7627}"/>
              </a:ext>
            </a:extLst>
          </p:cNvPr>
          <p:cNvGrpSpPr/>
          <p:nvPr/>
        </p:nvGrpSpPr>
        <p:grpSpPr>
          <a:xfrm>
            <a:off x="5274710" y="3549014"/>
            <a:ext cx="1751867" cy="913846"/>
            <a:chOff x="3671850" y="1657047"/>
            <a:chExt cx="1514475" cy="802884"/>
          </a:xfrm>
        </p:grpSpPr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9BC94706-5FD6-49E6-8443-106D852853B2}"/>
                </a:ext>
              </a:extLst>
            </p:cNvPr>
            <p:cNvSpPr/>
            <p:nvPr/>
          </p:nvSpPr>
          <p:spPr>
            <a:xfrm>
              <a:off x="3719466" y="1657047"/>
              <a:ext cx="1400478" cy="802884"/>
            </a:xfrm>
            <a:prstGeom prst="roundRect">
              <a:avLst/>
            </a:prstGeom>
            <a:solidFill>
              <a:srgbClr val="4B56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DC62956-AB3E-4125-BC90-A5213185CB6F}"/>
                </a:ext>
              </a:extLst>
            </p:cNvPr>
            <p:cNvSpPr/>
            <p:nvPr/>
          </p:nvSpPr>
          <p:spPr>
            <a:xfrm>
              <a:off x="3671850" y="1893536"/>
              <a:ext cx="1514475" cy="3515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트랜스포머</a:t>
              </a:r>
              <a:endPara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1FCA592-1E25-4B8B-8101-C25D4708696F}"/>
              </a:ext>
            </a:extLst>
          </p:cNvPr>
          <p:cNvSpPr/>
          <p:nvPr/>
        </p:nvSpPr>
        <p:spPr>
          <a:xfrm>
            <a:off x="2757078" y="3678125"/>
            <a:ext cx="1728000" cy="6639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 am a student</a:t>
            </a:r>
            <a:endParaRPr lang="en-US" altLang="ko-KR" sz="1600" b="1" dirty="0">
              <a:solidFill>
                <a:srgbClr val="42444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1FCA592-1E25-4B8B-8101-C25D4708696F}"/>
              </a:ext>
            </a:extLst>
          </p:cNvPr>
          <p:cNvSpPr/>
          <p:nvPr/>
        </p:nvSpPr>
        <p:spPr>
          <a:xfrm>
            <a:off x="7799720" y="3678125"/>
            <a:ext cx="1728000" cy="663991"/>
          </a:xfrm>
          <a:prstGeom prst="rect">
            <a:avLst/>
          </a:prstGeom>
          <a:solidFill>
            <a:schemeClr val="accent2">
              <a:lumMod val="40000"/>
              <a:lumOff val="60000"/>
              <a:alpha val="45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600" b="1" dirty="0">
                <a:solidFill>
                  <a:srgbClr val="D268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Je </a:t>
            </a:r>
            <a:r>
              <a:rPr lang="en-US" altLang="ko-KR" sz="1600" b="1" dirty="0" err="1">
                <a:solidFill>
                  <a:srgbClr val="D268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suis</a:t>
            </a:r>
            <a:r>
              <a:rPr lang="en-US" altLang="ko-KR" sz="1600" b="1" dirty="0">
                <a:solidFill>
                  <a:srgbClr val="D268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 err="1">
                <a:solidFill>
                  <a:srgbClr val="D268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étudiant</a:t>
            </a:r>
            <a:endParaRPr lang="en-US" altLang="ko-KR" sz="1600" b="1" dirty="0">
              <a:solidFill>
                <a:srgbClr val="D268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자유형: 도형 29">
            <a:extLst>
              <a:ext uri="{FF2B5EF4-FFF2-40B4-BE49-F238E27FC236}">
                <a16:creationId xmlns:a16="http://schemas.microsoft.com/office/drawing/2014/main" id="{4A291EB2-F219-477E-9EE2-B8A4A94D5027}"/>
              </a:ext>
            </a:extLst>
          </p:cNvPr>
          <p:cNvSpPr/>
          <p:nvPr/>
        </p:nvSpPr>
        <p:spPr>
          <a:xfrm rot="10800000" flipH="1">
            <a:off x="4692144" y="3812120"/>
            <a:ext cx="359014" cy="396000"/>
          </a:xfrm>
          <a:custGeom>
            <a:avLst/>
            <a:gdLst>
              <a:gd name="connsiteX0" fmla="*/ 145287 w 336115"/>
              <a:gd name="connsiteY0" fmla="*/ 0 h 336000"/>
              <a:gd name="connsiteX1" fmla="*/ 336115 w 336115"/>
              <a:gd name="connsiteY1" fmla="*/ 168000 h 336000"/>
              <a:gd name="connsiteX2" fmla="*/ 145287 w 336115"/>
              <a:gd name="connsiteY2" fmla="*/ 336000 h 336000"/>
              <a:gd name="connsiteX3" fmla="*/ 145287 w 336115"/>
              <a:gd name="connsiteY3" fmla="*/ 249147 h 336000"/>
              <a:gd name="connsiteX4" fmla="*/ 0 w 336115"/>
              <a:gd name="connsiteY4" fmla="*/ 249147 h 336000"/>
              <a:gd name="connsiteX5" fmla="*/ 0 w 336115"/>
              <a:gd name="connsiteY5" fmla="*/ 86853 h 336000"/>
              <a:gd name="connsiteX6" fmla="*/ 145287 w 336115"/>
              <a:gd name="connsiteY6" fmla="*/ 86853 h 3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115" h="336000">
                <a:moveTo>
                  <a:pt x="145287" y="0"/>
                </a:moveTo>
                <a:lnTo>
                  <a:pt x="336115" y="168000"/>
                </a:lnTo>
                <a:lnTo>
                  <a:pt x="145287" y="336000"/>
                </a:lnTo>
                <a:lnTo>
                  <a:pt x="145287" y="249147"/>
                </a:lnTo>
                <a:lnTo>
                  <a:pt x="0" y="249147"/>
                </a:lnTo>
                <a:lnTo>
                  <a:pt x="0" y="86853"/>
                </a:lnTo>
                <a:lnTo>
                  <a:pt x="145287" y="86853"/>
                </a:lnTo>
                <a:close/>
              </a:path>
            </a:pathLst>
          </a:custGeom>
          <a:solidFill>
            <a:srgbClr val="B2B8C5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563"/>
              </a:spcBef>
            </a:pPr>
            <a:endParaRPr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자유형: 도형 29">
            <a:extLst>
              <a:ext uri="{FF2B5EF4-FFF2-40B4-BE49-F238E27FC236}">
                <a16:creationId xmlns:a16="http://schemas.microsoft.com/office/drawing/2014/main" id="{4A291EB2-F219-477E-9EE2-B8A4A94D5027}"/>
              </a:ext>
            </a:extLst>
          </p:cNvPr>
          <p:cNvSpPr/>
          <p:nvPr/>
        </p:nvSpPr>
        <p:spPr>
          <a:xfrm rot="10800000" flipH="1">
            <a:off x="7233640" y="3812120"/>
            <a:ext cx="359014" cy="396000"/>
          </a:xfrm>
          <a:custGeom>
            <a:avLst/>
            <a:gdLst>
              <a:gd name="connsiteX0" fmla="*/ 145287 w 336115"/>
              <a:gd name="connsiteY0" fmla="*/ 0 h 336000"/>
              <a:gd name="connsiteX1" fmla="*/ 336115 w 336115"/>
              <a:gd name="connsiteY1" fmla="*/ 168000 h 336000"/>
              <a:gd name="connsiteX2" fmla="*/ 145287 w 336115"/>
              <a:gd name="connsiteY2" fmla="*/ 336000 h 336000"/>
              <a:gd name="connsiteX3" fmla="*/ 145287 w 336115"/>
              <a:gd name="connsiteY3" fmla="*/ 249147 h 336000"/>
              <a:gd name="connsiteX4" fmla="*/ 0 w 336115"/>
              <a:gd name="connsiteY4" fmla="*/ 249147 h 336000"/>
              <a:gd name="connsiteX5" fmla="*/ 0 w 336115"/>
              <a:gd name="connsiteY5" fmla="*/ 86853 h 336000"/>
              <a:gd name="connsiteX6" fmla="*/ 145287 w 336115"/>
              <a:gd name="connsiteY6" fmla="*/ 86853 h 3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115" h="336000">
                <a:moveTo>
                  <a:pt x="145287" y="0"/>
                </a:moveTo>
                <a:lnTo>
                  <a:pt x="336115" y="168000"/>
                </a:lnTo>
                <a:lnTo>
                  <a:pt x="145287" y="336000"/>
                </a:lnTo>
                <a:lnTo>
                  <a:pt x="145287" y="249147"/>
                </a:lnTo>
                <a:lnTo>
                  <a:pt x="0" y="249147"/>
                </a:lnTo>
                <a:lnTo>
                  <a:pt x="0" y="86853"/>
                </a:lnTo>
                <a:lnTo>
                  <a:pt x="145287" y="86853"/>
                </a:lnTo>
                <a:close/>
              </a:path>
            </a:pathLst>
          </a:custGeom>
          <a:solidFill>
            <a:srgbClr val="B2B8C5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563"/>
              </a:spcBef>
            </a:pPr>
            <a:endParaRPr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1" name="그룹 12">
            <a:extLst>
              <a:ext uri="{FF2B5EF4-FFF2-40B4-BE49-F238E27FC236}">
                <a16:creationId xmlns:a16="http://schemas.microsoft.com/office/drawing/2014/main" id="{EF7B8FEE-F50B-45A2-A762-F928B3BE7BBE}"/>
              </a:ext>
            </a:extLst>
          </p:cNvPr>
          <p:cNvGrpSpPr/>
          <p:nvPr/>
        </p:nvGrpSpPr>
        <p:grpSpPr>
          <a:xfrm>
            <a:off x="432068" y="1222508"/>
            <a:ext cx="4659882" cy="461665"/>
            <a:chOff x="432066" y="1489213"/>
            <a:chExt cx="4659887" cy="4616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5ED4139-C318-4758-9074-3437309C0F09}"/>
                </a:ext>
              </a:extLst>
            </p:cNvPr>
            <p:cNvSpPr txBox="1"/>
            <p:nvPr/>
          </p:nvSpPr>
          <p:spPr>
            <a:xfrm>
              <a:off x="710621" y="1489213"/>
              <a:ext cx="4381332" cy="46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트랜스포머</a:t>
              </a:r>
              <a:r>
                <a:rPr lang="en-US" altLang="ko-KR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(Transformer)</a:t>
              </a:r>
              <a:r>
                <a:rPr lang="ko-KR" altLang="en-US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구조</a:t>
              </a:r>
            </a:p>
          </p:txBody>
        </p:sp>
        <p:sp>
          <p:nvSpPr>
            <p:cNvPr id="63" name="자유형: 도형 36">
              <a:extLst>
                <a:ext uri="{FF2B5EF4-FFF2-40B4-BE49-F238E27FC236}">
                  <a16:creationId xmlns:a16="http://schemas.microsoft.com/office/drawing/2014/main" id="{7DB63932-86F5-475E-A9C3-4FCB14E254BE}"/>
                </a:ext>
              </a:extLst>
            </p:cNvPr>
            <p:cNvSpPr/>
            <p:nvPr/>
          </p:nvSpPr>
          <p:spPr>
            <a:xfrm>
              <a:off x="432066" y="1655262"/>
              <a:ext cx="230934" cy="86481"/>
            </a:xfrm>
            <a:custGeom>
              <a:avLst/>
              <a:gdLst>
                <a:gd name="connsiteX0" fmla="*/ 0 w 230934"/>
                <a:gd name="connsiteY0" fmla="*/ 0 h 86481"/>
                <a:gd name="connsiteX1" fmla="*/ 169394 w 230934"/>
                <a:gd name="connsiteY1" fmla="*/ 0 h 86481"/>
                <a:gd name="connsiteX2" fmla="*/ 171800 w 230934"/>
                <a:gd name="connsiteY2" fmla="*/ 0 h 86481"/>
                <a:gd name="connsiteX3" fmla="*/ 230934 w 230934"/>
                <a:gd name="connsiteY3" fmla="*/ 0 h 86481"/>
                <a:gd name="connsiteX4" fmla="*/ 171800 w 230934"/>
                <a:gd name="connsiteY4" fmla="*/ 83100 h 86481"/>
                <a:gd name="connsiteX5" fmla="*/ 171800 w 230934"/>
                <a:gd name="connsiteY5" fmla="*/ 86481 h 86481"/>
                <a:gd name="connsiteX6" fmla="*/ 169394 w 230934"/>
                <a:gd name="connsiteY6" fmla="*/ 86481 h 86481"/>
                <a:gd name="connsiteX7" fmla="*/ 0 w 230934"/>
                <a:gd name="connsiteY7" fmla="*/ 86481 h 8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934" h="86481">
                  <a:moveTo>
                    <a:pt x="0" y="0"/>
                  </a:moveTo>
                  <a:lnTo>
                    <a:pt x="169394" y="0"/>
                  </a:lnTo>
                  <a:lnTo>
                    <a:pt x="171800" y="0"/>
                  </a:lnTo>
                  <a:lnTo>
                    <a:pt x="230934" y="0"/>
                  </a:lnTo>
                  <a:lnTo>
                    <a:pt x="171800" y="83100"/>
                  </a:lnTo>
                  <a:lnTo>
                    <a:pt x="171800" y="86481"/>
                  </a:lnTo>
                  <a:lnTo>
                    <a:pt x="169394" y="86481"/>
                  </a:lnTo>
                  <a:lnTo>
                    <a:pt x="0" y="86481"/>
                  </a:lnTo>
                  <a:close/>
                </a:path>
              </a:pathLst>
            </a:custGeom>
            <a:solidFill>
              <a:srgbClr val="5F5E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351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754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>
          <a:xfrm>
            <a:off x="3739035" y="3967548"/>
            <a:ext cx="5099390" cy="2250219"/>
          </a:xfrm>
          <a:prstGeom prst="roundRect">
            <a:avLst>
              <a:gd name="adj" fmla="val 10084"/>
            </a:avLst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71BC159-407F-4FA2-8EBD-4C2B1807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트랜스포머</a:t>
            </a:r>
            <a:r>
              <a:rPr lang="en-US" altLang="ko-KR" b="1" dirty="0"/>
              <a:t>(Transformer)</a:t>
            </a:r>
          </a:p>
        </p:txBody>
      </p:sp>
      <p:grpSp>
        <p:nvGrpSpPr>
          <p:cNvPr id="34" name="그룹 4">
            <a:extLst>
              <a:ext uri="{FF2B5EF4-FFF2-40B4-BE49-F238E27FC236}">
                <a16:creationId xmlns:a16="http://schemas.microsoft.com/office/drawing/2014/main" id="{D5602C12-30B4-4271-B415-08319FB3A68B}"/>
              </a:ext>
            </a:extLst>
          </p:cNvPr>
          <p:cNvGrpSpPr/>
          <p:nvPr/>
        </p:nvGrpSpPr>
        <p:grpSpPr>
          <a:xfrm>
            <a:off x="421715" y="713550"/>
            <a:ext cx="4299552" cy="461665"/>
            <a:chOff x="421714" y="859471"/>
            <a:chExt cx="4299552" cy="461666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EA89B9B-5BDF-4EC1-9755-D59FDA42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14" y="948788"/>
              <a:ext cx="209550" cy="2095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F07E60-5F78-4B22-B7D4-E93CE8CF76EB}"/>
                </a:ext>
              </a:extLst>
            </p:cNvPr>
            <p:cNvSpPr txBox="1"/>
            <p:nvPr/>
          </p:nvSpPr>
          <p:spPr>
            <a:xfrm>
              <a:off x="622067" y="859471"/>
              <a:ext cx="4099199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트랜스포머</a:t>
              </a:r>
              <a:r>
                <a:rPr lang="en-US" altLang="ko-KR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(Transformer) </a:t>
              </a:r>
              <a:r>
                <a:rPr lang="ko-KR" altLang="en-US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개요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6298D3-A7DE-4314-9DD4-35A531A8FFC0}"/>
              </a:ext>
            </a:extLst>
          </p:cNvPr>
          <p:cNvSpPr/>
          <p:nvPr/>
        </p:nvSpPr>
        <p:spPr>
          <a:xfrm>
            <a:off x="1946274" y="2949114"/>
            <a:ext cx="8677275" cy="460800"/>
          </a:xfrm>
          <a:prstGeom prst="rect">
            <a:avLst/>
          </a:prstGeom>
          <a:solidFill>
            <a:schemeClr val="bg1"/>
          </a:solidFill>
          <a:ln>
            <a:solidFill>
              <a:srgbClr val="708B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7997" algn="ctr"/>
            <a:r>
              <a:rPr lang="ko-KR" altLang="en-US" sz="2000" b="1" spc="-100" dirty="0">
                <a:solidFill>
                  <a:srgbClr val="708B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논문에서는 </a:t>
            </a:r>
            <a:r>
              <a:rPr lang="en-US" altLang="ko-KR" sz="2000" b="1" spc="-100" dirty="0">
                <a:solidFill>
                  <a:srgbClr val="708B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2000" b="1" spc="-100" dirty="0">
                <a:solidFill>
                  <a:srgbClr val="708B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인코더와 </a:t>
            </a:r>
            <a:r>
              <a:rPr lang="ko-KR" altLang="en-US" sz="2000" b="1" spc="-100" dirty="0" err="1">
                <a:solidFill>
                  <a:srgbClr val="708B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디코더로</a:t>
            </a:r>
            <a:r>
              <a:rPr lang="ko-KR" altLang="en-US" sz="2000" b="1" spc="-100" dirty="0">
                <a:solidFill>
                  <a:srgbClr val="708B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구성되어 있으나 </a:t>
            </a:r>
            <a:r>
              <a:rPr lang="ko-KR" altLang="en-US" sz="2000" b="1" spc="-100" dirty="0">
                <a:solidFill>
                  <a:srgbClr val="D268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임의의 </a:t>
            </a:r>
            <a:r>
              <a:rPr lang="ko-KR" altLang="en-US" sz="2000" b="1" spc="-100" dirty="0" err="1">
                <a:solidFill>
                  <a:srgbClr val="D268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갯수로</a:t>
            </a:r>
            <a:r>
              <a:rPr lang="ko-KR" altLang="en-US" sz="2000" b="1" spc="-100" dirty="0">
                <a:solidFill>
                  <a:srgbClr val="D268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변경 가능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A1D570-FDAC-4BD1-A322-3F82AD25AFC2}"/>
              </a:ext>
            </a:extLst>
          </p:cNvPr>
          <p:cNvSpPr/>
          <p:nvPr/>
        </p:nvSpPr>
        <p:spPr>
          <a:xfrm>
            <a:off x="1946275" y="1949397"/>
            <a:ext cx="3577894" cy="843963"/>
          </a:xfrm>
          <a:prstGeom prst="rect">
            <a:avLst/>
          </a:prstGeom>
          <a:solidFill>
            <a:srgbClr val="4B56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2000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Encoding </a:t>
            </a:r>
            <a:r>
              <a:rPr lang="ko-KR" altLang="en-US" sz="2000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컴포넌트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여러 개의 인코더들로 구성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A1D570-FDAC-4BD1-A322-3F82AD25AFC2}"/>
              </a:ext>
            </a:extLst>
          </p:cNvPr>
          <p:cNvSpPr/>
          <p:nvPr/>
        </p:nvSpPr>
        <p:spPr>
          <a:xfrm>
            <a:off x="5715000" y="1949397"/>
            <a:ext cx="4908550" cy="843963"/>
          </a:xfrm>
          <a:prstGeom prst="rect">
            <a:avLst/>
          </a:prstGeom>
          <a:solidFill>
            <a:srgbClr val="4B56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2000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Decoding </a:t>
            </a:r>
            <a:r>
              <a:rPr lang="ko-KR" altLang="en-US" sz="2000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컴포넌트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Encoding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컴포넌트와 동일한 개수의 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디코더로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구성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355695" y="4051516"/>
            <a:ext cx="1332000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Encoder #6</a:t>
            </a:r>
            <a:endParaRPr lang="ko-KR" altLang="en-US" sz="1600" b="1" dirty="0">
              <a:solidFill>
                <a:srgbClr val="42444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55695" y="4403864"/>
            <a:ext cx="1332000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Encoder #5</a:t>
            </a:r>
            <a:endParaRPr lang="ko-KR" altLang="en-US" sz="1600" b="1" dirty="0">
              <a:solidFill>
                <a:srgbClr val="42444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55695" y="4756212"/>
            <a:ext cx="1332000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Encoder #4</a:t>
            </a:r>
            <a:endParaRPr lang="ko-KR" altLang="en-US" sz="1600" b="1" dirty="0">
              <a:solidFill>
                <a:srgbClr val="42444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55695" y="5108560"/>
            <a:ext cx="1332000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Encoder #3</a:t>
            </a:r>
            <a:endParaRPr lang="ko-KR" altLang="en-US" sz="1600" b="1" dirty="0">
              <a:solidFill>
                <a:srgbClr val="42444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55695" y="5460908"/>
            <a:ext cx="1332000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Encoder #2</a:t>
            </a:r>
            <a:endParaRPr lang="ko-KR" altLang="en-US" sz="1600" b="1" dirty="0">
              <a:solidFill>
                <a:srgbClr val="42444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55695" y="5813254"/>
            <a:ext cx="1332000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Encoder #1</a:t>
            </a:r>
            <a:endParaRPr lang="ko-KR" altLang="en-US" sz="1600" b="1" dirty="0">
              <a:solidFill>
                <a:srgbClr val="42444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52406" y="4051516"/>
            <a:ext cx="1332000" cy="28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Decoder #6</a:t>
            </a:r>
            <a:endParaRPr lang="ko-KR" altLang="en-US" sz="1600" b="1" dirty="0">
              <a:solidFill>
                <a:srgbClr val="42444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52406" y="4403864"/>
            <a:ext cx="1332000" cy="28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Decoder #5</a:t>
            </a:r>
            <a:endParaRPr lang="ko-KR" altLang="en-US" sz="1600" b="1" dirty="0">
              <a:solidFill>
                <a:srgbClr val="42444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52406" y="4756212"/>
            <a:ext cx="1332000" cy="28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Decoder #4</a:t>
            </a:r>
            <a:endParaRPr lang="ko-KR" altLang="en-US" sz="1600" b="1" dirty="0">
              <a:solidFill>
                <a:srgbClr val="42444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52406" y="5108560"/>
            <a:ext cx="1332000" cy="28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Decoder #3</a:t>
            </a:r>
            <a:endParaRPr lang="ko-KR" altLang="en-US" sz="1600" b="1" dirty="0">
              <a:solidFill>
                <a:srgbClr val="42444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52406" y="5460908"/>
            <a:ext cx="1332000" cy="28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Decoder #2</a:t>
            </a:r>
            <a:endParaRPr lang="ko-KR" altLang="en-US" sz="1600" b="1" dirty="0">
              <a:solidFill>
                <a:srgbClr val="42444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52406" y="5813254"/>
            <a:ext cx="1332000" cy="28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Decoder #1</a:t>
            </a:r>
            <a:endParaRPr lang="ko-KR" altLang="en-US" sz="1600" b="1" dirty="0">
              <a:solidFill>
                <a:srgbClr val="42444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3715182" y="3521970"/>
            <a:ext cx="1764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트랜스포머 모델</a:t>
            </a:r>
            <a:endParaRPr lang="en-US" altLang="ko-KR" sz="1600" b="1" dirty="0">
              <a:solidFill>
                <a:srgbClr val="42444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3898589" y="6368947"/>
            <a:ext cx="2269634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4B567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 am a student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6506664" y="3467382"/>
            <a:ext cx="2046950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5F5EA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Je </a:t>
            </a:r>
            <a:r>
              <a:rPr lang="en-US" altLang="ko-KR" sz="1800" b="1" dirty="0" err="1">
                <a:solidFill>
                  <a:srgbClr val="5F5EA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suis</a:t>
            </a:r>
            <a:r>
              <a:rPr lang="en-US" altLang="ko-KR" sz="1800" b="1" dirty="0">
                <a:solidFill>
                  <a:srgbClr val="5F5EA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dirty="0" err="1">
                <a:solidFill>
                  <a:srgbClr val="5F5EA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étudiant</a:t>
            </a:r>
            <a:endParaRPr lang="en-US" altLang="ko-KR" sz="1800" b="1" dirty="0">
              <a:solidFill>
                <a:srgbClr val="5F5EA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5687695" y="4195516"/>
            <a:ext cx="116471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0" idx="3"/>
            <a:endCxn id="24" idx="1"/>
          </p:cNvCxnSpPr>
          <p:nvPr/>
        </p:nvCxnSpPr>
        <p:spPr>
          <a:xfrm>
            <a:off x="5687695" y="4195516"/>
            <a:ext cx="1164711" cy="35234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0" idx="3"/>
            <a:endCxn id="25" idx="1"/>
          </p:cNvCxnSpPr>
          <p:nvPr/>
        </p:nvCxnSpPr>
        <p:spPr>
          <a:xfrm>
            <a:off x="5687695" y="4195516"/>
            <a:ext cx="1164711" cy="70469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0" idx="3"/>
            <a:endCxn id="26" idx="1"/>
          </p:cNvCxnSpPr>
          <p:nvPr/>
        </p:nvCxnSpPr>
        <p:spPr>
          <a:xfrm>
            <a:off x="5687695" y="4195516"/>
            <a:ext cx="1164711" cy="10570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0" idx="3"/>
            <a:endCxn id="27" idx="1"/>
          </p:cNvCxnSpPr>
          <p:nvPr/>
        </p:nvCxnSpPr>
        <p:spPr>
          <a:xfrm>
            <a:off x="5687695" y="4195516"/>
            <a:ext cx="1164711" cy="140939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0" idx="3"/>
            <a:endCxn id="28" idx="1"/>
          </p:cNvCxnSpPr>
          <p:nvPr/>
        </p:nvCxnSpPr>
        <p:spPr>
          <a:xfrm>
            <a:off x="5687695" y="4195516"/>
            <a:ext cx="1164711" cy="176173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자유형: 도형 29">
            <a:extLst>
              <a:ext uri="{FF2B5EF4-FFF2-40B4-BE49-F238E27FC236}">
                <a16:creationId xmlns:a16="http://schemas.microsoft.com/office/drawing/2014/main" id="{4A291EB2-F219-477E-9EE2-B8A4A94D5027}"/>
              </a:ext>
            </a:extLst>
          </p:cNvPr>
          <p:cNvSpPr/>
          <p:nvPr/>
        </p:nvSpPr>
        <p:spPr>
          <a:xfrm rot="5400000" flipH="1">
            <a:off x="7424236" y="3704999"/>
            <a:ext cx="180000" cy="341507"/>
          </a:xfrm>
          <a:custGeom>
            <a:avLst/>
            <a:gdLst>
              <a:gd name="connsiteX0" fmla="*/ 145287 w 336115"/>
              <a:gd name="connsiteY0" fmla="*/ 0 h 336000"/>
              <a:gd name="connsiteX1" fmla="*/ 336115 w 336115"/>
              <a:gd name="connsiteY1" fmla="*/ 168000 h 336000"/>
              <a:gd name="connsiteX2" fmla="*/ 145287 w 336115"/>
              <a:gd name="connsiteY2" fmla="*/ 336000 h 336000"/>
              <a:gd name="connsiteX3" fmla="*/ 145287 w 336115"/>
              <a:gd name="connsiteY3" fmla="*/ 249147 h 336000"/>
              <a:gd name="connsiteX4" fmla="*/ 0 w 336115"/>
              <a:gd name="connsiteY4" fmla="*/ 249147 h 336000"/>
              <a:gd name="connsiteX5" fmla="*/ 0 w 336115"/>
              <a:gd name="connsiteY5" fmla="*/ 86853 h 336000"/>
              <a:gd name="connsiteX6" fmla="*/ 145287 w 336115"/>
              <a:gd name="connsiteY6" fmla="*/ 86853 h 3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115" h="336000">
                <a:moveTo>
                  <a:pt x="145287" y="0"/>
                </a:moveTo>
                <a:lnTo>
                  <a:pt x="336115" y="168000"/>
                </a:lnTo>
                <a:lnTo>
                  <a:pt x="145287" y="336000"/>
                </a:lnTo>
                <a:lnTo>
                  <a:pt x="145287" y="249147"/>
                </a:lnTo>
                <a:lnTo>
                  <a:pt x="0" y="249147"/>
                </a:lnTo>
                <a:lnTo>
                  <a:pt x="0" y="86853"/>
                </a:lnTo>
                <a:lnTo>
                  <a:pt x="145287" y="86853"/>
                </a:lnTo>
                <a:close/>
              </a:path>
            </a:pathLst>
          </a:custGeom>
          <a:solidFill>
            <a:srgbClr val="B2B8C5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563"/>
              </a:spcBef>
            </a:pPr>
            <a:endParaRPr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자유형: 도형 29">
            <a:extLst>
              <a:ext uri="{FF2B5EF4-FFF2-40B4-BE49-F238E27FC236}">
                <a16:creationId xmlns:a16="http://schemas.microsoft.com/office/drawing/2014/main" id="{4A291EB2-F219-477E-9EE2-B8A4A94D5027}"/>
              </a:ext>
            </a:extLst>
          </p:cNvPr>
          <p:cNvSpPr/>
          <p:nvPr/>
        </p:nvSpPr>
        <p:spPr>
          <a:xfrm rot="5400000" flipH="1">
            <a:off x="4919552" y="6137014"/>
            <a:ext cx="180000" cy="341507"/>
          </a:xfrm>
          <a:custGeom>
            <a:avLst/>
            <a:gdLst>
              <a:gd name="connsiteX0" fmla="*/ 145287 w 336115"/>
              <a:gd name="connsiteY0" fmla="*/ 0 h 336000"/>
              <a:gd name="connsiteX1" fmla="*/ 336115 w 336115"/>
              <a:gd name="connsiteY1" fmla="*/ 168000 h 336000"/>
              <a:gd name="connsiteX2" fmla="*/ 145287 w 336115"/>
              <a:gd name="connsiteY2" fmla="*/ 336000 h 336000"/>
              <a:gd name="connsiteX3" fmla="*/ 145287 w 336115"/>
              <a:gd name="connsiteY3" fmla="*/ 249147 h 336000"/>
              <a:gd name="connsiteX4" fmla="*/ 0 w 336115"/>
              <a:gd name="connsiteY4" fmla="*/ 249147 h 336000"/>
              <a:gd name="connsiteX5" fmla="*/ 0 w 336115"/>
              <a:gd name="connsiteY5" fmla="*/ 86853 h 336000"/>
              <a:gd name="connsiteX6" fmla="*/ 145287 w 336115"/>
              <a:gd name="connsiteY6" fmla="*/ 86853 h 3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115" h="336000">
                <a:moveTo>
                  <a:pt x="145287" y="0"/>
                </a:moveTo>
                <a:lnTo>
                  <a:pt x="336115" y="168000"/>
                </a:lnTo>
                <a:lnTo>
                  <a:pt x="145287" y="336000"/>
                </a:lnTo>
                <a:lnTo>
                  <a:pt x="145287" y="249147"/>
                </a:lnTo>
                <a:lnTo>
                  <a:pt x="0" y="249147"/>
                </a:lnTo>
                <a:lnTo>
                  <a:pt x="0" y="86853"/>
                </a:lnTo>
                <a:lnTo>
                  <a:pt x="145287" y="86853"/>
                </a:lnTo>
                <a:close/>
              </a:path>
            </a:pathLst>
          </a:custGeom>
          <a:solidFill>
            <a:srgbClr val="B2B8C5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563"/>
              </a:spcBef>
            </a:pPr>
            <a:endParaRPr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5" name="그룹 12">
            <a:extLst>
              <a:ext uri="{FF2B5EF4-FFF2-40B4-BE49-F238E27FC236}">
                <a16:creationId xmlns:a16="http://schemas.microsoft.com/office/drawing/2014/main" id="{EF7B8FEE-F50B-45A2-A762-F928B3BE7BBE}"/>
              </a:ext>
            </a:extLst>
          </p:cNvPr>
          <p:cNvGrpSpPr/>
          <p:nvPr/>
        </p:nvGrpSpPr>
        <p:grpSpPr>
          <a:xfrm>
            <a:off x="432068" y="1222508"/>
            <a:ext cx="6788670" cy="461665"/>
            <a:chOff x="432066" y="1489213"/>
            <a:chExt cx="6788677" cy="46166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5ED4139-C318-4758-9074-3437309C0F09}"/>
                </a:ext>
              </a:extLst>
            </p:cNvPr>
            <p:cNvSpPr txBox="1"/>
            <p:nvPr/>
          </p:nvSpPr>
          <p:spPr>
            <a:xfrm>
              <a:off x="710621" y="1489213"/>
              <a:ext cx="6510122" cy="46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트랜스포머</a:t>
              </a:r>
              <a:r>
                <a:rPr lang="en-US" altLang="ko-KR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(Transformer)</a:t>
              </a:r>
              <a:r>
                <a:rPr lang="ko-KR" altLang="en-US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인코더와 </a:t>
              </a:r>
              <a:r>
                <a:rPr lang="ko-KR" altLang="en-US" sz="2400" b="1" spc="-100" dirty="0" err="1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디코더</a:t>
              </a:r>
              <a:r>
                <a:rPr lang="ko-KR" altLang="en-US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구조</a:t>
              </a:r>
            </a:p>
          </p:txBody>
        </p:sp>
        <p:sp>
          <p:nvSpPr>
            <p:cNvPr id="42" name="자유형: 도형 36">
              <a:extLst>
                <a:ext uri="{FF2B5EF4-FFF2-40B4-BE49-F238E27FC236}">
                  <a16:creationId xmlns:a16="http://schemas.microsoft.com/office/drawing/2014/main" id="{7DB63932-86F5-475E-A9C3-4FCB14E254BE}"/>
                </a:ext>
              </a:extLst>
            </p:cNvPr>
            <p:cNvSpPr/>
            <p:nvPr/>
          </p:nvSpPr>
          <p:spPr>
            <a:xfrm>
              <a:off x="432066" y="1655262"/>
              <a:ext cx="230934" cy="86481"/>
            </a:xfrm>
            <a:custGeom>
              <a:avLst/>
              <a:gdLst>
                <a:gd name="connsiteX0" fmla="*/ 0 w 230934"/>
                <a:gd name="connsiteY0" fmla="*/ 0 h 86481"/>
                <a:gd name="connsiteX1" fmla="*/ 169394 w 230934"/>
                <a:gd name="connsiteY1" fmla="*/ 0 h 86481"/>
                <a:gd name="connsiteX2" fmla="*/ 171800 w 230934"/>
                <a:gd name="connsiteY2" fmla="*/ 0 h 86481"/>
                <a:gd name="connsiteX3" fmla="*/ 230934 w 230934"/>
                <a:gd name="connsiteY3" fmla="*/ 0 h 86481"/>
                <a:gd name="connsiteX4" fmla="*/ 171800 w 230934"/>
                <a:gd name="connsiteY4" fmla="*/ 83100 h 86481"/>
                <a:gd name="connsiteX5" fmla="*/ 171800 w 230934"/>
                <a:gd name="connsiteY5" fmla="*/ 86481 h 86481"/>
                <a:gd name="connsiteX6" fmla="*/ 169394 w 230934"/>
                <a:gd name="connsiteY6" fmla="*/ 86481 h 86481"/>
                <a:gd name="connsiteX7" fmla="*/ 0 w 230934"/>
                <a:gd name="connsiteY7" fmla="*/ 86481 h 8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934" h="86481">
                  <a:moveTo>
                    <a:pt x="0" y="0"/>
                  </a:moveTo>
                  <a:lnTo>
                    <a:pt x="169394" y="0"/>
                  </a:lnTo>
                  <a:lnTo>
                    <a:pt x="171800" y="0"/>
                  </a:lnTo>
                  <a:lnTo>
                    <a:pt x="230934" y="0"/>
                  </a:lnTo>
                  <a:lnTo>
                    <a:pt x="171800" y="83100"/>
                  </a:lnTo>
                  <a:lnTo>
                    <a:pt x="171800" y="86481"/>
                  </a:lnTo>
                  <a:lnTo>
                    <a:pt x="169394" y="86481"/>
                  </a:lnTo>
                  <a:lnTo>
                    <a:pt x="0" y="86481"/>
                  </a:lnTo>
                  <a:close/>
                </a:path>
              </a:pathLst>
            </a:custGeom>
            <a:solidFill>
              <a:srgbClr val="5F5E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351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072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4498330" y="3964616"/>
            <a:ext cx="5508561" cy="994238"/>
          </a:xfrm>
          <a:prstGeom prst="roundRect">
            <a:avLst>
              <a:gd name="adj" fmla="val 10084"/>
            </a:avLst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71BC159-407F-4FA2-8EBD-4C2B1807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트랜스포머</a:t>
            </a:r>
            <a:r>
              <a:rPr lang="en-US" altLang="ko-KR" dirty="0"/>
              <a:t>(Transformer)</a:t>
            </a:r>
          </a:p>
        </p:txBody>
      </p:sp>
      <p:grpSp>
        <p:nvGrpSpPr>
          <p:cNvPr id="34" name="그룹 4">
            <a:extLst>
              <a:ext uri="{FF2B5EF4-FFF2-40B4-BE49-F238E27FC236}">
                <a16:creationId xmlns:a16="http://schemas.microsoft.com/office/drawing/2014/main" id="{D5602C12-30B4-4271-B415-08319FB3A68B}"/>
              </a:ext>
            </a:extLst>
          </p:cNvPr>
          <p:cNvGrpSpPr/>
          <p:nvPr/>
        </p:nvGrpSpPr>
        <p:grpSpPr>
          <a:xfrm>
            <a:off x="421715" y="713550"/>
            <a:ext cx="4299552" cy="461665"/>
            <a:chOff x="421714" y="859471"/>
            <a:chExt cx="4299552" cy="461666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EA89B9B-5BDF-4EC1-9755-D59FDA42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14" y="948788"/>
              <a:ext cx="209550" cy="2095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F07E60-5F78-4B22-B7D4-E93CE8CF76EB}"/>
                </a:ext>
              </a:extLst>
            </p:cNvPr>
            <p:cNvSpPr txBox="1"/>
            <p:nvPr/>
          </p:nvSpPr>
          <p:spPr>
            <a:xfrm>
              <a:off x="622067" y="859471"/>
              <a:ext cx="4099199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트랜스포머</a:t>
              </a:r>
              <a:r>
                <a:rPr lang="en-US" altLang="ko-KR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(Transformer) </a:t>
              </a:r>
              <a:r>
                <a:rPr lang="ko-KR" altLang="en-US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개요</a:t>
              </a:r>
            </a:p>
          </p:txBody>
        </p:sp>
      </p:grpSp>
      <p:grpSp>
        <p:nvGrpSpPr>
          <p:cNvPr id="6" name="그룹 12">
            <a:extLst>
              <a:ext uri="{FF2B5EF4-FFF2-40B4-BE49-F238E27FC236}">
                <a16:creationId xmlns:a16="http://schemas.microsoft.com/office/drawing/2014/main" id="{EF7B8FEE-F50B-45A2-A762-F928B3BE7BBE}"/>
              </a:ext>
            </a:extLst>
          </p:cNvPr>
          <p:cNvGrpSpPr/>
          <p:nvPr/>
        </p:nvGrpSpPr>
        <p:grpSpPr>
          <a:xfrm>
            <a:off x="432068" y="1222508"/>
            <a:ext cx="7658011" cy="461665"/>
            <a:chOff x="432066" y="1489213"/>
            <a:chExt cx="7658016" cy="46166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ED4139-C318-4758-9074-3437309C0F09}"/>
                </a:ext>
              </a:extLst>
            </p:cNvPr>
            <p:cNvSpPr txBox="1"/>
            <p:nvPr/>
          </p:nvSpPr>
          <p:spPr>
            <a:xfrm>
              <a:off x="710621" y="1489213"/>
              <a:ext cx="7379461" cy="46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트랜스포머</a:t>
              </a:r>
              <a:r>
                <a:rPr lang="en-US" altLang="ko-KR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(Transformer)</a:t>
              </a:r>
              <a:r>
                <a:rPr lang="ko-KR" altLang="en-US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</a:t>
              </a:r>
              <a:r>
                <a:rPr lang="ko-KR" altLang="en-US" sz="2400" b="1" spc="-100" dirty="0" err="1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임베딩과</a:t>
              </a:r>
              <a:r>
                <a:rPr lang="ko-KR" altLang="en-US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Positional Encoding</a:t>
              </a:r>
            </a:p>
          </p:txBody>
        </p:sp>
        <p:sp>
          <p:nvSpPr>
            <p:cNvPr id="8" name="자유형: 도형 36">
              <a:extLst>
                <a:ext uri="{FF2B5EF4-FFF2-40B4-BE49-F238E27FC236}">
                  <a16:creationId xmlns:a16="http://schemas.microsoft.com/office/drawing/2014/main" id="{7DB63932-86F5-475E-A9C3-4FCB14E254BE}"/>
                </a:ext>
              </a:extLst>
            </p:cNvPr>
            <p:cNvSpPr/>
            <p:nvPr/>
          </p:nvSpPr>
          <p:spPr>
            <a:xfrm>
              <a:off x="432066" y="1655262"/>
              <a:ext cx="230934" cy="86481"/>
            </a:xfrm>
            <a:custGeom>
              <a:avLst/>
              <a:gdLst>
                <a:gd name="connsiteX0" fmla="*/ 0 w 230934"/>
                <a:gd name="connsiteY0" fmla="*/ 0 h 86481"/>
                <a:gd name="connsiteX1" fmla="*/ 169394 w 230934"/>
                <a:gd name="connsiteY1" fmla="*/ 0 h 86481"/>
                <a:gd name="connsiteX2" fmla="*/ 171800 w 230934"/>
                <a:gd name="connsiteY2" fmla="*/ 0 h 86481"/>
                <a:gd name="connsiteX3" fmla="*/ 230934 w 230934"/>
                <a:gd name="connsiteY3" fmla="*/ 0 h 86481"/>
                <a:gd name="connsiteX4" fmla="*/ 171800 w 230934"/>
                <a:gd name="connsiteY4" fmla="*/ 83100 h 86481"/>
                <a:gd name="connsiteX5" fmla="*/ 171800 w 230934"/>
                <a:gd name="connsiteY5" fmla="*/ 86481 h 86481"/>
                <a:gd name="connsiteX6" fmla="*/ 169394 w 230934"/>
                <a:gd name="connsiteY6" fmla="*/ 86481 h 86481"/>
                <a:gd name="connsiteX7" fmla="*/ 0 w 230934"/>
                <a:gd name="connsiteY7" fmla="*/ 86481 h 8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934" h="86481">
                  <a:moveTo>
                    <a:pt x="0" y="0"/>
                  </a:moveTo>
                  <a:lnTo>
                    <a:pt x="169394" y="0"/>
                  </a:lnTo>
                  <a:lnTo>
                    <a:pt x="171800" y="0"/>
                  </a:lnTo>
                  <a:lnTo>
                    <a:pt x="230934" y="0"/>
                  </a:lnTo>
                  <a:lnTo>
                    <a:pt x="171800" y="83100"/>
                  </a:lnTo>
                  <a:lnTo>
                    <a:pt x="171800" y="86481"/>
                  </a:lnTo>
                  <a:lnTo>
                    <a:pt x="169394" y="86481"/>
                  </a:lnTo>
                  <a:lnTo>
                    <a:pt x="0" y="86481"/>
                  </a:lnTo>
                  <a:close/>
                </a:path>
              </a:pathLst>
            </a:custGeom>
            <a:solidFill>
              <a:srgbClr val="5F5E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351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A1D570-FDAC-4BD1-A322-3F82AD25AFC2}"/>
              </a:ext>
            </a:extLst>
          </p:cNvPr>
          <p:cNvSpPr/>
          <p:nvPr/>
        </p:nvSpPr>
        <p:spPr>
          <a:xfrm>
            <a:off x="2389543" y="2657840"/>
            <a:ext cx="3371353" cy="843963"/>
          </a:xfrm>
          <a:prstGeom prst="rect">
            <a:avLst/>
          </a:prstGeom>
          <a:solidFill>
            <a:srgbClr val="708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 </a:t>
            </a: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단어들을 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임베딩하여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벡터로 변환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A1D570-FDAC-4BD1-A322-3F82AD25AFC2}"/>
              </a:ext>
            </a:extLst>
          </p:cNvPr>
          <p:cNvSpPr/>
          <p:nvPr/>
        </p:nvSpPr>
        <p:spPr>
          <a:xfrm>
            <a:off x="6150510" y="2657840"/>
            <a:ext cx="3530379" cy="843963"/>
          </a:xfrm>
          <a:prstGeom prst="rect">
            <a:avLst/>
          </a:prstGeom>
          <a:solidFill>
            <a:srgbClr val="708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단어들은 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512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크기의 벡터로 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임베딩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799462"/>
              </p:ext>
            </p:extLst>
          </p:nvPr>
        </p:nvGraphicFramePr>
        <p:xfrm>
          <a:off x="4785444" y="4180418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graphicFrame>
        <p:nvGraphicFramePr>
          <p:cNvPr id="12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496815"/>
              </p:ext>
            </p:extLst>
          </p:nvPr>
        </p:nvGraphicFramePr>
        <p:xfrm>
          <a:off x="6110661" y="4180418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graphicFrame>
        <p:nvGraphicFramePr>
          <p:cNvPr id="13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838863"/>
              </p:ext>
            </p:extLst>
          </p:nvPr>
        </p:nvGraphicFramePr>
        <p:xfrm>
          <a:off x="7435878" y="4180418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634919"/>
              </p:ext>
            </p:extLst>
          </p:nvPr>
        </p:nvGraphicFramePr>
        <p:xfrm>
          <a:off x="8761095" y="4180418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2227379" y="4024327"/>
            <a:ext cx="227250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 Vector :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5028866" y="4508595"/>
            <a:ext cx="465353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4B567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6308568" y="4508595"/>
            <a:ext cx="613212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4B567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am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7604206" y="4508595"/>
            <a:ext cx="613212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4B567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8715265" y="4508595"/>
            <a:ext cx="1061036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4B567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student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5F46C4-3DF8-4925-85A5-76197034311B}"/>
              </a:ext>
            </a:extLst>
          </p:cNvPr>
          <p:cNvSpPr txBox="1"/>
          <p:nvPr/>
        </p:nvSpPr>
        <p:spPr>
          <a:xfrm>
            <a:off x="583969" y="1685695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693" indent="-266693"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en-US" altLang="ko-KR" sz="2400" b="1" spc="-100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 Vector</a:t>
            </a:r>
          </a:p>
        </p:txBody>
      </p:sp>
    </p:spTree>
    <p:extLst>
      <p:ext uri="{BB962C8B-B14F-4D97-AF65-F5344CB8AC3E}">
        <p14:creationId xmlns:p14="http://schemas.microsoft.com/office/powerpoint/2010/main" val="377388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4276452" y="3628994"/>
            <a:ext cx="5508561" cy="994238"/>
          </a:xfrm>
          <a:prstGeom prst="roundRect">
            <a:avLst>
              <a:gd name="adj" fmla="val 10084"/>
            </a:avLst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71BC159-407F-4FA2-8EBD-4C2B1807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트랜스포머</a:t>
            </a:r>
            <a:r>
              <a:rPr lang="en-US" altLang="ko-KR" b="1" dirty="0"/>
              <a:t>(Transformer)</a:t>
            </a:r>
          </a:p>
        </p:txBody>
      </p:sp>
      <p:grpSp>
        <p:nvGrpSpPr>
          <p:cNvPr id="34" name="그룹 4">
            <a:extLst>
              <a:ext uri="{FF2B5EF4-FFF2-40B4-BE49-F238E27FC236}">
                <a16:creationId xmlns:a16="http://schemas.microsoft.com/office/drawing/2014/main" id="{D5602C12-30B4-4271-B415-08319FB3A68B}"/>
              </a:ext>
            </a:extLst>
          </p:cNvPr>
          <p:cNvGrpSpPr/>
          <p:nvPr/>
        </p:nvGrpSpPr>
        <p:grpSpPr>
          <a:xfrm>
            <a:off x="421715" y="713550"/>
            <a:ext cx="4299552" cy="461665"/>
            <a:chOff x="421714" y="859471"/>
            <a:chExt cx="4299552" cy="461666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EA89B9B-5BDF-4EC1-9755-D59FDA42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14" y="948788"/>
              <a:ext cx="209550" cy="2095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F07E60-5F78-4B22-B7D4-E93CE8CF76EB}"/>
                </a:ext>
              </a:extLst>
            </p:cNvPr>
            <p:cNvSpPr txBox="1"/>
            <p:nvPr/>
          </p:nvSpPr>
          <p:spPr>
            <a:xfrm>
              <a:off x="622067" y="859471"/>
              <a:ext cx="4099199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트랜스포머</a:t>
              </a:r>
              <a:r>
                <a:rPr lang="en-US" altLang="ko-KR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(Transformer) </a:t>
              </a:r>
              <a:r>
                <a:rPr lang="ko-KR" altLang="en-US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개요</a:t>
              </a:r>
            </a:p>
          </p:txBody>
        </p:sp>
      </p:grpSp>
      <p:grpSp>
        <p:nvGrpSpPr>
          <p:cNvPr id="6" name="그룹 12">
            <a:extLst>
              <a:ext uri="{FF2B5EF4-FFF2-40B4-BE49-F238E27FC236}">
                <a16:creationId xmlns:a16="http://schemas.microsoft.com/office/drawing/2014/main" id="{EF7B8FEE-F50B-45A2-A762-F928B3BE7BBE}"/>
              </a:ext>
            </a:extLst>
          </p:cNvPr>
          <p:cNvGrpSpPr/>
          <p:nvPr/>
        </p:nvGrpSpPr>
        <p:grpSpPr>
          <a:xfrm>
            <a:off x="432068" y="1222508"/>
            <a:ext cx="7658011" cy="461665"/>
            <a:chOff x="432066" y="1489213"/>
            <a:chExt cx="7658016" cy="46166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ED4139-C318-4758-9074-3437309C0F09}"/>
                </a:ext>
              </a:extLst>
            </p:cNvPr>
            <p:cNvSpPr txBox="1"/>
            <p:nvPr/>
          </p:nvSpPr>
          <p:spPr>
            <a:xfrm>
              <a:off x="710621" y="1489213"/>
              <a:ext cx="7379461" cy="46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트랜스포머</a:t>
              </a:r>
              <a:r>
                <a:rPr lang="en-US" altLang="ko-KR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(Transformer)</a:t>
              </a:r>
              <a:r>
                <a:rPr lang="ko-KR" altLang="en-US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</a:t>
              </a:r>
              <a:r>
                <a:rPr lang="ko-KR" altLang="en-US" sz="2400" b="1" spc="-100" dirty="0" err="1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임베딩과</a:t>
              </a:r>
              <a:r>
                <a:rPr lang="ko-KR" altLang="en-US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Positional Encoding</a:t>
              </a:r>
            </a:p>
          </p:txBody>
        </p:sp>
        <p:sp>
          <p:nvSpPr>
            <p:cNvPr id="8" name="자유형: 도형 36">
              <a:extLst>
                <a:ext uri="{FF2B5EF4-FFF2-40B4-BE49-F238E27FC236}">
                  <a16:creationId xmlns:a16="http://schemas.microsoft.com/office/drawing/2014/main" id="{7DB63932-86F5-475E-A9C3-4FCB14E254BE}"/>
                </a:ext>
              </a:extLst>
            </p:cNvPr>
            <p:cNvSpPr/>
            <p:nvPr/>
          </p:nvSpPr>
          <p:spPr>
            <a:xfrm>
              <a:off x="432066" y="1655262"/>
              <a:ext cx="230934" cy="86481"/>
            </a:xfrm>
            <a:custGeom>
              <a:avLst/>
              <a:gdLst>
                <a:gd name="connsiteX0" fmla="*/ 0 w 230934"/>
                <a:gd name="connsiteY0" fmla="*/ 0 h 86481"/>
                <a:gd name="connsiteX1" fmla="*/ 169394 w 230934"/>
                <a:gd name="connsiteY1" fmla="*/ 0 h 86481"/>
                <a:gd name="connsiteX2" fmla="*/ 171800 w 230934"/>
                <a:gd name="connsiteY2" fmla="*/ 0 h 86481"/>
                <a:gd name="connsiteX3" fmla="*/ 230934 w 230934"/>
                <a:gd name="connsiteY3" fmla="*/ 0 h 86481"/>
                <a:gd name="connsiteX4" fmla="*/ 171800 w 230934"/>
                <a:gd name="connsiteY4" fmla="*/ 83100 h 86481"/>
                <a:gd name="connsiteX5" fmla="*/ 171800 w 230934"/>
                <a:gd name="connsiteY5" fmla="*/ 86481 h 86481"/>
                <a:gd name="connsiteX6" fmla="*/ 169394 w 230934"/>
                <a:gd name="connsiteY6" fmla="*/ 86481 h 86481"/>
                <a:gd name="connsiteX7" fmla="*/ 0 w 230934"/>
                <a:gd name="connsiteY7" fmla="*/ 86481 h 8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934" h="86481">
                  <a:moveTo>
                    <a:pt x="0" y="0"/>
                  </a:moveTo>
                  <a:lnTo>
                    <a:pt x="169394" y="0"/>
                  </a:lnTo>
                  <a:lnTo>
                    <a:pt x="171800" y="0"/>
                  </a:lnTo>
                  <a:lnTo>
                    <a:pt x="230934" y="0"/>
                  </a:lnTo>
                  <a:lnTo>
                    <a:pt x="171800" y="83100"/>
                  </a:lnTo>
                  <a:lnTo>
                    <a:pt x="171800" y="86481"/>
                  </a:lnTo>
                  <a:lnTo>
                    <a:pt x="169394" y="86481"/>
                  </a:lnTo>
                  <a:lnTo>
                    <a:pt x="0" y="86481"/>
                  </a:lnTo>
                  <a:close/>
                </a:path>
              </a:pathLst>
            </a:custGeom>
            <a:solidFill>
              <a:srgbClr val="5F5E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351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A1D570-FDAC-4BD1-A322-3F82AD25AFC2}"/>
              </a:ext>
            </a:extLst>
          </p:cNvPr>
          <p:cNvSpPr/>
          <p:nvPr/>
        </p:nvSpPr>
        <p:spPr>
          <a:xfrm>
            <a:off x="2167665" y="2322218"/>
            <a:ext cx="3371353" cy="843963"/>
          </a:xfrm>
          <a:prstGeom prst="rect">
            <a:avLst/>
          </a:prstGeom>
          <a:solidFill>
            <a:srgbClr val="708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 </a:t>
            </a: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단어들을 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임베딩하여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벡터로 변환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A1D570-FDAC-4BD1-A322-3F82AD25AFC2}"/>
              </a:ext>
            </a:extLst>
          </p:cNvPr>
          <p:cNvSpPr/>
          <p:nvPr/>
        </p:nvSpPr>
        <p:spPr>
          <a:xfrm>
            <a:off x="5928632" y="2322218"/>
            <a:ext cx="3530379" cy="843963"/>
          </a:xfrm>
          <a:prstGeom prst="rect">
            <a:avLst/>
          </a:prstGeom>
          <a:solidFill>
            <a:srgbClr val="708B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단어들은 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/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512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크기의 벡터로 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임베딩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825833"/>
              </p:ext>
            </p:extLst>
          </p:nvPr>
        </p:nvGraphicFramePr>
        <p:xfrm>
          <a:off x="4563566" y="3844796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graphicFrame>
        <p:nvGraphicFramePr>
          <p:cNvPr id="12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224090"/>
              </p:ext>
            </p:extLst>
          </p:nvPr>
        </p:nvGraphicFramePr>
        <p:xfrm>
          <a:off x="5888783" y="3844796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graphicFrame>
        <p:nvGraphicFramePr>
          <p:cNvPr id="13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273807"/>
              </p:ext>
            </p:extLst>
          </p:nvPr>
        </p:nvGraphicFramePr>
        <p:xfrm>
          <a:off x="7214000" y="3844796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124453"/>
              </p:ext>
            </p:extLst>
          </p:nvPr>
        </p:nvGraphicFramePr>
        <p:xfrm>
          <a:off x="8539217" y="3844796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2005501" y="3688705"/>
            <a:ext cx="227250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 Vector :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4806988" y="4172973"/>
            <a:ext cx="465353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4B567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6086690" y="4172973"/>
            <a:ext cx="613212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4B567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am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7382328" y="4172973"/>
            <a:ext cx="613212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4B567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8493387" y="4172973"/>
            <a:ext cx="1061036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4B567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student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5F46C4-3DF8-4925-85A5-76197034311B}"/>
              </a:ext>
            </a:extLst>
          </p:cNvPr>
          <p:cNvSpPr txBox="1"/>
          <p:nvPr/>
        </p:nvSpPr>
        <p:spPr>
          <a:xfrm>
            <a:off x="583969" y="1685695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693" indent="-266693"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en-US" altLang="ko-KR" sz="2400" b="1" spc="-100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 Vector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FCA592-1E25-4B8B-8101-C25D4708696F}"/>
              </a:ext>
            </a:extLst>
          </p:cNvPr>
          <p:cNvSpPr/>
          <p:nvPr/>
        </p:nvSpPr>
        <p:spPr>
          <a:xfrm>
            <a:off x="2448625" y="5926874"/>
            <a:ext cx="6755812" cy="540991"/>
          </a:xfrm>
          <a:prstGeom prst="rect">
            <a:avLst/>
          </a:prstGeom>
          <a:solidFill>
            <a:srgbClr val="D26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트랜스포머에서 각 단어에 대한 </a:t>
            </a:r>
            <a:r>
              <a:rPr lang="en-US" altLang="ko-KR" sz="2000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Position </a:t>
            </a:r>
            <a:r>
              <a:rPr lang="ko-KR" altLang="en-US" sz="2000" b="1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 부여 필요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B5A078-94FC-4DAD-9112-C06F4E2E3139}"/>
              </a:ext>
            </a:extLst>
          </p:cNvPr>
          <p:cNvSpPr/>
          <p:nvPr/>
        </p:nvSpPr>
        <p:spPr>
          <a:xfrm>
            <a:off x="1776737" y="4933642"/>
            <a:ext cx="8083684" cy="748800"/>
          </a:xfrm>
          <a:prstGeom prst="rect">
            <a:avLst/>
          </a:prstGeom>
          <a:solidFill>
            <a:schemeClr val="bg1"/>
          </a:solidFill>
          <a:ln>
            <a:solidFill>
              <a:srgbClr val="708B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7997" algn="ctr"/>
            <a:r>
              <a:rPr lang="ko-KR" altLang="en-US" sz="2000" b="1" spc="-100" dirty="0">
                <a:solidFill>
                  <a:srgbClr val="708B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순차적 특성을 가지는 </a:t>
            </a:r>
            <a:r>
              <a:rPr lang="en-US" altLang="ko-KR" sz="2000" b="1" spc="-100" dirty="0">
                <a:solidFill>
                  <a:srgbClr val="708B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RNN</a:t>
            </a:r>
            <a:r>
              <a:rPr lang="ko-KR" altLang="en-US" sz="2000" b="1" spc="-100" dirty="0">
                <a:solidFill>
                  <a:srgbClr val="708B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제거함으로써 </a:t>
            </a:r>
            <a:endParaRPr lang="en-US" altLang="ko-KR" sz="2000" b="1" spc="-100" dirty="0">
              <a:solidFill>
                <a:srgbClr val="708BC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7997" algn="ctr"/>
            <a:r>
              <a:rPr lang="en-US" altLang="ko-KR" sz="2000" b="1" spc="-100" dirty="0">
                <a:solidFill>
                  <a:srgbClr val="708B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 Vector</a:t>
            </a:r>
            <a:r>
              <a:rPr lang="ko-KR" altLang="en-US" sz="2000" b="1" spc="-100" dirty="0">
                <a:solidFill>
                  <a:srgbClr val="708BC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각 단어에 대한 </a:t>
            </a:r>
            <a:r>
              <a:rPr lang="en-US" altLang="ko-KR" sz="2000" b="1" spc="-100" dirty="0">
                <a:solidFill>
                  <a:srgbClr val="D268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Position </a:t>
            </a:r>
            <a:r>
              <a:rPr lang="ko-KR" altLang="en-US" sz="2000" b="1" spc="-100" dirty="0">
                <a:solidFill>
                  <a:srgbClr val="D268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파악 불가</a:t>
            </a:r>
          </a:p>
        </p:txBody>
      </p:sp>
    </p:spTree>
    <p:extLst>
      <p:ext uri="{BB962C8B-B14F-4D97-AF65-F5344CB8AC3E}">
        <p14:creationId xmlns:p14="http://schemas.microsoft.com/office/powerpoint/2010/main" val="3375849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71BC159-407F-4FA2-8EBD-4C2B1807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트랜스포머</a:t>
            </a:r>
            <a:r>
              <a:rPr lang="en-US" altLang="ko-KR" dirty="0"/>
              <a:t>(Transformer)</a:t>
            </a:r>
          </a:p>
        </p:txBody>
      </p:sp>
      <p:grpSp>
        <p:nvGrpSpPr>
          <p:cNvPr id="34" name="그룹 4">
            <a:extLst>
              <a:ext uri="{FF2B5EF4-FFF2-40B4-BE49-F238E27FC236}">
                <a16:creationId xmlns:a16="http://schemas.microsoft.com/office/drawing/2014/main" id="{D5602C12-30B4-4271-B415-08319FB3A68B}"/>
              </a:ext>
            </a:extLst>
          </p:cNvPr>
          <p:cNvGrpSpPr/>
          <p:nvPr/>
        </p:nvGrpSpPr>
        <p:grpSpPr>
          <a:xfrm>
            <a:off x="421715" y="713550"/>
            <a:ext cx="4299552" cy="461665"/>
            <a:chOff x="421714" y="859471"/>
            <a:chExt cx="4299552" cy="461666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EA89B9B-5BDF-4EC1-9755-D59FDA42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14" y="948788"/>
              <a:ext cx="209550" cy="2095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F07E60-5F78-4B22-B7D4-E93CE8CF76EB}"/>
                </a:ext>
              </a:extLst>
            </p:cNvPr>
            <p:cNvSpPr txBox="1"/>
            <p:nvPr/>
          </p:nvSpPr>
          <p:spPr>
            <a:xfrm>
              <a:off x="622067" y="859471"/>
              <a:ext cx="4099199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트랜스포머</a:t>
              </a:r>
              <a:r>
                <a:rPr lang="en-US" altLang="ko-KR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(Transformer) </a:t>
              </a:r>
              <a:r>
                <a:rPr lang="ko-KR" altLang="en-US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개요</a:t>
              </a:r>
            </a:p>
          </p:txBody>
        </p:sp>
      </p:grpSp>
      <p:grpSp>
        <p:nvGrpSpPr>
          <p:cNvPr id="6" name="그룹 12">
            <a:extLst>
              <a:ext uri="{FF2B5EF4-FFF2-40B4-BE49-F238E27FC236}">
                <a16:creationId xmlns:a16="http://schemas.microsoft.com/office/drawing/2014/main" id="{EF7B8FEE-F50B-45A2-A762-F928B3BE7BBE}"/>
              </a:ext>
            </a:extLst>
          </p:cNvPr>
          <p:cNvGrpSpPr/>
          <p:nvPr/>
        </p:nvGrpSpPr>
        <p:grpSpPr>
          <a:xfrm>
            <a:off x="432068" y="1222508"/>
            <a:ext cx="7658011" cy="461665"/>
            <a:chOff x="432066" y="1489213"/>
            <a:chExt cx="7658016" cy="46166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ED4139-C318-4758-9074-3437309C0F09}"/>
                </a:ext>
              </a:extLst>
            </p:cNvPr>
            <p:cNvSpPr txBox="1"/>
            <p:nvPr/>
          </p:nvSpPr>
          <p:spPr>
            <a:xfrm>
              <a:off x="710621" y="1489213"/>
              <a:ext cx="7379461" cy="46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트랜스포머</a:t>
              </a:r>
              <a:r>
                <a:rPr lang="en-US" altLang="ko-KR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(Transformer)</a:t>
              </a:r>
              <a:r>
                <a:rPr lang="ko-KR" altLang="en-US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</a:t>
              </a:r>
              <a:r>
                <a:rPr lang="ko-KR" altLang="en-US" sz="2400" b="1" spc="-100" dirty="0" err="1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임베딩과</a:t>
              </a:r>
              <a:r>
                <a:rPr lang="ko-KR" altLang="en-US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Positional Encoding</a:t>
              </a:r>
            </a:p>
          </p:txBody>
        </p:sp>
        <p:sp>
          <p:nvSpPr>
            <p:cNvPr id="8" name="자유형: 도형 36">
              <a:extLst>
                <a:ext uri="{FF2B5EF4-FFF2-40B4-BE49-F238E27FC236}">
                  <a16:creationId xmlns:a16="http://schemas.microsoft.com/office/drawing/2014/main" id="{7DB63932-86F5-475E-A9C3-4FCB14E254BE}"/>
                </a:ext>
              </a:extLst>
            </p:cNvPr>
            <p:cNvSpPr/>
            <p:nvPr/>
          </p:nvSpPr>
          <p:spPr>
            <a:xfrm>
              <a:off x="432066" y="1655262"/>
              <a:ext cx="230934" cy="86481"/>
            </a:xfrm>
            <a:custGeom>
              <a:avLst/>
              <a:gdLst>
                <a:gd name="connsiteX0" fmla="*/ 0 w 230934"/>
                <a:gd name="connsiteY0" fmla="*/ 0 h 86481"/>
                <a:gd name="connsiteX1" fmla="*/ 169394 w 230934"/>
                <a:gd name="connsiteY1" fmla="*/ 0 h 86481"/>
                <a:gd name="connsiteX2" fmla="*/ 171800 w 230934"/>
                <a:gd name="connsiteY2" fmla="*/ 0 h 86481"/>
                <a:gd name="connsiteX3" fmla="*/ 230934 w 230934"/>
                <a:gd name="connsiteY3" fmla="*/ 0 h 86481"/>
                <a:gd name="connsiteX4" fmla="*/ 171800 w 230934"/>
                <a:gd name="connsiteY4" fmla="*/ 83100 h 86481"/>
                <a:gd name="connsiteX5" fmla="*/ 171800 w 230934"/>
                <a:gd name="connsiteY5" fmla="*/ 86481 h 86481"/>
                <a:gd name="connsiteX6" fmla="*/ 169394 w 230934"/>
                <a:gd name="connsiteY6" fmla="*/ 86481 h 86481"/>
                <a:gd name="connsiteX7" fmla="*/ 0 w 230934"/>
                <a:gd name="connsiteY7" fmla="*/ 86481 h 8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934" h="86481">
                  <a:moveTo>
                    <a:pt x="0" y="0"/>
                  </a:moveTo>
                  <a:lnTo>
                    <a:pt x="169394" y="0"/>
                  </a:lnTo>
                  <a:lnTo>
                    <a:pt x="171800" y="0"/>
                  </a:lnTo>
                  <a:lnTo>
                    <a:pt x="230934" y="0"/>
                  </a:lnTo>
                  <a:lnTo>
                    <a:pt x="171800" y="83100"/>
                  </a:lnTo>
                  <a:lnTo>
                    <a:pt x="171800" y="86481"/>
                  </a:lnTo>
                  <a:lnTo>
                    <a:pt x="169394" y="86481"/>
                  </a:lnTo>
                  <a:lnTo>
                    <a:pt x="0" y="86481"/>
                  </a:lnTo>
                  <a:close/>
                </a:path>
              </a:pathLst>
            </a:custGeom>
            <a:solidFill>
              <a:srgbClr val="5F5E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351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4" name="모서리가 둥근 직사각형 49">
            <a:extLst>
              <a:ext uri="{FF2B5EF4-FFF2-40B4-BE49-F238E27FC236}">
                <a16:creationId xmlns:a16="http://schemas.microsoft.com/office/drawing/2014/main" id="{AD4D973F-C4FC-4814-A07B-68FCDFE7195E}"/>
              </a:ext>
            </a:extLst>
          </p:cNvPr>
          <p:cNvSpPr/>
          <p:nvPr/>
        </p:nvSpPr>
        <p:spPr>
          <a:xfrm>
            <a:off x="2550020" y="2572919"/>
            <a:ext cx="7411710" cy="25502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B5B5B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44" indent="-106360"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rgbClr val="58585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6D10C2E-1F2F-4D11-81F1-98CAEE7EB722}"/>
              </a:ext>
            </a:extLst>
          </p:cNvPr>
          <p:cNvSpPr/>
          <p:nvPr/>
        </p:nvSpPr>
        <p:spPr>
          <a:xfrm>
            <a:off x="2550020" y="2572921"/>
            <a:ext cx="7411710" cy="488445"/>
          </a:xfrm>
          <a:prstGeom prst="rect">
            <a:avLst/>
          </a:prstGeom>
          <a:solidFill>
            <a:srgbClr val="4B56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Positional Encoding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이란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8FA918-7F4A-4D97-AEF3-C15F7DB6AC6C}"/>
              </a:ext>
            </a:extLst>
          </p:cNvPr>
          <p:cNvSpPr txBox="1">
            <a:spLocks/>
          </p:cNvSpPr>
          <p:nvPr/>
        </p:nvSpPr>
        <p:spPr>
          <a:xfrm>
            <a:off x="2550019" y="4082471"/>
            <a:ext cx="7411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buClr>
                <a:srgbClr val="1C2B53"/>
              </a:buClr>
              <a:buSzPct val="70000"/>
            </a:pP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단어의 </a:t>
            </a:r>
            <a:r>
              <a:rPr lang="ko-KR" altLang="en-US" sz="2000" b="1" spc="-100" dirty="0" err="1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임베딩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벡터에 </a:t>
            </a:r>
            <a:endParaRPr lang="en-US" altLang="ko-KR" sz="2000" b="1" spc="-100" dirty="0">
              <a:solidFill>
                <a:srgbClr val="58585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>
              <a:buClr>
                <a:srgbClr val="1C2B53"/>
              </a:buClr>
              <a:buSzPct val="70000"/>
            </a:pPr>
            <a:r>
              <a:rPr lang="en-US" altLang="ko-KR" sz="2000" b="1" spc="-100" dirty="0">
                <a:solidFill>
                  <a:srgbClr val="2B7C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Position </a:t>
            </a:r>
            <a:r>
              <a:rPr lang="ko-KR" altLang="en-US" sz="2000" b="1" spc="-100" dirty="0">
                <a:solidFill>
                  <a:srgbClr val="2B7CC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정보들을 추가</a:t>
            </a:r>
            <a:r>
              <a:rPr lang="ko-KR" altLang="en-US" sz="2000" b="1" spc="-100" dirty="0">
                <a:solidFill>
                  <a:srgbClr val="58585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하여 모델의 입력으로 사용하는 방법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1DF3361-E18E-4540-8D95-25B704D731E7}"/>
              </a:ext>
            </a:extLst>
          </p:cNvPr>
          <p:cNvSpPr/>
          <p:nvPr/>
        </p:nvSpPr>
        <p:spPr>
          <a:xfrm>
            <a:off x="2829410" y="3385692"/>
            <a:ext cx="6854024" cy="400110"/>
          </a:xfrm>
          <a:prstGeom prst="rect">
            <a:avLst/>
          </a:prstGeom>
          <a:solidFill>
            <a:srgbClr val="708BC6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트랜스포머에서 각 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 </a:t>
            </a: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단어의 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Position </a:t>
            </a: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 부여를 위해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5F46C4-3DF8-4925-85A5-76197034311B}"/>
              </a:ext>
            </a:extLst>
          </p:cNvPr>
          <p:cNvSpPr txBox="1"/>
          <p:nvPr/>
        </p:nvSpPr>
        <p:spPr>
          <a:xfrm>
            <a:off x="583969" y="1685695"/>
            <a:ext cx="302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693" indent="-266693"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en-US" altLang="ko-KR" sz="2400" b="1" spc="-100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Positional Encoding</a:t>
            </a:r>
          </a:p>
        </p:txBody>
      </p:sp>
    </p:spTree>
    <p:extLst>
      <p:ext uri="{BB962C8B-B14F-4D97-AF65-F5344CB8AC3E}">
        <p14:creationId xmlns:p14="http://schemas.microsoft.com/office/powerpoint/2010/main" val="168774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71BC159-407F-4FA2-8EBD-4C2B1807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트랜스포머</a:t>
            </a:r>
            <a:r>
              <a:rPr lang="en-US" altLang="ko-KR" dirty="0"/>
              <a:t>(Transformer)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486227" y="5019794"/>
            <a:ext cx="5508561" cy="1512000"/>
          </a:xfrm>
          <a:prstGeom prst="roundRect">
            <a:avLst>
              <a:gd name="adj" fmla="val 10084"/>
            </a:avLst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454043"/>
              </p:ext>
            </p:extLst>
          </p:nvPr>
        </p:nvGraphicFramePr>
        <p:xfrm>
          <a:off x="4773341" y="5873117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graphicFrame>
        <p:nvGraphicFramePr>
          <p:cNvPr id="15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90211"/>
              </p:ext>
            </p:extLst>
          </p:nvPr>
        </p:nvGraphicFramePr>
        <p:xfrm>
          <a:off x="6098558" y="5873117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graphicFrame>
        <p:nvGraphicFramePr>
          <p:cNvPr id="16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51969"/>
              </p:ext>
            </p:extLst>
          </p:nvPr>
        </p:nvGraphicFramePr>
        <p:xfrm>
          <a:off x="7423775" y="5873117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graphicFrame>
        <p:nvGraphicFramePr>
          <p:cNvPr id="17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73182"/>
              </p:ext>
            </p:extLst>
          </p:nvPr>
        </p:nvGraphicFramePr>
        <p:xfrm>
          <a:off x="8748992" y="5873117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2215276" y="5709072"/>
            <a:ext cx="227250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 Vector :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5016763" y="6145633"/>
            <a:ext cx="465353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4B567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6296465" y="6145633"/>
            <a:ext cx="613212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4B567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am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7592103" y="6145633"/>
            <a:ext cx="613212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4B567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8703162" y="6145633"/>
            <a:ext cx="1061036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4B567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student</a:t>
            </a:r>
          </a:p>
        </p:txBody>
      </p:sp>
      <p:graphicFrame>
        <p:nvGraphicFramePr>
          <p:cNvPr id="23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321768"/>
              </p:ext>
            </p:extLst>
          </p:nvPr>
        </p:nvGraphicFramePr>
        <p:xfrm>
          <a:off x="4773341" y="5232608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graphicFrame>
        <p:nvGraphicFramePr>
          <p:cNvPr id="27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099340"/>
              </p:ext>
            </p:extLst>
          </p:nvPr>
        </p:nvGraphicFramePr>
        <p:xfrm>
          <a:off x="6098558" y="5232608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graphicFrame>
        <p:nvGraphicFramePr>
          <p:cNvPr id="28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172630"/>
              </p:ext>
            </p:extLst>
          </p:nvPr>
        </p:nvGraphicFramePr>
        <p:xfrm>
          <a:off x="7423775" y="5232608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graphicFrame>
        <p:nvGraphicFramePr>
          <p:cNvPr id="29" name="표 8">
            <a:extLst>
              <a:ext uri="{FF2B5EF4-FFF2-40B4-BE49-F238E27FC236}">
                <a16:creationId xmlns:a16="http://schemas.microsoft.com/office/drawing/2014/main" id="{517F523C-CFCA-4520-AFFE-9E87A298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058662"/>
              </p:ext>
            </p:extLst>
          </p:nvPr>
        </p:nvGraphicFramePr>
        <p:xfrm>
          <a:off x="8748992" y="5232608"/>
          <a:ext cx="937364" cy="22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41">
                  <a:extLst>
                    <a:ext uri="{9D8B030D-6E8A-4147-A177-3AD203B41FA5}">
                      <a16:colId xmlns:a16="http://schemas.microsoft.com/office/drawing/2014/main" val="2227339522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528172736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2940247500"/>
                    </a:ext>
                  </a:extLst>
                </a:gridCol>
                <a:gridCol w="234341">
                  <a:extLst>
                    <a:ext uri="{9D8B030D-6E8A-4147-A177-3AD203B41FA5}">
                      <a16:colId xmlns:a16="http://schemas.microsoft.com/office/drawing/2014/main" val="142222137"/>
                    </a:ext>
                  </a:extLst>
                </a:gridCol>
              </a:tblGrid>
              <a:tr h="22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200" dirty="0">
                        <a:solidFill>
                          <a:srgbClr val="414C69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6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26407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2215276" y="5057754"/>
            <a:ext cx="227250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Positional Encoding :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5016763" y="5524036"/>
            <a:ext cx="465353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6334563" y="5524036"/>
            <a:ext cx="465353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7659780" y="5524036"/>
            <a:ext cx="465353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9001003" y="5524036"/>
            <a:ext cx="465353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</a:p>
        </p:txBody>
      </p:sp>
      <p:cxnSp>
        <p:nvCxnSpPr>
          <p:cNvPr id="83" name="직선 화살표 연결선 82"/>
          <p:cNvCxnSpPr/>
          <p:nvPr/>
        </p:nvCxnSpPr>
        <p:spPr>
          <a:xfrm flipV="1">
            <a:off x="2534023" y="3723628"/>
            <a:ext cx="0" cy="21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2180144" y="3937954"/>
            <a:ext cx="684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spc="-80" dirty="0" err="1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임베딩</a:t>
            </a:r>
            <a:endParaRPr lang="ko-KR" altLang="en-US" sz="1600" b="1" spc="-80" dirty="0">
              <a:solidFill>
                <a:srgbClr val="42444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5" name="직선 화살표 연결선 84"/>
          <p:cNvCxnSpPr/>
          <p:nvPr/>
        </p:nvCxnSpPr>
        <p:spPr>
          <a:xfrm flipV="1">
            <a:off x="3350987" y="3723628"/>
            <a:ext cx="0" cy="21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V="1">
            <a:off x="4182941" y="3723628"/>
            <a:ext cx="0" cy="21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3015088" y="3937954"/>
            <a:ext cx="684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spc="-80" dirty="0" err="1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임베딩</a:t>
            </a:r>
            <a:endParaRPr lang="ko-KR" altLang="en-US" sz="1600" b="1" spc="-80" dirty="0">
              <a:solidFill>
                <a:srgbClr val="42444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847037" y="3937954"/>
            <a:ext cx="684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spc="-80" dirty="0" err="1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임베딩</a:t>
            </a:r>
            <a:endParaRPr lang="ko-KR" altLang="en-US" sz="1600" b="1" spc="-80" dirty="0">
              <a:solidFill>
                <a:srgbClr val="42444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 flipV="1">
            <a:off x="2534023" y="4233905"/>
            <a:ext cx="0" cy="21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3350987" y="4233905"/>
            <a:ext cx="0" cy="21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V="1">
            <a:off x="4182941" y="4233905"/>
            <a:ext cx="0" cy="21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2289467" y="4462021"/>
            <a:ext cx="465353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4B567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3044381" y="4462021"/>
            <a:ext cx="613212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4B567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am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3847037" y="4462021"/>
            <a:ext cx="613212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4B567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4985172" y="3723628"/>
            <a:ext cx="0" cy="21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4649268" y="3937954"/>
            <a:ext cx="684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spc="-80" dirty="0" err="1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임베딩</a:t>
            </a:r>
            <a:endParaRPr lang="ko-KR" altLang="en-US" sz="1600" b="1" spc="-80" dirty="0">
              <a:solidFill>
                <a:srgbClr val="42444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180144" y="2839851"/>
            <a:ext cx="3153124" cy="5062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인코더</a:t>
            </a:r>
            <a:r>
              <a:rPr lang="en-US" altLang="ko-KR" sz="1600" b="1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(Encoders)</a:t>
            </a:r>
            <a:endParaRPr lang="ko-KR" altLang="en-US" sz="1600" b="1" dirty="0">
              <a:solidFill>
                <a:srgbClr val="42444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 flipV="1">
            <a:off x="4985172" y="4233905"/>
            <a:ext cx="0" cy="21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4425356" y="4462021"/>
            <a:ext cx="1061036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4B567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student</a:t>
            </a:r>
          </a:p>
        </p:txBody>
      </p:sp>
      <p:cxnSp>
        <p:nvCxnSpPr>
          <p:cNvPr id="100" name="직선 화살표 연결선 99"/>
          <p:cNvCxnSpPr/>
          <p:nvPr/>
        </p:nvCxnSpPr>
        <p:spPr>
          <a:xfrm flipV="1">
            <a:off x="6993886" y="3723628"/>
            <a:ext cx="0" cy="21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6640007" y="3937954"/>
            <a:ext cx="684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spc="-80" dirty="0" err="1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임베딩</a:t>
            </a:r>
            <a:endParaRPr lang="ko-KR" altLang="en-US" sz="1600" b="1" spc="-80" dirty="0">
              <a:solidFill>
                <a:srgbClr val="42444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2" name="직선 화살표 연결선 101"/>
          <p:cNvCxnSpPr/>
          <p:nvPr/>
        </p:nvCxnSpPr>
        <p:spPr>
          <a:xfrm flipV="1">
            <a:off x="7818801" y="3723628"/>
            <a:ext cx="0" cy="21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V="1">
            <a:off x="8650755" y="3723628"/>
            <a:ext cx="0" cy="21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7482902" y="3937954"/>
            <a:ext cx="684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spc="-80" dirty="0" err="1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임베딩</a:t>
            </a:r>
            <a:endParaRPr lang="ko-KR" altLang="en-US" sz="1600" b="1" spc="-80" dirty="0">
              <a:solidFill>
                <a:srgbClr val="42444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8314851" y="3937954"/>
            <a:ext cx="684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spc="-80" dirty="0" err="1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임베딩</a:t>
            </a:r>
            <a:endParaRPr lang="ko-KR" altLang="en-US" sz="1600" b="1" spc="-80" dirty="0">
              <a:solidFill>
                <a:srgbClr val="42444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640007" y="2839851"/>
            <a:ext cx="3200484" cy="5062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 err="1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디코더</a:t>
            </a:r>
            <a:r>
              <a:rPr lang="en-US" altLang="ko-KR" sz="1600" b="1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(Decoders)</a:t>
            </a:r>
            <a:endParaRPr lang="ko-KR" altLang="en-US" sz="1600" b="1" dirty="0">
              <a:solidFill>
                <a:srgbClr val="42444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V="1">
            <a:off x="6993886" y="4233905"/>
            <a:ext cx="0" cy="21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V="1">
            <a:off x="7818801" y="4233905"/>
            <a:ext cx="0" cy="21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 flipV="1">
            <a:off x="8650755" y="4233905"/>
            <a:ext cx="0" cy="21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6498542" y="4462021"/>
            <a:ext cx="966930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/>
            <a:r>
              <a:rPr lang="en-US" altLang="ko-KR" sz="1800" b="1" dirty="0">
                <a:solidFill>
                  <a:srgbClr val="5F5EA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1800" b="1" dirty="0" err="1">
                <a:solidFill>
                  <a:srgbClr val="5F5EA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sos</a:t>
            </a:r>
            <a:r>
              <a:rPr lang="en-US" altLang="ko-KR" sz="1800" b="1" dirty="0">
                <a:solidFill>
                  <a:srgbClr val="5F5EA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7512195" y="4462021"/>
            <a:ext cx="613212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5F5EA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je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8314851" y="4462021"/>
            <a:ext cx="613212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err="1">
                <a:solidFill>
                  <a:srgbClr val="5F5EA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suis</a:t>
            </a:r>
            <a:endParaRPr lang="en-US" altLang="ko-KR" sz="1800" b="1" dirty="0">
              <a:solidFill>
                <a:srgbClr val="5F5EA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3" name="직선 화살표 연결선 112"/>
          <p:cNvCxnSpPr/>
          <p:nvPr/>
        </p:nvCxnSpPr>
        <p:spPr>
          <a:xfrm rot="5400000" flipV="1">
            <a:off x="5992006" y="2461385"/>
            <a:ext cx="0" cy="129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 flipV="1">
            <a:off x="9492395" y="3723628"/>
            <a:ext cx="0" cy="21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9156491" y="3937954"/>
            <a:ext cx="684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spc="-80" dirty="0" err="1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임베딩</a:t>
            </a:r>
            <a:endParaRPr lang="ko-KR" altLang="en-US" sz="1600" b="1" spc="-80" dirty="0">
              <a:solidFill>
                <a:srgbClr val="42444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 flipV="1">
            <a:off x="9492395" y="4233905"/>
            <a:ext cx="0" cy="21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8835990" y="4462021"/>
            <a:ext cx="1254214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err="1">
                <a:solidFill>
                  <a:srgbClr val="5F5EA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étudiant</a:t>
            </a:r>
            <a:endParaRPr lang="en-US" altLang="ko-KR" sz="1800" b="1" dirty="0">
              <a:solidFill>
                <a:srgbClr val="5F5EA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8" name="직선 화살표 연결선 117"/>
          <p:cNvCxnSpPr/>
          <p:nvPr/>
        </p:nvCxnSpPr>
        <p:spPr>
          <a:xfrm flipV="1">
            <a:off x="6993886" y="2627445"/>
            <a:ext cx="0" cy="21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 flipV="1">
            <a:off x="7818801" y="2627445"/>
            <a:ext cx="0" cy="21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V="1">
            <a:off x="8650755" y="2627445"/>
            <a:ext cx="0" cy="21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 flipV="1">
            <a:off x="9492395" y="2627445"/>
            <a:ext cx="0" cy="216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6498542" y="2322218"/>
            <a:ext cx="966930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5F5EA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je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7512195" y="2322218"/>
            <a:ext cx="613212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err="1">
                <a:solidFill>
                  <a:srgbClr val="5F5EA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suis</a:t>
            </a:r>
            <a:endParaRPr lang="en-US" altLang="ko-KR" sz="1800" b="1" dirty="0">
              <a:solidFill>
                <a:srgbClr val="5F5EA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8086423" y="2322218"/>
            <a:ext cx="1070068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 err="1">
                <a:solidFill>
                  <a:srgbClr val="5F5EA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étudiant</a:t>
            </a:r>
            <a:endParaRPr lang="en-US" altLang="ko-KR" sz="1800" b="1" dirty="0">
              <a:solidFill>
                <a:srgbClr val="5F5EA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FA1DDE7-8539-4F66-9E46-67E5C9D1C9D8}"/>
              </a:ext>
            </a:extLst>
          </p:cNvPr>
          <p:cNvSpPr/>
          <p:nvPr/>
        </p:nvSpPr>
        <p:spPr bwMode="auto">
          <a:xfrm>
            <a:off x="9101605" y="2322218"/>
            <a:ext cx="813670" cy="286293"/>
          </a:xfrm>
          <a:prstGeom prst="rect">
            <a:avLst/>
          </a:prstGeom>
          <a:noFill/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rgbClr val="5F5EA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1800" b="1" dirty="0" err="1">
                <a:solidFill>
                  <a:srgbClr val="5F5EA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eos</a:t>
            </a:r>
            <a:r>
              <a:rPr lang="en-US" altLang="ko-KR" sz="1800" b="1" dirty="0">
                <a:solidFill>
                  <a:srgbClr val="5F5EA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2180144" y="3392812"/>
            <a:ext cx="3153124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Positional Encoding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6640007" y="3392812"/>
            <a:ext cx="3200484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b="1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Positional Encoding</a:t>
            </a:r>
          </a:p>
        </p:txBody>
      </p:sp>
      <p:grpSp>
        <p:nvGrpSpPr>
          <p:cNvPr id="73" name="그룹 4">
            <a:extLst>
              <a:ext uri="{FF2B5EF4-FFF2-40B4-BE49-F238E27FC236}">
                <a16:creationId xmlns:a16="http://schemas.microsoft.com/office/drawing/2014/main" id="{D5602C12-30B4-4271-B415-08319FB3A68B}"/>
              </a:ext>
            </a:extLst>
          </p:cNvPr>
          <p:cNvGrpSpPr/>
          <p:nvPr/>
        </p:nvGrpSpPr>
        <p:grpSpPr>
          <a:xfrm>
            <a:off x="421715" y="713550"/>
            <a:ext cx="4299552" cy="461665"/>
            <a:chOff x="421714" y="859471"/>
            <a:chExt cx="4299552" cy="461666"/>
          </a:xfrm>
        </p:grpSpPr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0EA89B9B-5BDF-4EC1-9755-D59FDA423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14" y="948788"/>
              <a:ext cx="209550" cy="209550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0F07E60-5F78-4B22-B7D4-E93CE8CF76EB}"/>
                </a:ext>
              </a:extLst>
            </p:cNvPr>
            <p:cNvSpPr txBox="1"/>
            <p:nvPr/>
          </p:nvSpPr>
          <p:spPr>
            <a:xfrm>
              <a:off x="622067" y="859471"/>
              <a:ext cx="4099199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트랜스포머</a:t>
              </a:r>
              <a:r>
                <a:rPr lang="en-US" altLang="ko-KR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(Transformer) </a:t>
              </a:r>
              <a:r>
                <a:rPr lang="ko-KR" altLang="en-US" sz="2400" b="1" spc="-100" dirty="0">
                  <a:solidFill>
                    <a:srgbClr val="383C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개요</a:t>
              </a:r>
            </a:p>
          </p:txBody>
        </p:sp>
      </p:grpSp>
      <p:grpSp>
        <p:nvGrpSpPr>
          <p:cNvPr id="76" name="그룹 12">
            <a:extLst>
              <a:ext uri="{FF2B5EF4-FFF2-40B4-BE49-F238E27FC236}">
                <a16:creationId xmlns:a16="http://schemas.microsoft.com/office/drawing/2014/main" id="{EF7B8FEE-F50B-45A2-A762-F928B3BE7BBE}"/>
              </a:ext>
            </a:extLst>
          </p:cNvPr>
          <p:cNvGrpSpPr/>
          <p:nvPr/>
        </p:nvGrpSpPr>
        <p:grpSpPr>
          <a:xfrm>
            <a:off x="432068" y="1222508"/>
            <a:ext cx="7658011" cy="461665"/>
            <a:chOff x="432066" y="1489213"/>
            <a:chExt cx="7658016" cy="461667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5ED4139-C318-4758-9074-3437309C0F09}"/>
                </a:ext>
              </a:extLst>
            </p:cNvPr>
            <p:cNvSpPr txBox="1"/>
            <p:nvPr/>
          </p:nvSpPr>
          <p:spPr>
            <a:xfrm>
              <a:off x="710621" y="1489213"/>
              <a:ext cx="7379461" cy="461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트랜스포머</a:t>
              </a:r>
              <a:r>
                <a:rPr lang="en-US" altLang="ko-KR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(Transformer)</a:t>
              </a:r>
              <a:r>
                <a:rPr lang="ko-KR" altLang="en-US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</a:t>
              </a:r>
              <a:r>
                <a:rPr lang="ko-KR" altLang="en-US" sz="2400" b="1" spc="-100" dirty="0" err="1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임베딩과</a:t>
              </a:r>
              <a:r>
                <a:rPr lang="ko-KR" altLang="en-US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400" b="1" spc="-100" dirty="0">
                  <a:solidFill>
                    <a:srgbClr val="42444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Positional Encoding</a:t>
              </a:r>
            </a:p>
          </p:txBody>
        </p:sp>
        <p:sp>
          <p:nvSpPr>
            <p:cNvPr id="78" name="자유형: 도형 36">
              <a:extLst>
                <a:ext uri="{FF2B5EF4-FFF2-40B4-BE49-F238E27FC236}">
                  <a16:creationId xmlns:a16="http://schemas.microsoft.com/office/drawing/2014/main" id="{7DB63932-86F5-475E-A9C3-4FCB14E254BE}"/>
                </a:ext>
              </a:extLst>
            </p:cNvPr>
            <p:cNvSpPr/>
            <p:nvPr/>
          </p:nvSpPr>
          <p:spPr>
            <a:xfrm>
              <a:off x="432066" y="1655262"/>
              <a:ext cx="230934" cy="86481"/>
            </a:xfrm>
            <a:custGeom>
              <a:avLst/>
              <a:gdLst>
                <a:gd name="connsiteX0" fmla="*/ 0 w 230934"/>
                <a:gd name="connsiteY0" fmla="*/ 0 h 86481"/>
                <a:gd name="connsiteX1" fmla="*/ 169394 w 230934"/>
                <a:gd name="connsiteY1" fmla="*/ 0 h 86481"/>
                <a:gd name="connsiteX2" fmla="*/ 171800 w 230934"/>
                <a:gd name="connsiteY2" fmla="*/ 0 h 86481"/>
                <a:gd name="connsiteX3" fmla="*/ 230934 w 230934"/>
                <a:gd name="connsiteY3" fmla="*/ 0 h 86481"/>
                <a:gd name="connsiteX4" fmla="*/ 171800 w 230934"/>
                <a:gd name="connsiteY4" fmla="*/ 83100 h 86481"/>
                <a:gd name="connsiteX5" fmla="*/ 171800 w 230934"/>
                <a:gd name="connsiteY5" fmla="*/ 86481 h 86481"/>
                <a:gd name="connsiteX6" fmla="*/ 169394 w 230934"/>
                <a:gd name="connsiteY6" fmla="*/ 86481 h 86481"/>
                <a:gd name="connsiteX7" fmla="*/ 0 w 230934"/>
                <a:gd name="connsiteY7" fmla="*/ 86481 h 8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934" h="86481">
                  <a:moveTo>
                    <a:pt x="0" y="0"/>
                  </a:moveTo>
                  <a:lnTo>
                    <a:pt x="169394" y="0"/>
                  </a:lnTo>
                  <a:lnTo>
                    <a:pt x="171800" y="0"/>
                  </a:lnTo>
                  <a:lnTo>
                    <a:pt x="230934" y="0"/>
                  </a:lnTo>
                  <a:lnTo>
                    <a:pt x="171800" y="83100"/>
                  </a:lnTo>
                  <a:lnTo>
                    <a:pt x="171800" y="86481"/>
                  </a:lnTo>
                  <a:lnTo>
                    <a:pt x="169394" y="86481"/>
                  </a:lnTo>
                  <a:lnTo>
                    <a:pt x="0" y="86481"/>
                  </a:lnTo>
                  <a:close/>
                </a:path>
              </a:pathLst>
            </a:custGeom>
            <a:solidFill>
              <a:srgbClr val="5F5E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351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25F46C4-3DF8-4925-85A5-76197034311B}"/>
              </a:ext>
            </a:extLst>
          </p:cNvPr>
          <p:cNvSpPr txBox="1"/>
          <p:nvPr/>
        </p:nvSpPr>
        <p:spPr>
          <a:xfrm>
            <a:off x="583969" y="1685695"/>
            <a:ext cx="302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693" indent="-266693"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en-US" altLang="ko-KR" sz="2400" b="1" spc="-100" dirty="0">
                <a:solidFill>
                  <a:srgbClr val="42444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Positional Encoding</a:t>
            </a:r>
          </a:p>
        </p:txBody>
      </p:sp>
    </p:spTree>
    <p:extLst>
      <p:ext uri="{BB962C8B-B14F-4D97-AF65-F5344CB8AC3E}">
        <p14:creationId xmlns:p14="http://schemas.microsoft.com/office/powerpoint/2010/main" val="107422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에스코어 드림 6 Bold"/>
        <a:ea typeface="에스코어 드림 5 Medium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FF0000"/>
          </a:solidFill>
          <a:headEnd type="none" w="med" len="med"/>
          <a:tailEnd type="triangle" w="med" len="med"/>
        </a:ln>
        <a:effectLst/>
      </a:spPr>
      <a:bodyPr rtlCol="0" anchor="ctr"/>
      <a:lstStyle>
        <a:defPPr marL="0" algn="l">
          <a:defRPr dirty="0" smtClean="0">
            <a:solidFill>
              <a:sysClr val="windowText" lastClr="000000"/>
            </a:solidFill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>
          <a:solidFill>
            <a:schemeClr val="tx1">
              <a:lumMod val="85000"/>
              <a:lumOff val="15000"/>
            </a:schemeClr>
          </a:solidFill>
          <a:headEnd type="none" w="med" len="me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</a:spPr>
      <a:bodyPr wrap="square" rtlCol="0" anchor="t">
        <a:spAutoFit/>
      </a:bodyPr>
      <a:lstStyle>
        <a:defPPr algn="l">
          <a:defRPr sz="1800" b="1" dirty="0">
            <a:latin typeface="+mn-ea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34638</TotalTime>
  <Words>1529</Words>
  <Application>Microsoft Office PowerPoint</Application>
  <PresentationFormat>와이드스크린</PresentationFormat>
  <Paragraphs>352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Calibri</vt:lpstr>
      <vt:lpstr>나눔고딕</vt:lpstr>
      <vt:lpstr>Cambria Math</vt:lpstr>
      <vt:lpstr>맑은 고딕</vt:lpstr>
      <vt:lpstr>KoPubWorld돋움체 Medium</vt:lpstr>
      <vt:lpstr>Wingdings</vt:lpstr>
      <vt:lpstr>나눔스퀘어 Bold</vt:lpstr>
      <vt:lpstr>Arial</vt:lpstr>
      <vt:lpstr>Office 테마</vt:lpstr>
      <vt:lpstr>1_디자인 사용자 지정</vt:lpstr>
      <vt:lpstr>PowerPoint 프레젠테이션</vt:lpstr>
      <vt:lpstr>트랜스포머(Transformer)</vt:lpstr>
      <vt:lpstr>트랜스포머(Transformer)</vt:lpstr>
      <vt:lpstr>트랜스포머(Transformer)</vt:lpstr>
      <vt:lpstr>트랜스포머(Transformer)</vt:lpstr>
      <vt:lpstr>트랜스포머(Transformer)</vt:lpstr>
      <vt:lpstr>트랜스포머(Transformer)</vt:lpstr>
      <vt:lpstr>트랜스포머(Transformer)</vt:lpstr>
      <vt:lpstr>트랜스포머(Transformer)</vt:lpstr>
      <vt:lpstr>트랜스포머(Transformer)</vt:lpstr>
      <vt:lpstr>트랜스포머(Transformer)</vt:lpstr>
      <vt:lpstr>트랜스포머(Transformer)</vt:lpstr>
      <vt:lpstr>트랜스포머(Transformer)</vt:lpstr>
      <vt:lpstr>트랜스포머(Transformer)</vt:lpstr>
      <vt:lpstr>트랜스포머(Transformer)</vt:lpstr>
      <vt:lpstr>트랜스포머(Transformer)</vt:lpstr>
      <vt:lpstr>트랜스포머(Transformer)</vt:lpstr>
      <vt:lpstr>트랜스포머(Transformer)</vt:lpstr>
      <vt:lpstr>트랜스포머(Transformer)</vt:lpstr>
      <vt:lpstr>트랜스포머(Transformer)</vt:lpstr>
      <vt:lpstr>트랜스포머(Transformer)</vt:lpstr>
      <vt:lpstr>트랜스포머(Transformer)</vt:lpstr>
      <vt:lpstr>트랜스포머(Transformer)</vt:lpstr>
      <vt:lpstr>트랜스포머(Transformer)</vt:lpstr>
      <vt:lpstr>트랜스포머(Transformer)</vt:lpstr>
      <vt:lpstr>트랜스포머(Transformer)</vt:lpstr>
      <vt:lpstr>트랜스포머(Transformer)</vt:lpstr>
      <vt:lpstr>트랜스포머(Transformer)</vt:lpstr>
      <vt:lpstr>트랜스포머(Transformer)</vt:lpstr>
      <vt:lpstr>트랜스포머(Transformer)</vt:lpstr>
      <vt:lpstr>트랜스포머(Transformer)</vt:lpstr>
      <vt:lpstr>트랜스포머(Transformer)</vt:lpstr>
      <vt:lpstr>트랜스포머(Transformer)</vt:lpstr>
      <vt:lpstr>트랜스포머(Transformer)</vt:lpstr>
      <vt:lpstr>트랜스포머(Transformer)</vt:lpstr>
      <vt:lpstr>트랜스포머(Transformer)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work</dc:creator>
  <cp:lastModifiedBy>복주 김</cp:lastModifiedBy>
  <cp:revision>543</cp:revision>
  <dcterms:created xsi:type="dcterms:W3CDTF">2020-07-21T20:23:05Z</dcterms:created>
  <dcterms:modified xsi:type="dcterms:W3CDTF">2025-10-31T22:31:04Z</dcterms:modified>
</cp:coreProperties>
</file>