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7" r:id="rId2"/>
    <p:sldId id="266" r:id="rId3"/>
    <p:sldId id="302" r:id="rId4"/>
    <p:sldId id="303" r:id="rId5"/>
    <p:sldId id="304" r:id="rId6"/>
    <p:sldId id="305" r:id="rId7"/>
    <p:sldId id="329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75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79" r:id="rId27"/>
    <p:sldId id="324" r:id="rId28"/>
    <p:sldId id="325" r:id="rId29"/>
    <p:sldId id="330" r:id="rId30"/>
    <p:sldId id="326" r:id="rId31"/>
    <p:sldId id="327" r:id="rId32"/>
    <p:sldId id="328" r:id="rId33"/>
    <p:sldId id="331" r:id="rId34"/>
  </p:sldIdLst>
  <p:sldSz cx="13012738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 showGuides="1">
      <p:cViewPr varScale="1">
        <p:scale>
          <a:sx n="102" d="100"/>
          <a:sy n="102" d="100"/>
        </p:scale>
        <p:origin x="636" y="120"/>
      </p:cViewPr>
      <p:guideLst>
        <p:guide orient="horz" pos="2304"/>
        <p:guide pos="40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6EAFB-6E35-4F38-8668-4885CCEABBF9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B574-9118-48B8-AD52-5E7B4A73F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7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1pPr>
    <a:lvl2pPr marL="48782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2pPr>
    <a:lvl3pPr marL="975640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3pPr>
    <a:lvl4pPr marL="146346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4pPr>
    <a:lvl5pPr marL="195128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5pPr>
    <a:lvl6pPr marL="243910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6pPr>
    <a:lvl7pPr marL="292692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7pPr>
    <a:lvl8pPr marL="3414741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8pPr>
    <a:lvl9pPr marL="3902562" algn="l" defTabSz="975640" rtl="0" eaLnBrk="1" latinLnBrk="1" hangingPunct="1">
      <a:defRPr sz="12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과목명/주차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90649"/>
            <a:ext cx="13012738" cy="20574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638" y="1422823"/>
            <a:ext cx="12209462" cy="1993054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과목명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1638" y="3638974"/>
            <a:ext cx="12209462" cy="10473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altLang="ko-KR" dirty="0" smtClean="0"/>
              <a:t>00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주차명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BE07-6215-41EC-9610-0FD2A575B2EA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6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.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3012738" cy="927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726" y="1"/>
            <a:ext cx="12437199" cy="927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ko-KR" altLang="en-US" smtClean="0"/>
              <a:t>학습목표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D4C1-CA8B-4217-9984-66F497E09838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9343" y="501229"/>
            <a:ext cx="6363852" cy="375072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※ </a:t>
            </a:r>
            <a:r>
              <a:rPr lang="ko-KR" altLang="en-US" dirty="0" smtClean="0"/>
              <a:t>이번 시간 학습을 통해 달성해야 할 학습목표를 입력해주세요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7813" y="1198033"/>
            <a:ext cx="12457111" cy="5456767"/>
          </a:xfrm>
        </p:spPr>
        <p:txBody>
          <a:bodyPr>
            <a:normAutofit/>
          </a:bodyPr>
          <a:lstStyle>
            <a:lvl1pPr marL="355600" marR="0" indent="-355600" algn="l" defTabSz="97539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400"/>
            </a:lvl1pPr>
          </a:lstStyle>
          <a:p>
            <a:pPr lvl="0"/>
            <a:r>
              <a:rPr lang="ko-KR" altLang="en-US" dirty="0" smtClean="0"/>
              <a:t>학습목표 입력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1088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이해형_비유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3012738" cy="927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726" y="1"/>
            <a:ext cx="12437199" cy="927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ko-KR" altLang="en-US" smtClean="0"/>
              <a:t>비유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816C-7D17-4A6A-86E4-329461CFBEC2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9343" y="501229"/>
            <a:ext cx="6363852" cy="375072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※ </a:t>
            </a:r>
            <a:r>
              <a:rPr lang="ko-KR" altLang="en-US" dirty="0" smtClean="0"/>
              <a:t>학습내용 이해를 돕기 위한 </a:t>
            </a:r>
            <a:r>
              <a:rPr lang="ko-KR" altLang="en-US" dirty="0" err="1" smtClean="0"/>
              <a:t>비유내용을</a:t>
            </a:r>
            <a:r>
              <a:rPr lang="ko-KR" altLang="en-US" dirty="0" smtClean="0"/>
              <a:t> 제시해주세요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77813" y="1198031"/>
            <a:ext cx="12457110" cy="5456769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 dirty="0" smtClean="0"/>
              <a:t>여기에 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7343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학습내용 제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8562527"/>
              </p:ext>
            </p:extLst>
          </p:nvPr>
        </p:nvGraphicFramePr>
        <p:xfrm>
          <a:off x="0" y="0"/>
          <a:ext cx="13012738" cy="92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25">
                  <a:extLst>
                    <a:ext uri="{9D8B030D-6E8A-4147-A177-3AD203B41FA5}">
                      <a16:colId xmlns:a16="http://schemas.microsoft.com/office/drawing/2014/main" val="165578851"/>
                    </a:ext>
                  </a:extLst>
                </a:gridCol>
                <a:gridCol w="4699044">
                  <a:extLst>
                    <a:ext uri="{9D8B030D-6E8A-4147-A177-3AD203B41FA5}">
                      <a16:colId xmlns:a16="http://schemas.microsoft.com/office/drawing/2014/main" val="29981183"/>
                    </a:ext>
                  </a:extLst>
                </a:gridCol>
                <a:gridCol w="1807325">
                  <a:extLst>
                    <a:ext uri="{9D8B030D-6E8A-4147-A177-3AD203B41FA5}">
                      <a16:colId xmlns:a16="http://schemas.microsoft.com/office/drawing/2014/main" val="1716665194"/>
                    </a:ext>
                  </a:extLst>
                </a:gridCol>
                <a:gridCol w="4699044">
                  <a:extLst>
                    <a:ext uri="{9D8B030D-6E8A-4147-A177-3AD203B41FA5}">
                      <a16:colId xmlns:a16="http://schemas.microsoft.com/office/drawing/2014/main" val="2809493459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04843"/>
                  </a:ext>
                </a:extLst>
              </a:tr>
              <a:tr h="46355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88644"/>
                  </a:ext>
                </a:extLst>
              </a:tr>
            </a:tbl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" y="501229"/>
            <a:ext cx="12974638" cy="37507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FF0000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본 슬라이드에서 사용할 </a:t>
            </a:r>
            <a:r>
              <a:rPr lang="ko-KR" altLang="en-US" dirty="0" err="1" smtClean="0"/>
              <a:t>학습자원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(URL, </a:t>
            </a:r>
            <a:r>
              <a:rPr lang="ko-KR" altLang="en-US" dirty="0" smtClean="0"/>
              <a:t>삽입 이미지 기술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팝퀴즈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시 유의점 등 기술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854200" y="44029"/>
            <a:ext cx="4533900" cy="37507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FF0000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err="1" smtClean="0"/>
              <a:t>유닛명</a:t>
            </a:r>
            <a:r>
              <a:rPr lang="ko-KR" altLang="en-US" dirty="0" smtClean="0"/>
              <a:t> 삽입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356600" y="44029"/>
            <a:ext cx="4533900" cy="37507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FF0000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err="1" smtClean="0"/>
              <a:t>페이지명</a:t>
            </a:r>
            <a:r>
              <a:rPr lang="ko-KR" altLang="en-US" dirty="0" smtClean="0"/>
              <a:t> 삽입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77813" y="1198031"/>
            <a:ext cx="12457110" cy="5431369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 dirty="0" smtClean="0"/>
              <a:t>한 페이지 내에 제시되어야 할 내용을 입력해주세요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88746" y="6856307"/>
            <a:ext cx="2927866" cy="389467"/>
          </a:xfrm>
        </p:spPr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992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5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형성평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3012738" cy="927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726" y="1"/>
            <a:ext cx="12437199" cy="927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ko-KR" altLang="en-US" dirty="0" smtClean="0"/>
              <a:t>형성평가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E7AB-CBD1-4262-9B59-9EBBBC907456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37100" y="139700"/>
            <a:ext cx="8036095" cy="736601"/>
          </a:xfrm>
        </p:spPr>
        <p:txBody>
          <a:bodyPr anchor="b">
            <a:normAutofit/>
          </a:bodyPr>
          <a:lstStyle>
            <a:lvl1pPr marL="0" indent="0" algn="r">
              <a:lnSpc>
                <a:spcPct val="110000"/>
              </a:lnSpc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※ OX, </a:t>
            </a:r>
            <a:r>
              <a:rPr lang="ko-KR" altLang="en-US" dirty="0" smtClean="0"/>
              <a:t>객관식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단답형 등 </a:t>
            </a:r>
            <a:r>
              <a:rPr lang="en-US" altLang="ko-KR" dirty="0" smtClean="0"/>
              <a:t>2~3</a:t>
            </a:r>
            <a:r>
              <a:rPr lang="ko-KR" altLang="en-US" dirty="0" smtClean="0"/>
              <a:t>문항의 </a:t>
            </a:r>
            <a:r>
              <a:rPr lang="ko-KR" altLang="en-US" dirty="0" err="1" smtClean="0"/>
              <a:t>평가문제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 및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문항 많을 경우 슬라이드 추가하여 작성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7024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.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3012738" cy="927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726" y="1"/>
            <a:ext cx="12437199" cy="927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ko-KR" altLang="en-US" dirty="0" err="1" smtClean="0"/>
              <a:t>학습정리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03A4-840A-4327-ADB6-6D3630212C14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 hasCustomPrompt="1"/>
          </p:nvPr>
        </p:nvSpPr>
        <p:spPr>
          <a:xfrm>
            <a:off x="277813" y="1198030"/>
            <a:ext cx="12457111" cy="5456769"/>
          </a:xfrm>
        </p:spPr>
        <p:txBody>
          <a:bodyPr>
            <a:normAutofit/>
          </a:bodyPr>
          <a:lstStyle>
            <a:lvl1pPr marL="365125" indent="-365125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96900" indent="-2540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39800" indent="-2286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863600" algn="l"/>
              </a:tabLst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4600" indent="-242888">
              <a:lnSpc>
                <a:spcPct val="110000"/>
              </a:lnSpc>
              <a:spcBef>
                <a:spcPts val="600"/>
              </a:spcBef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485900" indent="-228600">
              <a:lnSpc>
                <a:spcPct val="110000"/>
              </a:lnSpc>
              <a:spcBef>
                <a:spcPts val="600"/>
              </a:spcBef>
              <a:buFont typeface="맑은 고딕" panose="020B0503020000020004" pitchFamily="50" charset="-127"/>
              <a:buChar char="–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유닛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37100" y="139700"/>
            <a:ext cx="8036095" cy="736601"/>
          </a:xfrm>
        </p:spPr>
        <p:txBody>
          <a:bodyPr anchor="b">
            <a:normAutofit/>
          </a:bodyPr>
          <a:lstStyle>
            <a:lvl1pPr marL="0" indent="0" algn="r">
              <a:lnSpc>
                <a:spcPct val="110000"/>
              </a:lnSpc>
              <a:spcBef>
                <a:spcPts val="500"/>
              </a:spcBef>
              <a:buNone/>
              <a:defRPr sz="1400">
                <a:solidFill>
                  <a:schemeClr val="bg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※ </a:t>
            </a:r>
            <a:r>
              <a:rPr lang="ko-KR" altLang="en-US" dirty="0" smtClean="0"/>
              <a:t>수업의 주요내용을 키워드 중심으로 요약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(Alt + Shift + </a:t>
            </a:r>
            <a:r>
              <a:rPr lang="ko-KR" altLang="en-US" dirty="0" smtClean="0"/>
              <a:t>방향키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/</a:t>
            </a:r>
            <a:r>
              <a:rPr lang="ko-KR" altLang="en-US" dirty="0" smtClean="0"/>
              <a:t>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위계 조정 가능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05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.추가 학습요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3012738" cy="927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726" y="1"/>
            <a:ext cx="12437199" cy="927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ko-KR" altLang="en-US" dirty="0" smtClean="0"/>
              <a:t>추가 </a:t>
            </a:r>
            <a:r>
              <a:rPr lang="ko-KR" altLang="en-US" dirty="0" err="1" smtClean="0"/>
              <a:t>학습요소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8E1-76D0-49B2-B6C2-B0529F2D2037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37100" y="501229"/>
            <a:ext cx="8036095" cy="375072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※ </a:t>
            </a:r>
            <a:r>
              <a:rPr lang="ko-KR" altLang="en-US" dirty="0" err="1" smtClean="0"/>
              <a:t>사전학습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심화학습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보충학습 등 추가 </a:t>
            </a:r>
            <a:r>
              <a:rPr lang="ko-KR" altLang="en-US" dirty="0" err="1" smtClean="0"/>
              <a:t>학습요소가</a:t>
            </a:r>
            <a:r>
              <a:rPr lang="ko-KR" altLang="en-US" dirty="0" smtClean="0"/>
              <a:t> 있을 시 위치를 지정해주세요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77813" y="1198031"/>
            <a:ext cx="12457110" cy="5456769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 dirty="0" smtClean="0"/>
              <a:t>여기에 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9169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626" y="389467"/>
            <a:ext cx="1122348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626" y="1947333"/>
            <a:ext cx="1122348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626" y="6780107"/>
            <a:ext cx="292786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2482-89C4-44BB-86C2-FB7026D45AD2}" type="datetime1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0470" y="6780107"/>
            <a:ext cx="439179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8746" y="6856307"/>
            <a:ext cx="292786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6AC6-ED90-40D3-89FF-6921B6E1A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  <p:sldLayoutId id="2147483680" r:id="rId3"/>
    <p:sldLayoutId id="2147483683" r:id="rId4"/>
    <p:sldLayoutId id="2147483681" r:id="rId5"/>
    <p:sldLayoutId id="2147483682" r:id="rId6"/>
    <p:sldLayoutId id="214748368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5" userDrawn="1">
          <p15:clr>
            <a:srgbClr val="F26B43"/>
          </p15:clr>
        </p15:guide>
        <p15:guide id="2" pos="8022" userDrawn="1">
          <p15:clr>
            <a:srgbClr val="F26B43"/>
          </p15:clr>
        </p15:guide>
        <p15:guide id="3" orient="horz" pos="580" userDrawn="1">
          <p15:clr>
            <a:srgbClr val="F26B43"/>
          </p15:clr>
        </p15:guide>
        <p15:guide id="4" orient="horz" pos="4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인공지능 정보보호 서비스 챗봇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03. </a:t>
            </a:r>
            <a:r>
              <a:rPr lang="ko-KR" altLang="en-US" smtClean="0"/>
              <a:t>형태소 분석 및 </a:t>
            </a:r>
            <a:r>
              <a:rPr lang="en-US" altLang="ko-KR" smtClean="0"/>
              <a:t>Word2Vec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06AC6-ED90-40D3-89FF-6921B6E1A2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분석기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수행시간 성능 비교</a:t>
            </a:r>
          </a:p>
          <a:p>
            <a:pPr latinLnBrk="0"/>
            <a:r>
              <a:rPr lang="en-US" altLang="ko-KR" smtClean="0"/>
              <a:t>   </a:t>
            </a:r>
            <a:endParaRPr lang="ko-KR" altLang="ko-KR" sz="1400" dirty="0"/>
          </a:p>
          <a:p>
            <a:pPr latinLnBrk="0"/>
            <a:r>
              <a:rPr lang="en-US" altLang="ko-KR"/>
              <a:t> 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01699" y="1806775"/>
            <a:ext cx="6150450" cy="1824192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040675" y="3780463"/>
            <a:ext cx="4502612" cy="31706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28176" y="7038201"/>
            <a:ext cx="650557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: https://konlpy.org/ko/latest/morph/#comparison-between-pos-tagging-classes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231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Konlpy</a:t>
            </a:r>
            <a:r>
              <a:rPr lang="ko-KR" altLang="ko-KR" dirty="0"/>
              <a:t>를 </a:t>
            </a:r>
            <a:r>
              <a:rPr lang="ko-KR" altLang="ko-KR"/>
              <a:t>이용한 </a:t>
            </a:r>
            <a:r>
              <a:rPr lang="ko-KR" altLang="en-US" smtClean="0"/>
              <a:t>한글 </a:t>
            </a:r>
            <a:r>
              <a:rPr lang="ko-KR" altLang="ko-KR" smtClean="0"/>
              <a:t>형태소 분석</a:t>
            </a:r>
            <a:endParaRPr lang="en-US" altLang="ko-KR" smtClean="0"/>
          </a:p>
          <a:p>
            <a:pPr latinLnBrk="0"/>
            <a:endParaRPr lang="en-US" altLang="ko-KR"/>
          </a:p>
          <a:p>
            <a:pPr latinLnBrk="0"/>
            <a:r>
              <a:rPr lang="en-US" altLang="ko-KR" sz="1400" smtClean="0"/>
              <a:t> </a:t>
            </a:r>
            <a:r>
              <a:rPr lang="ko-KR" altLang="ko-KR" sz="1400" smtClean="0"/>
              <a:t>▪ </a:t>
            </a:r>
            <a:r>
              <a:rPr lang="en-US" altLang="ko-KR" sz="1400" dirty="0"/>
              <a:t>Konlpy </a:t>
            </a:r>
            <a:r>
              <a:rPr lang="ko-KR" altLang="ko-KR" sz="1400" dirty="0"/>
              <a:t>클래스 </a:t>
            </a:r>
            <a:r>
              <a:rPr lang="en-US" altLang="ko-KR" sz="1400" dirty="0"/>
              <a:t>import</a:t>
            </a:r>
            <a:endParaRPr lang="ko-KR" altLang="ko-KR" sz="1400" dirty="0"/>
          </a:p>
          <a:p>
            <a:pPr latinLnBrk="0"/>
            <a:r>
              <a:rPr lang="en-US" altLang="ko-KR" sz="1400" smtClean="0"/>
              <a:t>  </a:t>
            </a:r>
            <a:r>
              <a:rPr lang="ko-KR" altLang="ko-KR" sz="1400" smtClean="0"/>
              <a:t>from </a:t>
            </a:r>
            <a:r>
              <a:rPr lang="ko-KR" altLang="ko-KR" sz="1400" dirty="0"/>
              <a:t>konlpy.tag import Okt, Kkma, Komoran, Hannanum</a:t>
            </a:r>
          </a:p>
          <a:p>
            <a:pPr latinLnBrk="0"/>
            <a:r>
              <a:rPr lang="en-US" altLang="ko-KR" sz="1400"/>
              <a:t> </a:t>
            </a:r>
            <a:r>
              <a:rPr lang="ko-KR" altLang="ko-KR" sz="1400" smtClean="0"/>
              <a:t>▪ </a:t>
            </a:r>
            <a:r>
              <a:rPr lang="ko-KR" altLang="ko-KR" sz="1400" dirty="0"/>
              <a:t>사용하고자 하는 클래스 객체 생성</a:t>
            </a:r>
          </a:p>
          <a:p>
            <a:pPr latinLnBrk="0"/>
            <a:r>
              <a:rPr lang="en-US" altLang="ko-KR" sz="1400" smtClean="0"/>
              <a:t>   tagger </a:t>
            </a:r>
            <a:r>
              <a:rPr lang="en-US" altLang="ko-KR" sz="1400" dirty="0"/>
              <a:t>= Okt()</a:t>
            </a:r>
            <a:endParaRPr lang="ko-KR" altLang="ko-KR" sz="1400" dirty="0"/>
          </a:p>
          <a:p>
            <a:pPr latinLnBrk="0"/>
            <a:r>
              <a:rPr lang="en-US" altLang="ko-KR" sz="1400" smtClean="0"/>
              <a:t>   tagger </a:t>
            </a:r>
            <a:r>
              <a:rPr lang="en-US" altLang="ko-KR" sz="1400" dirty="0"/>
              <a:t>= Kkma()</a:t>
            </a:r>
            <a:endParaRPr lang="ko-KR" altLang="ko-KR" sz="1400" dirty="0"/>
          </a:p>
          <a:p>
            <a:pPr latinLnBrk="0"/>
            <a:r>
              <a:rPr lang="en-US" altLang="ko-KR" sz="1400" smtClean="0"/>
              <a:t>   tagger </a:t>
            </a:r>
            <a:r>
              <a:rPr lang="en-US" altLang="ko-KR" sz="1400" dirty="0"/>
              <a:t>= Komoran()</a:t>
            </a:r>
            <a:endParaRPr lang="ko-KR" altLang="ko-KR" sz="1400" dirty="0"/>
          </a:p>
          <a:p>
            <a:pPr latinLnBrk="0"/>
            <a:r>
              <a:rPr lang="en-US" altLang="ko-KR" sz="1400" smtClean="0"/>
              <a:t>   tagger </a:t>
            </a:r>
            <a:r>
              <a:rPr lang="en-US" altLang="ko-KR" sz="1400" dirty="0"/>
              <a:t>= Hannanum()</a:t>
            </a:r>
            <a:endParaRPr lang="ko-KR" altLang="ko-KR" sz="1400" dirty="0"/>
          </a:p>
          <a:p>
            <a:pPr latinLnBrk="0"/>
            <a:r>
              <a:rPr lang="en-US" altLang="ko-KR" sz="1400"/>
              <a:t> </a:t>
            </a:r>
            <a:r>
              <a:rPr lang="ko-KR" altLang="ko-KR" sz="1400" smtClean="0"/>
              <a:t>▪ </a:t>
            </a:r>
            <a:r>
              <a:rPr lang="ko-KR" altLang="ko-KR" sz="1400" dirty="0"/>
              <a:t>형태소 분석 수행</a:t>
            </a:r>
          </a:p>
          <a:p>
            <a:pPr latinLnBrk="0"/>
            <a:r>
              <a:rPr lang="en-US" altLang="ko-KR" sz="1400" smtClean="0"/>
              <a:t>   tagger.taggerhs(txt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/>
              <a:t> </a:t>
            </a:r>
            <a:r>
              <a:rPr lang="ko-KR" altLang="ko-KR" sz="1400" smtClean="0"/>
              <a:t>▪ </a:t>
            </a:r>
            <a:r>
              <a:rPr lang="ko-KR" altLang="ko-KR" sz="1400" dirty="0"/>
              <a:t>명사만 추출</a:t>
            </a:r>
          </a:p>
          <a:p>
            <a:pPr latinLnBrk="0"/>
            <a:r>
              <a:rPr lang="en-US" altLang="ko-KR" sz="1400" smtClean="0"/>
              <a:t>   tagger.nouns(txt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z="1400"/>
              <a:t> </a:t>
            </a:r>
            <a:r>
              <a:rPr lang="ko-KR" altLang="ko-KR" sz="1400" smtClean="0"/>
              <a:t>▪  </a:t>
            </a:r>
            <a:r>
              <a:rPr lang="ko-KR" altLang="ko-KR" sz="1400" dirty="0"/>
              <a:t>품사 태깅</a:t>
            </a:r>
          </a:p>
          <a:p>
            <a:r>
              <a:rPr lang="en-US" altLang="ko-KR" sz="1400" smtClean="0"/>
              <a:t>   tagger.pos(txt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pPr latinLnBrk="0"/>
            <a:r>
              <a:rPr lang="en-US" altLang="ko-KR" smtClean="0"/>
              <a:t>   </a:t>
            </a:r>
            <a:endParaRPr lang="ko-KR" altLang="ko-KR" sz="1400" dirty="0"/>
          </a:p>
          <a:p>
            <a:pPr latinLnBrk="0"/>
            <a:r>
              <a:rPr lang="en-US" altLang="ko-KR"/>
              <a:t> 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2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ko-KR" altLang="ko-KR" dirty="0"/>
              <a:t>파이썬에서</a:t>
            </a:r>
            <a:r>
              <a:rPr lang="en-US" altLang="ko-KR" dirty="0"/>
              <a:t> Konlpy </a:t>
            </a:r>
            <a:r>
              <a:rPr lang="ko-KR" altLang="ko-KR"/>
              <a:t>사용 </a:t>
            </a:r>
            <a:r>
              <a:rPr lang="ko-KR" altLang="en-US" smtClean="0"/>
              <a:t>실습</a:t>
            </a:r>
            <a:endParaRPr lang="en-US" altLang="ko-KR" smtClean="0"/>
          </a:p>
          <a:p>
            <a:pPr latinLnBrk="0"/>
            <a:endParaRPr lang="en-US" altLang="ko-KR"/>
          </a:p>
          <a:p>
            <a:pPr latinLnBrk="0"/>
            <a:r>
              <a:rPr lang="en-US" altLang="ko-KR" smtClean="0"/>
              <a:t>   </a:t>
            </a:r>
            <a:endParaRPr lang="ko-KR" altLang="ko-KR" sz="1400" dirty="0"/>
          </a:p>
          <a:p>
            <a:pPr latinLnBrk="0"/>
            <a:r>
              <a:rPr lang="en-US" altLang="ko-KR"/>
              <a:t> 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456" y="1643833"/>
            <a:ext cx="5530543" cy="53872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33129" y="3359717"/>
            <a:ext cx="7219412" cy="110799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b="1" smtClean="0"/>
              <a:t>kor_morpheme.ipynb </a:t>
            </a:r>
            <a:r>
              <a:rPr lang="ko-KR" altLang="en-US" sz="4400" b="1" dirty="0" smtClean="0"/>
              <a:t>실습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5129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 </a:t>
            </a:r>
            <a:r>
              <a:rPr lang="ko-KR" altLang="ko-KR" smtClean="0"/>
              <a:t>▪ </a:t>
            </a:r>
            <a:r>
              <a:rPr lang="en-US" altLang="ko-KR" smtClean="0"/>
              <a:t>Mecab </a:t>
            </a:r>
            <a:r>
              <a:rPr lang="ko-KR" altLang="en-US" smtClean="0"/>
              <a:t>형태소 분석기</a:t>
            </a:r>
            <a:endParaRPr lang="ko-KR" altLang="ko-KR" dirty="0"/>
          </a:p>
          <a:p>
            <a:pPr latinLnBrk="0"/>
            <a:r>
              <a:rPr lang="en-US" altLang="ko-KR" smtClean="0"/>
              <a:t>    pyeunjeon</a:t>
            </a:r>
            <a:r>
              <a:rPr lang="ko-KR" altLang="ko-KR" smtClean="0"/>
              <a:t>(python </a:t>
            </a:r>
            <a:r>
              <a:rPr lang="ko-KR" altLang="ko-KR" dirty="0"/>
              <a:t>+ eunjeon)은 </a:t>
            </a:r>
            <a:r>
              <a:rPr lang="en-US" altLang="ko-KR" dirty="0"/>
              <a:t>은전한닢 프로젝트</a:t>
            </a:r>
            <a:r>
              <a:rPr lang="ko-KR" altLang="ko-KR" dirty="0"/>
              <a:t>와</a:t>
            </a:r>
            <a:r>
              <a:rPr lang="en-US" altLang="ko-KR" dirty="0"/>
              <a:t> mecab </a:t>
            </a:r>
            <a:r>
              <a:rPr lang="ko-KR" altLang="ko-KR" dirty="0"/>
              <a:t>기반의 한국어 형태소 분석기의 </a:t>
            </a:r>
            <a:r>
              <a:rPr lang="ko-KR" altLang="ko-KR"/>
              <a:t>독립형</a:t>
            </a:r>
            <a:r>
              <a:rPr lang="en-US" altLang="ko-KR"/>
              <a:t> </a:t>
            </a:r>
            <a:r>
              <a:rPr lang="en-US" altLang="ko-KR" smtClean="0"/>
              <a:t>python     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ko-KR" smtClean="0"/>
              <a:t>인터페이스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 </a:t>
            </a:r>
            <a:r>
              <a:rPr lang="ko-KR" altLang="ko-KR" smtClean="0"/>
              <a:t>▪ 윈도우즈 </a:t>
            </a:r>
            <a:r>
              <a:rPr lang="ko-KR" altLang="ko-KR"/>
              <a:t>환경에서 </a:t>
            </a:r>
            <a:r>
              <a:rPr lang="en-US" altLang="ko-KR" smtClean="0"/>
              <a:t>Mecab </a:t>
            </a:r>
            <a:r>
              <a:rPr lang="ko-KR" altLang="en-US" smtClean="0"/>
              <a:t>설치</a:t>
            </a:r>
            <a:endParaRPr lang="ko-KR" altLang="ko-KR" dirty="0"/>
          </a:p>
          <a:p>
            <a:r>
              <a:rPr lang="en-US" altLang="ko-KR" smtClean="0"/>
              <a:t>    </a:t>
            </a:r>
            <a:r>
              <a:rPr lang="ko-KR" altLang="ko-KR" smtClean="0"/>
              <a:t>pip </a:t>
            </a:r>
            <a:r>
              <a:rPr lang="ko-KR" altLang="ko-KR"/>
              <a:t>install </a:t>
            </a:r>
            <a:r>
              <a:rPr lang="ko-KR" altLang="ko-KR" smtClean="0"/>
              <a:t>eunjeon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  </a:t>
            </a:r>
            <a:r>
              <a:rPr lang="ko-KR" altLang="ko-KR" smtClean="0"/>
              <a:t>▪ </a:t>
            </a:r>
            <a:r>
              <a:rPr lang="en-US" altLang="ko-KR" smtClean="0"/>
              <a:t>eunjeon </a:t>
            </a:r>
            <a:r>
              <a:rPr lang="ko-KR" altLang="en-US" smtClean="0"/>
              <a:t>패키지 사용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from </a:t>
            </a:r>
            <a:r>
              <a:rPr lang="ko-KR" altLang="ko-KR" smtClean="0"/>
              <a:t>eunjeon</a:t>
            </a:r>
            <a:r>
              <a:rPr lang="en-US" altLang="ko-KR" smtClean="0"/>
              <a:t> import Mecab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tagger = Mecab()</a:t>
            </a:r>
            <a:endParaRPr lang="en-US" altLang="ko-KR" dirty="0"/>
          </a:p>
          <a:p>
            <a:pPr latinLnBrk="0"/>
            <a:r>
              <a:rPr lang="en-US" altLang="ko-KR" dirty="0" smtClean="0"/>
              <a:t>   </a:t>
            </a:r>
            <a:endParaRPr lang="ko-KR" altLang="ko-KR" sz="1400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0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 </a:t>
            </a:r>
            <a:r>
              <a:rPr lang="ko-KR" altLang="ko-KR" smtClean="0"/>
              <a:t>▪ </a:t>
            </a:r>
            <a:r>
              <a:rPr lang="en-US" altLang="ko-KR" smtClean="0"/>
              <a:t>Mecab </a:t>
            </a:r>
            <a:r>
              <a:rPr lang="ko-KR" altLang="en-US" smtClean="0"/>
              <a:t>형태소 분석기를 이용한 한글 형태소 분석 실습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037040" y="1739607"/>
            <a:ext cx="5778486" cy="52115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79099" y="3062242"/>
            <a:ext cx="4937570" cy="110799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b="1" smtClean="0"/>
              <a:t>mecab.ipynb </a:t>
            </a:r>
            <a:r>
              <a:rPr lang="ko-KR" altLang="en-US" sz="4400" b="1" dirty="0" smtClean="0"/>
              <a:t>실습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27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Word2Vec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희소 표현</a:t>
            </a:r>
            <a:r>
              <a:rPr lang="en-US" altLang="ko-KR" dirty="0"/>
              <a:t>(Sparse Representation)</a:t>
            </a:r>
            <a:r>
              <a:rPr lang="ko-KR" altLang="ko-KR" dirty="0"/>
              <a:t>이란</a:t>
            </a:r>
            <a:r>
              <a:rPr lang="en-US" altLang="ko-KR" dirty="0"/>
              <a:t>?</a:t>
            </a:r>
            <a:endParaRPr lang="ko-KR" altLang="ko-KR" dirty="0"/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표현하고자 </a:t>
            </a:r>
            <a:r>
              <a:rPr lang="ko-KR" altLang="ko-KR" dirty="0"/>
              <a:t>하는 단어의 인덱스의 값만</a:t>
            </a:r>
            <a:r>
              <a:rPr lang="en-US" altLang="ko-KR" dirty="0"/>
              <a:t> 1</a:t>
            </a:r>
            <a:r>
              <a:rPr lang="ko-KR" altLang="ko-KR" dirty="0"/>
              <a:t>으로 표현하고 나머지 인덱스에는 모두</a:t>
            </a:r>
            <a:r>
              <a:rPr lang="en-US" altLang="ko-KR" dirty="0"/>
              <a:t> 0</a:t>
            </a:r>
            <a:r>
              <a:rPr lang="ko-KR" altLang="ko-KR" dirty="0"/>
              <a:t>으로 표현되는 벡터 표현 방법</a:t>
            </a:r>
            <a:r>
              <a:rPr lang="en-US" altLang="ko-KR" dirty="0"/>
              <a:t>(One Hot Encoding)</a:t>
            </a:r>
            <a:endParaRPr lang="ko-KR" altLang="ko-KR" dirty="0"/>
          </a:p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dirty="0"/>
              <a:t>One Hot Encoding</a:t>
            </a:r>
            <a:r>
              <a:rPr lang="ko-KR" altLang="ko-KR" dirty="0"/>
              <a:t>이란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전체 </a:t>
            </a:r>
            <a:r>
              <a:rPr lang="ko-KR" altLang="ko-KR" dirty="0"/>
              <a:t>레이블</a:t>
            </a:r>
            <a:r>
              <a:rPr lang="en-US" altLang="ko-KR" dirty="0"/>
              <a:t>(label) </a:t>
            </a:r>
            <a:r>
              <a:rPr lang="ko-KR" altLang="ko-KR" dirty="0"/>
              <a:t>수에 대해 표현하고자 하는 특정 단어</a:t>
            </a:r>
            <a:r>
              <a:rPr lang="en-US" altLang="ko-KR" dirty="0"/>
              <a:t>(Word)</a:t>
            </a:r>
            <a:r>
              <a:rPr lang="ko-KR" altLang="ko-KR" dirty="0"/>
              <a:t>만 </a:t>
            </a:r>
            <a:r>
              <a:rPr lang="en-US" altLang="ko-KR" dirty="0"/>
              <a:t>‘1’</a:t>
            </a:r>
            <a:r>
              <a:rPr lang="ko-KR" altLang="ko-KR" dirty="0"/>
              <a:t>로 활성화한 벡터로 변환하는 방법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/>
          <p:nvPr/>
        </p:nvPicPr>
        <p:blipFill>
          <a:blip r:embed="rId2"/>
          <a:stretch>
            <a:fillRect/>
          </a:stretch>
        </p:blipFill>
        <p:spPr>
          <a:xfrm>
            <a:off x="2227062" y="3271877"/>
            <a:ext cx="6129538" cy="2303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6446" y="5892501"/>
            <a:ext cx="65055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단어의 의미와 관계를 전혀 고려하지 않음</a:t>
            </a:r>
          </a:p>
          <a:p>
            <a:pPr algn="just" latinLnBrk="1">
              <a:spcAft>
                <a:spcPts val="0"/>
              </a:spcAft>
            </a:pPr>
            <a:r>
              <a:rPr lang="ko-KR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벡터의 크기는 총 단어 수만큼의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Sparse Vector</a:t>
            </a:r>
            <a:r>
              <a:rPr lang="ko-KR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</a:t>
            </a:r>
          </a:p>
          <a:p>
            <a:pPr algn="just" latinLnBrk="1">
              <a:spcAft>
                <a:spcPts val="0"/>
              </a:spcAft>
            </a:pPr>
            <a:r>
              <a:rPr lang="ko-KR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(label)</a:t>
            </a:r>
            <a:r>
              <a:rPr lang="ko-KR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인식하게 하는 용도로 주로 사용</a:t>
            </a:r>
          </a:p>
        </p:txBody>
      </p:sp>
    </p:spTree>
    <p:extLst>
      <p:ext uri="{BB962C8B-B14F-4D97-AF65-F5344CB8AC3E}">
        <p14:creationId xmlns:p14="http://schemas.microsoft.com/office/powerpoint/2010/main" val="3825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Word2Vec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dirty="0"/>
              <a:t>▪ 분산 표현</a:t>
            </a:r>
            <a:r>
              <a:rPr lang="en-US" altLang="ko-KR" dirty="0"/>
              <a:t>(Distributed Representation)</a:t>
            </a:r>
            <a:r>
              <a:rPr lang="ko-KR" altLang="ko-KR" dirty="0"/>
              <a:t>이란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smtClean="0"/>
              <a:t>   </a:t>
            </a:r>
            <a:r>
              <a:rPr lang="ko-KR" altLang="ko-KR" smtClean="0"/>
              <a:t>분포 </a:t>
            </a:r>
            <a:r>
              <a:rPr lang="ko-KR" altLang="ko-KR" dirty="0"/>
              <a:t>가설</a:t>
            </a:r>
            <a:r>
              <a:rPr lang="en-US" altLang="ko-KR" dirty="0"/>
              <a:t>(Distributional Hypothesis) </a:t>
            </a:r>
            <a:r>
              <a:rPr lang="ko-KR" altLang="ko-KR" dirty="0"/>
              <a:t>가정하에 문자열을 표현하는 방법</a:t>
            </a:r>
          </a:p>
          <a:p>
            <a:r>
              <a:rPr lang="en-US" altLang="ko-KR" smtClean="0"/>
              <a:t>   </a:t>
            </a:r>
            <a:r>
              <a:rPr lang="ko-KR" altLang="ko-KR" smtClean="0"/>
              <a:t>분포가설은 </a:t>
            </a:r>
            <a:r>
              <a:rPr lang="ko-KR" altLang="ko-KR" dirty="0"/>
              <a:t>비슷한 위치에서 등장하는 단어들은 비슷한 의미를 가질 확률이 높다는 가설</a:t>
            </a:r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예</a:t>
            </a:r>
            <a:r>
              <a:rPr lang="en-US" altLang="ko-KR" dirty="0"/>
              <a:t>) </a:t>
            </a:r>
            <a:r>
              <a:rPr lang="ko-KR" altLang="ko-KR" dirty="0"/>
              <a:t>강아지는 주로 귀엽다</a:t>
            </a:r>
            <a:r>
              <a:rPr lang="en-US" altLang="ko-KR" dirty="0"/>
              <a:t>, </a:t>
            </a:r>
            <a:r>
              <a:rPr lang="ko-KR" altLang="ko-KR" dirty="0"/>
              <a:t>예쁘다</a:t>
            </a:r>
            <a:r>
              <a:rPr lang="en-US" altLang="ko-KR" dirty="0"/>
              <a:t>, </a:t>
            </a:r>
            <a:r>
              <a:rPr lang="ko-KR" altLang="ko-KR" dirty="0"/>
              <a:t>멍멍 등의 단어와 함께 등장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dirty="0"/>
              <a:t>Word2Vec </a:t>
            </a:r>
            <a:r>
              <a:rPr lang="ko-KR" altLang="ko-KR" dirty="0"/>
              <a:t>이란</a:t>
            </a:r>
            <a:r>
              <a:rPr lang="en-US" altLang="ko-KR" dirty="0"/>
              <a:t>?</a:t>
            </a:r>
            <a:endParaRPr lang="ko-KR" altLang="ko-KR" dirty="0"/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대표적인 </a:t>
            </a:r>
            <a:r>
              <a:rPr lang="ko-KR" altLang="ko-KR" dirty="0"/>
              <a:t>분산 표현 방법으로 분포 가설을 이용</a:t>
            </a:r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코퍼스</a:t>
            </a:r>
            <a:r>
              <a:rPr lang="en-US" altLang="ko-KR" dirty="0"/>
              <a:t>(</a:t>
            </a:r>
            <a:r>
              <a:rPr lang="ko-KR" altLang="ko-KR" dirty="0"/>
              <a:t>말뭉치</a:t>
            </a:r>
            <a:r>
              <a:rPr lang="en-US" altLang="ko-KR" dirty="0"/>
              <a:t>)</a:t>
            </a:r>
            <a:r>
              <a:rPr lang="ko-KR" altLang="ko-KR" dirty="0"/>
              <a:t>에서 각 단어를 단어의 의미에 따라 여러 차원에 분산하여 벡터로 표현</a:t>
            </a:r>
          </a:p>
          <a:p>
            <a:r>
              <a:rPr lang="en-US" altLang="ko-KR" smtClean="0"/>
              <a:t>   </a:t>
            </a:r>
            <a:r>
              <a:rPr lang="ko-KR" altLang="ko-KR" smtClean="0"/>
              <a:t>단어 </a:t>
            </a:r>
            <a:r>
              <a:rPr lang="ko-KR" altLang="ko-KR" dirty="0"/>
              <a:t>간 유사도 계산 등의 연산 가능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Word2Vec </a:t>
            </a:r>
            <a:r>
              <a:rPr lang="ko-KR" altLang="en-US" smtClean="0"/>
              <a:t>개요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smtClean="0"/>
              <a:t>Word2Vec</a:t>
            </a:r>
            <a:r>
              <a:rPr lang="ko-KR" altLang="ko-KR" smtClean="0"/>
              <a:t>을 이용한 </a:t>
            </a:r>
            <a:r>
              <a:rPr lang="en-US" altLang="ko-KR" smtClean="0"/>
              <a:t>Word Embedding</a:t>
            </a:r>
            <a:endParaRPr lang="ko-KR" altLang="ko-KR" smtClean="0"/>
          </a:p>
          <a:p>
            <a:pPr latinLnBrk="0"/>
            <a:r>
              <a:rPr lang="en-US" altLang="ko-KR" smtClean="0"/>
              <a:t>   Word2Vec</a:t>
            </a:r>
            <a:r>
              <a:rPr lang="ko-KR" altLang="ko-KR" smtClean="0"/>
              <a:t>은 유사한 단어가 유사한 위치에 </a:t>
            </a:r>
            <a:r>
              <a:rPr lang="en-US" altLang="ko-KR" smtClean="0"/>
              <a:t>Embedding</a:t>
            </a:r>
            <a:endParaRPr lang="ko-KR" altLang="ko-KR" smtClean="0"/>
          </a:p>
          <a:p>
            <a:r>
              <a:rPr lang="en-US" altLang="ko-KR" smtClean="0"/>
              <a:t>   </a:t>
            </a:r>
            <a:r>
              <a:rPr lang="ko-KR" altLang="ko-KR" smtClean="0"/>
              <a:t>단어 벡터 간 연산을 통해 의미 파악 가능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22072" y="3009701"/>
            <a:ext cx="5679839" cy="2680883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738" y="3083653"/>
            <a:ext cx="4653358" cy="26069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02858" y="5744493"/>
            <a:ext cx="2038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12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https://word2vec.kr/</a:t>
            </a:r>
            <a:endParaRPr lang="ko-KR" altLang="ko-KR" sz="1200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2072" y="6444734"/>
            <a:ext cx="6001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Word2Vec</a:t>
            </a:r>
            <a:r>
              <a:rPr lang="ko-KR" altLang="ko-KR" kern="100"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kern="100">
                <a:ea typeface="맑은 고딕" panose="020B0503020000020004" pitchFamily="50" charset="-127"/>
                <a:cs typeface="Times New Roman" panose="02020603050405020304" pitchFamily="18" charset="0"/>
              </a:rPr>
              <a:t>CBOW</a:t>
            </a:r>
            <a:r>
              <a:rPr lang="ko-KR" altLang="ko-KR" kern="100"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kern="100">
                <a:ea typeface="맑은 고딕" panose="020B0503020000020004" pitchFamily="50" charset="-127"/>
                <a:cs typeface="Times New Roman" panose="02020603050405020304" pitchFamily="18" charset="0"/>
              </a:rPr>
              <a:t>skip-gram </a:t>
            </a:r>
            <a:r>
              <a:rPr lang="ko-KR" altLang="ko-KR" kern="100">
                <a:ea typeface="맑은 고딕" panose="020B0503020000020004" pitchFamily="50" charset="-127"/>
                <a:cs typeface="Times New Roman" panose="02020603050405020304" pitchFamily="18" charset="0"/>
              </a:rPr>
              <a:t>등 두가지 방법이 존재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CBOW</a:t>
            </a:r>
            <a:r>
              <a:rPr lang="ko-KR" altLang="en-US" smtClean="0"/>
              <a:t>와 </a:t>
            </a:r>
            <a:r>
              <a:rPr lang="en-US" altLang="ko-KR" smtClean="0"/>
              <a:t>skip-gram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dirty="0"/>
              <a:t>CBOW(Continuous Bag-of-Words)</a:t>
            </a:r>
            <a:r>
              <a:rPr lang="ko-KR" altLang="ko-KR" dirty="0"/>
              <a:t>란</a:t>
            </a:r>
            <a:r>
              <a:rPr lang="en-US" altLang="ko-KR" dirty="0"/>
              <a:t>? 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주변 </a:t>
            </a:r>
            <a:r>
              <a:rPr lang="ko-KR" altLang="ko-KR" dirty="0"/>
              <a:t>단어</a:t>
            </a:r>
            <a:r>
              <a:rPr lang="en-US" altLang="ko-KR" dirty="0"/>
              <a:t>(context word)</a:t>
            </a:r>
            <a:r>
              <a:rPr lang="ko-KR" altLang="ko-KR" dirty="0"/>
              <a:t>를</a:t>
            </a:r>
            <a:r>
              <a:rPr lang="en-US" altLang="ko-KR" dirty="0"/>
              <a:t> Embedding</a:t>
            </a:r>
            <a:r>
              <a:rPr lang="ko-KR" altLang="ko-KR" dirty="0"/>
              <a:t>하여 중심 단어</a:t>
            </a:r>
            <a:r>
              <a:rPr lang="en-US" altLang="ko-KR" dirty="0"/>
              <a:t>(target word)</a:t>
            </a:r>
            <a:r>
              <a:rPr lang="ko-KR" altLang="ko-KR" dirty="0"/>
              <a:t>를 예측하기 위한 </a:t>
            </a:r>
            <a:r>
              <a:rPr lang="en-US" altLang="ko-KR" dirty="0"/>
              <a:t>Word2Vec </a:t>
            </a:r>
            <a:r>
              <a:rPr lang="ko-KR" altLang="ko-KR" dirty="0"/>
              <a:t>방법</a:t>
            </a:r>
          </a:p>
          <a:p>
            <a:r>
              <a:rPr lang="en-US" altLang="ko-KR"/>
              <a:t> 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ko-KR" dirty="0"/>
          </a:p>
          <a:p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dirty="0"/>
              <a:t>skip-gram</a:t>
            </a:r>
            <a:r>
              <a:rPr lang="ko-KR" altLang="ko-KR" dirty="0"/>
              <a:t>이란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중심 </a:t>
            </a:r>
            <a:r>
              <a:rPr lang="ko-KR" altLang="ko-KR" dirty="0"/>
              <a:t>단어</a:t>
            </a:r>
            <a:r>
              <a:rPr lang="en-US" altLang="ko-KR" dirty="0"/>
              <a:t>(target word)</a:t>
            </a:r>
            <a:r>
              <a:rPr lang="ko-KR" altLang="ko-KR" dirty="0"/>
              <a:t>를</a:t>
            </a:r>
            <a:r>
              <a:rPr lang="en-US" altLang="ko-KR" dirty="0"/>
              <a:t> Embedding</a:t>
            </a:r>
            <a:r>
              <a:rPr lang="ko-KR" altLang="ko-KR" dirty="0"/>
              <a:t>하여 주변 단어</a:t>
            </a:r>
            <a:r>
              <a:rPr lang="en-US" altLang="ko-KR" dirty="0"/>
              <a:t>(context word)</a:t>
            </a:r>
            <a:r>
              <a:rPr lang="ko-KR" altLang="ko-KR" dirty="0"/>
              <a:t>를 예측하기 위한 </a:t>
            </a:r>
            <a:r>
              <a:rPr lang="en-US" altLang="ko-KR" dirty="0"/>
              <a:t>Word2Vec </a:t>
            </a:r>
            <a:r>
              <a:rPr lang="ko-KR" altLang="ko-KR" dirty="0"/>
              <a:t>방법</a:t>
            </a:r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15858" y="2231856"/>
            <a:ext cx="4210060" cy="1301458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415858" y="5188576"/>
            <a:ext cx="4309754" cy="11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CBOW</a:t>
            </a:r>
            <a:r>
              <a:rPr lang="ko-KR" altLang="en-US" smtClean="0"/>
              <a:t>와 </a:t>
            </a:r>
            <a:r>
              <a:rPr lang="en-US" altLang="ko-KR" smtClean="0"/>
              <a:t>skip-gram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ko-KR" dirty="0"/>
              <a:t>와 </a:t>
            </a:r>
            <a:r>
              <a:rPr lang="en-US" altLang="ko-KR" dirty="0"/>
              <a:t>skip-gram</a:t>
            </a:r>
            <a:r>
              <a:rPr lang="ko-KR" altLang="ko-KR" dirty="0"/>
              <a:t>는 서로 대칭적 구조</a:t>
            </a:r>
          </a:p>
          <a:p>
            <a:r>
              <a:rPr lang="en-US" altLang="ko-KR" dirty="0"/>
              <a:t>CBOW</a:t>
            </a:r>
            <a:r>
              <a:rPr lang="ko-KR" altLang="ko-KR" dirty="0"/>
              <a:t>는 </a:t>
            </a:r>
            <a:r>
              <a:rPr lang="en-US" altLang="ko-KR" dirty="0"/>
              <a:t>target word</a:t>
            </a:r>
            <a:r>
              <a:rPr lang="ko-KR" altLang="ko-KR" dirty="0"/>
              <a:t>를 입력으로 하여 </a:t>
            </a:r>
            <a:r>
              <a:rPr lang="en-US" altLang="ko-KR" dirty="0"/>
              <a:t>context word</a:t>
            </a:r>
            <a:r>
              <a:rPr lang="ko-KR" altLang="ko-KR" dirty="0"/>
              <a:t>를 출력</a:t>
            </a:r>
          </a:p>
          <a:p>
            <a:r>
              <a:rPr lang="en-US" altLang="ko-KR" dirty="0"/>
              <a:t>skip-gram</a:t>
            </a:r>
            <a:r>
              <a:rPr lang="ko-KR" altLang="ko-KR" dirty="0"/>
              <a:t>은 </a:t>
            </a:r>
            <a:r>
              <a:rPr lang="en-US" altLang="ko-KR" dirty="0"/>
              <a:t>context word</a:t>
            </a:r>
            <a:r>
              <a:rPr lang="ko-KR" altLang="ko-KR" dirty="0"/>
              <a:t>를 입력으로 하여 </a:t>
            </a:r>
            <a:r>
              <a:rPr lang="en-US" altLang="ko-KR" dirty="0"/>
              <a:t>target word </a:t>
            </a:r>
            <a:r>
              <a:rPr lang="ko-KR" altLang="ko-KR" dirty="0"/>
              <a:t>를 출력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868" y="2628422"/>
            <a:ext cx="7557069" cy="35681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1614" y="6459375"/>
            <a:ext cx="650557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: Efficient Estimation of Word Representations in Vector Space (2013, Mikolov)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649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영문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Python </a:t>
            </a:r>
            <a:r>
              <a:rPr lang="ko-KR" altLang="ko-KR" smtClean="0"/>
              <a:t>영문 </a:t>
            </a:r>
            <a:r>
              <a:rPr lang="ko-KR" altLang="ko-KR"/>
              <a:t>형태소 </a:t>
            </a:r>
            <a:r>
              <a:rPr lang="ko-KR" altLang="ko-KR" smtClean="0"/>
              <a:t>분석기</a:t>
            </a:r>
            <a:r>
              <a:rPr lang="en-US" altLang="ko-KR" smtClean="0"/>
              <a:t>(</a:t>
            </a:r>
            <a:r>
              <a:rPr lang="en-US" altLang="ko-KR"/>
              <a:t>NLTK)</a:t>
            </a:r>
            <a:r>
              <a:rPr lang="ko-KR" altLang="ko-KR" smtClean="0"/>
              <a:t> </a:t>
            </a:r>
            <a:r>
              <a:rPr lang="ko-KR" altLang="ko-KR" dirty="0"/>
              <a:t>소개 </a:t>
            </a:r>
            <a:r>
              <a:rPr lang="ko-KR" altLang="ko-KR"/>
              <a:t>및 </a:t>
            </a:r>
            <a:r>
              <a:rPr lang="ko-KR" altLang="ko-KR" smtClean="0"/>
              <a:t>설치</a:t>
            </a:r>
            <a:endParaRPr lang="ko-KR" altLang="ko-KR" dirty="0"/>
          </a:p>
          <a:p>
            <a:pPr latinLnBrk="0"/>
            <a:r>
              <a:rPr lang="en-US" altLang="ko-KR"/>
              <a:t>   </a:t>
            </a:r>
            <a:endParaRPr lang="en-US" altLang="ko-KR" smtClean="0"/>
          </a:p>
          <a:p>
            <a:pPr latinLnBrk="0"/>
            <a:r>
              <a:rPr lang="en-US" altLang="ko-KR"/>
              <a:t> </a:t>
            </a:r>
            <a:r>
              <a:rPr lang="ko-KR" altLang="ko-KR" smtClean="0"/>
              <a:t>▪</a:t>
            </a:r>
            <a:r>
              <a:rPr lang="en-US" altLang="ko-KR" smtClean="0"/>
              <a:t> </a:t>
            </a:r>
            <a:r>
              <a:rPr lang="en-US" altLang="ko-KR"/>
              <a:t>NLTK </a:t>
            </a:r>
            <a:r>
              <a:rPr lang="ko-KR" altLang="ko-KR" smtClean="0"/>
              <a:t>패키지</a:t>
            </a:r>
            <a:endParaRPr lang="ko-KR" altLang="ko-KR" dirty="0"/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교육용으로 </a:t>
            </a:r>
            <a:r>
              <a:rPr lang="ko-KR" altLang="ko-KR" dirty="0"/>
              <a:t>개발된 자연어 처리 및 문서 분석용 파이썬 패키지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</a:t>
            </a:r>
            <a:r>
              <a:rPr lang="en-US" altLang="ko-KR" smtClean="0"/>
              <a:t> NLTK </a:t>
            </a:r>
            <a:r>
              <a:rPr lang="ko-KR" altLang="ko-KR" dirty="0"/>
              <a:t>패키지 주요 기능</a:t>
            </a:r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코퍼스</a:t>
            </a:r>
            <a:r>
              <a:rPr lang="en-US" altLang="ko-KR" dirty="0"/>
              <a:t>(Corpus), </a:t>
            </a:r>
            <a:r>
              <a:rPr lang="ko-KR" altLang="ko-KR" dirty="0"/>
              <a:t>토큰화</a:t>
            </a:r>
            <a:r>
              <a:rPr lang="en-US" altLang="ko-KR" dirty="0"/>
              <a:t>(Tokenizing), </a:t>
            </a:r>
            <a:r>
              <a:rPr lang="ko-KR" altLang="ko-KR" dirty="0"/>
              <a:t>형태소 분석 등의 기능 제공</a:t>
            </a:r>
          </a:p>
          <a:p>
            <a:pPr latinLnBrk="0"/>
            <a:r>
              <a:rPr lang="en-US" altLang="ko-KR" smtClean="0"/>
              <a:t>   </a:t>
            </a:r>
            <a:r>
              <a:rPr lang="ko-KR" altLang="ko-KR" smtClean="0"/>
              <a:t>텍스트 </a:t>
            </a:r>
            <a:r>
              <a:rPr lang="ko-KR" altLang="ko-KR" dirty="0"/>
              <a:t>분석에 유용한 다양한 메서드를 포함하는 </a:t>
            </a:r>
            <a:r>
              <a:rPr lang="en-US" altLang="ko-KR" dirty="0"/>
              <a:t>Text </a:t>
            </a:r>
            <a:r>
              <a:rPr lang="ko-KR" altLang="ko-KR" dirty="0"/>
              <a:t>클래스 제공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/>
              <a:t> </a:t>
            </a:r>
            <a:r>
              <a:rPr lang="ko-KR" altLang="ko-KR"/>
              <a:t>▪</a:t>
            </a:r>
            <a:r>
              <a:rPr lang="en-US" altLang="ko-KR" smtClean="0"/>
              <a:t> </a:t>
            </a:r>
            <a:r>
              <a:rPr lang="en-US" altLang="ko-KR" dirty="0"/>
              <a:t>NLTK </a:t>
            </a:r>
            <a:r>
              <a:rPr lang="ko-KR" altLang="ko-KR" dirty="0"/>
              <a:t>패키지 설치</a:t>
            </a:r>
          </a:p>
          <a:p>
            <a:r>
              <a:rPr lang="en-US" altLang="ko-KR" dirty="0"/>
              <a:t>    pip install nltk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5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CBOW</a:t>
            </a:r>
            <a:r>
              <a:rPr lang="ko-KR" altLang="en-US" smtClean="0"/>
              <a:t>와 </a:t>
            </a:r>
            <a:r>
              <a:rPr lang="en-US" altLang="ko-KR" smtClean="0"/>
              <a:t>skip-gram</a:t>
            </a:r>
            <a:r>
              <a:rPr lang="ko-KR" altLang="en-US" smtClean="0"/>
              <a:t>을 이용한 단어 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smtClean="0"/>
              <a:t>Word2Vec </a:t>
            </a:r>
            <a:r>
              <a:rPr lang="ko-KR" altLang="ko-KR" dirty="0"/>
              <a:t>학습 문장</a:t>
            </a:r>
            <a:r>
              <a:rPr lang="en-US" altLang="ko-KR" dirty="0"/>
              <a:t> “quality is more important than quantity”</a:t>
            </a:r>
            <a:r>
              <a:rPr lang="ko-KR" altLang="ko-KR"/>
              <a:t>의 </a:t>
            </a:r>
            <a:r>
              <a:rPr lang="en-US" altLang="ko-KR" smtClean="0"/>
              <a:t>one-hot </a:t>
            </a:r>
            <a:r>
              <a:rPr lang="en-US" altLang="ko-KR" dirty="0"/>
              <a:t>encoding </a:t>
            </a:r>
            <a:r>
              <a:rPr lang="ko-KR" altLang="ko-KR" dirty="0"/>
              <a:t>표현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57117" y="2338614"/>
            <a:ext cx="6600451" cy="29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r>
              <a:rPr lang="ko-KR" altLang="en-US"/>
              <a:t>을 이용한 단어 </a:t>
            </a:r>
            <a:r>
              <a:rPr lang="ko-KR" altLang="en-US" smtClean="0"/>
              <a:t>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윈도우</a:t>
            </a:r>
            <a:r>
              <a:rPr lang="en-US" altLang="ko-KR" dirty="0"/>
              <a:t>(Window)</a:t>
            </a:r>
            <a:r>
              <a:rPr lang="ko-KR" altLang="ko-KR" dirty="0"/>
              <a:t>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smtClean="0"/>
              <a:t>  target </a:t>
            </a:r>
            <a:r>
              <a:rPr lang="en-US" altLang="ko-KR" dirty="0"/>
              <a:t>word</a:t>
            </a:r>
            <a:r>
              <a:rPr lang="ko-KR" altLang="ko-KR" dirty="0"/>
              <a:t>를 기준으로 참조하고자 하는</a:t>
            </a:r>
            <a:r>
              <a:rPr lang="en-US" altLang="ko-KR" dirty="0"/>
              <a:t> context word</a:t>
            </a:r>
            <a:r>
              <a:rPr lang="ko-KR" altLang="ko-KR" dirty="0"/>
              <a:t>의 범위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smtClean="0"/>
              <a:t>  Window </a:t>
            </a:r>
            <a:r>
              <a:rPr lang="en-US" altLang="ko-KR" dirty="0"/>
              <a:t>size</a:t>
            </a:r>
            <a:r>
              <a:rPr lang="ko-KR" altLang="ko-KR" dirty="0"/>
              <a:t>가 </a:t>
            </a:r>
            <a:r>
              <a:rPr lang="en-US" altLang="ko-KR" dirty="0"/>
              <a:t>2</a:t>
            </a:r>
            <a:r>
              <a:rPr lang="ko-KR" altLang="ko-KR" dirty="0"/>
              <a:t>인 경우</a:t>
            </a:r>
            <a:r>
              <a:rPr lang="en-US" altLang="ko-KR" dirty="0"/>
              <a:t> Window </a:t>
            </a:r>
            <a:r>
              <a:rPr lang="ko-KR" altLang="ko-KR" dirty="0"/>
              <a:t>예시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129374" y="3971519"/>
            <a:ext cx="3102750" cy="43180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129374" y="5561043"/>
            <a:ext cx="5125625" cy="434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2823" y="3303611"/>
            <a:ext cx="452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“quality is more important than quantity”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374" y="4782113"/>
            <a:ext cx="414395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r>
              <a:rPr lang="ko-KR" altLang="en-US"/>
              <a:t>을 이용한 단어 </a:t>
            </a:r>
            <a:r>
              <a:rPr lang="ko-KR" altLang="en-US" smtClean="0"/>
              <a:t>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슬라이딩 윈도우</a:t>
            </a:r>
            <a:r>
              <a:rPr lang="en-US" altLang="ko-KR" dirty="0"/>
              <a:t>(Sliding Window)</a:t>
            </a:r>
            <a:r>
              <a:rPr lang="ko-KR" altLang="ko-KR" dirty="0"/>
              <a:t>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전체 </a:t>
            </a:r>
            <a:r>
              <a:rPr lang="ko-KR" altLang="ko-KR" dirty="0"/>
              <a:t>학습 문장에 대해 </a:t>
            </a:r>
            <a:r>
              <a:rPr lang="en-US" altLang="ko-KR" dirty="0"/>
              <a:t>Window</a:t>
            </a:r>
            <a:r>
              <a:rPr lang="ko-KR" altLang="ko-KR" dirty="0"/>
              <a:t>를 이동하며 학습을 위한 </a:t>
            </a:r>
          </a:p>
          <a:p>
            <a:r>
              <a:rPr lang="en-US" altLang="ko-KR" smtClean="0"/>
              <a:t>  target </a:t>
            </a:r>
            <a:r>
              <a:rPr lang="en-US" altLang="ko-KR" dirty="0"/>
              <a:t>word</a:t>
            </a:r>
            <a:r>
              <a:rPr lang="ko-KR" altLang="ko-KR" dirty="0"/>
              <a:t>와 </a:t>
            </a:r>
            <a:r>
              <a:rPr lang="en-US" altLang="ko-KR" dirty="0"/>
              <a:t>context word </a:t>
            </a:r>
            <a:r>
              <a:rPr lang="ko-KR" altLang="ko-KR" dirty="0"/>
              <a:t>데이터 셋을 추출하는 과정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smtClean="0"/>
              <a:t>  Window </a:t>
            </a:r>
            <a:r>
              <a:rPr lang="en-US" altLang="ko-KR" dirty="0"/>
              <a:t>size</a:t>
            </a:r>
            <a:r>
              <a:rPr lang="ko-KR" altLang="ko-KR" dirty="0"/>
              <a:t>가 </a:t>
            </a:r>
            <a:r>
              <a:rPr lang="en-US" altLang="ko-KR" dirty="0"/>
              <a:t>2</a:t>
            </a:r>
            <a:r>
              <a:rPr lang="ko-KR" altLang="ko-KR" dirty="0"/>
              <a:t>인 경우 </a:t>
            </a:r>
            <a:r>
              <a:rPr lang="en-US" altLang="ko-KR" dirty="0"/>
              <a:t>Sliding Window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629664" y="3369545"/>
            <a:ext cx="6026064" cy="35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r>
              <a:rPr lang="ko-KR" altLang="en-US"/>
              <a:t>을 이용한 단어 </a:t>
            </a:r>
            <a:r>
              <a:rPr lang="ko-KR" altLang="en-US" smtClean="0"/>
              <a:t>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r>
              <a:rPr lang="ko-KR" altLang="ko-KR" dirty="0"/>
              <a:t>를 통해 추출된 </a:t>
            </a:r>
            <a:r>
              <a:rPr lang="en-US" altLang="ko-KR" dirty="0"/>
              <a:t>target word</a:t>
            </a:r>
            <a:r>
              <a:rPr lang="ko-KR" altLang="ko-KR" dirty="0"/>
              <a:t>와 </a:t>
            </a:r>
            <a:r>
              <a:rPr lang="en-US" altLang="ko-KR" dirty="0"/>
              <a:t>context word </a:t>
            </a:r>
            <a:r>
              <a:rPr lang="ko-KR" altLang="ko-KR" dirty="0"/>
              <a:t>데이터 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463" y="1963645"/>
            <a:ext cx="6981112" cy="44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r>
              <a:rPr lang="ko-KR" altLang="en-US"/>
              <a:t>을 이용한 단어 </a:t>
            </a:r>
            <a:r>
              <a:rPr lang="ko-KR" altLang="en-US" smtClean="0"/>
              <a:t>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</a:t>
            </a:r>
            <a:r>
              <a:rPr lang="en-US" altLang="ko-KR" dirty="0"/>
              <a:t>CBOW</a:t>
            </a:r>
            <a:r>
              <a:rPr lang="ko-KR" altLang="ko-KR" dirty="0"/>
              <a:t>의 </a:t>
            </a:r>
            <a:r>
              <a:rPr lang="en-US" altLang="ko-KR" dirty="0"/>
              <a:t>target word </a:t>
            </a:r>
            <a:r>
              <a:rPr lang="ko-KR" altLang="ko-KR" dirty="0"/>
              <a:t>예측</a:t>
            </a:r>
          </a:p>
          <a:p>
            <a:r>
              <a:rPr lang="en-US" altLang="ko-KR" smtClean="0"/>
              <a:t>  Window </a:t>
            </a:r>
            <a:r>
              <a:rPr lang="en-US" altLang="ko-KR" dirty="0"/>
              <a:t>size</a:t>
            </a:r>
            <a:r>
              <a:rPr lang="ko-KR" altLang="ko-KR" dirty="0"/>
              <a:t>가</a:t>
            </a:r>
            <a:r>
              <a:rPr lang="en-US" altLang="ko-KR" dirty="0"/>
              <a:t> 1</a:t>
            </a:r>
            <a:r>
              <a:rPr lang="ko-KR" altLang="ko-KR" dirty="0"/>
              <a:t>인 경우 </a:t>
            </a:r>
          </a:p>
          <a:p>
            <a:r>
              <a:rPr lang="en-US" altLang="ko-KR" smtClean="0"/>
              <a:t>  </a:t>
            </a:r>
            <a:r>
              <a:rPr lang="ko-KR" altLang="ko-KR" smtClean="0"/>
              <a:t>입력 </a:t>
            </a:r>
            <a:r>
              <a:rPr lang="en-US" altLang="ko-KR" dirty="0"/>
              <a:t>more [001000], than [000010]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출력 </a:t>
            </a:r>
            <a:r>
              <a:rPr lang="en-US" altLang="ko-KR" dirty="0"/>
              <a:t>important [000100]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828" y="3125972"/>
            <a:ext cx="6381172" cy="38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CBOW</a:t>
            </a:r>
            <a:r>
              <a:rPr lang="ko-KR" altLang="en-US"/>
              <a:t>와 </a:t>
            </a:r>
            <a:r>
              <a:rPr lang="en-US" altLang="ko-KR"/>
              <a:t>skip-gram</a:t>
            </a:r>
            <a:r>
              <a:rPr lang="ko-KR" altLang="en-US"/>
              <a:t>을 이용한 단어 </a:t>
            </a:r>
            <a:r>
              <a:rPr lang="ko-KR" altLang="en-US" smtClean="0"/>
              <a:t>예측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</a:t>
            </a:r>
            <a:r>
              <a:rPr lang="en-US" altLang="ko-KR" dirty="0"/>
              <a:t>skip-gram</a:t>
            </a:r>
            <a:r>
              <a:rPr lang="ko-KR" altLang="ko-KR" dirty="0"/>
              <a:t>의 </a:t>
            </a:r>
            <a:r>
              <a:rPr lang="en-US" altLang="ko-KR" dirty="0"/>
              <a:t>target word </a:t>
            </a:r>
            <a:r>
              <a:rPr lang="ko-KR" altLang="ko-KR" dirty="0"/>
              <a:t>예측</a:t>
            </a:r>
          </a:p>
          <a:p>
            <a:r>
              <a:rPr lang="en-US" altLang="ko-KR" smtClean="0"/>
              <a:t>  Window </a:t>
            </a:r>
            <a:r>
              <a:rPr lang="en-US" altLang="ko-KR" dirty="0"/>
              <a:t>size</a:t>
            </a:r>
            <a:r>
              <a:rPr lang="ko-KR" altLang="ko-KR" dirty="0"/>
              <a:t>가</a:t>
            </a:r>
            <a:r>
              <a:rPr lang="en-US" altLang="ko-KR" dirty="0"/>
              <a:t> 1</a:t>
            </a:r>
            <a:r>
              <a:rPr lang="ko-KR" altLang="ko-KR" dirty="0"/>
              <a:t>인 경우 </a:t>
            </a:r>
          </a:p>
          <a:p>
            <a:r>
              <a:rPr lang="en-US" altLang="ko-KR" smtClean="0"/>
              <a:t>  </a:t>
            </a:r>
            <a:r>
              <a:rPr lang="ko-KR" altLang="ko-KR" smtClean="0"/>
              <a:t>입력 </a:t>
            </a:r>
            <a:r>
              <a:rPr lang="en-US" altLang="ko-KR" dirty="0"/>
              <a:t>important [000100]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출력 </a:t>
            </a:r>
            <a:r>
              <a:rPr lang="en-US" altLang="ko-KR" dirty="0"/>
              <a:t>more [001000], than [000010]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40965" y="2992423"/>
            <a:ext cx="7075897" cy="37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genism </a:t>
            </a:r>
            <a:r>
              <a:rPr lang="ko-KR" altLang="en-US" smtClean="0"/>
              <a:t>패키지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smtClean="0"/>
              <a:t>gensim </a:t>
            </a:r>
            <a:r>
              <a:rPr lang="ko-KR" altLang="ko-KR" dirty="0"/>
              <a:t>패키지</a:t>
            </a:r>
          </a:p>
          <a:p>
            <a:r>
              <a:rPr lang="en-US" altLang="ko-KR" smtClean="0"/>
              <a:t>  </a:t>
            </a:r>
            <a:r>
              <a:rPr lang="ko-KR" altLang="ko-KR" smtClean="0"/>
              <a:t>파이썬에서 </a:t>
            </a:r>
            <a:r>
              <a:rPr lang="en-US" altLang="ko-KR" dirty="0"/>
              <a:t>CBOW, skip-gram</a:t>
            </a:r>
            <a:r>
              <a:rPr lang="ko-KR" altLang="ko-KR" dirty="0"/>
              <a:t>등의 </a:t>
            </a:r>
            <a:r>
              <a:rPr lang="en-US" altLang="ko-KR" dirty="0"/>
              <a:t>Word2Vec </a:t>
            </a:r>
            <a:r>
              <a:rPr lang="ko-KR" altLang="ko-KR" dirty="0"/>
              <a:t>적용을 위한 라이브러리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▪ </a:t>
            </a:r>
            <a:r>
              <a:rPr lang="en-US" altLang="ko-KR" dirty="0"/>
              <a:t>gensim </a:t>
            </a:r>
            <a:r>
              <a:rPr lang="ko-KR" altLang="ko-KR" dirty="0"/>
              <a:t>패키지 </a:t>
            </a:r>
            <a:r>
              <a:rPr lang="ko-KR" altLang="ko-KR"/>
              <a:t>설치 </a:t>
            </a:r>
            <a:endParaRPr lang="ko-KR" altLang="ko-KR" dirty="0"/>
          </a:p>
          <a:p>
            <a:pPr latinLnBrk="0"/>
            <a:r>
              <a:rPr lang="en-US" altLang="ko-KR"/>
              <a:t> </a:t>
            </a:r>
            <a:r>
              <a:rPr lang="en-US" altLang="ko-KR" smtClean="0"/>
              <a:t>  </a:t>
            </a:r>
            <a:r>
              <a:rPr lang="en-US" altLang="ko-KR" dirty="0"/>
              <a:t>pip </a:t>
            </a:r>
            <a:r>
              <a:rPr lang="en-US" altLang="ko-KR"/>
              <a:t>install </a:t>
            </a:r>
            <a:r>
              <a:rPr lang="en-US" altLang="ko-KR" smtClean="0"/>
              <a:t>genism</a:t>
            </a:r>
          </a:p>
          <a:p>
            <a:pPr latinLnBrk="0"/>
            <a:endParaRPr lang="en-US" altLang="ko-KR"/>
          </a:p>
          <a:p>
            <a:r>
              <a:rPr lang="ko-KR" altLang="ko-KR"/>
              <a:t>▪ </a:t>
            </a:r>
            <a:r>
              <a:rPr lang="ko-KR" altLang="ko-KR" smtClean="0"/>
              <a:t>파이썬에서 </a:t>
            </a:r>
            <a:r>
              <a:rPr lang="en-US" altLang="ko-KR" dirty="0"/>
              <a:t>gensim</a:t>
            </a:r>
            <a:r>
              <a:rPr lang="ko-KR" altLang="ko-KR" dirty="0"/>
              <a:t>패키지를 이용한 </a:t>
            </a:r>
            <a:r>
              <a:rPr lang="en-US" altLang="ko-KR" dirty="0"/>
              <a:t>Word2Vec </a:t>
            </a:r>
            <a:r>
              <a:rPr lang="ko-KR" altLang="ko-KR" dirty="0"/>
              <a:t>적용</a:t>
            </a:r>
          </a:p>
          <a:p>
            <a:r>
              <a:rPr lang="en-US" altLang="ko-KR"/>
              <a:t> </a:t>
            </a:r>
            <a:r>
              <a:rPr lang="en-US" altLang="ko-KR" smtClean="0"/>
              <a:t> from </a:t>
            </a:r>
            <a:r>
              <a:rPr lang="en-US" altLang="ko-KR" dirty="0"/>
              <a:t>gensim.models import Word2Vec</a:t>
            </a:r>
            <a:endParaRPr lang="ko-KR" altLang="ko-KR" dirty="0"/>
          </a:p>
          <a:p>
            <a:r>
              <a:rPr lang="en-US" altLang="ko-KR" smtClean="0"/>
              <a:t>  model </a:t>
            </a:r>
            <a:r>
              <a:rPr lang="en-US" altLang="ko-KR" dirty="0"/>
              <a:t>= Word2Vec([data</a:t>
            </a:r>
            <a:r>
              <a:rPr lang="en-US" altLang="ko-KR"/>
              <a:t>],         </a:t>
            </a:r>
            <a:r>
              <a:rPr lang="en-US" altLang="ko-KR" smtClean="0"/>
              <a:t>   # </a:t>
            </a:r>
            <a:r>
              <a:rPr lang="ko-KR" altLang="ko-KR" dirty="0"/>
              <a:t>리스트 형태의 데이터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/>
              <a:t>  </a:t>
            </a:r>
            <a:r>
              <a:rPr lang="en-US" altLang="ko-KR" smtClean="0"/>
              <a:t>                          </a:t>
            </a:r>
            <a:r>
              <a:rPr lang="en-US" altLang="ko-KR" dirty="0"/>
              <a:t>sg=1</a:t>
            </a:r>
            <a:r>
              <a:rPr lang="en-US" altLang="ko-KR"/>
              <a:t>,         </a:t>
            </a:r>
            <a:r>
              <a:rPr lang="en-US" altLang="ko-KR" smtClean="0"/>
              <a:t>    # </a:t>
            </a:r>
            <a:r>
              <a:rPr lang="en-US" altLang="ko-KR" dirty="0"/>
              <a:t>0: CBOW, 1: Skip-gram</a:t>
            </a:r>
            <a:br>
              <a:rPr lang="en-US" altLang="ko-KR" dirty="0"/>
            </a:br>
            <a:r>
              <a:rPr lang="en-US" altLang="ko-KR"/>
              <a:t>           </a:t>
            </a:r>
            <a:r>
              <a:rPr lang="en-US" altLang="ko-KR" smtClean="0"/>
              <a:t>                 </a:t>
            </a:r>
            <a:r>
              <a:rPr lang="en-US" altLang="ko-KR" dirty="0"/>
              <a:t>size=100</a:t>
            </a:r>
            <a:r>
              <a:rPr lang="en-US" altLang="ko-KR"/>
              <a:t>,     </a:t>
            </a:r>
            <a:r>
              <a:rPr lang="en-US" altLang="ko-KR" smtClean="0"/>
              <a:t>   # </a:t>
            </a:r>
            <a:r>
              <a:rPr lang="ko-KR" altLang="ko-KR" dirty="0"/>
              <a:t>벡터 크기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/>
              <a:t>                  </a:t>
            </a:r>
            <a:r>
              <a:rPr lang="en-US" altLang="ko-KR" smtClean="0"/>
              <a:t>          </a:t>
            </a:r>
            <a:r>
              <a:rPr lang="en-US" altLang="ko-KR" dirty="0"/>
              <a:t>window=3</a:t>
            </a:r>
            <a:r>
              <a:rPr lang="en-US" altLang="ko-KR"/>
              <a:t>,    </a:t>
            </a:r>
            <a:r>
              <a:rPr lang="en-US" altLang="ko-KR" smtClean="0"/>
              <a:t>  # </a:t>
            </a:r>
            <a:r>
              <a:rPr lang="ko-KR" altLang="ko-KR" dirty="0"/>
              <a:t>고려할 앞뒤 폭</a:t>
            </a:r>
            <a:r>
              <a:rPr lang="en-US" altLang="ko-KR" dirty="0"/>
              <a:t>(</a:t>
            </a:r>
            <a:r>
              <a:rPr lang="ko-KR" altLang="ko-KR" dirty="0"/>
              <a:t>앞뒤</a:t>
            </a:r>
            <a:r>
              <a:rPr lang="en-US" altLang="ko-KR" dirty="0"/>
              <a:t> 3</a:t>
            </a:r>
            <a:r>
              <a:rPr lang="ko-KR" altLang="ko-KR" dirty="0"/>
              <a:t>단어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/>
              <a:t>                   </a:t>
            </a:r>
            <a:r>
              <a:rPr lang="en-US" altLang="ko-KR" smtClean="0"/>
              <a:t>         min_count=3</a:t>
            </a:r>
            <a:r>
              <a:rPr lang="en-US" altLang="ko-KR"/>
              <a:t>) </a:t>
            </a:r>
            <a:r>
              <a:rPr lang="en-US" altLang="ko-KR" smtClean="0"/>
              <a:t> # </a:t>
            </a:r>
            <a:r>
              <a:rPr lang="ko-KR" altLang="ko-KR" dirty="0"/>
              <a:t>사용할 단어의 최소 빈도</a:t>
            </a:r>
            <a:r>
              <a:rPr lang="en-US" altLang="ko-KR" dirty="0"/>
              <a:t>(3</a:t>
            </a:r>
            <a:r>
              <a:rPr lang="ko-KR" altLang="ko-KR" dirty="0"/>
              <a:t>회 이하 단어 무시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endParaRPr lang="ko-KR" altLang="ko-KR" dirty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2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genism </a:t>
            </a:r>
            <a:r>
              <a:rPr lang="ko-KR" altLang="en-US" smtClean="0"/>
              <a:t>패키지를 이용한 유사도 분석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ko-KR"/>
              <a:t>▪ </a:t>
            </a:r>
            <a:r>
              <a:rPr lang="ko-KR" altLang="ko-KR" smtClean="0"/>
              <a:t>코퍼스에서 </a:t>
            </a:r>
            <a:r>
              <a:rPr lang="en-US" altLang="ko-KR" dirty="0"/>
              <a:t>‘</a:t>
            </a:r>
            <a:r>
              <a:rPr lang="ko-KR" altLang="ko-KR" dirty="0"/>
              <a:t>게임</a:t>
            </a:r>
            <a:r>
              <a:rPr lang="en-US" altLang="ko-KR" dirty="0"/>
              <a:t>’</a:t>
            </a:r>
            <a:r>
              <a:rPr lang="ko-KR" altLang="ko-KR" dirty="0"/>
              <a:t>과 유사한 단어 및 단어별 유사도 분석</a:t>
            </a:r>
          </a:p>
          <a:p>
            <a:r>
              <a:rPr lang="en-US" altLang="ko-KR" dirty="0"/>
              <a:t>result = model.most_similar('</a:t>
            </a:r>
            <a:r>
              <a:rPr lang="ko-KR" altLang="ko-KR" dirty="0"/>
              <a:t>게임</a:t>
            </a:r>
            <a:r>
              <a:rPr lang="en-US" altLang="ko-KR" dirty="0"/>
              <a:t>')</a:t>
            </a:r>
            <a:endParaRPr lang="ko-KR" altLang="ko-KR" dirty="0"/>
          </a:p>
          <a:p>
            <a:r>
              <a:rPr lang="en-US" altLang="ko-KR" dirty="0"/>
              <a:t>print(result)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[('</a:t>
            </a:r>
            <a:r>
              <a:rPr lang="ko-KR" altLang="ko-KR" dirty="0"/>
              <a:t>이용</a:t>
            </a:r>
            <a:r>
              <a:rPr lang="en-US" altLang="ko-KR" dirty="0"/>
              <a:t>', 0.17749272286891937),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규정</a:t>
            </a:r>
            <a:r>
              <a:rPr lang="en-US" altLang="ko-KR" dirty="0"/>
              <a:t>', 0.12711596488952637),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적용</a:t>
            </a:r>
            <a:r>
              <a:rPr lang="en-US" altLang="ko-KR" dirty="0"/>
              <a:t>', 0.11808653175830841),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국내</a:t>
            </a:r>
            <a:r>
              <a:rPr lang="en-US" altLang="ko-KR" dirty="0"/>
              <a:t>', 0.10660543292760849),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질병</a:t>
            </a:r>
            <a:r>
              <a:rPr lang="en-US" altLang="ko-KR" dirty="0"/>
              <a:t>', 0.10210900008678436),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코드</a:t>
            </a:r>
            <a:r>
              <a:rPr lang="en-US" altLang="ko-KR" dirty="0"/>
              <a:t>', 0.10153514891862869),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지난</a:t>
            </a:r>
            <a:r>
              <a:rPr lang="en-US" altLang="ko-KR" dirty="0"/>
              <a:t>', 0.09195291996002197),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콘텐츠</a:t>
            </a:r>
            <a:r>
              <a:rPr lang="en-US" altLang="ko-KR" dirty="0"/>
              <a:t>', 0.07838629186153412),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게임중독</a:t>
            </a:r>
            <a:r>
              <a:rPr lang="en-US" altLang="ko-KR" dirty="0"/>
              <a:t>', 0.05836869031190872),</a:t>
            </a:r>
            <a:endParaRPr lang="ko-KR" altLang="ko-KR" dirty="0"/>
          </a:p>
          <a:p>
            <a:r>
              <a:rPr lang="en-US" altLang="ko-KR" dirty="0"/>
              <a:t> ('</a:t>
            </a:r>
            <a:r>
              <a:rPr lang="ko-KR" altLang="ko-KR" dirty="0"/>
              <a:t>분류</a:t>
            </a:r>
            <a:r>
              <a:rPr lang="en-US" altLang="ko-KR" dirty="0"/>
              <a:t>', 0.04828557372093201)]</a:t>
            </a:r>
            <a:endParaRPr lang="ko-KR" altLang="ko-KR" dirty="0"/>
          </a:p>
          <a:p>
            <a:pPr latinLnBrk="0"/>
            <a:endParaRPr lang="ko-KR" altLang="ko-KR" dirty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2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genism </a:t>
            </a:r>
            <a:r>
              <a:rPr lang="ko-KR" altLang="en-US" smtClean="0"/>
              <a:t>패키지를 이용한 유사도 분석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코퍼스에서 </a:t>
            </a:r>
            <a:r>
              <a:rPr lang="en-US" altLang="ko-KR" dirty="0"/>
              <a:t>‘</a:t>
            </a:r>
            <a:r>
              <a:rPr lang="ko-KR" altLang="ko-KR" dirty="0"/>
              <a:t>게임</a:t>
            </a:r>
            <a:r>
              <a:rPr lang="en-US" altLang="ko-KR" dirty="0"/>
              <a:t>’</a:t>
            </a:r>
            <a:r>
              <a:rPr lang="ko-KR" altLang="ko-KR" dirty="0"/>
              <a:t>과 유사한 단어 및 단어별 유사도 분석</a:t>
            </a:r>
          </a:p>
          <a:p>
            <a:r>
              <a:rPr lang="en-US" altLang="ko-KR" dirty="0"/>
              <a:t>result = model.most_similar('</a:t>
            </a:r>
            <a:r>
              <a:rPr lang="ko-KR" altLang="ko-KR" dirty="0"/>
              <a:t>게임</a:t>
            </a:r>
            <a:r>
              <a:rPr lang="en-US" altLang="ko-KR" dirty="0"/>
              <a:t>')</a:t>
            </a:r>
            <a:endParaRPr lang="ko-KR" altLang="ko-KR" dirty="0"/>
          </a:p>
          <a:p>
            <a:r>
              <a:rPr lang="en-US" altLang="ko-KR" dirty="0"/>
              <a:t>print(result)</a:t>
            </a:r>
            <a:endParaRPr lang="ko-KR" altLang="ko-KR" dirty="0"/>
          </a:p>
          <a:p>
            <a:r>
              <a:rPr lang="en-US" altLang="ko-KR"/>
              <a:t> </a:t>
            </a:r>
            <a:r>
              <a:rPr lang="en-US" altLang="ko-KR" sz="1200" smtClean="0"/>
              <a:t>[('</a:t>
            </a:r>
            <a:r>
              <a:rPr lang="ko-KR" altLang="ko-KR" sz="1200" dirty="0"/>
              <a:t>이용</a:t>
            </a:r>
            <a:r>
              <a:rPr lang="en-US" altLang="ko-KR" sz="1200" dirty="0"/>
              <a:t>', 0.17749272286891937),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규정</a:t>
            </a:r>
            <a:r>
              <a:rPr lang="en-US" altLang="ko-KR" sz="1200" dirty="0"/>
              <a:t>', 0.12711596488952637),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적용</a:t>
            </a:r>
            <a:r>
              <a:rPr lang="en-US" altLang="ko-KR" sz="1200" dirty="0"/>
              <a:t>', 0.11808653175830841),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국내</a:t>
            </a:r>
            <a:r>
              <a:rPr lang="en-US" altLang="ko-KR" sz="1200" dirty="0"/>
              <a:t>', 0.10660543292760849),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질병</a:t>
            </a:r>
            <a:r>
              <a:rPr lang="en-US" altLang="ko-KR" sz="1200" dirty="0"/>
              <a:t>', 0.10210900008678436),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코드</a:t>
            </a:r>
            <a:r>
              <a:rPr lang="en-US" altLang="ko-KR" sz="1200" dirty="0"/>
              <a:t>', 0.10153514891862869),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지난</a:t>
            </a:r>
            <a:r>
              <a:rPr lang="en-US" altLang="ko-KR" sz="1200" dirty="0"/>
              <a:t>', 0.09195291996002197),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콘텐츠</a:t>
            </a:r>
            <a:r>
              <a:rPr lang="en-US" altLang="ko-KR" sz="1200" dirty="0"/>
              <a:t>', 0.07838629186153412),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게임중독</a:t>
            </a:r>
            <a:r>
              <a:rPr lang="en-US" altLang="ko-KR" sz="1200" dirty="0"/>
              <a:t>', 0.05836869031190872),</a:t>
            </a:r>
            <a:endParaRPr lang="ko-KR" altLang="ko-KR" sz="1200" dirty="0"/>
          </a:p>
          <a:p>
            <a:r>
              <a:rPr lang="en-US" altLang="ko-KR" sz="1200" dirty="0"/>
              <a:t> ('</a:t>
            </a:r>
            <a:r>
              <a:rPr lang="ko-KR" altLang="ko-KR" sz="1200" dirty="0"/>
              <a:t>분류</a:t>
            </a:r>
            <a:r>
              <a:rPr lang="en-US" altLang="ko-KR" sz="1200" dirty="0"/>
              <a:t>', 0.04828557372093201)]</a:t>
            </a:r>
            <a:endParaRPr lang="ko-KR" altLang="ko-KR" sz="1200" dirty="0"/>
          </a:p>
          <a:p>
            <a:r>
              <a:rPr lang="en-US" altLang="ko-KR" smtClean="0"/>
              <a:t>cos </a:t>
            </a:r>
            <a:r>
              <a:rPr lang="en-US" altLang="ko-KR" dirty="0"/>
              <a:t>= model.wv.similarity('</a:t>
            </a:r>
            <a:r>
              <a:rPr lang="ko-KR" altLang="ko-KR" dirty="0"/>
              <a:t>게임</a:t>
            </a:r>
            <a:r>
              <a:rPr lang="en-US" altLang="ko-KR" dirty="0"/>
              <a:t>', '</a:t>
            </a:r>
            <a:r>
              <a:rPr lang="ko-KR" altLang="ko-KR" dirty="0"/>
              <a:t>질병</a:t>
            </a:r>
            <a:r>
              <a:rPr lang="en-US" altLang="ko-KR" dirty="0"/>
              <a:t>')</a:t>
            </a:r>
            <a:endParaRPr lang="ko-KR" altLang="ko-KR" dirty="0"/>
          </a:p>
          <a:p>
            <a:r>
              <a:rPr lang="en-US" altLang="ko-KR" dirty="0"/>
              <a:t>print(cos)</a:t>
            </a:r>
            <a:endParaRPr lang="ko-KR" altLang="ko-KR" dirty="0"/>
          </a:p>
          <a:p>
            <a:r>
              <a:rPr lang="en-US" altLang="ko-KR"/>
              <a:t> </a:t>
            </a:r>
            <a:r>
              <a:rPr lang="en-US" altLang="ko-KR" sz="1400" smtClean="0"/>
              <a:t>0.102109</a:t>
            </a:r>
            <a:endParaRPr lang="ko-KR" altLang="ko-KR" sz="1400" dirty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4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genism </a:t>
            </a:r>
            <a:r>
              <a:rPr lang="ko-KR" altLang="en-US" smtClean="0"/>
              <a:t>패키지를 이용한 유사도 분석 실습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31" y="1479148"/>
            <a:ext cx="6830378" cy="5315692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61098" y="3288695"/>
            <a:ext cx="5748305" cy="110799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b="1" smtClean="0"/>
              <a:t>word2vec.ipynb </a:t>
            </a:r>
            <a:r>
              <a:rPr lang="ko-KR" altLang="en-US" sz="4400" b="1" dirty="0" smtClean="0"/>
              <a:t>실습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300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영문 형태소 분석기</a:t>
            </a:r>
            <a:r>
              <a:rPr lang="en-US" altLang="ko-KR" smtClean="0"/>
              <a:t>(NLTK)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영문 </a:t>
            </a:r>
            <a:r>
              <a:rPr lang="ko-KR" altLang="ko-KR"/>
              <a:t>형태소 </a:t>
            </a:r>
            <a:r>
              <a:rPr lang="ko-KR" altLang="ko-KR" smtClean="0"/>
              <a:t>분석기</a:t>
            </a:r>
            <a:r>
              <a:rPr lang="en-US" altLang="ko-KR" smtClean="0"/>
              <a:t>(</a:t>
            </a:r>
            <a:r>
              <a:rPr lang="en-US" altLang="ko-KR"/>
              <a:t>NLTK)</a:t>
            </a:r>
            <a:r>
              <a:rPr lang="ko-KR" altLang="ko-KR" smtClean="0"/>
              <a:t> </a:t>
            </a:r>
            <a:r>
              <a:rPr lang="ko-KR" altLang="en-US" smtClean="0"/>
              <a:t>사용</a:t>
            </a:r>
            <a:endParaRPr lang="ko-KR" altLang="ko-KR" dirty="0"/>
          </a:p>
          <a:p>
            <a:pPr latinLnBrk="0"/>
            <a:r>
              <a:rPr lang="en-US" altLang="ko-KR"/>
              <a:t>   </a:t>
            </a:r>
            <a:endParaRPr lang="en-US" altLang="ko-KR" smtClean="0"/>
          </a:p>
          <a:p>
            <a:pPr latinLnBrk="0"/>
            <a:r>
              <a:rPr lang="en-US" altLang="ko-KR"/>
              <a:t> </a:t>
            </a:r>
            <a:r>
              <a:rPr lang="ko-KR" altLang="ko-KR" dirty="0"/>
              <a:t>▪ 저작권이 말소된 문학작품을 포함하는 </a:t>
            </a:r>
            <a:r>
              <a:rPr lang="en-US" altLang="ko-KR" dirty="0"/>
              <a:t>gutenberg </a:t>
            </a:r>
            <a:r>
              <a:rPr lang="ko-KR" altLang="ko-KR" dirty="0"/>
              <a:t>코퍼스 다운로드</a:t>
            </a:r>
          </a:p>
          <a:p>
            <a:pPr latinLnBrk="0"/>
            <a:r>
              <a:rPr lang="en-US" altLang="ko-KR" smtClean="0"/>
              <a:t>   import </a:t>
            </a:r>
            <a:r>
              <a:rPr lang="en-US" altLang="ko-KR" dirty="0"/>
              <a:t>nltk</a:t>
            </a:r>
            <a:endParaRPr lang="ko-KR" altLang="ko-KR" dirty="0"/>
          </a:p>
          <a:p>
            <a:pPr latinLnBrk="0"/>
            <a:r>
              <a:rPr lang="en-US" altLang="ko-KR" smtClean="0"/>
              <a:t>   nltk.download</a:t>
            </a:r>
            <a:r>
              <a:rPr lang="en-US" altLang="ko-KR" dirty="0"/>
              <a:t>('gutenberg')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en-US" altLang="ko-KR" dirty="0"/>
              <a:t>gutenberg </a:t>
            </a:r>
            <a:r>
              <a:rPr lang="ko-KR" altLang="ko-KR" dirty="0"/>
              <a:t>코퍼스 목록 </a:t>
            </a:r>
          </a:p>
          <a:p>
            <a:pPr latinLnBrk="0"/>
            <a:r>
              <a:rPr lang="en-US" altLang="ko-KR" smtClean="0"/>
              <a:t>   from </a:t>
            </a:r>
            <a:r>
              <a:rPr lang="en-US" altLang="ko-KR" dirty="0"/>
              <a:t>nltk.corpus import gutenberg</a:t>
            </a:r>
            <a:endParaRPr lang="ko-KR" altLang="ko-KR" dirty="0"/>
          </a:p>
          <a:p>
            <a:r>
              <a:rPr lang="en-US" altLang="ko-KR"/>
              <a:t>   </a:t>
            </a:r>
            <a:r>
              <a:rPr lang="en-US" altLang="ko-KR" smtClean="0"/>
              <a:t>print(gutenberg.fileids</a:t>
            </a:r>
            <a:r>
              <a:rPr lang="en-US" altLang="ko-KR" dirty="0"/>
              <a:t>())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704861" y="3488980"/>
            <a:ext cx="2921057" cy="36930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1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pre-trained </a:t>
            </a:r>
            <a:r>
              <a:rPr lang="ko-KR" altLang="ko-KR" smtClean="0"/>
              <a:t>모델을 </a:t>
            </a:r>
            <a:r>
              <a:rPr lang="ko-KR" altLang="ko-KR"/>
              <a:t>활용한 유사도 분석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</a:t>
            </a:r>
            <a:r>
              <a:rPr lang="en-US" altLang="ko-KR" dirty="0"/>
              <a:t>pre-trained </a:t>
            </a:r>
            <a:r>
              <a:rPr lang="ko-KR" altLang="ko-KR" dirty="0"/>
              <a:t>모델이란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ko-KR" altLang="ko-KR" dirty="0"/>
              <a:t>대용량 코퍼스 데이터를 이용하여 사전에 학습된 모델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▪ 한국어 </a:t>
            </a:r>
            <a:r>
              <a:rPr lang="en-US" altLang="ko-KR" dirty="0"/>
              <a:t>pre-trained Word2Vec</a:t>
            </a:r>
            <a:r>
              <a:rPr lang="ko-KR" altLang="ko-KR" dirty="0"/>
              <a:t>모델을 활용한 유사도 분석 방법</a:t>
            </a:r>
          </a:p>
          <a:p>
            <a:r>
              <a:rPr lang="ko-KR" altLang="ko-KR" dirty="0"/>
              <a:t>① </a:t>
            </a:r>
            <a:r>
              <a:rPr lang="en-US" altLang="ko-KR" dirty="0"/>
              <a:t>pre-trained Word2Vec</a:t>
            </a:r>
            <a:r>
              <a:rPr lang="ko-KR" altLang="ko-KR" dirty="0"/>
              <a:t>모델 다운로드</a:t>
            </a:r>
          </a:p>
          <a:p>
            <a:r>
              <a:rPr lang="en-US" altLang="ko-KR" smtClean="0"/>
              <a:t>  https</a:t>
            </a:r>
            <a:r>
              <a:rPr lang="en-US" altLang="ko-KR" dirty="0"/>
              <a:t>://github.com/Kyubyong/wordvectors</a:t>
            </a:r>
            <a:r>
              <a:rPr lang="ko-KR" altLang="ko-KR" dirty="0"/>
              <a:t>에 공개된 한국어 </a:t>
            </a:r>
            <a:r>
              <a:rPr lang="en-US" altLang="ko-KR" dirty="0"/>
              <a:t>pre-trained</a:t>
            </a:r>
            <a:r>
              <a:rPr lang="ko-KR" altLang="ko-KR" dirty="0"/>
              <a:t>의 다운로드 경로를 통해 한국어</a:t>
            </a:r>
            <a:r>
              <a:rPr lang="en-US" altLang="ko-KR" dirty="0"/>
              <a:t> </a:t>
            </a:r>
            <a:r>
              <a:rPr lang="en-US" altLang="ko-KR"/>
              <a:t>pre-trained </a:t>
            </a:r>
            <a:r>
              <a:rPr lang="en-US" altLang="ko-KR" smtClean="0"/>
              <a:t>    </a:t>
            </a:r>
          </a:p>
          <a:p>
            <a:r>
              <a:rPr lang="en-US" altLang="ko-KR"/>
              <a:t> </a:t>
            </a:r>
            <a:r>
              <a:rPr lang="en-US" altLang="ko-KR" smtClean="0"/>
              <a:t> Word2Vec</a:t>
            </a:r>
            <a:r>
              <a:rPr lang="ko-KR" altLang="ko-KR" dirty="0"/>
              <a:t>모델 다운로드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smtClean="0"/>
              <a:t>  </a:t>
            </a:r>
            <a:r>
              <a:rPr lang="ko-KR" altLang="ko-KR" smtClean="0"/>
              <a:t>한국어</a:t>
            </a:r>
            <a:r>
              <a:rPr lang="en-US" altLang="ko-KR" smtClean="0"/>
              <a:t> </a:t>
            </a:r>
            <a:r>
              <a:rPr lang="en-US" altLang="ko-KR" dirty="0"/>
              <a:t>pre-trained Word2Vec</a:t>
            </a:r>
            <a:r>
              <a:rPr lang="ko-KR" altLang="ko-KR" dirty="0"/>
              <a:t>모델 다운로드</a:t>
            </a:r>
            <a:r>
              <a:rPr lang="en-US" altLang="ko-KR" dirty="0"/>
              <a:t> URL</a:t>
            </a:r>
            <a:endParaRPr lang="ko-KR" altLang="ko-KR" dirty="0"/>
          </a:p>
          <a:p>
            <a:r>
              <a:rPr lang="en-US" altLang="ko-KR" smtClean="0"/>
              <a:t>  https</a:t>
            </a:r>
            <a:r>
              <a:rPr lang="en-US" altLang="ko-KR"/>
              <a:t>://</a:t>
            </a:r>
            <a:r>
              <a:rPr lang="en-US" altLang="ko-KR" smtClean="0"/>
              <a:t>drive.google.com/file/d/0B0ZXk88koS2KbDhXdWg1Q2RydlU/view</a:t>
            </a:r>
          </a:p>
          <a:p>
            <a:endParaRPr lang="en-US" altLang="ko-KR"/>
          </a:p>
          <a:p>
            <a:r>
              <a:rPr lang="ko-KR" altLang="ko-KR" dirty="0"/>
              <a:t>② 압축해제 및</a:t>
            </a:r>
            <a:r>
              <a:rPr lang="en-US" altLang="ko-KR" dirty="0"/>
              <a:t> ko.bin </a:t>
            </a:r>
            <a:r>
              <a:rPr lang="ko-KR" altLang="ko-KR" dirty="0"/>
              <a:t>파일을</a:t>
            </a:r>
            <a:r>
              <a:rPr lang="en-US" altLang="ko-KR" dirty="0"/>
              <a:t> data </a:t>
            </a:r>
            <a:r>
              <a:rPr lang="ko-KR" altLang="ko-KR" dirty="0"/>
              <a:t>디렉토리로 이동</a:t>
            </a:r>
          </a:p>
          <a:p>
            <a:endParaRPr lang="ko-KR" altLang="ko-KR" dirty="0"/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pre-trained </a:t>
            </a:r>
            <a:r>
              <a:rPr lang="ko-KR" altLang="ko-KR" smtClean="0"/>
              <a:t>모델을 </a:t>
            </a:r>
            <a:r>
              <a:rPr lang="ko-KR" altLang="ko-KR"/>
              <a:t>활용한 유사도 분석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ko-KR" altLang="ko-KR" dirty="0"/>
              <a:t>▪ </a:t>
            </a:r>
            <a:r>
              <a:rPr lang="en-US" altLang="ko-KR" dirty="0"/>
              <a:t>pre-trained </a:t>
            </a:r>
            <a:r>
              <a:rPr lang="ko-KR" altLang="ko-KR" dirty="0"/>
              <a:t>모델이란</a:t>
            </a:r>
            <a:r>
              <a:rPr lang="en-US" altLang="ko-KR" dirty="0"/>
              <a:t>?</a:t>
            </a:r>
            <a:endParaRPr lang="ko-KR" altLang="ko-KR" dirty="0"/>
          </a:p>
          <a:p>
            <a:r>
              <a:rPr lang="ko-KR" altLang="ko-KR" dirty="0"/>
              <a:t>③ </a:t>
            </a:r>
            <a:r>
              <a:rPr lang="en-US" altLang="ko-KR" dirty="0"/>
              <a:t>pre-trained </a:t>
            </a:r>
            <a:r>
              <a:rPr lang="ko-KR" altLang="ko-KR" dirty="0"/>
              <a:t>모델 로드 및 활용</a:t>
            </a:r>
          </a:p>
          <a:p>
            <a:r>
              <a:rPr lang="en-US" altLang="ko-KR" dirty="0"/>
              <a:t>import gensim</a:t>
            </a:r>
            <a:br>
              <a:rPr lang="en-US" altLang="ko-KR" dirty="0"/>
            </a:br>
            <a:r>
              <a:rPr lang="en-US" altLang="ko-KR" dirty="0"/>
              <a:t>model = gensim.models.Word2Vec.load(</a:t>
            </a:r>
            <a:r>
              <a:rPr lang="ko-KR" altLang="ko-KR" dirty="0"/>
              <a:t>‘</a:t>
            </a:r>
            <a:r>
              <a:rPr lang="en-US" altLang="ko-KR" dirty="0"/>
              <a:t>./data/ko.bin')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result = model.most_similar("</a:t>
            </a:r>
            <a:r>
              <a:rPr lang="ko-KR" altLang="ko-KR" dirty="0"/>
              <a:t>게임</a:t>
            </a:r>
            <a:r>
              <a:rPr lang="en-US" altLang="ko-KR" dirty="0"/>
              <a:t>")</a:t>
            </a:r>
            <a:br>
              <a:rPr lang="en-US" altLang="ko-KR" dirty="0"/>
            </a:br>
            <a:r>
              <a:rPr lang="en-US" altLang="ko-KR" dirty="0"/>
              <a:t>print(result)</a:t>
            </a:r>
            <a:endParaRPr lang="ko-KR" altLang="ko-KR" dirty="0"/>
          </a:p>
          <a:p>
            <a:r>
              <a:rPr lang="en-US" altLang="ko-KR"/>
              <a:t> </a:t>
            </a:r>
            <a:r>
              <a:rPr lang="en-US" altLang="ko-KR" sz="1400" smtClean="0"/>
              <a:t>[('</a:t>
            </a:r>
            <a:r>
              <a:rPr lang="ko-KR" altLang="ko-KR" sz="1400" dirty="0"/>
              <a:t>액션</a:t>
            </a:r>
            <a:r>
              <a:rPr lang="en-US" altLang="ko-KR" sz="1400" dirty="0"/>
              <a:t>', 0.6752270460128784),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게임기</a:t>
            </a:r>
            <a:r>
              <a:rPr lang="en-US" altLang="ko-KR" sz="1400" dirty="0"/>
              <a:t>', 0.6604887843132019),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콘솔</a:t>
            </a:r>
            <a:r>
              <a:rPr lang="en-US" altLang="ko-KR" sz="1400" dirty="0"/>
              <a:t>', 0.6558898687362671),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슈팅</a:t>
            </a:r>
            <a:r>
              <a:rPr lang="en-US" altLang="ko-KR" sz="1400" dirty="0"/>
              <a:t>', 0.6405965089797974),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아케이드</a:t>
            </a:r>
            <a:r>
              <a:rPr lang="en-US" altLang="ko-KR" sz="1400" dirty="0"/>
              <a:t>', 0.6360284090042114),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퍼즐</a:t>
            </a:r>
            <a:r>
              <a:rPr lang="en-US" altLang="ko-KR" sz="1400" dirty="0"/>
              <a:t>', 0.6304599046707153),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어드벤처</a:t>
            </a:r>
            <a:r>
              <a:rPr lang="en-US" altLang="ko-KR" sz="1400" dirty="0"/>
              <a:t>', 0.6224750876426697),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닌텐도</a:t>
            </a:r>
            <a:r>
              <a:rPr lang="en-US" altLang="ko-KR" sz="1400" dirty="0"/>
              <a:t>', 0.6071302890777588),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애니메이션</a:t>
            </a:r>
            <a:r>
              <a:rPr lang="en-US" altLang="ko-KR" sz="1400" dirty="0"/>
              <a:t>', 0.6063960790634155),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온라인</a:t>
            </a:r>
            <a:r>
              <a:rPr lang="en-US" altLang="ko-KR" sz="1400" dirty="0"/>
              <a:t>', 0.6031370162963867)]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4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pre-trained </a:t>
            </a:r>
            <a:r>
              <a:rPr lang="ko-KR" altLang="ko-KR" smtClean="0"/>
              <a:t>모델을 </a:t>
            </a:r>
            <a:r>
              <a:rPr lang="ko-KR" altLang="ko-KR"/>
              <a:t>활용한 유사도 분석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altLang="ko-KR" dirty="0"/>
              <a:t>result = model.most_similar("</a:t>
            </a:r>
            <a:r>
              <a:rPr lang="ko-KR" altLang="ko-KR" dirty="0"/>
              <a:t>인공지능</a:t>
            </a:r>
            <a:r>
              <a:rPr lang="en-US" altLang="ko-KR" dirty="0"/>
              <a:t>")</a:t>
            </a:r>
            <a:endParaRPr lang="ko-KR" altLang="ko-KR" dirty="0"/>
          </a:p>
          <a:p>
            <a:r>
              <a:rPr lang="en-US" altLang="ko-KR" dirty="0"/>
              <a:t>print(result)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sz="1400" dirty="0"/>
              <a:t>[('</a:t>
            </a:r>
            <a:r>
              <a:rPr lang="ko-KR" altLang="ko-KR" sz="1400" dirty="0"/>
              <a:t>컴퓨팅</a:t>
            </a:r>
            <a:r>
              <a:rPr lang="en-US" altLang="ko-KR" sz="1400" dirty="0"/>
              <a:t>', 0.6520194411277771),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가상현실</a:t>
            </a:r>
            <a:r>
              <a:rPr lang="en-US" altLang="ko-KR" sz="1400" dirty="0"/>
              <a:t>', 0.6393702030181885),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심리학</a:t>
            </a:r>
            <a:r>
              <a:rPr lang="en-US" altLang="ko-KR" sz="1400" dirty="0"/>
              <a:t>', 0.63037109375),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모델링</a:t>
            </a:r>
            <a:r>
              <a:rPr lang="en-US" altLang="ko-KR" sz="1400" dirty="0"/>
              <a:t>', 0.625065267086029),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신경망</a:t>
            </a:r>
            <a:r>
              <a:rPr lang="en-US" altLang="ko-KR" sz="1400" dirty="0"/>
              <a:t>', 0.6200423836708069),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로봇</a:t>
            </a:r>
            <a:r>
              <a:rPr lang="en-US" altLang="ko-KR" sz="1400" dirty="0"/>
              <a:t>', 0.6109743118286133),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시뮬레이션</a:t>
            </a:r>
            <a:r>
              <a:rPr lang="en-US" altLang="ko-KR" sz="1400" dirty="0"/>
              <a:t>', 0.6101070642471313),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지능</a:t>
            </a:r>
            <a:r>
              <a:rPr lang="en-US" altLang="ko-KR" sz="1400" dirty="0"/>
              <a:t>', 0.6092982888221741),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기술</a:t>
            </a:r>
            <a:r>
              <a:rPr lang="en-US" altLang="ko-KR" sz="1400" dirty="0"/>
              <a:t>', 0.6087721586227417),</a:t>
            </a:r>
            <a:endParaRPr lang="ko-KR" altLang="ko-KR" sz="1400" dirty="0"/>
          </a:p>
          <a:p>
            <a:r>
              <a:rPr lang="en-US" altLang="ko-KR" sz="1400" dirty="0"/>
              <a:t> ('</a:t>
            </a:r>
            <a:r>
              <a:rPr lang="ko-KR" altLang="ko-KR" sz="1400" dirty="0"/>
              <a:t>기술인</a:t>
            </a:r>
            <a:r>
              <a:rPr lang="en-US" altLang="ko-KR" sz="1400" dirty="0"/>
              <a:t>', 0.5957076549530029)]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smtClean="0"/>
              <a:t>Word2Vec</a:t>
            </a:r>
            <a:r>
              <a:rPr lang="ko-KR" altLang="en-US" smtClean="0"/>
              <a:t>의 적용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/>
              <a:t>pre-trained </a:t>
            </a:r>
            <a:r>
              <a:rPr lang="ko-KR" altLang="ko-KR" smtClean="0"/>
              <a:t>모델을 </a:t>
            </a:r>
            <a:r>
              <a:rPr lang="ko-KR" altLang="ko-KR"/>
              <a:t>활용한 유사도 분석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75" y="1311543"/>
            <a:ext cx="6611273" cy="56395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65299" y="3359717"/>
            <a:ext cx="8117992" cy="110799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b="1" smtClean="0"/>
              <a:t>word2vec_pretrain.ipynb </a:t>
            </a:r>
            <a:r>
              <a:rPr lang="ko-KR" altLang="en-US" sz="4400" b="1" dirty="0" smtClean="0"/>
              <a:t>실습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905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영문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ko-KR" altLang="ko-KR" dirty="0"/>
              <a:t>▪ </a:t>
            </a:r>
            <a:r>
              <a:rPr lang="en-US" altLang="ko-KR" dirty="0"/>
              <a:t>hamlet </a:t>
            </a:r>
            <a:r>
              <a:rPr lang="ko-KR" altLang="ko-KR" dirty="0"/>
              <a:t>코퍼스 로드</a:t>
            </a:r>
          </a:p>
          <a:p>
            <a:pPr latinLnBrk="0"/>
            <a:r>
              <a:rPr lang="en-US" altLang="ko-KR" dirty="0"/>
              <a:t>gutenberg </a:t>
            </a:r>
            <a:r>
              <a:rPr lang="ko-KR" altLang="ko-KR" dirty="0"/>
              <a:t>코퍼스 중 세익스피어의 햄릿 </a:t>
            </a:r>
            <a:r>
              <a:rPr lang="ko-KR" altLang="ko-KR"/>
              <a:t>코퍼스 </a:t>
            </a:r>
            <a:r>
              <a:rPr lang="ko-KR" altLang="ko-KR" smtClean="0"/>
              <a:t>로드</a:t>
            </a:r>
            <a:endParaRPr lang="ko-KR" altLang="ko-KR" dirty="0"/>
          </a:p>
          <a:p>
            <a:pPr latinLnBrk="0"/>
            <a:r>
              <a:rPr lang="en-US" altLang="ko-KR" dirty="0"/>
              <a:t>  hamlet = nltk.corpus.gutenberg.raw('shakespeare-hamlet.txt')</a:t>
            </a:r>
            <a:endParaRPr lang="ko-KR" altLang="ko-KR" dirty="0"/>
          </a:p>
          <a:p>
            <a:r>
              <a:rPr lang="en-US" altLang="ko-KR" dirty="0"/>
              <a:t>  print(hamlet[:1000])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389247" y="2541957"/>
            <a:ext cx="4431980" cy="44091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66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토큰화</a:t>
            </a:r>
            <a:r>
              <a:rPr lang="en-US" altLang="ko-KR" smtClean="0"/>
              <a:t>(Tokenizing)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토큰화</a:t>
            </a:r>
            <a:r>
              <a:rPr lang="en-US" altLang="ko-KR" dirty="0"/>
              <a:t>(Tokenizing)</a:t>
            </a:r>
            <a:r>
              <a:rPr lang="ko-KR" altLang="ko-KR" dirty="0"/>
              <a:t>란</a:t>
            </a:r>
            <a:r>
              <a:rPr lang="en-US" altLang="ko-KR" dirty="0"/>
              <a:t>?</a:t>
            </a:r>
            <a:endParaRPr lang="ko-KR" altLang="ko-KR" dirty="0"/>
          </a:p>
          <a:p>
            <a:pPr latinLnBrk="0"/>
            <a:r>
              <a:rPr lang="en-US" altLang="ko-KR"/>
              <a:t>    </a:t>
            </a:r>
            <a:r>
              <a:rPr lang="ko-KR" altLang="ko-KR" smtClean="0"/>
              <a:t>코퍼스를 </a:t>
            </a:r>
            <a:r>
              <a:rPr lang="ko-KR" altLang="ko-KR" dirty="0"/>
              <a:t>문장</a:t>
            </a:r>
            <a:r>
              <a:rPr lang="en-US" altLang="ko-KR" dirty="0"/>
              <a:t>(Sentence), </a:t>
            </a:r>
            <a:r>
              <a:rPr lang="ko-KR" altLang="ko-KR" dirty="0"/>
              <a:t>단어</a:t>
            </a:r>
            <a:r>
              <a:rPr lang="en-US" altLang="ko-KR" dirty="0"/>
              <a:t>(Word) </a:t>
            </a:r>
            <a:r>
              <a:rPr lang="ko-KR" altLang="ko-KR" dirty="0"/>
              <a:t>단위 등의 작은 단위로 분리하는 과정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문장 토큰화</a:t>
            </a:r>
            <a:r>
              <a:rPr lang="en-US" altLang="ko-KR" dirty="0"/>
              <a:t> : </a:t>
            </a:r>
            <a:r>
              <a:rPr lang="ko-KR" altLang="ko-KR" dirty="0"/>
              <a:t>코퍼스를 문장 단위로 토큰화</a:t>
            </a:r>
          </a:p>
          <a:p>
            <a:pPr latinLnBrk="0"/>
            <a:r>
              <a:rPr lang="en-US" altLang="ko-KR" smtClean="0"/>
              <a:t>   from </a:t>
            </a:r>
            <a:r>
              <a:rPr lang="en-US" altLang="ko-KR" dirty="0"/>
              <a:t>nltk.tokenize import sent_tokenize</a:t>
            </a:r>
            <a:endParaRPr lang="ko-KR" altLang="ko-KR" dirty="0"/>
          </a:p>
          <a:p>
            <a:pPr latinLnBrk="0"/>
            <a:r>
              <a:rPr lang="en-US" altLang="ko-KR" smtClean="0"/>
              <a:t>   print(sent_tokenize(hamlet</a:t>
            </a:r>
            <a:r>
              <a:rPr lang="en-US" altLang="ko-KR" dirty="0"/>
              <a:t>[:100]))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단어 토큰화 </a:t>
            </a:r>
            <a:r>
              <a:rPr lang="en-US" altLang="ko-KR" dirty="0"/>
              <a:t>: </a:t>
            </a:r>
            <a:r>
              <a:rPr lang="ko-KR" altLang="ko-KR" dirty="0"/>
              <a:t>코퍼스를 단어 단위로 토큰화</a:t>
            </a:r>
          </a:p>
          <a:p>
            <a:pPr latinLnBrk="0"/>
            <a:r>
              <a:rPr lang="en-US" altLang="ko-KR"/>
              <a:t> </a:t>
            </a:r>
            <a:r>
              <a:rPr lang="en-US" altLang="ko-KR" smtClean="0"/>
              <a:t>  from </a:t>
            </a:r>
            <a:r>
              <a:rPr lang="en-US" altLang="ko-KR" dirty="0"/>
              <a:t>nltk.tokenize import word_tokenize</a:t>
            </a:r>
            <a:endParaRPr lang="ko-KR" altLang="ko-KR" dirty="0"/>
          </a:p>
          <a:p>
            <a:pPr latinLnBrk="0"/>
            <a:r>
              <a:rPr lang="en-US" altLang="ko-KR" smtClean="0"/>
              <a:t>   print(word_tokenize(hamlet</a:t>
            </a:r>
            <a:r>
              <a:rPr lang="en-US" altLang="ko-KR" dirty="0"/>
              <a:t>[:</a:t>
            </a:r>
            <a:r>
              <a:rPr lang="en-US" altLang="ko-KR"/>
              <a:t>100</a:t>
            </a:r>
            <a:r>
              <a:rPr lang="en-US" altLang="ko-KR" smtClean="0"/>
              <a:t>])) 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3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영문 형태소 분석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dirty="0"/>
              <a:t>▪ </a:t>
            </a:r>
            <a:r>
              <a:rPr lang="en-US" altLang="ko-KR" dirty="0"/>
              <a:t>Tagger </a:t>
            </a:r>
            <a:r>
              <a:rPr lang="ko-KR" altLang="ko-KR" dirty="0"/>
              <a:t>다운로드</a:t>
            </a:r>
          </a:p>
          <a:p>
            <a:pPr latinLnBrk="0"/>
            <a:r>
              <a:rPr lang="en-US" altLang="ko-KR" smtClean="0"/>
              <a:t>   import </a:t>
            </a:r>
            <a:r>
              <a:rPr lang="en-US" altLang="ko-KR" dirty="0"/>
              <a:t>nltk</a:t>
            </a:r>
            <a:endParaRPr lang="ko-KR" altLang="ko-KR" dirty="0"/>
          </a:p>
          <a:p>
            <a:r>
              <a:rPr lang="en-US" altLang="ko-KR" smtClean="0"/>
              <a:t>   nltk.download</a:t>
            </a:r>
            <a:r>
              <a:rPr lang="en-US" altLang="ko-KR" dirty="0"/>
              <a:t>(</a:t>
            </a:r>
            <a:r>
              <a:rPr lang="en-US" altLang="ko-KR"/>
              <a:t>'averaged_perceptron_tagger</a:t>
            </a:r>
            <a:r>
              <a:rPr lang="en-US" altLang="ko-KR" smtClean="0"/>
              <a:t>')</a:t>
            </a:r>
          </a:p>
          <a:p>
            <a:endParaRPr lang="en-US" altLang="ko-KR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품사 태깅</a:t>
            </a:r>
          </a:p>
          <a:p>
            <a:pPr latinLnBrk="0"/>
            <a:r>
              <a:rPr lang="en-US" altLang="ko-KR" smtClean="0"/>
              <a:t>   from </a:t>
            </a:r>
            <a:r>
              <a:rPr lang="en-US" altLang="ko-KR" dirty="0"/>
              <a:t>nltk.tag import pos_tag</a:t>
            </a:r>
            <a:endParaRPr lang="ko-KR" altLang="ko-KR" dirty="0"/>
          </a:p>
          <a:p>
            <a:pPr latinLnBrk="0"/>
            <a:r>
              <a:rPr lang="en-US" altLang="ko-KR" smtClean="0"/>
              <a:t>   sentence </a:t>
            </a:r>
            <a:r>
              <a:rPr lang="en-US" altLang="ko-KR" dirty="0"/>
              <a:t>= "You come most carefully vpon your houre"</a:t>
            </a:r>
            <a:endParaRPr lang="ko-KR" altLang="ko-KR" dirty="0"/>
          </a:p>
          <a:p>
            <a:pPr latinLnBrk="0"/>
            <a:r>
              <a:rPr lang="en-US" altLang="ko-KR" smtClean="0"/>
              <a:t>   tagged_list </a:t>
            </a:r>
            <a:r>
              <a:rPr lang="en-US" altLang="ko-KR" dirty="0"/>
              <a:t>= pos_tag(word_tokenize(sentence))</a:t>
            </a:r>
            <a:endParaRPr lang="ko-KR" altLang="ko-KR" dirty="0"/>
          </a:p>
          <a:p>
            <a:r>
              <a:rPr lang="en-US" altLang="ko-KR" smtClean="0"/>
              <a:t>   print(tagged_list)</a:t>
            </a:r>
          </a:p>
          <a:p>
            <a:endParaRPr lang="en-US" altLang="ko-KR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</a:t>
            </a:r>
            <a:r>
              <a:rPr lang="ko-KR" altLang="ko-KR" dirty="0"/>
              <a:t>품사 태깅 제거</a:t>
            </a:r>
          </a:p>
          <a:p>
            <a:pPr latinLnBrk="0"/>
            <a:r>
              <a:rPr lang="en-US" altLang="ko-KR" smtClean="0"/>
              <a:t>   from </a:t>
            </a:r>
            <a:r>
              <a:rPr lang="en-US" altLang="ko-KR" dirty="0"/>
              <a:t>nltk.tag import untag</a:t>
            </a:r>
            <a:endParaRPr lang="ko-KR" altLang="ko-KR" dirty="0"/>
          </a:p>
          <a:p>
            <a:pPr latinLnBrk="0"/>
            <a:r>
              <a:rPr lang="en-US" altLang="ko-KR" smtClean="0"/>
              <a:t>   untag(tagged_list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747950" y="3170469"/>
            <a:ext cx="2422684" cy="1987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317579" y="5784063"/>
            <a:ext cx="4986217" cy="5190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75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영문 형태소 분석 실습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03" y="1198031"/>
            <a:ext cx="6232278" cy="553124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05991" y="3168774"/>
            <a:ext cx="7350089" cy="1107996"/>
          </a:xfrm>
          <a:prstGeom prst="rect">
            <a:avLst/>
          </a:prstGeom>
          <a:solidFill>
            <a:schemeClr val="bg1"/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4400" b="1" smtClean="0"/>
              <a:t>eng_morpheme.ipynb </a:t>
            </a:r>
            <a:r>
              <a:rPr lang="ko-KR" altLang="en-US" sz="4400" b="1" dirty="0" smtClean="0"/>
              <a:t>실습</a:t>
            </a:r>
            <a:endParaRPr lang="en-US" altLang="ko-K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9377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분석기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dirty="0"/>
              <a:t>한글 형태소 분석기 설치</a:t>
            </a:r>
            <a:r>
              <a:rPr lang="en-US" altLang="ko-KR" dirty="0"/>
              <a:t>(Python, Konlpy)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</a:p>
          <a:p>
            <a:pPr latinLnBrk="0"/>
            <a:r>
              <a:rPr lang="ko-KR" altLang="ko-KR" smtClean="0"/>
              <a:t>▪</a:t>
            </a:r>
            <a:r>
              <a:rPr lang="en-US" altLang="ko-KR" smtClean="0"/>
              <a:t> </a:t>
            </a:r>
            <a:r>
              <a:rPr lang="en-US" altLang="ko-KR" dirty="0"/>
              <a:t>Java JDK </a:t>
            </a:r>
            <a:r>
              <a:rPr lang="ko-KR" altLang="ko-KR" dirty="0"/>
              <a:t>설치</a:t>
            </a:r>
          </a:p>
          <a:p>
            <a:pPr latinLnBrk="0"/>
            <a:r>
              <a:rPr lang="en-US" altLang="ko-KR" dirty="0"/>
              <a:t>   JDK 1.8 </a:t>
            </a:r>
            <a:r>
              <a:rPr lang="ko-KR" altLang="ko-KR" dirty="0"/>
              <a:t>설치</a:t>
            </a:r>
          </a:p>
          <a:p>
            <a:pPr latinLnBrk="0"/>
            <a:r>
              <a:rPr lang="en-US" altLang="ko-KR" dirty="0"/>
              <a:t>   </a:t>
            </a:r>
            <a:r>
              <a:rPr lang="ko-KR" altLang="ko-KR" dirty="0"/>
              <a:t>이미 설치되어 있는 경우 생략 가능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/>
              <a:t>▪</a:t>
            </a:r>
            <a:r>
              <a:rPr lang="en-US" altLang="ko-KR" smtClean="0"/>
              <a:t> </a:t>
            </a:r>
            <a:r>
              <a:rPr lang="en-US" altLang="ko-KR" dirty="0"/>
              <a:t>JPype1 </a:t>
            </a:r>
            <a:r>
              <a:rPr lang="ko-KR" altLang="ko-KR" dirty="0"/>
              <a:t>설치</a:t>
            </a:r>
          </a:p>
          <a:p>
            <a:pPr latinLnBrk="0"/>
            <a:r>
              <a:rPr lang="en-US" altLang="ko-KR" dirty="0"/>
              <a:t>   pip install JPype1</a:t>
            </a:r>
            <a:endParaRPr lang="ko-KR" altLang="ko-KR" dirty="0"/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</a:t>
            </a:r>
            <a:r>
              <a:rPr lang="en-US" altLang="ko-KR" smtClean="0"/>
              <a:t> Konlpy </a:t>
            </a:r>
            <a:r>
              <a:rPr lang="ko-KR" altLang="ko-KR" dirty="0"/>
              <a:t>설치</a:t>
            </a:r>
          </a:p>
          <a:p>
            <a:r>
              <a:rPr lang="en-US" altLang="ko-KR" dirty="0"/>
              <a:t>   pip install konlpy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6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smtClean="0"/>
              <a:t>자연어 형태소 분석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ko-KR" altLang="en-US" smtClean="0"/>
              <a:t>한글 형태소 분석기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한글 </a:t>
            </a:r>
            <a:r>
              <a:rPr lang="ko-KR" altLang="ko-KR" dirty="0"/>
              <a:t>품사태깅 클래스 종류</a:t>
            </a:r>
          </a:p>
          <a:p>
            <a:pPr latinLnBrk="0"/>
            <a:r>
              <a:rPr lang="en-US" altLang="ko-KR" smtClean="0"/>
              <a:t>   Konlpy</a:t>
            </a:r>
            <a:r>
              <a:rPr lang="ko-KR" altLang="ko-KR" smtClean="0"/>
              <a:t>의 </a:t>
            </a:r>
            <a:r>
              <a:rPr lang="ko-KR" altLang="ko-KR" dirty="0"/>
              <a:t>한글 품사태깅 클래스 종류에는 </a:t>
            </a:r>
            <a:r>
              <a:rPr lang="en-US" altLang="ko-KR" dirty="0"/>
              <a:t>Kkma, Komoran, Hannanum, Okt (previous Twitter), Mecab </a:t>
            </a:r>
            <a:r>
              <a:rPr lang="ko-KR" altLang="ko-KR" dirty="0"/>
              <a:t>등이 있음</a:t>
            </a:r>
          </a:p>
          <a:p>
            <a:pPr latinLnBrk="0"/>
            <a:r>
              <a:rPr lang="en-US" altLang="ko-KR" smtClean="0"/>
              <a:t>   </a:t>
            </a:r>
            <a:r>
              <a:rPr lang="en-US" altLang="ko-KR" sz="1400" smtClean="0"/>
              <a:t>* </a:t>
            </a:r>
            <a:r>
              <a:rPr lang="en-US" altLang="ko-KR" sz="1400" dirty="0"/>
              <a:t>Windows </a:t>
            </a:r>
            <a:r>
              <a:rPr lang="ko-KR" altLang="ko-KR" sz="1400" dirty="0"/>
              <a:t>환경에서는 </a:t>
            </a:r>
            <a:r>
              <a:rPr lang="en-US" altLang="ko-KR" sz="1400" dirty="0"/>
              <a:t>Mecab </a:t>
            </a:r>
            <a:r>
              <a:rPr lang="ko-KR" altLang="ko-KR" sz="1400" dirty="0"/>
              <a:t>미지원</a:t>
            </a:r>
            <a:r>
              <a:rPr lang="en-US" altLang="ko-KR" sz="1400" dirty="0"/>
              <a:t>, </a:t>
            </a:r>
            <a:r>
              <a:rPr lang="ko-KR" altLang="ko-KR" sz="1400" dirty="0"/>
              <a:t>별도 설치 필요</a:t>
            </a:r>
          </a:p>
          <a:p>
            <a:pPr latinLnBrk="0"/>
            <a:r>
              <a:rPr lang="en-US" altLang="ko-KR" dirty="0"/>
              <a:t> </a:t>
            </a:r>
            <a:endParaRPr lang="ko-KR" altLang="ko-KR" dirty="0"/>
          </a:p>
          <a:p>
            <a:pPr latinLnBrk="0"/>
            <a:r>
              <a:rPr lang="en-US" altLang="ko-KR" smtClean="0"/>
              <a:t> </a:t>
            </a:r>
            <a:r>
              <a:rPr lang="ko-KR" altLang="ko-KR" smtClean="0"/>
              <a:t>▪ 품사태깅 </a:t>
            </a:r>
            <a:r>
              <a:rPr lang="ko-KR" altLang="ko-KR" dirty="0"/>
              <a:t>클래스 품사태깅 성능 비교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7800" y="44029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234" y="3540853"/>
            <a:ext cx="6731978" cy="2211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33234" y="6052250"/>
            <a:ext cx="650557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1200" kern="100">
                <a:ea typeface="맑은 고딕" panose="020B0503020000020004" pitchFamily="50" charset="-127"/>
                <a:cs typeface="Times New Roman" panose="02020603050405020304" pitchFamily="18" charset="0"/>
              </a:rPr>
              <a:t>: https://konlpy.org/ko/latest/morph/#comparison-between-pos-tagging-classes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87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1126</Words>
  <Application>Microsoft Office PowerPoint</Application>
  <PresentationFormat>사용자 지정</PresentationFormat>
  <Paragraphs>370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Times New Roman</vt:lpstr>
      <vt:lpstr>Wingdings</vt:lpstr>
      <vt:lpstr>Office 테마</vt:lpstr>
      <vt:lpstr>인공지능 정보보호 서비스 챗봇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Seon mi</dc:creator>
  <cp:lastModifiedBy>bjkim</cp:lastModifiedBy>
  <cp:revision>302</cp:revision>
  <dcterms:created xsi:type="dcterms:W3CDTF">2018-12-02T08:41:49Z</dcterms:created>
  <dcterms:modified xsi:type="dcterms:W3CDTF">2020-07-05T11:09:29Z</dcterms:modified>
</cp:coreProperties>
</file>