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EDD"/>
    <a:srgbClr val="E05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48" d="100"/>
          <a:sy n="48" d="100"/>
        </p:scale>
        <p:origin x="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835D-08E8-3E07-3DAD-861782215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E998D-2760-64D1-67E6-7924EDDFC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5F7A-CE5B-5905-5187-B4EC2F70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9811-79E5-BFC0-95BA-7121165B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4BB0-1BA0-DE59-D2FC-1B8C439B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3B14-226E-7D0B-F071-C6032635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BB1E4-3B77-8B3A-A0D8-C444EC7F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97F6-11A4-84D7-1ECE-70EF604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71C-3003-2AC8-801C-8563915A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34FC-30E8-43C9-921F-D478288A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2E15C-4055-2188-AC1B-BB7880B81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DFA1-A044-4EE9-72FE-9B8F0870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C239-007C-6B7E-6A10-A9266571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A028-434A-394E-3AD0-EC4DDA84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50BB-10F3-E3BC-DFB8-ADD21A65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EEB1-8057-9FBA-F8F0-0EA4E678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D666-12BB-677D-0F2A-FFCCA7E1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A0D0-7C97-1BA1-AABC-E70BA84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D8C2-2C49-9B42-0FE7-117FDF51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B3AC-CFA9-203D-D74C-9D3F9CDD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FAE5-D926-F062-ABB5-025E59B9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2CA6-7F3B-0903-BA78-DF850F7A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32B5-37CB-227E-64D1-34D2EE8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327E-58ED-B7D5-A221-D67889F7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CF39-9D62-686C-54BA-0D5427B3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19E5-D4B2-A7AA-08EC-8C1D919F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F270-8054-E906-0A3B-F341F487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158B1-B154-7169-49CF-5B1B8FDE1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738E4-FC38-AC48-E804-E5E43877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7EAC7-64EA-F365-A55E-632D3C50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A52C-058A-6B6B-2C6C-2B7CF739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9C69-39B6-69A1-F91A-3942BD39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36EE1-24E3-F3FD-66A4-05DC1DB9B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DF180-1FB7-1AF4-D999-53738CC2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EB0CB-832D-2B91-3E68-C3972D797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5BFDF-D7BE-1D56-A89F-78A5012D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FA9F6-E53E-2E30-6C5A-97CDAC5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21E80-A4A3-9ABB-D422-D6DEB66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AD32F-AE7E-0037-E933-63B3C4F3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76A1-021F-DAEF-C63D-CA7CC1BE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BB25D-70F5-4863-997B-03881D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AF679-FD4F-C825-1CD8-81F24C44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0C84-BFD8-BB50-AF32-5DC49C2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E13FB-A064-FD27-2060-13758986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9A619-37B1-7096-7847-252A7B8B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26B9F-62F7-A22C-0E3D-99647DD2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6BA0-1E93-9BDF-B3D5-944408CC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4DCC-CAAB-74B2-1556-64D70774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BF191-7B5B-C080-DA68-E25A75E73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4038-4B15-8502-D906-5991B575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F95-2F9C-6A1A-1ABC-1AEBA27A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0D2C-4C04-260F-7185-800B8076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C956-D6EB-3205-F315-D03BE6FA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2CC25-B006-674F-9AB6-CEFE7BEE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7E59B-4326-29A2-5C67-87EA6B769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951B-63A8-920F-B54A-7122D4E6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CC006-60FB-E3F0-2313-542683FA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A90F-2344-FC66-1C83-40F2B3B4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ABD56-79B1-CAC3-A852-E1B20656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DFEA-1CBE-317E-A915-F7C98DEA0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2688-9EDE-19B1-7A55-0F4CC4F5D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1099-5B17-4E53-B45C-AB7AE15009F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EA5C2-B026-8147-C21C-1B82F7A77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AAAA-BC81-1423-7F78-A3F6E3671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7AFA5-26CC-43B0-908E-54B6FFD7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2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E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47D1-4F28-C302-3977-88C6B2372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10" y="562355"/>
            <a:ext cx="10888980" cy="197985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badi" panose="020F0502020204030204" pitchFamily="34" charset="0"/>
              </a:rPr>
              <a:t>Microbiome Disruption &amp; Microbiome-Based Therapeutics: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bad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9E125-6B18-B632-C435-D8AEA3B9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301"/>
            <a:ext cx="9144000" cy="1655762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Brendan J. Kelly, MD, MS</a:t>
            </a:r>
          </a:p>
          <a:p>
            <a:r>
              <a:rPr lang="en-US" dirty="0">
                <a:latin typeface="Aptos" panose="020B0004020202020204" pitchFamily="34" charset="0"/>
              </a:rPr>
              <a:t>Jennie H. Kwon, DO, MSCI</a:t>
            </a:r>
          </a:p>
          <a:p>
            <a:r>
              <a:rPr lang="en-US" dirty="0">
                <a:latin typeface="Aptos" panose="020B0004020202020204" pitchFamily="34" charset="0"/>
              </a:rPr>
              <a:t>Michael Woodworth, MD, MSc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F3292E-2D11-01EA-B07E-DE502D622D49}"/>
              </a:ext>
            </a:extLst>
          </p:cNvPr>
          <p:cNvSpPr txBox="1">
            <a:spLocks/>
          </p:cNvSpPr>
          <p:nvPr/>
        </p:nvSpPr>
        <p:spPr>
          <a:xfrm>
            <a:off x="3008243" y="2131699"/>
            <a:ext cx="7141762" cy="2054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F0502020204030204" pitchFamily="34" charset="0"/>
              </a:rPr>
              <a:t>Open Questions &amp;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F050202020403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F0502020204030204" pitchFamily="34" charset="0"/>
              </a:rPr>
              <a:t>Logistical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88574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/>
            </a:gs>
            <a:gs pos="100000">
              <a:srgbClr val="F0AED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47B3F-EB42-ACCC-7368-A9A26202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CBF5-D66C-DBCA-CB4B-659F2B6A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 New Era of Infectious Disease Medicine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3472A-383C-7C16-FD3E-5C0C48266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978025"/>
            <a:ext cx="5181600" cy="4351338"/>
          </a:xfrm>
        </p:spPr>
        <p:txBody>
          <a:bodyPr>
            <a:normAutofit fontScale="92500"/>
          </a:bodyPr>
          <a:lstStyle/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b="1" dirty="0">
                <a:latin typeface="Aptos" panose="020B0004020202020204" pitchFamily="34" charset="0"/>
              </a:rPr>
              <a:t>Live biotherapeutic products</a:t>
            </a:r>
          </a:p>
          <a:p>
            <a:r>
              <a:rPr lang="en-US" dirty="0">
                <a:latin typeface="Aptos" panose="020B0004020202020204" pitchFamily="34" charset="0"/>
              </a:rPr>
              <a:t>2 first-generation LBPs approved; second-generation in phase 3</a:t>
            </a:r>
          </a:p>
        </p:txBody>
      </p:sp>
      <p:pic>
        <p:nvPicPr>
          <p:cNvPr id="7" name="Content Placeholder 6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A67BF6A7-8046-4C9C-A27B-7A8890E6F1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78" y="1614487"/>
            <a:ext cx="4003142" cy="3004835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7807A28-F8E8-89E3-6FA6-00212757EB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b="1" dirty="0">
                <a:latin typeface="Aptos" panose="020B0004020202020204" pitchFamily="34" charset="0"/>
              </a:rPr>
              <a:t>Sequence-based diagnostics</a:t>
            </a:r>
          </a:p>
          <a:p>
            <a:r>
              <a:rPr lang="en-US" dirty="0">
                <a:latin typeface="Aptos" panose="020B0004020202020204" pitchFamily="34" charset="0"/>
              </a:rPr>
              <a:t>sterile body sites: plasma cfDNA (e.g., Karius), joint fluid, CSF</a:t>
            </a:r>
          </a:p>
        </p:txBody>
      </p:sp>
      <p:pic>
        <p:nvPicPr>
          <p:cNvPr id="10" name="Picture 9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8E28F354-8C24-A613-D17F-E2112F3B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78" y="1614487"/>
            <a:ext cx="3713582" cy="30926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CC3B2-7533-5E51-1616-FECD6DA796C9}"/>
              </a:ext>
            </a:extLst>
          </p:cNvPr>
          <p:cNvSpPr txBox="1"/>
          <p:nvPr/>
        </p:nvSpPr>
        <p:spPr>
          <a:xfrm>
            <a:off x="198120" y="6413183"/>
            <a:ext cx="1078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Blauwkamp TA </a:t>
            </a:r>
            <a:r>
              <a:rPr lang="da-DK" sz="12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Nature Micro</a:t>
            </a:r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2023; Ivy MI </a:t>
            </a:r>
            <a:r>
              <a:rPr lang="da-DK" sz="12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J Clin Micro</a:t>
            </a:r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2018; Wilson MR </a:t>
            </a:r>
            <a:r>
              <a:rPr lang="da-DK" sz="12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NEJM</a:t>
            </a:r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2019; Khanna S </a:t>
            </a:r>
            <a:r>
              <a:rPr lang="da-DK" sz="12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Drugs</a:t>
            </a:r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2022; Feuerstadt P </a:t>
            </a:r>
            <a:r>
              <a:rPr lang="da-DK" sz="12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NEJM</a:t>
            </a:r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2022; Louie T </a:t>
            </a:r>
            <a:r>
              <a:rPr lang="da-DK" sz="12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JAMA</a:t>
            </a:r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2023</a:t>
            </a:r>
            <a:endParaRPr lang="en-US" sz="1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/>
            </a:gs>
            <a:gs pos="100000">
              <a:srgbClr val="F0AED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17DC-8E86-96B9-1F6E-E5820700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Microbiome Disruption Indices (MDIs)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DC50-C76D-57B3-00E7-4CD6F133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latin typeface="Aptos" panose="020B0004020202020204" pitchFamily="34" charset="0"/>
              </a:rPr>
              <a:t>SBDs &amp; LBPs demonstrate utility of high-throughput sequencing to detect microbial pathogens &amp; effect size of ecological interventions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latin typeface="Aptos" panose="020B0004020202020204" pitchFamily="34" charset="0"/>
              </a:rPr>
              <a:t>Challenge &amp; opportunity: bacterial and fungal pathogens, including MDROs, colonize respiratory and gastrointestinal mucosal surfaces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u="sng" dirty="0">
                <a:latin typeface="Aptos" panose="020B0004020202020204" pitchFamily="34" charset="0"/>
              </a:rPr>
              <a:t>pathogen detection</a:t>
            </a:r>
            <a:r>
              <a:rPr lang="en-US" dirty="0">
                <a:latin typeface="Aptos" panose="020B0004020202020204" pitchFamily="34" charset="0"/>
              </a:rPr>
              <a:t> sensitivity/specificity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u="sng" dirty="0">
                <a:latin typeface="Aptos" panose="020B0004020202020204" pitchFamily="34" charset="0"/>
              </a:rPr>
              <a:t>interspecies interactions</a:t>
            </a:r>
            <a:r>
              <a:rPr lang="en-US" dirty="0">
                <a:latin typeface="Aptos" panose="020B0004020202020204" pitchFamily="34" charset="0"/>
              </a:rPr>
              <a:t> matter: information on whole community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Aptos" panose="020B0004020202020204" pitchFamily="34" charset="0"/>
              </a:rPr>
              <a:t>connections to quantifiable </a:t>
            </a:r>
            <a:r>
              <a:rPr lang="en-US" u="sng" dirty="0">
                <a:latin typeface="Aptos" panose="020B0004020202020204" pitchFamily="34" charset="0"/>
              </a:rPr>
              <a:t>colonization resistance</a:t>
            </a:r>
            <a:r>
              <a:rPr lang="en-US" dirty="0">
                <a:latin typeface="Aptos" panose="020B0004020202020204" pitchFamily="34" charset="0"/>
              </a:rPr>
              <a:t> &amp; antibiotic effects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Aptos" panose="020B0004020202020204" pitchFamily="34" charset="0"/>
              </a:rPr>
              <a:t>multiple MDIs, rather than one-size-fits-all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0268-3DDB-3E9D-02F4-FAF0DA1FC0C8}"/>
              </a:ext>
            </a:extLst>
          </p:cNvPr>
          <p:cNvSpPr txBox="1"/>
          <p:nvPr/>
        </p:nvSpPr>
        <p:spPr>
          <a:xfrm>
            <a:off x="198120" y="6413183"/>
            <a:ext cx="1078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Halpin AL </a:t>
            </a:r>
            <a:r>
              <a:rPr lang="da-DK" sz="12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Am J Inf Con</a:t>
            </a:r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2016; Pettigrew MM </a:t>
            </a:r>
            <a:r>
              <a:rPr lang="da-DK" sz="12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Clin Inf Dis</a:t>
            </a:r>
            <a:r>
              <a:rPr lang="da-DK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2018</a:t>
            </a:r>
            <a:endParaRPr lang="en-US" sz="1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2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/>
            </a:gs>
            <a:gs pos="100000">
              <a:srgbClr val="F0AED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EE649-AAB2-B098-A2C5-CB5565B16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CDB9-94F9-F0F9-06F5-B8AE8FC2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MDI Intent: Diagnosis vs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8EDE-0134-E0B0-3AE2-52F58223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latin typeface="Aptos" panose="020B0004020202020204" pitchFamily="34" charset="0"/>
              </a:rPr>
              <a:t>SBDs &amp; LBPs</a:t>
            </a:r>
          </a:p>
        </p:txBody>
      </p:sp>
    </p:spTree>
    <p:extLst>
      <p:ext uri="{BB962C8B-B14F-4D97-AF65-F5344CB8AC3E}">
        <p14:creationId xmlns:p14="http://schemas.microsoft.com/office/powerpoint/2010/main" val="12233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/>
            </a:gs>
            <a:gs pos="100000">
              <a:srgbClr val="F0AED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6AB20-1DE7-4DA4-CA0C-52B4575DC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57AE-6D0E-43F5-72C8-6D8FEF1B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MDI Intent: Colonization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483E-6F1A-5F4F-55B7-78AAE936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latin typeface="Aptos" panose="020B0004020202020204" pitchFamily="34" charset="0"/>
              </a:rPr>
              <a:t>SBDs &amp; LBPs</a:t>
            </a:r>
          </a:p>
        </p:txBody>
      </p:sp>
    </p:spTree>
    <p:extLst>
      <p:ext uri="{BB962C8B-B14F-4D97-AF65-F5344CB8AC3E}">
        <p14:creationId xmlns:p14="http://schemas.microsoft.com/office/powerpoint/2010/main" val="42494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/>
            </a:gs>
            <a:gs pos="100000">
              <a:srgbClr val="F0AED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954CC-9C5D-090E-07E8-60F0C001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2868-6785-0107-953B-C8713784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Approach: Relative vs Absolute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02C4-25C7-8803-5871-12B3133D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latin typeface="Aptos" panose="020B0004020202020204" pitchFamily="34" charset="0"/>
              </a:rPr>
              <a:t>SBDs &amp; LBPs</a:t>
            </a:r>
          </a:p>
        </p:txBody>
      </p:sp>
    </p:spTree>
    <p:extLst>
      <p:ext uri="{BB962C8B-B14F-4D97-AF65-F5344CB8AC3E}">
        <p14:creationId xmlns:p14="http://schemas.microsoft.com/office/powerpoint/2010/main" val="351525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/>
            </a:gs>
            <a:gs pos="100000">
              <a:srgbClr val="F0AED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ACC20-3CF7-6FBD-D40C-C9F50686C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3013-0EB6-22AE-F242-56B4FE9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MDI Approach: Enrich vs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F0A7-7AF6-796F-9DA9-D3EDD350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latin typeface="Aptos" panose="020B0004020202020204" pitchFamily="34" charset="0"/>
              </a:rPr>
              <a:t>SBDs &amp; LBPs</a:t>
            </a:r>
          </a:p>
        </p:txBody>
      </p:sp>
    </p:spTree>
    <p:extLst>
      <p:ext uri="{BB962C8B-B14F-4D97-AF65-F5344CB8AC3E}">
        <p14:creationId xmlns:p14="http://schemas.microsoft.com/office/powerpoint/2010/main" val="337134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/>
            </a:gs>
            <a:gs pos="100000">
              <a:srgbClr val="F0AED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AA606-947D-7C14-B577-E0199965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0F0-985E-EDFC-5BA1-6A188980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MDI Approach: Metagenomic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D873-9AB5-8877-ED82-F6F8479B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latin typeface="Aptos" panose="020B0004020202020204" pitchFamily="34" charset="0"/>
              </a:rPr>
              <a:t>SBDs &amp; LBPs</a:t>
            </a:r>
          </a:p>
        </p:txBody>
      </p:sp>
    </p:spTree>
    <p:extLst>
      <p:ext uri="{BB962C8B-B14F-4D97-AF65-F5344CB8AC3E}">
        <p14:creationId xmlns:p14="http://schemas.microsoft.com/office/powerpoint/2010/main" val="50370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230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Aptos</vt:lpstr>
      <vt:lpstr>Arial</vt:lpstr>
      <vt:lpstr>Calibri</vt:lpstr>
      <vt:lpstr>Calibri Light</vt:lpstr>
      <vt:lpstr>Office Theme</vt:lpstr>
      <vt:lpstr>Microbiome Disruption &amp; Microbiome-Based Therapeutics: </vt:lpstr>
      <vt:lpstr>A New Era of Infectious Disease Medicine</vt:lpstr>
      <vt:lpstr>Microbiome Disruption Indices (MDIs)</vt:lpstr>
      <vt:lpstr>MDI Intent: Diagnosis vs Prediction</vt:lpstr>
      <vt:lpstr>MDI Intent: Colonization Resistance</vt:lpstr>
      <vt:lpstr>Approach: Relative vs Absolute Abundance</vt:lpstr>
      <vt:lpstr>MDI Approach: Enrich vs Agnostic</vt:lpstr>
      <vt:lpstr>MDI Approach: Metagenomic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Disruption &amp; Microbiome-Based Therapeutics: Open Questions &amp;  Logistical Challenges</dc:title>
  <dc:creator>Kelly, Brendan</dc:creator>
  <cp:lastModifiedBy>Kelly, Brendan</cp:lastModifiedBy>
  <cp:revision>11</cp:revision>
  <dcterms:created xsi:type="dcterms:W3CDTF">2024-04-03T19:05:25Z</dcterms:created>
  <dcterms:modified xsi:type="dcterms:W3CDTF">2024-04-09T19:27:58Z</dcterms:modified>
</cp:coreProperties>
</file>