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50BBED-DDD7-46EC-9C00-D215A926AFBA}" type="datetimeFigureOut">
              <a:rPr lang="en-US" smtClean="0"/>
              <a:t>8/9/2023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E04342-8ECD-49F5-97A7-B31FDC0A64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9758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0706E8-EC6F-4C09-86C1-2293EC269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186101-1BC4-49B7-9E0E-C22DB2073C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1D7618-9935-4FCB-AB11-6C566513E3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000603-7A0C-402F-9F91-4BEA31980EBE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FA0A09-DF7D-4BE4-9849-6086E8043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on: Princeton Research Data Service. (n.d.) Research Lifecycle Guide. https://researchdata.princeton.edu/research-lifecycle-guide/research-lifecycle-guide#Why+manage+research+data?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8038AC-767C-4222-AEDE-11B23E6B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0CAD-9F01-45D9-917D-D044C0D7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706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2258D-7ADE-4BD7-9367-FF182A523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61408D-D08B-4415-88CA-07ADAE42CB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EA7EF-8404-4510-AD2F-F352A03D8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28EA68-D477-4B56-A0D0-96F0B2460F9B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0B03FC-85A1-4074-AD10-A15F53F04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on: Princeton Research Data Service. (n.d.) Research Lifecycle Guide. https://researchdata.princeton.edu/research-lifecycle-guide/research-lifecycle-guide#Why+manage+research+data?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AD1E57-0C8C-479F-9025-561554A8A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0CAD-9F01-45D9-917D-D044C0D7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4342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09345B-52E4-4BC6-A86C-BA2F621498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10A6A9A-9888-472E-991F-DE8FA672D3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2FF9FE-EA5B-4F0C-99BA-5A739FCC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6AB9EB-B4D7-4BD3-A28B-320688DB5221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85D6C-0DE9-43FC-BC6B-9FE5EBFA8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on: Princeton Research Data Service. (n.d.) Research Lifecycle Guide. https://researchdata.princeton.edu/research-lifecycle-guide/research-lifecycle-guide#Why+manage+research+data?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1B29-24C5-452A-AAE8-D1033992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0CAD-9F01-45D9-917D-D044C0D7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5438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E3DFD-4E7F-471B-9D40-7332A57E4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559AD-E3C5-4AF3-907C-6CF7FF863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690580-E5F1-400D-8E3F-791850BC5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6D6544-4C7D-4309-B15D-8958AFC643FD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CEAF-FC4E-41AD-9E0A-42AC70D52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on: Princeton Research Data Service. (n.d.) Research Lifecycle Guide. https://researchdata.princeton.edu/research-lifecycle-guide/research-lifecycle-guide#Why+manage+research+data?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0270A7-D299-4535-B902-588E539844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0CAD-9F01-45D9-917D-D044C0D7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3940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2C316-B4BE-4CE0-A8AE-DEA6CF1C3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45468E-0DCB-4A07-AA6C-A7A533324E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C79985-9B94-4A9D-B32F-ABDAE22A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BC7761-04B5-4648-9608-06F25967E250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061A9-B18A-422A-8FF7-ABD2D82B3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on: Princeton Research Data Service. (n.d.) Research Lifecycle Guide. https://researchdata.princeton.edu/research-lifecycle-guide/research-lifecycle-guide#Why+manage+research+data?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AC68EC-3B74-433E-968E-E3168BB9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0CAD-9F01-45D9-917D-D044C0D7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9969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C5140-E3FC-4EF2-ABDB-57F1A9F79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15608-2374-4278-BB9D-A04092174D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82F703-DA83-4B9B-A5C9-D53B839EC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93674A-422E-4A98-8F61-FCCDDA673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6ABD6-CD0C-4B49-98D8-122E4B130EEE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70444E-BA5E-45E1-A9C2-BBAFB426EF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on: Princeton Research Data Service. (n.d.) Research Lifecycle Guide. https://researchdata.princeton.edu/research-lifecycle-guide/research-lifecycle-guide#Why+manage+research+data?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7EF8E9-DE4D-4204-A1EE-6B6A98F32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0CAD-9F01-45D9-917D-D044C0D7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372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FCD38-34BA-4018-A566-865C8405A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B1201B-8C1B-4E86-9842-893E7F88A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CF317-892F-4CE1-A829-11D1374048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911D076-8F2A-4352-80A6-389FB948B9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E78DC-53E1-429D-97BE-D501F9AE6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BD7D345-A31C-4D41-AB15-9DBA1787C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B01B9-CE20-41C4-9948-7086061323A4}" type="datetime1">
              <a:rPr lang="en-US" smtClean="0"/>
              <a:t>8/9/2023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EA9230C-AE09-4136-A672-738CE75EB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on: Princeton Research Data Service. (n.d.) Research Lifecycle Guide. https://researchdata.princeton.edu/research-lifecycle-guide/research-lifecycle-guide#Why+manage+research+data?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995580-3687-465E-936D-06A90CB57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0CAD-9F01-45D9-917D-D044C0D7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133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2510D-951C-4AE0-9D51-392A7DB8D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543727-D552-458E-B52B-8A0C25FF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89AFD-1449-474C-A3ED-BC723AF50AFC}" type="datetime1">
              <a:rPr lang="en-US" smtClean="0"/>
              <a:t>8/9/2023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4F14B5-4909-4544-BD4F-681CE2777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on: Princeton Research Data Service. (n.d.) Research Lifecycle Guide. https://researchdata.princeton.edu/research-lifecycle-guide/research-lifecycle-guide#Why+manage+research+data?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261D8-54A6-402F-B6D1-C6AC8DE79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0CAD-9F01-45D9-917D-D044C0D7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536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344A95-BAF0-4CD6-803E-2F90A548D2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01E332-B1BE-4D26-90EC-0648FEBA8E27}" type="datetime1">
              <a:rPr lang="en-US" smtClean="0"/>
              <a:t>8/9/2023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B787-BE48-4069-A046-978DE36E3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on: Princeton Research Data Service. (n.d.) Research Lifecycle Guide. https://researchdata.princeton.edu/research-lifecycle-guide/research-lifecycle-guide#Why+manage+research+data?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1237B7-C9FB-46A2-9655-67EE8E203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0CAD-9F01-45D9-917D-D044C0D7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423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0D485-D969-4687-9B74-C86E81350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8E460-73B4-4888-914D-B66ACDADD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A90BDB-A4E6-4E87-878B-7CCF59B3A1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648086-0E70-47F1-8167-8127BC12B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14795-2E60-4C75-8EB1-844132AB2E0D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69122-BEAF-4F8D-8F94-68287C30E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on: Princeton Research Data Service. (n.d.) Research Lifecycle Guide. https://researchdata.princeton.edu/research-lifecycle-guide/research-lifecycle-guide#Why+manage+research+data?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5526D2-9676-49C7-9658-CCFE7387D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0CAD-9F01-45D9-917D-D044C0D7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856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36F7D-9D6E-4762-A321-2C71A9E8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2FF3F9-EB3C-4189-8FEE-57A9B68196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B71303-EBC0-4BDF-A0B5-F14C03ED12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A38F2-CBE9-437A-BCFA-88407C425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6FCAC-9353-4B78-A19D-A97C827EACD5}" type="datetime1">
              <a:rPr lang="en-US" smtClean="0"/>
              <a:t>8/9/2023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797D75-E012-4053-9F2E-5183A94023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Based on: Princeton Research Data Service. (n.d.) Research Lifecycle Guide. https://researchdata.princeton.edu/research-lifecycle-guide/research-lifecycle-guide#Why+manage+research+data?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E6F153-04E4-4E13-9142-FA94ACBC4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A70CAD-9F01-45D9-917D-D044C0D7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684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C4A9D1-525D-48E3-9335-ADFC20450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089290-C059-470A-ABAD-04175E370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5D0B3-DC3B-4211-A4AE-B361955596C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EE058A-E88D-4273-8F82-02CFE423D2E0}" type="datetime1">
              <a:rPr lang="en-US" smtClean="0"/>
              <a:t>8/9/2023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9E1BF5-A090-445F-B6EE-759BF021FB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Based on: Princeton Research Data Service. (n.d.) Research Lifecycle Guide. https://researchdata.princeton.edu/research-lifecycle-guide/research-lifecycle-guide#Why+manage+research+data?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9AAD5-39A3-4996-B135-FCFD8FA34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A70CAD-9F01-45D9-917D-D044C0D7B1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8953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creativecommons.org/licenses/by-nc/4.0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researchdata.princeton.edu/research-lifecycle-guide/research-lifecycle-guide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hyperlink" Target="https://researchdata.princeton.edu/research-lifecycle-guide/research-lifecycle-guide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creativecommons.org/licenses/by-nc/4.0/" TargetMode="Externa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D698574-CBC1-47A9-92FC-819654F59CD8}"/>
              </a:ext>
            </a:extLst>
          </p:cNvPr>
          <p:cNvGrpSpPr/>
          <p:nvPr/>
        </p:nvGrpSpPr>
        <p:grpSpPr>
          <a:xfrm>
            <a:off x="5012746" y="1123583"/>
            <a:ext cx="1568741" cy="503339"/>
            <a:chOff x="4959948" y="1149291"/>
            <a:chExt cx="1568741" cy="50333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E2FC12E-3823-4577-9861-63A7FA77A956}"/>
                </a:ext>
              </a:extLst>
            </p:cNvPr>
            <p:cNvSpPr/>
            <p:nvPr/>
          </p:nvSpPr>
          <p:spPr>
            <a:xfrm>
              <a:off x="4959948" y="1149291"/>
              <a:ext cx="1568741" cy="503339"/>
            </a:xfrm>
            <a:prstGeom prst="roundRect">
              <a:avLst/>
            </a:pr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965169-C24A-4783-B01A-ADA197A80C91}"/>
                </a:ext>
              </a:extLst>
            </p:cNvPr>
            <p:cNvSpPr txBox="1"/>
            <p:nvPr/>
          </p:nvSpPr>
          <p:spPr>
            <a:xfrm>
              <a:off x="5067848" y="1216294"/>
              <a:ext cx="1352939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Plan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66447C-DAAA-47AB-A5EC-9ED2283E0F9F}"/>
              </a:ext>
            </a:extLst>
          </p:cNvPr>
          <p:cNvGrpSpPr/>
          <p:nvPr/>
        </p:nvGrpSpPr>
        <p:grpSpPr>
          <a:xfrm>
            <a:off x="7107324" y="1801568"/>
            <a:ext cx="1568741" cy="503339"/>
            <a:chOff x="6922486" y="2006223"/>
            <a:chExt cx="1568741" cy="50333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2B1C2E2-01CD-495F-8C74-283B8647F164}"/>
                </a:ext>
              </a:extLst>
            </p:cNvPr>
            <p:cNvSpPr/>
            <p:nvPr/>
          </p:nvSpPr>
          <p:spPr>
            <a:xfrm>
              <a:off x="6922486" y="2006223"/>
              <a:ext cx="1568741" cy="503339"/>
            </a:xfrm>
            <a:prstGeom prst="roundRect">
              <a:avLst/>
            </a:pr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DF6E50-5E53-4DA4-9E06-AD6DEED1F41E}"/>
                </a:ext>
              </a:extLst>
            </p:cNvPr>
            <p:cNvSpPr txBox="1"/>
            <p:nvPr/>
          </p:nvSpPr>
          <p:spPr>
            <a:xfrm>
              <a:off x="7030386" y="2068490"/>
              <a:ext cx="1352939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Acquire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0B611C-41AD-4FC7-9142-6D06A64C5AB6}"/>
              </a:ext>
            </a:extLst>
          </p:cNvPr>
          <p:cNvGrpSpPr/>
          <p:nvPr/>
        </p:nvGrpSpPr>
        <p:grpSpPr>
          <a:xfrm>
            <a:off x="7447749" y="2973524"/>
            <a:ext cx="1568741" cy="503339"/>
            <a:chOff x="7706857" y="3177329"/>
            <a:chExt cx="1568741" cy="50333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A7268AD-62F8-41BC-B8EF-998044FF5250}"/>
                </a:ext>
              </a:extLst>
            </p:cNvPr>
            <p:cNvSpPr/>
            <p:nvPr/>
          </p:nvSpPr>
          <p:spPr>
            <a:xfrm>
              <a:off x="7706857" y="3177329"/>
              <a:ext cx="1568741" cy="503339"/>
            </a:xfrm>
            <a:prstGeom prst="roundRect">
              <a:avLst/>
            </a:pr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0A642D-09A2-4964-A411-17DF44530CD6}"/>
                </a:ext>
              </a:extLst>
            </p:cNvPr>
            <p:cNvSpPr txBox="1"/>
            <p:nvPr/>
          </p:nvSpPr>
          <p:spPr>
            <a:xfrm>
              <a:off x="7814757" y="3244332"/>
              <a:ext cx="1352939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Process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A26FA8-C5AA-4271-B9AB-92EB07C36987}"/>
              </a:ext>
            </a:extLst>
          </p:cNvPr>
          <p:cNvGrpSpPr/>
          <p:nvPr/>
        </p:nvGrpSpPr>
        <p:grpSpPr>
          <a:xfrm>
            <a:off x="6181205" y="4099724"/>
            <a:ext cx="1568741" cy="503339"/>
            <a:chOff x="7062446" y="4262790"/>
            <a:chExt cx="1568741" cy="50333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07DFCD9-6450-482E-B5B0-29127D68B5EB}"/>
                </a:ext>
              </a:extLst>
            </p:cNvPr>
            <p:cNvSpPr/>
            <p:nvPr/>
          </p:nvSpPr>
          <p:spPr>
            <a:xfrm>
              <a:off x="7062446" y="4262790"/>
              <a:ext cx="1568741" cy="503339"/>
            </a:xfrm>
            <a:prstGeom prst="roundRect">
              <a:avLst/>
            </a:pr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6235BF-F033-4EC1-94B0-9C84ECBA8C9E}"/>
                </a:ext>
              </a:extLst>
            </p:cNvPr>
            <p:cNvSpPr txBox="1"/>
            <p:nvPr/>
          </p:nvSpPr>
          <p:spPr>
            <a:xfrm>
              <a:off x="7170346" y="4320832"/>
              <a:ext cx="1352939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Analyze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548E03-F102-4F53-B4BE-334C76E21D09}"/>
              </a:ext>
            </a:extLst>
          </p:cNvPr>
          <p:cNvGrpSpPr/>
          <p:nvPr/>
        </p:nvGrpSpPr>
        <p:grpSpPr>
          <a:xfrm>
            <a:off x="4009741" y="4129157"/>
            <a:ext cx="1568741" cy="503339"/>
            <a:chOff x="2961728" y="4262790"/>
            <a:chExt cx="1568741" cy="50333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6697366-1A00-4496-AF2B-E01B5BD28D6E}"/>
                </a:ext>
              </a:extLst>
            </p:cNvPr>
            <p:cNvSpPr/>
            <p:nvPr/>
          </p:nvSpPr>
          <p:spPr>
            <a:xfrm>
              <a:off x="2961728" y="4262790"/>
              <a:ext cx="1568741" cy="503339"/>
            </a:xfrm>
            <a:prstGeom prst="roundRect">
              <a:avLst/>
            </a:pr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B45B4A-9BEC-4DA0-A04C-CCD16DCE286D}"/>
                </a:ext>
              </a:extLst>
            </p:cNvPr>
            <p:cNvSpPr txBox="1"/>
            <p:nvPr/>
          </p:nvSpPr>
          <p:spPr>
            <a:xfrm>
              <a:off x="3069626" y="4329793"/>
              <a:ext cx="1352939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Preserve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B61E27-BA55-4072-A25C-37EE56820892}"/>
              </a:ext>
            </a:extLst>
          </p:cNvPr>
          <p:cNvGrpSpPr/>
          <p:nvPr/>
        </p:nvGrpSpPr>
        <p:grpSpPr>
          <a:xfrm>
            <a:off x="2716915" y="3027813"/>
            <a:ext cx="1568741" cy="503339"/>
            <a:chOff x="2132031" y="3177329"/>
            <a:chExt cx="1568741" cy="50333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DDB7C68-B897-4EB7-9CF4-8654D67A7003}"/>
                </a:ext>
              </a:extLst>
            </p:cNvPr>
            <p:cNvSpPr/>
            <p:nvPr/>
          </p:nvSpPr>
          <p:spPr>
            <a:xfrm>
              <a:off x="2132031" y="3177329"/>
              <a:ext cx="1568741" cy="503339"/>
            </a:xfrm>
            <a:prstGeom prst="roundRect">
              <a:avLst/>
            </a:pr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9F1684-63FE-4FE3-A3B0-AA9FC8E255CC}"/>
                </a:ext>
              </a:extLst>
            </p:cNvPr>
            <p:cNvSpPr txBox="1"/>
            <p:nvPr/>
          </p:nvSpPr>
          <p:spPr>
            <a:xfrm>
              <a:off x="2239931" y="3244332"/>
              <a:ext cx="1352939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Share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6542BE-3D9A-40C3-86C7-BD024C02AB6E}"/>
              </a:ext>
            </a:extLst>
          </p:cNvPr>
          <p:cNvGrpSpPr/>
          <p:nvPr/>
        </p:nvGrpSpPr>
        <p:grpSpPr>
          <a:xfrm>
            <a:off x="3269310" y="1731046"/>
            <a:ext cx="1568741" cy="646331"/>
            <a:chOff x="2961728" y="1929991"/>
            <a:chExt cx="1568741" cy="6463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0929AC-581C-43BC-8334-53BBACE901F4}"/>
                </a:ext>
              </a:extLst>
            </p:cNvPr>
            <p:cNvSpPr/>
            <p:nvPr/>
          </p:nvSpPr>
          <p:spPr>
            <a:xfrm>
              <a:off x="2961728" y="2001487"/>
              <a:ext cx="1568741" cy="503339"/>
            </a:xfrm>
            <a:prstGeom prst="roundRect">
              <a:avLst/>
            </a:pr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B280CE-11F6-477C-B4FA-77F71CDEC5B2}"/>
                </a:ext>
              </a:extLst>
            </p:cNvPr>
            <p:cNvSpPr txBox="1"/>
            <p:nvPr/>
          </p:nvSpPr>
          <p:spPr>
            <a:xfrm>
              <a:off x="3069626" y="1929991"/>
              <a:ext cx="1352939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Discover &amp; Re-use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3C0832-1CE2-4E9C-B25B-6DA647D35F58}"/>
              </a:ext>
            </a:extLst>
          </p:cNvPr>
          <p:cNvGrpSpPr/>
          <p:nvPr/>
        </p:nvGrpSpPr>
        <p:grpSpPr>
          <a:xfrm>
            <a:off x="6077546" y="140822"/>
            <a:ext cx="1707502" cy="774630"/>
            <a:chOff x="8358683" y="210463"/>
            <a:chExt cx="1707502" cy="774630"/>
          </a:xfrm>
        </p:grpSpPr>
        <p:sp>
          <p:nvSpPr>
            <p:cNvPr id="58" name="Rectangle: Diagonal Corners Rounded 57">
              <a:extLst>
                <a:ext uri="{FF2B5EF4-FFF2-40B4-BE49-F238E27FC236}">
                  <a16:creationId xmlns:a16="http://schemas.microsoft.com/office/drawing/2014/main" id="{06D4B8B6-06C2-4DDC-80EA-8F1D163BB41A}"/>
                </a:ext>
              </a:extLst>
            </p:cNvPr>
            <p:cNvSpPr/>
            <p:nvPr/>
          </p:nvSpPr>
          <p:spPr>
            <a:xfrm>
              <a:off x="8358683" y="210463"/>
              <a:ext cx="1707502" cy="774630"/>
            </a:xfrm>
            <a:prstGeom prst="round2DiagRect">
              <a:avLst/>
            </a:prstGeom>
            <a:noFill/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E6EB26-E4A2-41FB-A8A7-F6795E74403B}"/>
                </a:ext>
              </a:extLst>
            </p:cNvPr>
            <p:cNvSpPr txBox="1"/>
            <p:nvPr/>
          </p:nvSpPr>
          <p:spPr>
            <a:xfrm>
              <a:off x="8428063" y="210463"/>
              <a:ext cx="1568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Plan - Hurdles &amp; Concerns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E934202-04DE-4297-BA66-1F5EB23995B4}"/>
              </a:ext>
            </a:extLst>
          </p:cNvPr>
          <p:cNvGrpSpPr/>
          <p:nvPr/>
        </p:nvGrpSpPr>
        <p:grpSpPr>
          <a:xfrm>
            <a:off x="10107848" y="1598827"/>
            <a:ext cx="1707502" cy="774630"/>
            <a:chOff x="8358683" y="210463"/>
            <a:chExt cx="1707502" cy="774630"/>
          </a:xfrm>
        </p:grpSpPr>
        <p:sp>
          <p:nvSpPr>
            <p:cNvPr id="62" name="Rectangle: Diagonal Corners Rounded 61">
              <a:extLst>
                <a:ext uri="{FF2B5EF4-FFF2-40B4-BE49-F238E27FC236}">
                  <a16:creationId xmlns:a16="http://schemas.microsoft.com/office/drawing/2014/main" id="{A7B55113-18BA-4DB5-B9F4-9550527BE726}"/>
                </a:ext>
              </a:extLst>
            </p:cNvPr>
            <p:cNvSpPr/>
            <p:nvPr/>
          </p:nvSpPr>
          <p:spPr>
            <a:xfrm>
              <a:off x="8358683" y="210463"/>
              <a:ext cx="1707502" cy="774630"/>
            </a:xfrm>
            <a:prstGeom prst="round2DiagRect">
              <a:avLst/>
            </a:prstGeom>
            <a:noFill/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0AAEBA1-4351-47BD-965B-39824699B9CD}"/>
                </a:ext>
              </a:extLst>
            </p:cNvPr>
            <p:cNvSpPr txBox="1"/>
            <p:nvPr/>
          </p:nvSpPr>
          <p:spPr>
            <a:xfrm>
              <a:off x="8428063" y="210463"/>
              <a:ext cx="1568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Acquire - Hurdles &amp; Concerns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A12194F-DC01-4498-90EB-4608652F7E1F}"/>
              </a:ext>
            </a:extLst>
          </p:cNvPr>
          <p:cNvGrpSpPr/>
          <p:nvPr/>
        </p:nvGrpSpPr>
        <p:grpSpPr>
          <a:xfrm>
            <a:off x="10270503" y="3828433"/>
            <a:ext cx="1707502" cy="774630"/>
            <a:chOff x="8358683" y="210463"/>
            <a:chExt cx="1707502" cy="774630"/>
          </a:xfrm>
        </p:grpSpPr>
        <p:sp>
          <p:nvSpPr>
            <p:cNvPr id="65" name="Rectangle: Diagonal Corners Rounded 64">
              <a:extLst>
                <a:ext uri="{FF2B5EF4-FFF2-40B4-BE49-F238E27FC236}">
                  <a16:creationId xmlns:a16="http://schemas.microsoft.com/office/drawing/2014/main" id="{B807EFE4-EFEB-4764-9A11-14A00438F0F5}"/>
                </a:ext>
              </a:extLst>
            </p:cNvPr>
            <p:cNvSpPr/>
            <p:nvPr/>
          </p:nvSpPr>
          <p:spPr>
            <a:xfrm>
              <a:off x="8358683" y="210463"/>
              <a:ext cx="1707502" cy="774630"/>
            </a:xfrm>
            <a:prstGeom prst="round2DiagRect">
              <a:avLst/>
            </a:prstGeom>
            <a:noFill/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DDE60F-EF0E-468C-82FE-81D5A838CC74}"/>
                </a:ext>
              </a:extLst>
            </p:cNvPr>
            <p:cNvSpPr txBox="1"/>
            <p:nvPr/>
          </p:nvSpPr>
          <p:spPr>
            <a:xfrm>
              <a:off x="8428063" y="210463"/>
              <a:ext cx="1568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Process - Hurdles &amp; Concerns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BD976EE-DDED-4534-8920-47199072B206}"/>
              </a:ext>
            </a:extLst>
          </p:cNvPr>
          <p:cNvGrpSpPr/>
          <p:nvPr/>
        </p:nvGrpSpPr>
        <p:grpSpPr>
          <a:xfrm>
            <a:off x="8270641" y="5478687"/>
            <a:ext cx="1707502" cy="774630"/>
            <a:chOff x="8358683" y="210463"/>
            <a:chExt cx="1707502" cy="774630"/>
          </a:xfrm>
        </p:grpSpPr>
        <p:sp>
          <p:nvSpPr>
            <p:cNvPr id="68" name="Rectangle: Diagonal Corners Rounded 67">
              <a:extLst>
                <a:ext uri="{FF2B5EF4-FFF2-40B4-BE49-F238E27FC236}">
                  <a16:creationId xmlns:a16="http://schemas.microsoft.com/office/drawing/2014/main" id="{3E3D2312-4C39-4722-9A7D-AEA179DA2B8F}"/>
                </a:ext>
              </a:extLst>
            </p:cNvPr>
            <p:cNvSpPr/>
            <p:nvPr/>
          </p:nvSpPr>
          <p:spPr>
            <a:xfrm>
              <a:off x="8358683" y="210463"/>
              <a:ext cx="1707502" cy="774630"/>
            </a:xfrm>
            <a:prstGeom prst="round2DiagRect">
              <a:avLst/>
            </a:prstGeom>
            <a:noFill/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5999B5C-C9DC-4326-8E6C-873505054731}"/>
                </a:ext>
              </a:extLst>
            </p:cNvPr>
            <p:cNvSpPr txBox="1"/>
            <p:nvPr/>
          </p:nvSpPr>
          <p:spPr>
            <a:xfrm>
              <a:off x="8428063" y="210463"/>
              <a:ext cx="1568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Analyze - Hurdles &amp; Concerns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E69569E-3FDC-40A3-BDA4-685A50113696}"/>
              </a:ext>
            </a:extLst>
          </p:cNvPr>
          <p:cNvGrpSpPr/>
          <p:nvPr/>
        </p:nvGrpSpPr>
        <p:grpSpPr>
          <a:xfrm>
            <a:off x="3870980" y="5489101"/>
            <a:ext cx="1707502" cy="774630"/>
            <a:chOff x="8358683" y="210463"/>
            <a:chExt cx="1707502" cy="774630"/>
          </a:xfrm>
        </p:grpSpPr>
        <p:sp>
          <p:nvSpPr>
            <p:cNvPr id="71" name="Rectangle: Diagonal Corners Rounded 70">
              <a:extLst>
                <a:ext uri="{FF2B5EF4-FFF2-40B4-BE49-F238E27FC236}">
                  <a16:creationId xmlns:a16="http://schemas.microsoft.com/office/drawing/2014/main" id="{858232A0-FD88-4609-ADEA-2DFBD9724301}"/>
                </a:ext>
              </a:extLst>
            </p:cNvPr>
            <p:cNvSpPr/>
            <p:nvPr/>
          </p:nvSpPr>
          <p:spPr>
            <a:xfrm>
              <a:off x="8358683" y="210463"/>
              <a:ext cx="1707502" cy="774630"/>
            </a:xfrm>
            <a:prstGeom prst="round2DiagRect">
              <a:avLst/>
            </a:prstGeom>
            <a:noFill/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412A93-270E-42CF-9E5E-63C94BE0D08A}"/>
                </a:ext>
              </a:extLst>
            </p:cNvPr>
            <p:cNvSpPr txBox="1"/>
            <p:nvPr/>
          </p:nvSpPr>
          <p:spPr>
            <a:xfrm>
              <a:off x="8428063" y="210463"/>
              <a:ext cx="1568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Preserve- Hurdles &amp; Concerns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1B087F-BDA8-4152-9938-0E7612BEFE9E}"/>
              </a:ext>
            </a:extLst>
          </p:cNvPr>
          <p:cNvGrpSpPr/>
          <p:nvPr/>
        </p:nvGrpSpPr>
        <p:grpSpPr>
          <a:xfrm>
            <a:off x="213994" y="4116024"/>
            <a:ext cx="1707502" cy="774630"/>
            <a:chOff x="8358683" y="210463"/>
            <a:chExt cx="1707502" cy="774630"/>
          </a:xfrm>
        </p:grpSpPr>
        <p:sp>
          <p:nvSpPr>
            <p:cNvPr id="74" name="Rectangle: Diagonal Corners Rounded 73">
              <a:extLst>
                <a:ext uri="{FF2B5EF4-FFF2-40B4-BE49-F238E27FC236}">
                  <a16:creationId xmlns:a16="http://schemas.microsoft.com/office/drawing/2014/main" id="{DEF14CAC-E476-4650-A9A1-35D8DB83088C}"/>
                </a:ext>
              </a:extLst>
            </p:cNvPr>
            <p:cNvSpPr/>
            <p:nvPr/>
          </p:nvSpPr>
          <p:spPr>
            <a:xfrm>
              <a:off x="8358683" y="210463"/>
              <a:ext cx="1707502" cy="774630"/>
            </a:xfrm>
            <a:prstGeom prst="round2DiagRect">
              <a:avLst/>
            </a:prstGeom>
            <a:noFill/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120D125-21D1-4EB3-8410-0E063619F2C1}"/>
                </a:ext>
              </a:extLst>
            </p:cNvPr>
            <p:cNvSpPr txBox="1"/>
            <p:nvPr/>
          </p:nvSpPr>
          <p:spPr>
            <a:xfrm>
              <a:off x="8428063" y="210463"/>
              <a:ext cx="1568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Share - Hurdles &amp; Concerns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F2F39BB-994D-4CB3-AE92-4581D7E06A86}"/>
              </a:ext>
            </a:extLst>
          </p:cNvPr>
          <p:cNvGrpSpPr/>
          <p:nvPr/>
        </p:nvGrpSpPr>
        <p:grpSpPr>
          <a:xfrm>
            <a:off x="199406" y="1630053"/>
            <a:ext cx="1707502" cy="774630"/>
            <a:chOff x="8358683" y="210463"/>
            <a:chExt cx="1707502" cy="774630"/>
          </a:xfrm>
        </p:grpSpPr>
        <p:sp>
          <p:nvSpPr>
            <p:cNvPr id="77" name="Rectangle: Diagonal Corners Rounded 76">
              <a:extLst>
                <a:ext uri="{FF2B5EF4-FFF2-40B4-BE49-F238E27FC236}">
                  <a16:creationId xmlns:a16="http://schemas.microsoft.com/office/drawing/2014/main" id="{7AE951AB-9957-4E31-A311-F83D00EC741F}"/>
                </a:ext>
              </a:extLst>
            </p:cNvPr>
            <p:cNvSpPr/>
            <p:nvPr/>
          </p:nvSpPr>
          <p:spPr>
            <a:xfrm>
              <a:off x="8358683" y="210463"/>
              <a:ext cx="1707502" cy="774630"/>
            </a:xfrm>
            <a:prstGeom prst="round2DiagRect">
              <a:avLst/>
            </a:prstGeom>
            <a:noFill/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AAAA630-2962-4F30-9272-BD99034A5289}"/>
                </a:ext>
              </a:extLst>
            </p:cNvPr>
            <p:cNvSpPr txBox="1"/>
            <p:nvPr/>
          </p:nvSpPr>
          <p:spPr>
            <a:xfrm>
              <a:off x="8428063" y="210463"/>
              <a:ext cx="156874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Re-use - Hurdles &amp; Concerns</a:t>
              </a:r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CDBADF3-FB73-47D2-8EE2-791F8DAE073F}"/>
              </a:ext>
            </a:extLst>
          </p:cNvPr>
          <p:cNvGrpSpPr/>
          <p:nvPr/>
        </p:nvGrpSpPr>
        <p:grpSpPr>
          <a:xfrm>
            <a:off x="4029410" y="140822"/>
            <a:ext cx="1707502" cy="785045"/>
            <a:chOff x="5221201" y="140822"/>
            <a:chExt cx="1707502" cy="78504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E3B8E31-F78F-4BD6-9FA8-DC7606D32E4F}"/>
                </a:ext>
              </a:extLst>
            </p:cNvPr>
            <p:cNvSpPr/>
            <p:nvPr/>
          </p:nvSpPr>
          <p:spPr>
            <a:xfrm>
              <a:off x="5221201" y="140822"/>
              <a:ext cx="1707502" cy="785045"/>
            </a:xfrm>
            <a:prstGeom prst="rect">
              <a:avLst/>
            </a:prstGeom>
            <a:noFill/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BC1BB72-5405-4580-9080-25424FB0A26E}"/>
                </a:ext>
              </a:extLst>
            </p:cNvPr>
            <p:cNvSpPr txBox="1"/>
            <p:nvPr/>
          </p:nvSpPr>
          <p:spPr>
            <a:xfrm>
              <a:off x="5221201" y="151237"/>
              <a:ext cx="17075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Plan - Example Tasks </a:t>
              </a:r>
              <a:endParaRPr lang="en-US" sz="800" dirty="0"/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2178F2-C4ED-4118-8D92-061C55BF2028}"/>
              </a:ext>
            </a:extLst>
          </p:cNvPr>
          <p:cNvGrpSpPr/>
          <p:nvPr/>
        </p:nvGrpSpPr>
        <p:grpSpPr>
          <a:xfrm>
            <a:off x="9016490" y="547424"/>
            <a:ext cx="1707502" cy="785045"/>
            <a:chOff x="5221201" y="140822"/>
            <a:chExt cx="1707502" cy="78504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7FF350C-5DFC-43DE-8EA9-C034C96CA5C3}"/>
                </a:ext>
              </a:extLst>
            </p:cNvPr>
            <p:cNvSpPr/>
            <p:nvPr/>
          </p:nvSpPr>
          <p:spPr>
            <a:xfrm>
              <a:off x="5221201" y="140822"/>
              <a:ext cx="1707502" cy="785045"/>
            </a:xfrm>
            <a:prstGeom prst="rect">
              <a:avLst/>
            </a:prstGeom>
            <a:noFill/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23BF6F-C3CF-44C7-80D2-F88DFD6BD9EC}"/>
                </a:ext>
              </a:extLst>
            </p:cNvPr>
            <p:cNvSpPr txBox="1"/>
            <p:nvPr/>
          </p:nvSpPr>
          <p:spPr>
            <a:xfrm>
              <a:off x="5221201" y="151237"/>
              <a:ext cx="17075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Acquire - Example Tasks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F9A2BD2-136B-41FB-AE60-DD14B5F1E6D6}"/>
              </a:ext>
            </a:extLst>
          </p:cNvPr>
          <p:cNvGrpSpPr/>
          <p:nvPr/>
        </p:nvGrpSpPr>
        <p:grpSpPr>
          <a:xfrm>
            <a:off x="10276733" y="2957647"/>
            <a:ext cx="1707502" cy="785045"/>
            <a:chOff x="5221201" y="140822"/>
            <a:chExt cx="1707502" cy="78504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F7FD324-2FDB-4117-BC54-4BB85D628554}"/>
                </a:ext>
              </a:extLst>
            </p:cNvPr>
            <p:cNvSpPr/>
            <p:nvPr/>
          </p:nvSpPr>
          <p:spPr>
            <a:xfrm>
              <a:off x="5221201" y="140822"/>
              <a:ext cx="1707502" cy="785045"/>
            </a:xfrm>
            <a:prstGeom prst="rect">
              <a:avLst/>
            </a:prstGeom>
            <a:noFill/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EC7210-04A4-4C47-AB72-84D1FB020935}"/>
                </a:ext>
              </a:extLst>
            </p:cNvPr>
            <p:cNvSpPr txBox="1"/>
            <p:nvPr/>
          </p:nvSpPr>
          <p:spPr>
            <a:xfrm>
              <a:off x="5221201" y="151237"/>
              <a:ext cx="17075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Process - Example Tasks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3A4A112-3333-4DE1-9773-FCF62A5DC91E}"/>
              </a:ext>
            </a:extLst>
          </p:cNvPr>
          <p:cNvGrpSpPr/>
          <p:nvPr/>
        </p:nvGrpSpPr>
        <p:grpSpPr>
          <a:xfrm>
            <a:off x="6285761" y="5478687"/>
            <a:ext cx="1707502" cy="785045"/>
            <a:chOff x="5221201" y="140822"/>
            <a:chExt cx="1707502" cy="78504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2CABD1-B508-4450-BA74-16BCC6C10EA4}"/>
                </a:ext>
              </a:extLst>
            </p:cNvPr>
            <p:cNvSpPr/>
            <p:nvPr/>
          </p:nvSpPr>
          <p:spPr>
            <a:xfrm>
              <a:off x="5221201" y="140822"/>
              <a:ext cx="1707502" cy="785045"/>
            </a:xfrm>
            <a:prstGeom prst="rect">
              <a:avLst/>
            </a:prstGeom>
            <a:noFill/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D74F3C8-1501-4AF0-A41A-1FAEFBD6E33C}"/>
                </a:ext>
              </a:extLst>
            </p:cNvPr>
            <p:cNvSpPr txBox="1"/>
            <p:nvPr/>
          </p:nvSpPr>
          <p:spPr>
            <a:xfrm>
              <a:off x="5221201" y="151237"/>
              <a:ext cx="17075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Analyze - Example Tasks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5A53E76-9C74-4481-B77C-CC2AB24F9BBF}"/>
              </a:ext>
            </a:extLst>
          </p:cNvPr>
          <p:cNvGrpSpPr/>
          <p:nvPr/>
        </p:nvGrpSpPr>
        <p:grpSpPr>
          <a:xfrm>
            <a:off x="1793784" y="5478687"/>
            <a:ext cx="1707502" cy="785045"/>
            <a:chOff x="5221201" y="140822"/>
            <a:chExt cx="1707502" cy="78504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05DDE1-B89C-4F4D-A4AF-D78BE91BC3FA}"/>
                </a:ext>
              </a:extLst>
            </p:cNvPr>
            <p:cNvSpPr/>
            <p:nvPr/>
          </p:nvSpPr>
          <p:spPr>
            <a:xfrm>
              <a:off x="5221201" y="140822"/>
              <a:ext cx="1707502" cy="785045"/>
            </a:xfrm>
            <a:prstGeom prst="rect">
              <a:avLst/>
            </a:prstGeom>
            <a:noFill/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A1873D1-4102-48CB-9172-1E1F9C6C208D}"/>
                </a:ext>
              </a:extLst>
            </p:cNvPr>
            <p:cNvSpPr txBox="1"/>
            <p:nvPr/>
          </p:nvSpPr>
          <p:spPr>
            <a:xfrm>
              <a:off x="5221201" y="151237"/>
              <a:ext cx="17075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Preserve - Example Tasks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251D970-1472-49CC-8CB1-4EF67F555DD5}"/>
              </a:ext>
            </a:extLst>
          </p:cNvPr>
          <p:cNvGrpSpPr/>
          <p:nvPr/>
        </p:nvGrpSpPr>
        <p:grpSpPr>
          <a:xfrm>
            <a:off x="199405" y="3151110"/>
            <a:ext cx="1717677" cy="785045"/>
            <a:chOff x="5211026" y="140822"/>
            <a:chExt cx="1717677" cy="78504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F508462-E720-45B9-AFFC-C4DAF9B6F304}"/>
                </a:ext>
              </a:extLst>
            </p:cNvPr>
            <p:cNvSpPr/>
            <p:nvPr/>
          </p:nvSpPr>
          <p:spPr>
            <a:xfrm>
              <a:off x="5221201" y="140822"/>
              <a:ext cx="1707502" cy="785045"/>
            </a:xfrm>
            <a:prstGeom prst="rect">
              <a:avLst/>
            </a:prstGeom>
            <a:noFill/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47CAB76-7828-4AA0-AE7F-729815864847}"/>
                </a:ext>
              </a:extLst>
            </p:cNvPr>
            <p:cNvSpPr txBox="1"/>
            <p:nvPr/>
          </p:nvSpPr>
          <p:spPr>
            <a:xfrm>
              <a:off x="5211026" y="149012"/>
              <a:ext cx="17075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Share - Example Tasks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774DDB8-ED77-499A-8E62-1EF9718CC6DB}"/>
              </a:ext>
            </a:extLst>
          </p:cNvPr>
          <p:cNvGrpSpPr/>
          <p:nvPr/>
        </p:nvGrpSpPr>
        <p:grpSpPr>
          <a:xfrm>
            <a:off x="1145353" y="491103"/>
            <a:ext cx="1707502" cy="785045"/>
            <a:chOff x="5221201" y="140822"/>
            <a:chExt cx="1707502" cy="78504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0B17C2E-CC54-4287-8088-CE597AD55DBF}"/>
                </a:ext>
              </a:extLst>
            </p:cNvPr>
            <p:cNvSpPr/>
            <p:nvPr/>
          </p:nvSpPr>
          <p:spPr>
            <a:xfrm>
              <a:off x="5221201" y="140822"/>
              <a:ext cx="1707502" cy="785045"/>
            </a:xfrm>
            <a:prstGeom prst="rect">
              <a:avLst/>
            </a:prstGeom>
            <a:noFill/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E7E27F9-A539-4026-BEE9-B579DC3B11F4}"/>
                </a:ext>
              </a:extLst>
            </p:cNvPr>
            <p:cNvSpPr txBox="1"/>
            <p:nvPr/>
          </p:nvSpPr>
          <p:spPr>
            <a:xfrm>
              <a:off x="5221201" y="151237"/>
              <a:ext cx="1707502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Re-use - Example Tasks</a:t>
              </a:r>
            </a:p>
          </p:txBody>
        </p:sp>
      </p:grpSp>
      <p:pic>
        <p:nvPicPr>
          <p:cNvPr id="100" name="Graphic 99" descr="Line arrow Counter clockwise curve">
            <a:extLst>
              <a:ext uri="{FF2B5EF4-FFF2-40B4-BE49-F238E27FC236}">
                <a16:creationId xmlns:a16="http://schemas.microsoft.com/office/drawing/2014/main" id="{DE5DF0EE-16BB-44C0-86FF-81427FE2E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93552" flipV="1">
            <a:off x="7970715" y="2335208"/>
            <a:ext cx="599853" cy="599853"/>
          </a:xfrm>
          <a:prstGeom prst="rect">
            <a:avLst/>
          </a:prstGeom>
        </p:spPr>
      </p:pic>
      <p:pic>
        <p:nvPicPr>
          <p:cNvPr id="101" name="Graphic 100" descr="Line arrow Counter clockwise curve">
            <a:extLst>
              <a:ext uri="{FF2B5EF4-FFF2-40B4-BE49-F238E27FC236}">
                <a16:creationId xmlns:a16="http://schemas.microsoft.com/office/drawing/2014/main" id="{8EE82BDA-8244-4EF4-BFB7-F939EE5D3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629481" flipV="1">
            <a:off x="7107800" y="1100913"/>
            <a:ext cx="599853" cy="599853"/>
          </a:xfrm>
          <a:prstGeom prst="rect">
            <a:avLst/>
          </a:prstGeom>
        </p:spPr>
      </p:pic>
      <p:pic>
        <p:nvPicPr>
          <p:cNvPr id="103" name="Graphic 102" descr="Line arrow Counter clockwise curve">
            <a:extLst>
              <a:ext uri="{FF2B5EF4-FFF2-40B4-BE49-F238E27FC236}">
                <a16:creationId xmlns:a16="http://schemas.microsoft.com/office/drawing/2014/main" id="{A067622E-342C-41E0-A558-0C860E8D3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90529" flipV="1">
            <a:off x="7817175" y="3527362"/>
            <a:ext cx="599853" cy="599853"/>
          </a:xfrm>
          <a:prstGeom prst="rect">
            <a:avLst/>
          </a:prstGeom>
        </p:spPr>
      </p:pic>
      <p:pic>
        <p:nvPicPr>
          <p:cNvPr id="104" name="Graphic 103" descr="Line arrow Counter clockwise curve">
            <a:extLst>
              <a:ext uri="{FF2B5EF4-FFF2-40B4-BE49-F238E27FC236}">
                <a16:creationId xmlns:a16="http://schemas.microsoft.com/office/drawing/2014/main" id="{137CC523-8544-4617-BA29-F5D4090D8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295376" flipV="1">
            <a:off x="3499436" y="3618000"/>
            <a:ext cx="599853" cy="599853"/>
          </a:xfrm>
          <a:prstGeom prst="rect">
            <a:avLst/>
          </a:prstGeom>
        </p:spPr>
      </p:pic>
      <p:pic>
        <p:nvPicPr>
          <p:cNvPr id="105" name="Graphic 104" descr="Line arrow Counter clockwise curve">
            <a:extLst>
              <a:ext uri="{FF2B5EF4-FFF2-40B4-BE49-F238E27FC236}">
                <a16:creationId xmlns:a16="http://schemas.microsoft.com/office/drawing/2014/main" id="{385459CE-F9A3-4061-85BF-1C8DFAC2F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051023" flipV="1">
            <a:off x="3084848" y="2380817"/>
            <a:ext cx="599853" cy="599853"/>
          </a:xfrm>
          <a:prstGeom prst="rect">
            <a:avLst/>
          </a:prstGeom>
        </p:spPr>
      </p:pic>
      <p:pic>
        <p:nvPicPr>
          <p:cNvPr id="106" name="Graphic 105" descr="Line arrow Counter clockwise curve">
            <a:extLst>
              <a:ext uri="{FF2B5EF4-FFF2-40B4-BE49-F238E27FC236}">
                <a16:creationId xmlns:a16="http://schemas.microsoft.com/office/drawing/2014/main" id="{33289095-E8AA-4BC4-A802-519D9958B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062090" flipV="1">
            <a:off x="4003144" y="1131005"/>
            <a:ext cx="599853" cy="599853"/>
          </a:xfrm>
          <a:prstGeom prst="rect">
            <a:avLst/>
          </a:prstGeom>
        </p:spPr>
      </p:pic>
      <p:pic>
        <p:nvPicPr>
          <p:cNvPr id="3" name="Graphic 2" descr="Line arrow Straight">
            <a:extLst>
              <a:ext uri="{FF2B5EF4-FFF2-40B4-BE49-F238E27FC236}">
                <a16:creationId xmlns:a16="http://schemas.microsoft.com/office/drawing/2014/main" id="{DB3EA5FF-7782-4E28-B900-442606B6D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31905" y="4150212"/>
            <a:ext cx="498361" cy="498361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F3D84A92-A8D6-4244-A1E1-5DDE27B07E16}"/>
              </a:ext>
            </a:extLst>
          </p:cNvPr>
          <p:cNvSpPr txBox="1"/>
          <p:nvPr/>
        </p:nvSpPr>
        <p:spPr>
          <a:xfrm>
            <a:off x="93255" y="6329104"/>
            <a:ext cx="522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Based on: Princeton Research Data Service. (n.d.) Research Lifecycle Guide. </a:t>
            </a:r>
            <a:r>
              <a:rPr lang="en-US" sz="900" dirty="0">
                <a:hlinkClick r:id="rId6"/>
              </a:rPr>
              <a:t>https://researchdata.princeton.edu/research-lifecycle-guide/research-lifecycle-guide</a:t>
            </a:r>
            <a:r>
              <a:rPr lang="en-US" sz="900" dirty="0"/>
              <a:t> 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5F176B0-A293-4032-A81D-E2EC8A2401A5}"/>
              </a:ext>
            </a:extLst>
          </p:cNvPr>
          <p:cNvSpPr txBox="1"/>
          <p:nvPr/>
        </p:nvSpPr>
        <p:spPr>
          <a:xfrm>
            <a:off x="11046662" y="6536853"/>
            <a:ext cx="861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7"/>
              </a:rPr>
              <a:t>CC-BY NC 4.0</a:t>
            </a:r>
            <a:endParaRPr lang="en-US" sz="900" dirty="0"/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34596A1-FDB9-4E25-B60E-03660A977F26}"/>
              </a:ext>
            </a:extLst>
          </p:cNvPr>
          <p:cNvSpPr txBox="1"/>
          <p:nvPr/>
        </p:nvSpPr>
        <p:spPr>
          <a:xfrm>
            <a:off x="4939137" y="2118420"/>
            <a:ext cx="1855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Research Data Lifecycle Template</a:t>
            </a:r>
          </a:p>
        </p:txBody>
      </p:sp>
    </p:spTree>
    <p:extLst>
      <p:ext uri="{BB962C8B-B14F-4D97-AF65-F5344CB8AC3E}">
        <p14:creationId xmlns:p14="http://schemas.microsoft.com/office/powerpoint/2010/main" val="654337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CD698574-CBC1-47A9-92FC-819654F59CD8}"/>
              </a:ext>
            </a:extLst>
          </p:cNvPr>
          <p:cNvGrpSpPr/>
          <p:nvPr/>
        </p:nvGrpSpPr>
        <p:grpSpPr>
          <a:xfrm>
            <a:off x="5060828" y="1375307"/>
            <a:ext cx="1568741" cy="503339"/>
            <a:chOff x="4959948" y="1149291"/>
            <a:chExt cx="1568741" cy="503339"/>
          </a:xfrm>
        </p:grpSpPr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8E2FC12E-3823-4577-9861-63A7FA77A956}"/>
                </a:ext>
              </a:extLst>
            </p:cNvPr>
            <p:cNvSpPr/>
            <p:nvPr/>
          </p:nvSpPr>
          <p:spPr>
            <a:xfrm>
              <a:off x="4959948" y="1149291"/>
              <a:ext cx="1568741" cy="503339"/>
            </a:xfrm>
            <a:prstGeom prst="roundRect">
              <a:avLst/>
            </a:pr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9965169-C24A-4783-B01A-ADA197A80C91}"/>
                </a:ext>
              </a:extLst>
            </p:cNvPr>
            <p:cNvSpPr txBox="1"/>
            <p:nvPr/>
          </p:nvSpPr>
          <p:spPr>
            <a:xfrm>
              <a:off x="5067848" y="1216294"/>
              <a:ext cx="1352939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Plan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B66447C-DAAA-47AB-A5EC-9ED2283E0F9F}"/>
              </a:ext>
            </a:extLst>
          </p:cNvPr>
          <p:cNvGrpSpPr/>
          <p:nvPr/>
        </p:nvGrpSpPr>
        <p:grpSpPr>
          <a:xfrm>
            <a:off x="7155406" y="2053292"/>
            <a:ext cx="1568741" cy="503339"/>
            <a:chOff x="6922486" y="2006223"/>
            <a:chExt cx="1568741" cy="50333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2B1C2E2-01CD-495F-8C74-283B8647F164}"/>
                </a:ext>
              </a:extLst>
            </p:cNvPr>
            <p:cNvSpPr/>
            <p:nvPr/>
          </p:nvSpPr>
          <p:spPr>
            <a:xfrm>
              <a:off x="6922486" y="2006223"/>
              <a:ext cx="1568741" cy="503339"/>
            </a:xfrm>
            <a:prstGeom prst="roundRect">
              <a:avLst/>
            </a:pr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DF6E50-5E53-4DA4-9E06-AD6DEED1F41E}"/>
                </a:ext>
              </a:extLst>
            </p:cNvPr>
            <p:cNvSpPr txBox="1"/>
            <p:nvPr/>
          </p:nvSpPr>
          <p:spPr>
            <a:xfrm>
              <a:off x="7030386" y="2068490"/>
              <a:ext cx="1352939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Acquire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B0B611C-41AD-4FC7-9142-6D06A64C5AB6}"/>
              </a:ext>
            </a:extLst>
          </p:cNvPr>
          <p:cNvGrpSpPr/>
          <p:nvPr/>
        </p:nvGrpSpPr>
        <p:grpSpPr>
          <a:xfrm>
            <a:off x="7495831" y="3225248"/>
            <a:ext cx="1568741" cy="503339"/>
            <a:chOff x="7706857" y="3177329"/>
            <a:chExt cx="1568741" cy="503339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CA7268AD-62F8-41BC-B8EF-998044FF5250}"/>
                </a:ext>
              </a:extLst>
            </p:cNvPr>
            <p:cNvSpPr/>
            <p:nvPr/>
          </p:nvSpPr>
          <p:spPr>
            <a:xfrm>
              <a:off x="7706857" y="3177329"/>
              <a:ext cx="1568741" cy="503339"/>
            </a:xfrm>
            <a:prstGeom prst="roundRect">
              <a:avLst/>
            </a:pr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A0A642D-09A2-4964-A411-17DF44530CD6}"/>
                </a:ext>
              </a:extLst>
            </p:cNvPr>
            <p:cNvSpPr txBox="1"/>
            <p:nvPr/>
          </p:nvSpPr>
          <p:spPr>
            <a:xfrm>
              <a:off x="7814757" y="3244332"/>
              <a:ext cx="1352939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Process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22A26FA8-C5AA-4271-B9AB-92EB07C36987}"/>
              </a:ext>
            </a:extLst>
          </p:cNvPr>
          <p:cNvGrpSpPr/>
          <p:nvPr/>
        </p:nvGrpSpPr>
        <p:grpSpPr>
          <a:xfrm>
            <a:off x="6229287" y="4351448"/>
            <a:ext cx="1568741" cy="503339"/>
            <a:chOff x="7062446" y="4262790"/>
            <a:chExt cx="1568741" cy="50333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307DFCD9-6450-482E-B5B0-29127D68B5EB}"/>
                </a:ext>
              </a:extLst>
            </p:cNvPr>
            <p:cNvSpPr/>
            <p:nvPr/>
          </p:nvSpPr>
          <p:spPr>
            <a:xfrm>
              <a:off x="7062446" y="4262790"/>
              <a:ext cx="1568741" cy="503339"/>
            </a:xfrm>
            <a:prstGeom prst="roundRect">
              <a:avLst/>
            </a:pr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E6235BF-F033-4EC1-94B0-9C84ECBA8C9E}"/>
                </a:ext>
              </a:extLst>
            </p:cNvPr>
            <p:cNvSpPr txBox="1"/>
            <p:nvPr/>
          </p:nvSpPr>
          <p:spPr>
            <a:xfrm>
              <a:off x="7170346" y="4320832"/>
              <a:ext cx="1352939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Analyze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80548E03-F102-4F53-B4BE-334C76E21D09}"/>
              </a:ext>
            </a:extLst>
          </p:cNvPr>
          <p:cNvGrpSpPr/>
          <p:nvPr/>
        </p:nvGrpSpPr>
        <p:grpSpPr>
          <a:xfrm>
            <a:off x="4057823" y="4380881"/>
            <a:ext cx="1568741" cy="503339"/>
            <a:chOff x="2961728" y="4262790"/>
            <a:chExt cx="1568741" cy="503339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C6697366-1A00-4496-AF2B-E01B5BD28D6E}"/>
                </a:ext>
              </a:extLst>
            </p:cNvPr>
            <p:cNvSpPr/>
            <p:nvPr/>
          </p:nvSpPr>
          <p:spPr>
            <a:xfrm>
              <a:off x="2961728" y="4262790"/>
              <a:ext cx="1568741" cy="503339"/>
            </a:xfrm>
            <a:prstGeom prst="roundRect">
              <a:avLst/>
            </a:pr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4B45B4A-9BEC-4DA0-A04C-CCD16DCE286D}"/>
                </a:ext>
              </a:extLst>
            </p:cNvPr>
            <p:cNvSpPr txBox="1"/>
            <p:nvPr/>
          </p:nvSpPr>
          <p:spPr>
            <a:xfrm>
              <a:off x="3069626" y="4329793"/>
              <a:ext cx="1352939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Preserve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1B61E27-BA55-4072-A25C-37EE56820892}"/>
              </a:ext>
            </a:extLst>
          </p:cNvPr>
          <p:cNvGrpSpPr/>
          <p:nvPr/>
        </p:nvGrpSpPr>
        <p:grpSpPr>
          <a:xfrm>
            <a:off x="2764997" y="3279537"/>
            <a:ext cx="1568741" cy="503339"/>
            <a:chOff x="2132031" y="3177329"/>
            <a:chExt cx="1568741" cy="503339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CDDB7C68-B897-4EB7-9CF4-8654D67A7003}"/>
                </a:ext>
              </a:extLst>
            </p:cNvPr>
            <p:cNvSpPr/>
            <p:nvPr/>
          </p:nvSpPr>
          <p:spPr>
            <a:xfrm>
              <a:off x="2132031" y="3177329"/>
              <a:ext cx="1568741" cy="503339"/>
            </a:xfrm>
            <a:prstGeom prst="roundRect">
              <a:avLst/>
            </a:pr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D9F1684-63FE-4FE3-A3B0-AA9FC8E255CC}"/>
                </a:ext>
              </a:extLst>
            </p:cNvPr>
            <p:cNvSpPr txBox="1"/>
            <p:nvPr/>
          </p:nvSpPr>
          <p:spPr>
            <a:xfrm>
              <a:off x="2239931" y="3244332"/>
              <a:ext cx="1352939" cy="369332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Share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6542BE-3D9A-40C3-86C7-BD024C02AB6E}"/>
              </a:ext>
            </a:extLst>
          </p:cNvPr>
          <p:cNvGrpSpPr/>
          <p:nvPr/>
        </p:nvGrpSpPr>
        <p:grpSpPr>
          <a:xfrm>
            <a:off x="3317392" y="1982770"/>
            <a:ext cx="1568741" cy="646331"/>
            <a:chOff x="2961728" y="1929991"/>
            <a:chExt cx="1568741" cy="646331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0929AC-581C-43BC-8334-53BBACE901F4}"/>
                </a:ext>
              </a:extLst>
            </p:cNvPr>
            <p:cNvSpPr/>
            <p:nvPr/>
          </p:nvSpPr>
          <p:spPr>
            <a:xfrm>
              <a:off x="2961728" y="2001487"/>
              <a:ext cx="1568741" cy="503339"/>
            </a:xfrm>
            <a:prstGeom prst="roundRect">
              <a:avLst/>
            </a:prstGeom>
            <a:noFill/>
            <a:ln w="15875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7B280CE-11F6-477C-B4FA-77F71CDEC5B2}"/>
                </a:ext>
              </a:extLst>
            </p:cNvPr>
            <p:cNvSpPr txBox="1"/>
            <p:nvPr/>
          </p:nvSpPr>
          <p:spPr>
            <a:xfrm>
              <a:off x="3069626" y="1929991"/>
              <a:ext cx="1352939" cy="646331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pPr algn="ctr"/>
              <a:r>
                <a:rPr lang="en-US" dirty="0"/>
                <a:t>Discover &amp; Re-use</a:t>
              </a:r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133C0832-1CE2-4E9C-B25B-6DA647D35F58}"/>
              </a:ext>
            </a:extLst>
          </p:cNvPr>
          <p:cNvGrpSpPr/>
          <p:nvPr/>
        </p:nvGrpSpPr>
        <p:grpSpPr>
          <a:xfrm>
            <a:off x="6077546" y="140822"/>
            <a:ext cx="1707502" cy="774630"/>
            <a:chOff x="8358683" y="210463"/>
            <a:chExt cx="1707502" cy="774630"/>
          </a:xfrm>
        </p:grpSpPr>
        <p:sp>
          <p:nvSpPr>
            <p:cNvPr id="58" name="Rectangle: Diagonal Corners Rounded 57">
              <a:extLst>
                <a:ext uri="{FF2B5EF4-FFF2-40B4-BE49-F238E27FC236}">
                  <a16:creationId xmlns:a16="http://schemas.microsoft.com/office/drawing/2014/main" id="{06D4B8B6-06C2-4DDC-80EA-8F1D163BB41A}"/>
                </a:ext>
              </a:extLst>
            </p:cNvPr>
            <p:cNvSpPr/>
            <p:nvPr/>
          </p:nvSpPr>
          <p:spPr>
            <a:xfrm>
              <a:off x="8358683" y="210463"/>
              <a:ext cx="1707502" cy="774630"/>
            </a:xfrm>
            <a:prstGeom prst="round2DiagRect">
              <a:avLst/>
            </a:prstGeom>
            <a:noFill/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FE6EB26-E4A2-41FB-A8A7-F6795E74403B}"/>
                </a:ext>
              </a:extLst>
            </p:cNvPr>
            <p:cNvSpPr txBox="1"/>
            <p:nvPr/>
          </p:nvSpPr>
          <p:spPr>
            <a:xfrm>
              <a:off x="8428063" y="210463"/>
              <a:ext cx="1568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Plan - Hurdles &amp; Concerns</a:t>
              </a:r>
              <a:endParaRPr lang="en-US" sz="800" dirty="0"/>
            </a:p>
            <a:p>
              <a:r>
                <a:rPr lang="en-US" sz="800" dirty="0"/>
                <a:t>- Developing team abilities to meet responsibilities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6E934202-04DE-4297-BA66-1F5EB23995B4}"/>
              </a:ext>
            </a:extLst>
          </p:cNvPr>
          <p:cNvGrpSpPr/>
          <p:nvPr/>
        </p:nvGrpSpPr>
        <p:grpSpPr>
          <a:xfrm>
            <a:off x="10107848" y="1598827"/>
            <a:ext cx="1707502" cy="774630"/>
            <a:chOff x="8358683" y="210463"/>
            <a:chExt cx="1707502" cy="774630"/>
          </a:xfrm>
        </p:grpSpPr>
        <p:sp>
          <p:nvSpPr>
            <p:cNvPr id="62" name="Rectangle: Diagonal Corners Rounded 61">
              <a:extLst>
                <a:ext uri="{FF2B5EF4-FFF2-40B4-BE49-F238E27FC236}">
                  <a16:creationId xmlns:a16="http://schemas.microsoft.com/office/drawing/2014/main" id="{A7B55113-18BA-4DB5-B9F4-9550527BE726}"/>
                </a:ext>
              </a:extLst>
            </p:cNvPr>
            <p:cNvSpPr/>
            <p:nvPr/>
          </p:nvSpPr>
          <p:spPr>
            <a:xfrm>
              <a:off x="8358683" y="210463"/>
              <a:ext cx="1707502" cy="774630"/>
            </a:xfrm>
            <a:prstGeom prst="round2DiagRect">
              <a:avLst/>
            </a:prstGeom>
            <a:noFill/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70AAEBA1-4351-47BD-965B-39824699B9CD}"/>
                </a:ext>
              </a:extLst>
            </p:cNvPr>
            <p:cNvSpPr txBox="1"/>
            <p:nvPr/>
          </p:nvSpPr>
          <p:spPr>
            <a:xfrm>
              <a:off x="8428063" y="210463"/>
              <a:ext cx="15687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Acquire - Hurdles &amp; Concerns</a:t>
              </a:r>
              <a:endParaRPr lang="en-US" sz="800" dirty="0"/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Project management with team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Interpreting standards for research application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AA12194F-DC01-4498-90EB-4608652F7E1F}"/>
              </a:ext>
            </a:extLst>
          </p:cNvPr>
          <p:cNvGrpSpPr/>
          <p:nvPr/>
        </p:nvGrpSpPr>
        <p:grpSpPr>
          <a:xfrm>
            <a:off x="10270503" y="3828433"/>
            <a:ext cx="1707502" cy="830997"/>
            <a:chOff x="8358683" y="210463"/>
            <a:chExt cx="1707502" cy="830997"/>
          </a:xfrm>
        </p:grpSpPr>
        <p:sp>
          <p:nvSpPr>
            <p:cNvPr id="65" name="Rectangle: Diagonal Corners Rounded 64">
              <a:extLst>
                <a:ext uri="{FF2B5EF4-FFF2-40B4-BE49-F238E27FC236}">
                  <a16:creationId xmlns:a16="http://schemas.microsoft.com/office/drawing/2014/main" id="{B807EFE4-EFEB-4764-9A11-14A00438F0F5}"/>
                </a:ext>
              </a:extLst>
            </p:cNvPr>
            <p:cNvSpPr/>
            <p:nvPr/>
          </p:nvSpPr>
          <p:spPr>
            <a:xfrm>
              <a:off x="8358683" y="210463"/>
              <a:ext cx="1707502" cy="774630"/>
            </a:xfrm>
            <a:prstGeom prst="round2DiagRect">
              <a:avLst/>
            </a:prstGeom>
            <a:noFill/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8EDDE60F-EF0E-468C-82FE-81D5A838CC74}"/>
                </a:ext>
              </a:extLst>
            </p:cNvPr>
            <p:cNvSpPr txBox="1"/>
            <p:nvPr/>
          </p:nvSpPr>
          <p:spPr>
            <a:xfrm>
              <a:off x="8428063" y="210463"/>
              <a:ext cx="1568741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Process - Hurdles &amp; Concerns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Developing documentation along with project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Version Control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How do I know when I’m done?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8BD976EE-DDED-4534-8920-47199072B206}"/>
              </a:ext>
            </a:extLst>
          </p:cNvPr>
          <p:cNvGrpSpPr/>
          <p:nvPr/>
        </p:nvGrpSpPr>
        <p:grpSpPr>
          <a:xfrm>
            <a:off x="8270641" y="5478687"/>
            <a:ext cx="1707502" cy="774630"/>
            <a:chOff x="8358683" y="210463"/>
            <a:chExt cx="1707502" cy="774630"/>
          </a:xfrm>
        </p:grpSpPr>
        <p:sp>
          <p:nvSpPr>
            <p:cNvPr id="68" name="Rectangle: Diagonal Corners Rounded 67">
              <a:extLst>
                <a:ext uri="{FF2B5EF4-FFF2-40B4-BE49-F238E27FC236}">
                  <a16:creationId xmlns:a16="http://schemas.microsoft.com/office/drawing/2014/main" id="{3E3D2312-4C39-4722-9A7D-AEA179DA2B8F}"/>
                </a:ext>
              </a:extLst>
            </p:cNvPr>
            <p:cNvSpPr/>
            <p:nvPr/>
          </p:nvSpPr>
          <p:spPr>
            <a:xfrm>
              <a:off x="8358683" y="210463"/>
              <a:ext cx="1707502" cy="774630"/>
            </a:xfrm>
            <a:prstGeom prst="round2DiagRect">
              <a:avLst/>
            </a:prstGeom>
            <a:noFill/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25999B5C-C9DC-4326-8E6C-873505054731}"/>
                </a:ext>
              </a:extLst>
            </p:cNvPr>
            <p:cNvSpPr txBox="1"/>
            <p:nvPr/>
          </p:nvSpPr>
          <p:spPr>
            <a:xfrm>
              <a:off x="8428063" y="210463"/>
              <a:ext cx="156874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Analyze - Hurdles &amp; Concerns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Issues with technology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Need to collect more data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Need to process the data more</a:t>
              </a:r>
            </a:p>
          </p:txBody>
        </p: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E69569E-3FDC-40A3-BDA4-685A50113696}"/>
              </a:ext>
            </a:extLst>
          </p:cNvPr>
          <p:cNvGrpSpPr/>
          <p:nvPr/>
        </p:nvGrpSpPr>
        <p:grpSpPr>
          <a:xfrm>
            <a:off x="3870980" y="5489101"/>
            <a:ext cx="1707502" cy="774630"/>
            <a:chOff x="8358683" y="210463"/>
            <a:chExt cx="1707502" cy="774630"/>
          </a:xfrm>
        </p:grpSpPr>
        <p:sp>
          <p:nvSpPr>
            <p:cNvPr id="71" name="Rectangle: Diagonal Corners Rounded 70">
              <a:extLst>
                <a:ext uri="{FF2B5EF4-FFF2-40B4-BE49-F238E27FC236}">
                  <a16:creationId xmlns:a16="http://schemas.microsoft.com/office/drawing/2014/main" id="{858232A0-FD88-4609-ADEA-2DFBD9724301}"/>
                </a:ext>
              </a:extLst>
            </p:cNvPr>
            <p:cNvSpPr/>
            <p:nvPr/>
          </p:nvSpPr>
          <p:spPr>
            <a:xfrm>
              <a:off x="8358683" y="210463"/>
              <a:ext cx="1707502" cy="774630"/>
            </a:xfrm>
            <a:prstGeom prst="round2DiagRect">
              <a:avLst/>
            </a:prstGeom>
            <a:noFill/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412A93-270E-42CF-9E5E-63C94BE0D08A}"/>
                </a:ext>
              </a:extLst>
            </p:cNvPr>
            <p:cNvSpPr txBox="1"/>
            <p:nvPr/>
          </p:nvSpPr>
          <p:spPr>
            <a:xfrm>
              <a:off x="8428063" y="210463"/>
              <a:ext cx="1568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Preserve- Hurdles &amp; Concerns</a:t>
              </a:r>
            </a:p>
            <a:p>
              <a:r>
                <a:rPr lang="en-US" sz="800" dirty="0"/>
                <a:t>- Finding a repository that fits the data's needs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4D1B087F-BDA8-4152-9938-0E7612BEFE9E}"/>
              </a:ext>
            </a:extLst>
          </p:cNvPr>
          <p:cNvGrpSpPr/>
          <p:nvPr/>
        </p:nvGrpSpPr>
        <p:grpSpPr>
          <a:xfrm>
            <a:off x="213994" y="4116024"/>
            <a:ext cx="1707502" cy="774630"/>
            <a:chOff x="8358683" y="210463"/>
            <a:chExt cx="1707502" cy="774630"/>
          </a:xfrm>
        </p:grpSpPr>
        <p:sp>
          <p:nvSpPr>
            <p:cNvPr id="74" name="Rectangle: Diagonal Corners Rounded 73">
              <a:extLst>
                <a:ext uri="{FF2B5EF4-FFF2-40B4-BE49-F238E27FC236}">
                  <a16:creationId xmlns:a16="http://schemas.microsoft.com/office/drawing/2014/main" id="{DEF14CAC-E476-4650-A9A1-35D8DB83088C}"/>
                </a:ext>
              </a:extLst>
            </p:cNvPr>
            <p:cNvSpPr/>
            <p:nvPr/>
          </p:nvSpPr>
          <p:spPr>
            <a:xfrm>
              <a:off x="8358683" y="210463"/>
              <a:ext cx="1707502" cy="774630"/>
            </a:xfrm>
            <a:prstGeom prst="round2DiagRect">
              <a:avLst/>
            </a:prstGeom>
            <a:noFill/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1120D125-21D1-4EB3-8410-0E063619F2C1}"/>
                </a:ext>
              </a:extLst>
            </p:cNvPr>
            <p:cNvSpPr txBox="1"/>
            <p:nvPr/>
          </p:nvSpPr>
          <p:spPr>
            <a:xfrm>
              <a:off x="8428063" y="210463"/>
              <a:ext cx="1568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Share - Hurdles &amp; Concerns</a:t>
              </a:r>
            </a:p>
            <a:p>
              <a:r>
                <a:rPr lang="en-US" sz="800" dirty="0"/>
                <a:t>- How do I create a citation with no known style available? 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F2F39BB-994D-4CB3-AE92-4581D7E06A86}"/>
              </a:ext>
            </a:extLst>
          </p:cNvPr>
          <p:cNvGrpSpPr/>
          <p:nvPr/>
        </p:nvGrpSpPr>
        <p:grpSpPr>
          <a:xfrm>
            <a:off x="199406" y="1630053"/>
            <a:ext cx="1707502" cy="774630"/>
            <a:chOff x="8358683" y="210463"/>
            <a:chExt cx="1707502" cy="774630"/>
          </a:xfrm>
        </p:grpSpPr>
        <p:sp>
          <p:nvSpPr>
            <p:cNvPr id="77" name="Rectangle: Diagonal Corners Rounded 76">
              <a:extLst>
                <a:ext uri="{FF2B5EF4-FFF2-40B4-BE49-F238E27FC236}">
                  <a16:creationId xmlns:a16="http://schemas.microsoft.com/office/drawing/2014/main" id="{7AE951AB-9957-4E31-A311-F83D00EC741F}"/>
                </a:ext>
              </a:extLst>
            </p:cNvPr>
            <p:cNvSpPr/>
            <p:nvPr/>
          </p:nvSpPr>
          <p:spPr>
            <a:xfrm>
              <a:off x="8358683" y="210463"/>
              <a:ext cx="1707502" cy="774630"/>
            </a:xfrm>
            <a:prstGeom prst="round2DiagRect">
              <a:avLst/>
            </a:prstGeom>
            <a:noFill/>
            <a:ln w="15875"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CAAAA630-2962-4F30-9272-BD99034A5289}"/>
                </a:ext>
              </a:extLst>
            </p:cNvPr>
            <p:cNvSpPr txBox="1"/>
            <p:nvPr/>
          </p:nvSpPr>
          <p:spPr>
            <a:xfrm>
              <a:off x="8428063" y="210463"/>
              <a:ext cx="15687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Discover &amp; Re-use – </a:t>
              </a:r>
            </a:p>
            <a:p>
              <a:pPr algn="ctr"/>
              <a:r>
                <a:rPr lang="en-US" sz="800" b="1" dirty="0"/>
                <a:t>Hurdles &amp; Concerns</a:t>
              </a:r>
              <a:endParaRPr lang="en-US" sz="800" dirty="0"/>
            </a:p>
            <a:p>
              <a:endParaRPr lang="en-US" sz="800" b="1" dirty="0"/>
            </a:p>
          </p:txBody>
        </p:sp>
      </p:grpSp>
      <p:grpSp>
        <p:nvGrpSpPr>
          <p:cNvPr id="81" name="Group 80">
            <a:extLst>
              <a:ext uri="{FF2B5EF4-FFF2-40B4-BE49-F238E27FC236}">
                <a16:creationId xmlns:a16="http://schemas.microsoft.com/office/drawing/2014/main" id="{1CDBADF3-FB73-47D2-8EE2-791F8DAE073F}"/>
              </a:ext>
            </a:extLst>
          </p:cNvPr>
          <p:cNvGrpSpPr/>
          <p:nvPr/>
        </p:nvGrpSpPr>
        <p:grpSpPr>
          <a:xfrm>
            <a:off x="4029410" y="140822"/>
            <a:ext cx="1707502" cy="785045"/>
            <a:chOff x="5221201" y="140822"/>
            <a:chExt cx="1707502" cy="785045"/>
          </a:xfrm>
        </p:grpSpPr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9E3B8E31-F78F-4BD6-9FA8-DC7606D32E4F}"/>
                </a:ext>
              </a:extLst>
            </p:cNvPr>
            <p:cNvSpPr/>
            <p:nvPr/>
          </p:nvSpPr>
          <p:spPr>
            <a:xfrm>
              <a:off x="5221201" y="140822"/>
              <a:ext cx="1707502" cy="785045"/>
            </a:xfrm>
            <a:prstGeom prst="rect">
              <a:avLst/>
            </a:prstGeom>
            <a:noFill/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BC1BB72-5405-4580-9080-25424FB0A26E}"/>
                </a:ext>
              </a:extLst>
            </p:cNvPr>
            <p:cNvSpPr txBox="1"/>
            <p:nvPr/>
          </p:nvSpPr>
          <p:spPr>
            <a:xfrm>
              <a:off x="5221201" y="151237"/>
              <a:ext cx="17075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Plan - Example Tasks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Write a DMP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Assign roles &amp; responsibilities to team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Establish file naming convention</a:t>
              </a:r>
            </a:p>
          </p:txBody>
        </p: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B42178F2-C4ED-4118-8D92-061C55BF2028}"/>
              </a:ext>
            </a:extLst>
          </p:cNvPr>
          <p:cNvGrpSpPr/>
          <p:nvPr/>
        </p:nvGrpSpPr>
        <p:grpSpPr>
          <a:xfrm>
            <a:off x="9016490" y="547424"/>
            <a:ext cx="1707502" cy="785045"/>
            <a:chOff x="5221201" y="140822"/>
            <a:chExt cx="1707502" cy="785045"/>
          </a:xfrm>
        </p:grpSpPr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B7FF350C-5DFC-43DE-8EA9-C034C96CA5C3}"/>
                </a:ext>
              </a:extLst>
            </p:cNvPr>
            <p:cNvSpPr/>
            <p:nvPr/>
          </p:nvSpPr>
          <p:spPr>
            <a:xfrm>
              <a:off x="5221201" y="140822"/>
              <a:ext cx="1707502" cy="785045"/>
            </a:xfrm>
            <a:prstGeom prst="rect">
              <a:avLst/>
            </a:prstGeom>
            <a:noFill/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C123BF6F-C3CF-44C7-80D2-F88DFD6BD9EC}"/>
                </a:ext>
              </a:extLst>
            </p:cNvPr>
            <p:cNvSpPr txBox="1"/>
            <p:nvPr/>
          </p:nvSpPr>
          <p:spPr>
            <a:xfrm>
              <a:off x="5221201" y="151237"/>
              <a:ext cx="17075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Acquire - Example Tasks </a:t>
              </a:r>
              <a:endParaRPr lang="en-US" sz="800" dirty="0"/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Identify secondary dataset to integrate with original data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Conduct research/run experiments</a:t>
              </a:r>
            </a:p>
          </p:txBody>
        </p: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CF9A2BD2-136B-41FB-AE60-DD14B5F1E6D6}"/>
              </a:ext>
            </a:extLst>
          </p:cNvPr>
          <p:cNvGrpSpPr/>
          <p:nvPr/>
        </p:nvGrpSpPr>
        <p:grpSpPr>
          <a:xfrm>
            <a:off x="10268766" y="2832670"/>
            <a:ext cx="1707502" cy="785045"/>
            <a:chOff x="5221201" y="140822"/>
            <a:chExt cx="1707502" cy="785045"/>
          </a:xfrm>
        </p:grpSpPr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EF7FD324-2FDB-4117-BC54-4BB85D628554}"/>
                </a:ext>
              </a:extLst>
            </p:cNvPr>
            <p:cNvSpPr/>
            <p:nvPr/>
          </p:nvSpPr>
          <p:spPr>
            <a:xfrm>
              <a:off x="5221201" y="140822"/>
              <a:ext cx="1707502" cy="785045"/>
            </a:xfrm>
            <a:prstGeom prst="rect">
              <a:avLst/>
            </a:prstGeom>
            <a:noFill/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CBEC7210-04A4-4C47-AB72-84D1FB020935}"/>
                </a:ext>
              </a:extLst>
            </p:cNvPr>
            <p:cNvSpPr txBox="1"/>
            <p:nvPr/>
          </p:nvSpPr>
          <p:spPr>
            <a:xfrm>
              <a:off x="5221201" y="151237"/>
              <a:ext cx="17075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Process - Example Tasks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Clean data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Normalize data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Conduct quality control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Transform Files</a:t>
              </a:r>
            </a:p>
          </p:txBody>
        </p:sp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3A4A112-3333-4DE1-9773-FCF62A5DC91E}"/>
              </a:ext>
            </a:extLst>
          </p:cNvPr>
          <p:cNvGrpSpPr/>
          <p:nvPr/>
        </p:nvGrpSpPr>
        <p:grpSpPr>
          <a:xfrm>
            <a:off x="6285761" y="5478687"/>
            <a:ext cx="1707502" cy="785045"/>
            <a:chOff x="5221201" y="140822"/>
            <a:chExt cx="1707502" cy="785045"/>
          </a:xfrm>
        </p:grpSpPr>
        <p:sp>
          <p:nvSpPr>
            <p:cNvPr id="89" name="Rectangle 88">
              <a:extLst>
                <a:ext uri="{FF2B5EF4-FFF2-40B4-BE49-F238E27FC236}">
                  <a16:creationId xmlns:a16="http://schemas.microsoft.com/office/drawing/2014/main" id="{D52CABD1-B508-4450-BA74-16BCC6C10EA4}"/>
                </a:ext>
              </a:extLst>
            </p:cNvPr>
            <p:cNvSpPr/>
            <p:nvPr/>
          </p:nvSpPr>
          <p:spPr>
            <a:xfrm>
              <a:off x="5221201" y="140822"/>
              <a:ext cx="1707502" cy="785045"/>
            </a:xfrm>
            <a:prstGeom prst="rect">
              <a:avLst/>
            </a:prstGeom>
            <a:noFill/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8D74F3C8-1501-4AF0-A41A-1FAEFBD6E33C}"/>
                </a:ext>
              </a:extLst>
            </p:cNvPr>
            <p:cNvSpPr txBox="1"/>
            <p:nvPr/>
          </p:nvSpPr>
          <p:spPr>
            <a:xfrm>
              <a:off x="5221201" y="151237"/>
              <a:ext cx="17075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Analyze - Example Tasks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Conduct statistical analysis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Run scripts with data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Compare qualitative data codes across transcripts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85A53E76-9C74-4481-B77C-CC2AB24F9BBF}"/>
              </a:ext>
            </a:extLst>
          </p:cNvPr>
          <p:cNvGrpSpPr/>
          <p:nvPr/>
        </p:nvGrpSpPr>
        <p:grpSpPr>
          <a:xfrm>
            <a:off x="1793784" y="5478687"/>
            <a:ext cx="1707502" cy="785045"/>
            <a:chOff x="5221201" y="140822"/>
            <a:chExt cx="1707502" cy="785045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8605DDE1-B89C-4F4D-A4AF-D78BE91BC3FA}"/>
                </a:ext>
              </a:extLst>
            </p:cNvPr>
            <p:cNvSpPr/>
            <p:nvPr/>
          </p:nvSpPr>
          <p:spPr>
            <a:xfrm>
              <a:off x="5221201" y="140822"/>
              <a:ext cx="1707502" cy="785045"/>
            </a:xfrm>
            <a:prstGeom prst="rect">
              <a:avLst/>
            </a:prstGeom>
            <a:noFill/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8A1873D1-4102-48CB-9172-1E1F9C6C208D}"/>
                </a:ext>
              </a:extLst>
            </p:cNvPr>
            <p:cNvSpPr txBox="1"/>
            <p:nvPr/>
          </p:nvSpPr>
          <p:spPr>
            <a:xfrm>
              <a:off x="5221201" y="151237"/>
              <a:ext cx="170750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Preserve - Example Tasks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Identifying a data repository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Preparing data for deposit</a:t>
              </a:r>
            </a:p>
          </p:txBody>
        </p:sp>
      </p:grpSp>
      <p:grpSp>
        <p:nvGrpSpPr>
          <p:cNvPr id="94" name="Group 93">
            <a:extLst>
              <a:ext uri="{FF2B5EF4-FFF2-40B4-BE49-F238E27FC236}">
                <a16:creationId xmlns:a16="http://schemas.microsoft.com/office/drawing/2014/main" id="{1251D970-1472-49CC-8CB1-4EF67F555DD5}"/>
              </a:ext>
            </a:extLst>
          </p:cNvPr>
          <p:cNvGrpSpPr/>
          <p:nvPr/>
        </p:nvGrpSpPr>
        <p:grpSpPr>
          <a:xfrm>
            <a:off x="199405" y="3151110"/>
            <a:ext cx="1717677" cy="785045"/>
            <a:chOff x="5211026" y="140822"/>
            <a:chExt cx="1717677" cy="785045"/>
          </a:xfrm>
        </p:grpSpPr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3F508462-E720-45B9-AFFC-C4DAF9B6F304}"/>
                </a:ext>
              </a:extLst>
            </p:cNvPr>
            <p:cNvSpPr/>
            <p:nvPr/>
          </p:nvSpPr>
          <p:spPr>
            <a:xfrm>
              <a:off x="5221201" y="140822"/>
              <a:ext cx="1707502" cy="785045"/>
            </a:xfrm>
            <a:prstGeom prst="rect">
              <a:avLst/>
            </a:prstGeom>
            <a:noFill/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47CAB76-7828-4AA0-AE7F-729815864847}"/>
                </a:ext>
              </a:extLst>
            </p:cNvPr>
            <p:cNvSpPr txBox="1"/>
            <p:nvPr/>
          </p:nvSpPr>
          <p:spPr>
            <a:xfrm>
              <a:off x="5211026" y="149012"/>
              <a:ext cx="17075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Share - Example Tasks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Deposit dataset into repository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Connect data with publication using identifier (ex: DOI)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Create data citation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4774DDB8-ED77-499A-8E62-1EF9718CC6DB}"/>
              </a:ext>
            </a:extLst>
          </p:cNvPr>
          <p:cNvGrpSpPr/>
          <p:nvPr/>
        </p:nvGrpSpPr>
        <p:grpSpPr>
          <a:xfrm>
            <a:off x="1145353" y="491103"/>
            <a:ext cx="1707502" cy="785045"/>
            <a:chOff x="5221201" y="140822"/>
            <a:chExt cx="1707502" cy="785045"/>
          </a:xfrm>
        </p:grpSpPr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30B17C2E-CC54-4287-8088-CE597AD55DBF}"/>
                </a:ext>
              </a:extLst>
            </p:cNvPr>
            <p:cNvSpPr/>
            <p:nvPr/>
          </p:nvSpPr>
          <p:spPr>
            <a:xfrm>
              <a:off x="5221201" y="140822"/>
              <a:ext cx="1707502" cy="785045"/>
            </a:xfrm>
            <a:prstGeom prst="rect">
              <a:avLst/>
            </a:prstGeom>
            <a:noFill/>
            <a:ln w="15875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0E7E27F9-A539-4026-BEE9-B579DC3B11F4}"/>
                </a:ext>
              </a:extLst>
            </p:cNvPr>
            <p:cNvSpPr txBox="1"/>
            <p:nvPr/>
          </p:nvSpPr>
          <p:spPr>
            <a:xfrm>
              <a:off x="5221201" y="151237"/>
              <a:ext cx="170750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b="1" dirty="0"/>
                <a:t>Discover &amp; Re-use - Example Tasks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Answering questions from future users</a:t>
              </a:r>
            </a:p>
            <a:p>
              <a:pPr marL="171450" indent="-171450">
                <a:buFontTx/>
                <a:buChar char="-"/>
              </a:pPr>
              <a:r>
                <a:rPr lang="en-US" sz="800" dirty="0"/>
                <a:t>Conduct another research project with the same dataset</a:t>
              </a:r>
            </a:p>
          </p:txBody>
        </p:sp>
      </p:grpSp>
      <p:pic>
        <p:nvPicPr>
          <p:cNvPr id="100" name="Graphic 99" descr="Line arrow Counter clockwise curve">
            <a:extLst>
              <a:ext uri="{FF2B5EF4-FFF2-40B4-BE49-F238E27FC236}">
                <a16:creationId xmlns:a16="http://schemas.microsoft.com/office/drawing/2014/main" id="{DE5DF0EE-16BB-44C0-86FF-81427FE2EF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9493552" flipV="1">
            <a:off x="8018797" y="2586932"/>
            <a:ext cx="599853" cy="599853"/>
          </a:xfrm>
          <a:prstGeom prst="rect">
            <a:avLst/>
          </a:prstGeom>
        </p:spPr>
      </p:pic>
      <p:pic>
        <p:nvPicPr>
          <p:cNvPr id="101" name="Graphic 100" descr="Line arrow Counter clockwise curve">
            <a:extLst>
              <a:ext uri="{FF2B5EF4-FFF2-40B4-BE49-F238E27FC236}">
                <a16:creationId xmlns:a16="http://schemas.microsoft.com/office/drawing/2014/main" id="{8EE82BDA-8244-4EF4-BFB7-F939EE5D3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7629481" flipV="1">
            <a:off x="7155882" y="1352637"/>
            <a:ext cx="599853" cy="599853"/>
          </a:xfrm>
          <a:prstGeom prst="rect">
            <a:avLst/>
          </a:prstGeom>
        </p:spPr>
      </p:pic>
      <p:pic>
        <p:nvPicPr>
          <p:cNvPr id="103" name="Graphic 102" descr="Line arrow Counter clockwise curve">
            <a:extLst>
              <a:ext uri="{FF2B5EF4-FFF2-40B4-BE49-F238E27FC236}">
                <a16:creationId xmlns:a16="http://schemas.microsoft.com/office/drawing/2014/main" id="{A067622E-342C-41E0-A558-0C860E8D37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90529" flipV="1">
            <a:off x="7865257" y="3779086"/>
            <a:ext cx="599853" cy="599853"/>
          </a:xfrm>
          <a:prstGeom prst="rect">
            <a:avLst/>
          </a:prstGeom>
        </p:spPr>
      </p:pic>
      <p:pic>
        <p:nvPicPr>
          <p:cNvPr id="104" name="Graphic 103" descr="Line arrow Counter clockwise curve">
            <a:extLst>
              <a:ext uri="{FF2B5EF4-FFF2-40B4-BE49-F238E27FC236}">
                <a16:creationId xmlns:a16="http://schemas.microsoft.com/office/drawing/2014/main" id="{137CC523-8544-4617-BA29-F5D4090D86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8295376" flipV="1">
            <a:off x="3547518" y="3869724"/>
            <a:ext cx="599853" cy="599853"/>
          </a:xfrm>
          <a:prstGeom prst="rect">
            <a:avLst/>
          </a:prstGeom>
        </p:spPr>
      </p:pic>
      <p:pic>
        <p:nvPicPr>
          <p:cNvPr id="105" name="Graphic 104" descr="Line arrow Counter clockwise curve">
            <a:extLst>
              <a:ext uri="{FF2B5EF4-FFF2-40B4-BE49-F238E27FC236}">
                <a16:creationId xmlns:a16="http://schemas.microsoft.com/office/drawing/2014/main" id="{385459CE-F9A3-4061-85BF-1C8DFAC2F5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1051023" flipV="1">
            <a:off x="3132930" y="2632541"/>
            <a:ext cx="599853" cy="599853"/>
          </a:xfrm>
          <a:prstGeom prst="rect">
            <a:avLst/>
          </a:prstGeom>
        </p:spPr>
      </p:pic>
      <p:pic>
        <p:nvPicPr>
          <p:cNvPr id="106" name="Graphic 105" descr="Line arrow Counter clockwise curve">
            <a:extLst>
              <a:ext uri="{FF2B5EF4-FFF2-40B4-BE49-F238E27FC236}">
                <a16:creationId xmlns:a16="http://schemas.microsoft.com/office/drawing/2014/main" id="{33289095-E8AA-4BC4-A802-519D9958B6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13062090" flipV="1">
            <a:off x="4152697" y="1407102"/>
            <a:ext cx="599853" cy="599853"/>
          </a:xfrm>
          <a:prstGeom prst="rect">
            <a:avLst/>
          </a:prstGeom>
        </p:spPr>
      </p:pic>
      <p:pic>
        <p:nvPicPr>
          <p:cNvPr id="3" name="Graphic 2" descr="Line arrow Straight">
            <a:extLst>
              <a:ext uri="{FF2B5EF4-FFF2-40B4-BE49-F238E27FC236}">
                <a16:creationId xmlns:a16="http://schemas.microsoft.com/office/drawing/2014/main" id="{DB3EA5FF-7782-4E28-B900-442606B6D1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9987" y="4401936"/>
            <a:ext cx="498361" cy="498361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0876D5B1-B237-4D16-88F6-EE6E94E5193C}"/>
              </a:ext>
            </a:extLst>
          </p:cNvPr>
          <p:cNvSpPr txBox="1"/>
          <p:nvPr/>
        </p:nvSpPr>
        <p:spPr>
          <a:xfrm>
            <a:off x="11046662" y="6536853"/>
            <a:ext cx="86196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6"/>
              </a:rPr>
              <a:t>CC-BY NC 4.0</a:t>
            </a:r>
            <a:endParaRPr lang="en-US" sz="9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8F433B-E675-498B-AF58-75938D137540}"/>
              </a:ext>
            </a:extLst>
          </p:cNvPr>
          <p:cNvSpPr txBox="1"/>
          <p:nvPr/>
        </p:nvSpPr>
        <p:spPr>
          <a:xfrm>
            <a:off x="5014673" y="2364317"/>
            <a:ext cx="185513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Research Data Lifecycle Template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678C23DF-3C38-41DE-BD42-A96CCBC03CFF}"/>
              </a:ext>
            </a:extLst>
          </p:cNvPr>
          <p:cNvSpPr txBox="1"/>
          <p:nvPr/>
        </p:nvSpPr>
        <p:spPr>
          <a:xfrm>
            <a:off x="93255" y="6329104"/>
            <a:ext cx="52234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/>
              <a:t>Based on: Princeton Research Data Service. (n.d.) Research Lifecycle Guide. </a:t>
            </a:r>
            <a:r>
              <a:rPr lang="en-US" sz="900" dirty="0">
                <a:hlinkClick r:id="rId7"/>
              </a:rPr>
              <a:t>https://researchdata.princeton.edu/research-lifecycle-guide/research-lifecycle-guide</a:t>
            </a:r>
            <a:r>
              <a:rPr lang="en-US" sz="9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848152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</TotalTime>
  <Words>370</Words>
  <Application>Microsoft Office PowerPoint</Application>
  <PresentationFormat>Widescreen</PresentationFormat>
  <Paragraphs>79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Lauren Phegley</dc:creator>
  <cp:lastModifiedBy>Lauren Phegley</cp:lastModifiedBy>
  <cp:revision>29</cp:revision>
  <dcterms:created xsi:type="dcterms:W3CDTF">2022-08-08T13:00:14Z</dcterms:created>
  <dcterms:modified xsi:type="dcterms:W3CDTF">2023-08-09T15:07:57Z</dcterms:modified>
</cp:coreProperties>
</file>