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00"/>
    <a:srgbClr val="2E8B57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91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FC55-39DD-14E3-3C79-6223CCD0D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CD962-8BEF-FE11-FCAE-C8766F648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6A77-5AAA-EFEB-41F6-54AEDD8B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BCE-9538-4171-BC98-BBCD9D23879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909F5-7511-DB02-9C88-4F81ABE2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27F61-B44A-2FA9-D90B-520C92BA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0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8AEA-4C9C-2426-060D-20A0C3C0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4D245-743E-3736-7E05-498F6F3E0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6980B-905A-51B5-B643-628D7878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BCE-9538-4171-BC98-BBCD9D23879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7FA1-E476-7E39-ADFE-AEA04B90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8E77D-E124-A2FD-3830-912526BF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2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6B05D-835D-1344-B4BA-E248526A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EDFAC-929D-170F-3092-3D862351A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57A94-8F69-54B6-9B46-6C0EB9EA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BCE-9538-4171-BC98-BBCD9D23879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D5FB-8C08-6226-B55A-807CCD0C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713A-90DD-CEF7-5917-1E6A3B2A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2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3ED4-81C6-A880-5CD5-6A745F77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338AC-6502-A14E-4C9F-1CDA6BA15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21DD0-CFD8-2DEE-1175-F4E9276F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BCE-9538-4171-BC98-BBCD9D23879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F2253-15AD-D356-FD88-D90968CA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5014-41B6-A220-B28F-E0A63BFF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468C-A3B2-FC1B-8BA4-61CB6A2F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4FDAD-E1A9-BF85-0EB8-78D3E715D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0F9E7-45C3-0A67-5575-CA0AF61F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BCE-9538-4171-BC98-BBCD9D23879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374DD-835A-93EB-FADF-FBE5EC9B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532EE-CDAD-B74C-0F0B-45F31DD2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98FB-6A79-BCDA-0A75-FE65BF60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F2B59-24C1-86AA-1ABA-BD29E6C3E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90B9-3364-9920-6181-EC63E9F1C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4146C-97B1-86A7-1E51-B1080535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BCE-9538-4171-BC98-BBCD9D23879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EBF99-7410-E479-95D3-25AB5875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63287-F57C-2CE1-AA38-E708F0CF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4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BA89-6692-DFA4-4916-332A25D6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FC666-1E87-C17F-0B21-A3302FCE5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1EC6D-6A2C-C448-FBF1-7CFACE9A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33258-6C88-2180-4B85-D7B57401B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E6C22-08F8-4C8E-C9DC-A43AC4346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BDDB7-1405-82A7-A04C-F2C49BC3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BCE-9538-4171-BC98-BBCD9D23879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E7C5B-0757-8652-7615-94089CC5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3C093-54E3-ADD3-0CFA-3B6ECF7C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F43B-BEB6-D968-0EDE-99C4DEC4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953F5-2F70-4E6F-62C6-02B006AAC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BCE-9538-4171-BC98-BBCD9D23879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036AA-6B99-8717-3E48-E8B6F8C5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CF718-C817-D321-2E00-94884DA1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5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8EFBF0-D84F-0C60-D85D-4F7F53FD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BCE-9538-4171-BC98-BBCD9D23879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6408B-EEDB-CF18-A328-07DA78F8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FF1B0-03B6-0E57-75A5-80ABE5E2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1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15F4-643C-8161-6931-82550E39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8EEE-89B2-7D83-5B63-BC30471BE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FB2B1-4FD0-A6C2-9C86-47945C25A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1090F-4571-799F-68F4-CE48AB90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BCE-9538-4171-BC98-BBCD9D23879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2BFF3-CC3F-8B5C-D59C-93637E8A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B6B0A-3544-3CB1-5B4E-A683A739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1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8528-2D0A-CE21-197E-554D321D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482B5-D966-A4B9-8020-FE7FAA48C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C3802-4F00-19DC-352D-592EB822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E03DE-D583-B838-68CD-E0EE2C8D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2BCE-9538-4171-BC98-BBCD9D23879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5CB0C-98F6-88D2-60AC-88339D91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5B384-51B7-F06E-D795-D7279E85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5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68491-0EDF-30D1-4FB6-195E082E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9D9AF-0908-908F-F2AF-D8231ED65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0A648-55AF-4BB5-1002-9A4BF8F8D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D2BCE-9538-4171-BC98-BBCD9D23879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BD0A-316B-82E5-6928-F88D24CB4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A242-AD5A-9A55-E311-B8862A50E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887119-5F0B-4952-A8CB-293A7F9D9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6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hexagon shaped object&#10;&#10;Description automatically generated">
            <a:extLst>
              <a:ext uri="{FF2B5EF4-FFF2-40B4-BE49-F238E27FC236}">
                <a16:creationId xmlns:a16="http://schemas.microsoft.com/office/drawing/2014/main" id="{FC1B1A22-1EE5-1AEA-77DD-72EA5EE2F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742" y="852742"/>
            <a:ext cx="5152516" cy="51525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F0EC7A-6FEF-1539-2C6C-C695101BC2E6}"/>
              </a:ext>
            </a:extLst>
          </p:cNvPr>
          <p:cNvSpPr txBox="1"/>
          <p:nvPr/>
        </p:nvSpPr>
        <p:spPr>
          <a:xfrm>
            <a:off x="444500" y="342900"/>
            <a:ext cx="232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a particle.</a:t>
            </a:r>
          </a:p>
        </p:txBody>
      </p:sp>
    </p:spTree>
    <p:extLst>
      <p:ext uri="{BB962C8B-B14F-4D97-AF65-F5344CB8AC3E}">
        <p14:creationId xmlns:p14="http://schemas.microsoft.com/office/powerpoint/2010/main" val="226197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7E8A7-B6AA-270C-71A7-8B4457D51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754C4222-0704-6363-EE61-07467BD8CF20}"/>
              </a:ext>
            </a:extLst>
          </p:cNvPr>
          <p:cNvSpPr/>
          <p:nvPr/>
        </p:nvSpPr>
        <p:spPr>
          <a:xfrm>
            <a:off x="2695575" y="447675"/>
            <a:ext cx="8734425" cy="62198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lorful cube with many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6366573D-C7BD-32DC-ABBF-5E92B6687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332" y="595116"/>
            <a:ext cx="5873335" cy="566776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634400E-68D9-64A1-A411-D3FDFA83765B}"/>
              </a:ext>
            </a:extLst>
          </p:cNvPr>
          <p:cNvSpPr/>
          <p:nvPr/>
        </p:nvSpPr>
        <p:spPr>
          <a:xfrm>
            <a:off x="6434890" y="3576776"/>
            <a:ext cx="567771" cy="56777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5E2B32-4DE2-532B-86ED-05DA0CA27051}"/>
              </a:ext>
            </a:extLst>
          </p:cNvPr>
          <p:cNvSpPr/>
          <p:nvPr/>
        </p:nvSpPr>
        <p:spPr>
          <a:xfrm>
            <a:off x="5965440" y="2895182"/>
            <a:ext cx="567771" cy="56777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962AC4-71A8-1C82-AB51-F49E9E2D1129}"/>
              </a:ext>
            </a:extLst>
          </p:cNvPr>
          <p:cNvSpPr/>
          <p:nvPr/>
        </p:nvSpPr>
        <p:spPr>
          <a:xfrm>
            <a:off x="6406474" y="2353236"/>
            <a:ext cx="567771" cy="56777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8F2FA4-D5D0-C8DB-2F3F-5EF73D899889}"/>
              </a:ext>
            </a:extLst>
          </p:cNvPr>
          <p:cNvSpPr/>
          <p:nvPr/>
        </p:nvSpPr>
        <p:spPr>
          <a:xfrm>
            <a:off x="6132706" y="1293657"/>
            <a:ext cx="567771" cy="56777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43E96F-9AD2-0AF8-CFCF-DF17E618D4FF}"/>
              </a:ext>
            </a:extLst>
          </p:cNvPr>
          <p:cNvSpPr/>
          <p:nvPr/>
        </p:nvSpPr>
        <p:spPr>
          <a:xfrm>
            <a:off x="5894583" y="1975328"/>
            <a:ext cx="567771" cy="56777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892C5F-C267-B952-68E9-6A08714D115C}"/>
              </a:ext>
            </a:extLst>
          </p:cNvPr>
          <p:cNvSpPr/>
          <p:nvPr/>
        </p:nvSpPr>
        <p:spPr>
          <a:xfrm>
            <a:off x="6499027" y="4463157"/>
            <a:ext cx="567771" cy="56777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EA05C9-FE5A-DEC4-3E98-5C64795D8623}"/>
              </a:ext>
            </a:extLst>
          </p:cNvPr>
          <p:cNvSpPr/>
          <p:nvPr/>
        </p:nvSpPr>
        <p:spPr>
          <a:xfrm>
            <a:off x="6169220" y="4979652"/>
            <a:ext cx="567771" cy="567771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EAFD18-6432-D01D-B3D8-F8E20CBA043D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7002661" y="3852886"/>
            <a:ext cx="224160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A13A9B-EF91-E2FE-F936-1DB1543932C4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7066798" y="4747043"/>
            <a:ext cx="188431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18A020-CB75-6736-03B7-EA28EB31D1F5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6736991" y="5258001"/>
            <a:ext cx="197266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F11E91-20CF-7DDD-4C14-59115D460153}"/>
              </a:ext>
            </a:extLst>
          </p:cNvPr>
          <p:cNvCxnSpPr>
            <a:cxnSpLocks/>
            <a:endCxn id="9" idx="6"/>
          </p:cNvCxnSpPr>
          <p:nvPr/>
        </p:nvCxnSpPr>
        <p:spPr>
          <a:xfrm flipH="1">
            <a:off x="6533211" y="3163959"/>
            <a:ext cx="271105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64F7E0-DCBC-77C3-7964-FB7E581C88FC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6974245" y="2634302"/>
            <a:ext cx="20959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C275E4-C7EE-1CB5-B31F-70423D8D9E5A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6462354" y="2259214"/>
            <a:ext cx="252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EAFD63-7695-A4B1-6196-2F148E3CFABF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6700477" y="1577543"/>
            <a:ext cx="17120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41358EF-D19F-1D8F-E68D-A9429285D576}"/>
              </a:ext>
            </a:extLst>
          </p:cNvPr>
          <p:cNvSpPr txBox="1"/>
          <p:nvPr/>
        </p:nvSpPr>
        <p:spPr>
          <a:xfrm>
            <a:off x="8379751" y="1352470"/>
            <a:ext cx="917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(100)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086D6F-3C9A-FC76-0C12-7FA6977114EC}"/>
              </a:ext>
            </a:extLst>
          </p:cNvPr>
          <p:cNvSpPr txBox="1"/>
          <p:nvPr/>
        </p:nvSpPr>
        <p:spPr>
          <a:xfrm>
            <a:off x="8680457" y="5038619"/>
            <a:ext cx="917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(110)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3370CA-DE2C-E508-C792-FBCD8CA76871}"/>
              </a:ext>
            </a:extLst>
          </p:cNvPr>
          <p:cNvSpPr txBox="1"/>
          <p:nvPr/>
        </p:nvSpPr>
        <p:spPr>
          <a:xfrm>
            <a:off x="9215428" y="3630994"/>
            <a:ext cx="917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(111)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8CE6DC-CC59-0DEA-08BB-1B3C59384416}"/>
              </a:ext>
            </a:extLst>
          </p:cNvPr>
          <p:cNvSpPr txBox="1"/>
          <p:nvPr/>
        </p:nvSpPr>
        <p:spPr>
          <a:xfrm>
            <a:off x="9219784" y="2939562"/>
            <a:ext cx="168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(111)-(211)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9F972C-8AFF-7D01-3239-816F4C368101}"/>
              </a:ext>
            </a:extLst>
          </p:cNvPr>
          <p:cNvSpPr txBox="1"/>
          <p:nvPr/>
        </p:nvSpPr>
        <p:spPr>
          <a:xfrm>
            <a:off x="8937480" y="4506947"/>
            <a:ext cx="1683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(111)-(110)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59A358-E245-1C6A-D77D-B185C4F64035}"/>
              </a:ext>
            </a:extLst>
          </p:cNvPr>
          <p:cNvSpPr txBox="1"/>
          <p:nvPr/>
        </p:nvSpPr>
        <p:spPr>
          <a:xfrm>
            <a:off x="9045649" y="2415593"/>
            <a:ext cx="917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(211)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0BBAA7-4646-1003-83C5-9B9F44E913A4}"/>
              </a:ext>
            </a:extLst>
          </p:cNvPr>
          <p:cNvSpPr txBox="1"/>
          <p:nvPr/>
        </p:nvSpPr>
        <p:spPr>
          <a:xfrm>
            <a:off x="8951114" y="2035823"/>
            <a:ext cx="168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(211)-(100)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0C106D-430C-4B42-157B-6F96057AAC81}"/>
              </a:ext>
            </a:extLst>
          </p:cNvPr>
          <p:cNvSpPr txBox="1"/>
          <p:nvPr/>
        </p:nvSpPr>
        <p:spPr>
          <a:xfrm>
            <a:off x="444500" y="342900"/>
            <a:ext cx="394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Identification of facets and interfaces.</a:t>
            </a:r>
          </a:p>
        </p:txBody>
      </p:sp>
    </p:spTree>
    <p:extLst>
      <p:ext uri="{BB962C8B-B14F-4D97-AF65-F5344CB8AC3E}">
        <p14:creationId xmlns:p14="http://schemas.microsoft.com/office/powerpoint/2010/main" val="419485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1AA93-6D55-ED82-E6D3-46080FFEA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32EE9B0-7276-8829-C86F-744E7E69518C}"/>
              </a:ext>
            </a:extLst>
          </p:cNvPr>
          <p:cNvGrpSpPr>
            <a:grpSpLocks noChangeAspect="1"/>
          </p:cNvGrpSpPr>
          <p:nvPr/>
        </p:nvGrpSpPr>
        <p:grpSpPr>
          <a:xfrm>
            <a:off x="1523991" y="685794"/>
            <a:ext cx="9144018" cy="5486411"/>
            <a:chOff x="1523991" y="685794"/>
            <a:chExt cx="9144018" cy="5486411"/>
          </a:xfrm>
        </p:grpSpPr>
        <p:pic>
          <p:nvPicPr>
            <p:cNvPr id="6" name="Picture 5" descr="A graph with a blue line&#10;&#10;Description automatically generated">
              <a:extLst>
                <a:ext uri="{FF2B5EF4-FFF2-40B4-BE49-F238E27FC236}">
                  <a16:creationId xmlns:a16="http://schemas.microsoft.com/office/drawing/2014/main" id="{5639AAB4-063E-6BCC-3127-3506190B8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3991" y="685794"/>
              <a:ext cx="9144018" cy="5486411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27C2F21-C289-EEB9-39E7-DEBD861F2480}"/>
                </a:ext>
              </a:extLst>
            </p:cNvPr>
            <p:cNvSpPr/>
            <p:nvPr/>
          </p:nvSpPr>
          <p:spPr>
            <a:xfrm>
              <a:off x="2572284" y="1068224"/>
              <a:ext cx="333286" cy="1709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D1077A9-898C-B122-F73A-A1FFBD6E87E5}"/>
              </a:ext>
            </a:extLst>
          </p:cNvPr>
          <p:cNvSpPr txBox="1"/>
          <p:nvPr/>
        </p:nvSpPr>
        <p:spPr>
          <a:xfrm>
            <a:off x="444500" y="342900"/>
            <a:ext cx="291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Ensemble of nanoparticles.</a:t>
            </a:r>
          </a:p>
        </p:txBody>
      </p:sp>
      <p:pic>
        <p:nvPicPr>
          <p:cNvPr id="3" name="Picture 2" descr="A blue line graph with numbers and a white background&#10;&#10;Description automatically generated">
            <a:extLst>
              <a:ext uri="{FF2B5EF4-FFF2-40B4-BE49-F238E27FC236}">
                <a16:creationId xmlns:a16="http://schemas.microsoft.com/office/drawing/2014/main" id="{CB74FCC0-5FA8-1095-67A5-D7CA4300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392"/>
          <a:stretch/>
        </p:blipFill>
        <p:spPr>
          <a:xfrm>
            <a:off x="4438162" y="1377100"/>
            <a:ext cx="5258061" cy="340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8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F41F6-0D2F-97B3-D5D0-2A118DC92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6A805515-06C9-9569-087C-50CF7DABA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9C7A062-705F-376F-4CD7-7B6ACE4A169A}"/>
              </a:ext>
            </a:extLst>
          </p:cNvPr>
          <p:cNvSpPr txBox="1"/>
          <p:nvPr/>
        </p:nvSpPr>
        <p:spPr>
          <a:xfrm>
            <a:off x="444500" y="342900"/>
            <a:ext cx="261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Particle size distribution.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70779F-1D9C-0287-B0CA-4788F4EBFEF6}"/>
                  </a:ext>
                </a:extLst>
              </p:cNvPr>
              <p:cNvSpPr txBox="1"/>
              <p:nvPr/>
            </p:nvSpPr>
            <p:spPr>
              <a:xfrm>
                <a:off x="6886575" y="1489591"/>
                <a:ext cx="2767104" cy="817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b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E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form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ave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atoms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μ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atoms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370779F-1D9C-0287-B0CA-4788F4EBF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575" y="1489591"/>
                <a:ext cx="2767104" cy="817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EBAEDF-9A1C-66F8-3898-D3D3ECD5E63A}"/>
                  </a:ext>
                </a:extLst>
              </p:cNvPr>
              <p:cNvSpPr txBox="1"/>
              <p:nvPr/>
            </p:nvSpPr>
            <p:spPr>
              <a:xfrm>
                <a:off x="3833239" y="794924"/>
                <a:ext cx="592036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ave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sz="1400" dirty="0"/>
                  <a:t> are optimized to get a distribution of particles close to the target normal distribution. The density is calculated with Gaussian KDE.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EBAEDF-9A1C-66F8-3898-D3D3ECD5E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239" y="794924"/>
                <a:ext cx="5920361" cy="523220"/>
              </a:xfrm>
              <a:prstGeom prst="rect">
                <a:avLst/>
              </a:prstGeom>
              <a:blipFill>
                <a:blip r:embed="rId4"/>
                <a:stretch>
                  <a:fillRect l="-309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71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206B-1F2D-B9F1-E0DB-D7DAABA31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F0EEC8DA-7BD1-252F-AD6D-3A5C2A31A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9EAC1FF-4700-0FDE-BD97-93CA3B83BE84}"/>
              </a:ext>
            </a:extLst>
          </p:cNvPr>
          <p:cNvSpPr txBox="1"/>
          <p:nvPr/>
        </p:nvSpPr>
        <p:spPr>
          <a:xfrm>
            <a:off x="444500" y="342900"/>
            <a:ext cx="166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Sites fractions.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47F2CB-5B09-CC4B-38EB-393157AE22DB}"/>
              </a:ext>
            </a:extLst>
          </p:cNvPr>
          <p:cNvSpPr txBox="1"/>
          <p:nvPr/>
        </p:nvSpPr>
        <p:spPr>
          <a:xfrm>
            <a:off x="4395214" y="1452149"/>
            <a:ext cx="52726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Sites fractions are obtained normalizing the sites concentrations by the number of facet sites.</a:t>
            </a:r>
            <a:endParaRPr lang="en-US" sz="14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98949D-85C1-293E-D06A-7DD4BB06C103}"/>
              </a:ext>
            </a:extLst>
          </p:cNvPr>
          <p:cNvSpPr txBox="1"/>
          <p:nvPr/>
        </p:nvSpPr>
        <p:spPr>
          <a:xfrm>
            <a:off x="3623690" y="3275110"/>
            <a:ext cx="1262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4500"/>
                </a:solidFill>
              </a:rPr>
              <a:t>Facet sites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AF1B5-A445-E9CE-ADF0-07E9C642106A}"/>
              </a:ext>
            </a:extLst>
          </p:cNvPr>
          <p:cNvSpPr txBox="1"/>
          <p:nvPr/>
        </p:nvSpPr>
        <p:spPr>
          <a:xfrm>
            <a:off x="6909815" y="4864297"/>
            <a:ext cx="12626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E8B57"/>
                </a:solidFill>
              </a:rPr>
              <a:t>Interface </a:t>
            </a:r>
            <a:r>
              <a:rPr lang="en-US" sz="1400" dirty="0" err="1">
                <a:solidFill>
                  <a:srgbClr val="2E8B57"/>
                </a:solidFill>
              </a:rPr>
              <a:t>stes</a:t>
            </a:r>
            <a:endParaRPr lang="en-US" sz="1400" dirty="0">
              <a:solidFill>
                <a:srgbClr val="2E8B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48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66F0C-B71E-9546-5EE5-D8E111284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DB083B89-BB39-BE00-D4FF-9D8EDFCB556B}"/>
              </a:ext>
            </a:extLst>
          </p:cNvPr>
          <p:cNvSpPr txBox="1"/>
          <p:nvPr/>
        </p:nvSpPr>
        <p:spPr>
          <a:xfrm>
            <a:off x="444500" y="342900"/>
            <a:ext cx="166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Sites fractions.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0FDB7F-CCDF-53AA-47C1-1429C1F58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94224"/>
              </p:ext>
            </p:extLst>
          </p:nvPr>
        </p:nvGraphicFramePr>
        <p:xfrm>
          <a:off x="686815" y="3058160"/>
          <a:ext cx="1081837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81837">
                  <a:extLst>
                    <a:ext uri="{9D8B030D-6E8A-4147-A177-3AD203B41FA5}">
                      <a16:colId xmlns:a16="http://schemas.microsoft.com/office/drawing/2014/main" val="2206088174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1527957763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2027418740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3612247606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3131464309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275473840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379347438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3251483182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3274527116"/>
                    </a:ext>
                  </a:extLst>
                </a:gridCol>
                <a:gridCol w="1081837">
                  <a:extLst>
                    <a:ext uri="{9D8B030D-6E8A-4147-A177-3AD203B41FA5}">
                      <a16:colId xmlns:a16="http://schemas.microsoft.com/office/drawing/2014/main" val="2991632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111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211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100+111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110+111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111+211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100+211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100+110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110+211</a:t>
                      </a:r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37488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0.7015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0.2127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0.0542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0.0314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0.0619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0.0486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0.0184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0.0145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0.0085</a:t>
                      </a:r>
                    </a:p>
                  </a:txBody>
                  <a:tcPr marL="121706" marR="121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0.0051</a:t>
                      </a:r>
                    </a:p>
                  </a:txBody>
                  <a:tcPr marL="121706" marR="121706"/>
                </a:tc>
                <a:extLst>
                  <a:ext uri="{0D108BD9-81ED-4DB2-BD59-A6C34878D82A}">
                    <a16:rowId xmlns:a16="http://schemas.microsoft.com/office/drawing/2014/main" val="1914293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18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121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Raffaele Cheula</dc:creator>
  <cp:lastModifiedBy>Raffaele Cheula</cp:lastModifiedBy>
  <cp:revision>4</cp:revision>
  <dcterms:created xsi:type="dcterms:W3CDTF">2024-11-28T16:14:21Z</dcterms:created>
  <dcterms:modified xsi:type="dcterms:W3CDTF">2024-12-17T23:58:59Z</dcterms:modified>
</cp:coreProperties>
</file>