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8" r:id="rId3"/>
    <p:sldId id="259" r:id="rId4"/>
    <p:sldId id="262" r:id="rId5"/>
    <p:sldId id="263" r:id="rId6"/>
    <p:sldId id="261" r:id="rId7"/>
  </p:sldIdLst>
  <p:sldSz cx="12192000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37FF"/>
    <a:srgbClr val="FF85FF"/>
    <a:srgbClr val="672F09"/>
    <a:srgbClr val="AA6CD9"/>
    <a:srgbClr val="9741D9"/>
    <a:srgbClr val="DABAF2"/>
    <a:srgbClr val="A848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65"/>
    <p:restoredTop sz="94719"/>
  </p:normalViewPr>
  <p:slideViewPr>
    <p:cSldViewPr snapToGrid="0" snapToObjects="1">
      <p:cViewPr varScale="1">
        <p:scale>
          <a:sx n="91" d="100"/>
          <a:sy n="91" d="100"/>
        </p:scale>
        <p:origin x="31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67462"/>
            <a:ext cx="10363200" cy="375991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72376"/>
            <a:ext cx="9144000" cy="260744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71CE-3C1B-8649-A972-7C93A74402A2}" type="datetimeFigureOut">
              <a:rPr lang="en-US" smtClean="0"/>
              <a:t>7/7/21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835F-60AA-0345-8B90-DC28989DE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54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71CE-3C1B-8649-A972-7C93A74402A2}" type="datetimeFigureOut">
              <a:rPr lang="en-US" smtClean="0"/>
              <a:t>7/7/21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835F-60AA-0345-8B90-DC28989DE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610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74987"/>
            <a:ext cx="2628900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74987"/>
            <a:ext cx="7734300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71CE-3C1B-8649-A972-7C93A74402A2}" type="datetimeFigureOut">
              <a:rPr lang="en-US" smtClean="0"/>
              <a:t>7/7/21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835F-60AA-0345-8B90-DC28989DE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55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71CE-3C1B-8649-A972-7C93A74402A2}" type="datetimeFigureOut">
              <a:rPr lang="en-US" smtClean="0"/>
              <a:t>7/7/21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835F-60AA-0345-8B90-DC28989DE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385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692444"/>
            <a:ext cx="10515600" cy="4492401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227345"/>
            <a:ext cx="10515600" cy="236244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71CE-3C1B-8649-A972-7C93A74402A2}" type="datetimeFigureOut">
              <a:rPr lang="en-US" smtClean="0"/>
              <a:t>7/7/21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835F-60AA-0345-8B90-DC28989DE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74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874937"/>
            <a:ext cx="5181600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874937"/>
            <a:ext cx="5181600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71CE-3C1B-8649-A972-7C93A74402A2}" type="datetimeFigureOut">
              <a:rPr lang="en-US" smtClean="0"/>
              <a:t>7/7/21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835F-60AA-0345-8B90-DC28989DE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98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4990"/>
            <a:ext cx="10515600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647443"/>
            <a:ext cx="5157787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944914"/>
            <a:ext cx="5157787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647443"/>
            <a:ext cx="5183188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944914"/>
            <a:ext cx="5183188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71CE-3C1B-8649-A972-7C93A74402A2}" type="datetimeFigureOut">
              <a:rPr lang="en-US" smtClean="0"/>
              <a:t>7/7/21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835F-60AA-0345-8B90-DC28989DE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61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71CE-3C1B-8649-A972-7C93A74402A2}" type="datetimeFigureOut">
              <a:rPr lang="en-US" smtClean="0"/>
              <a:t>7/7/21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835F-60AA-0345-8B90-DC28989DE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94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71CE-3C1B-8649-A972-7C93A74402A2}" type="datetimeFigureOut">
              <a:rPr lang="en-US" smtClean="0"/>
              <a:t>7/7/21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835F-60AA-0345-8B90-DC28989DE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115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54968"/>
            <a:ext cx="6172200" cy="767483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71CE-3C1B-8649-A972-7C93A74402A2}" type="datetimeFigureOut">
              <a:rPr lang="en-US" smtClean="0"/>
              <a:t>7/7/21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835F-60AA-0345-8B90-DC28989DE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28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554968"/>
            <a:ext cx="6172200" cy="767483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71CE-3C1B-8649-A972-7C93A74402A2}" type="datetimeFigureOut">
              <a:rPr lang="en-US" smtClean="0"/>
              <a:t>7/7/21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7835F-60AA-0345-8B90-DC28989DE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2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74990"/>
            <a:ext cx="1051560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874937"/>
            <a:ext cx="1051560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071CE-3C1B-8649-A972-7C93A74402A2}" type="datetimeFigureOut">
              <a:rPr lang="en-US" smtClean="0"/>
              <a:t>7/7/21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0009783"/>
            <a:ext cx="41148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7835F-60AA-0345-8B90-DC28989DE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22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7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26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44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" Type="http://schemas.openxmlformats.org/officeDocument/2006/relationships/image" Target="../media/image43.png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4" Type="http://schemas.openxmlformats.org/officeDocument/2006/relationships/image" Target="../media/image7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18" Type="http://schemas.openxmlformats.org/officeDocument/2006/relationships/image" Target="../media/image73.png"/><Relationship Id="rId3" Type="http://schemas.openxmlformats.org/officeDocument/2006/relationships/image" Target="../media/image7.png"/><Relationship Id="rId21" Type="http://schemas.openxmlformats.org/officeDocument/2006/relationships/image" Target="../media/image76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17" Type="http://schemas.openxmlformats.org/officeDocument/2006/relationships/image" Target="../media/image72.png"/><Relationship Id="rId2" Type="http://schemas.openxmlformats.org/officeDocument/2006/relationships/image" Target="../media/image58.png"/><Relationship Id="rId16" Type="http://schemas.openxmlformats.org/officeDocument/2006/relationships/image" Target="../media/image71.png"/><Relationship Id="rId20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24" Type="http://schemas.openxmlformats.org/officeDocument/2006/relationships/image" Target="../media/image79.png"/><Relationship Id="rId5" Type="http://schemas.openxmlformats.org/officeDocument/2006/relationships/image" Target="../media/image60.png"/><Relationship Id="rId15" Type="http://schemas.openxmlformats.org/officeDocument/2006/relationships/image" Target="../media/image70.png"/><Relationship Id="rId23" Type="http://schemas.openxmlformats.org/officeDocument/2006/relationships/image" Target="../media/image78.png"/><Relationship Id="rId10" Type="http://schemas.openxmlformats.org/officeDocument/2006/relationships/image" Target="../media/image65.png"/><Relationship Id="rId19" Type="http://schemas.openxmlformats.org/officeDocument/2006/relationships/image" Target="../media/image74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Relationship Id="rId22" Type="http://schemas.openxmlformats.org/officeDocument/2006/relationships/image" Target="../media/image7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18" Type="http://schemas.openxmlformats.org/officeDocument/2006/relationships/image" Target="../media/image80.png"/><Relationship Id="rId3" Type="http://schemas.openxmlformats.org/officeDocument/2006/relationships/image" Target="../media/image44.png"/><Relationship Id="rId21" Type="http://schemas.openxmlformats.org/officeDocument/2006/relationships/image" Target="../media/image8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" Type="http://schemas.openxmlformats.org/officeDocument/2006/relationships/image" Target="../media/image43.png"/><Relationship Id="rId16" Type="http://schemas.openxmlformats.org/officeDocument/2006/relationships/image" Target="../media/image56.png"/><Relationship Id="rId20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23" Type="http://schemas.openxmlformats.org/officeDocument/2006/relationships/image" Target="../media/image85.png"/><Relationship Id="rId10" Type="http://schemas.openxmlformats.org/officeDocument/2006/relationships/image" Target="../media/image50.png"/><Relationship Id="rId19" Type="http://schemas.openxmlformats.org/officeDocument/2006/relationships/image" Target="../media/image81.png"/><Relationship Id="rId4" Type="http://schemas.openxmlformats.org/officeDocument/2006/relationships/image" Target="../media/image7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Relationship Id="rId22" Type="http://schemas.openxmlformats.org/officeDocument/2006/relationships/image" Target="../media/image8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95.png"/><Relationship Id="rId5" Type="http://schemas.openxmlformats.org/officeDocument/2006/relationships/image" Target="../media/image89.png"/><Relationship Id="rId10" Type="http://schemas.openxmlformats.org/officeDocument/2006/relationships/image" Target="../media/image94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35705D2-C3F7-EB45-9F09-9F0A9285163D}"/>
                  </a:ext>
                </a:extLst>
              </p:cNvPr>
              <p:cNvSpPr/>
              <p:nvPr/>
            </p:nvSpPr>
            <p:spPr>
              <a:xfrm>
                <a:off x="2021452" y="1662970"/>
                <a:ext cx="432079" cy="4320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35705D2-C3F7-EB45-9F09-9F0A928516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1452" y="1662970"/>
                <a:ext cx="432079" cy="4320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5B218B8-988B-734C-B38A-E796BCF20E26}"/>
                  </a:ext>
                </a:extLst>
              </p:cNvPr>
              <p:cNvSpPr/>
              <p:nvPr/>
            </p:nvSpPr>
            <p:spPr>
              <a:xfrm>
                <a:off x="1588130" y="1662970"/>
                <a:ext cx="432079" cy="43207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5B218B8-988B-734C-B38A-E796BCF20E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130" y="1662970"/>
                <a:ext cx="432079" cy="4320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8E75A4C-83F6-A040-9483-4688CD2C6386}"/>
                  </a:ext>
                </a:extLst>
              </p:cNvPr>
              <p:cNvSpPr/>
              <p:nvPr/>
            </p:nvSpPr>
            <p:spPr>
              <a:xfrm>
                <a:off x="1152516" y="1662970"/>
                <a:ext cx="432079" cy="43207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8E75A4C-83F6-A040-9483-4688CD2C63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516" y="1662970"/>
                <a:ext cx="432079" cy="4320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6162DE4-A594-0C45-8BB5-FBE6F5E9DDE4}"/>
                  </a:ext>
                </a:extLst>
              </p:cNvPr>
              <p:cNvSpPr/>
              <p:nvPr/>
            </p:nvSpPr>
            <p:spPr>
              <a:xfrm>
                <a:off x="716902" y="1662970"/>
                <a:ext cx="432079" cy="43207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6162DE4-A594-0C45-8BB5-FBE6F5E9DD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02" y="1662970"/>
                <a:ext cx="432079" cy="4320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3C89A51-1472-9D49-A493-656D20220974}"/>
                  </a:ext>
                </a:extLst>
              </p:cNvPr>
              <p:cNvSpPr/>
              <p:nvPr/>
            </p:nvSpPr>
            <p:spPr>
              <a:xfrm>
                <a:off x="284825" y="1662970"/>
                <a:ext cx="432079" cy="43207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3C89A51-1472-9D49-A493-656D202209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825" y="1662970"/>
                <a:ext cx="432079" cy="4320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F491239-CFD2-8D45-9420-24B38E8B4140}"/>
              </a:ext>
            </a:extLst>
          </p:cNvPr>
          <p:cNvSpPr/>
          <p:nvPr/>
        </p:nvSpPr>
        <p:spPr>
          <a:xfrm>
            <a:off x="3398322" y="1436883"/>
            <a:ext cx="1663002" cy="8792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Autoregressive Generative Model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6253EFB-F388-AE4B-8878-E9C7BFC290B1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 flipV="1">
            <a:off x="2453530" y="1876499"/>
            <a:ext cx="944792" cy="251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DCDB183-BD96-CB48-AAF9-0D84A8D74D0D}"/>
              </a:ext>
            </a:extLst>
          </p:cNvPr>
          <p:cNvSpPr/>
          <p:nvPr/>
        </p:nvSpPr>
        <p:spPr>
          <a:xfrm>
            <a:off x="1884384" y="4005328"/>
            <a:ext cx="2044139" cy="879231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ANS</a:t>
            </a:r>
            <a:br>
              <a:rPr lang="en-US" dirty="0"/>
            </a:br>
            <a:r>
              <a:rPr lang="en-US" dirty="0"/>
              <a:t>Encoder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CD78D7-86E7-774E-A335-8FF2ED752C0D}"/>
              </a:ext>
            </a:extLst>
          </p:cNvPr>
          <p:cNvSpPr txBox="1"/>
          <p:nvPr/>
        </p:nvSpPr>
        <p:spPr>
          <a:xfrm>
            <a:off x="754562" y="1016638"/>
            <a:ext cx="1217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data</a:t>
            </a:r>
            <a:endParaRPr lang="en-US" b="1" dirty="0"/>
          </a:p>
          <a:p>
            <a:pPr algn="ctr"/>
            <a:r>
              <a:rPr lang="en-US" dirty="0"/>
              <a:t>(reversed)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F03C162-6268-874D-8B71-D528C8E72BF4}"/>
              </a:ext>
            </a:extLst>
          </p:cNvPr>
          <p:cNvSpPr/>
          <p:nvPr/>
        </p:nvSpPr>
        <p:spPr>
          <a:xfrm>
            <a:off x="3149626" y="2709255"/>
            <a:ext cx="432079" cy="4320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BF11A58-CB11-F246-9B2A-C25E684A8CC7}"/>
              </a:ext>
            </a:extLst>
          </p:cNvPr>
          <p:cNvSpPr/>
          <p:nvPr/>
        </p:nvSpPr>
        <p:spPr>
          <a:xfrm>
            <a:off x="3581705" y="2709254"/>
            <a:ext cx="432079" cy="432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455D8BB-7D3E-1A4F-B780-2B16827DA786}"/>
                  </a:ext>
                </a:extLst>
              </p:cNvPr>
              <p:cNvSpPr/>
              <p:nvPr/>
            </p:nvSpPr>
            <p:spPr>
              <a:xfrm>
                <a:off x="4013784" y="2709254"/>
                <a:ext cx="432079" cy="43207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455D8BB-7D3E-1A4F-B780-2B16827DA7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784" y="2709254"/>
                <a:ext cx="432079" cy="43207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CF344545-8156-6A43-9F35-23E259EAF7EB}"/>
              </a:ext>
            </a:extLst>
          </p:cNvPr>
          <p:cNvSpPr/>
          <p:nvPr/>
        </p:nvSpPr>
        <p:spPr>
          <a:xfrm>
            <a:off x="4445863" y="2709254"/>
            <a:ext cx="432079" cy="43207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ADEA16-5A42-964F-8061-5589998B5200}"/>
              </a:ext>
            </a:extLst>
          </p:cNvPr>
          <p:cNvSpPr/>
          <p:nvPr/>
        </p:nvSpPr>
        <p:spPr>
          <a:xfrm>
            <a:off x="4877942" y="2706557"/>
            <a:ext cx="420067" cy="43477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8FA42EB-B543-D64E-8458-C32F175CC4CA}"/>
              </a:ext>
            </a:extLst>
          </p:cNvPr>
          <p:cNvCxnSpPr>
            <a:stCxn id="14" idx="2"/>
            <a:endCxn id="34" idx="0"/>
          </p:cNvCxnSpPr>
          <p:nvPr/>
        </p:nvCxnSpPr>
        <p:spPr>
          <a:xfrm>
            <a:off x="4229823" y="2316113"/>
            <a:ext cx="0" cy="3931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02725BA-3072-7847-B018-4A6EA696066D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2906453" y="4884558"/>
            <a:ext cx="0" cy="3796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Gaussian Distribution Icons - Download Free Vector Icons | Noun Project">
            <a:extLst>
              <a:ext uri="{FF2B5EF4-FFF2-40B4-BE49-F238E27FC236}">
                <a16:creationId xmlns:a16="http://schemas.microsoft.com/office/drawing/2014/main" id="{8AAF479F-BE17-CB45-9E1D-F6107AFFF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929" y="2711937"/>
            <a:ext cx="427003" cy="42700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</p:pic>
      <p:pic>
        <p:nvPicPr>
          <p:cNvPr id="75" name="Picture 4" descr="Gaussian Distribution Icons - Download Free Vector Icons | Noun Project">
            <a:extLst>
              <a:ext uri="{FF2B5EF4-FFF2-40B4-BE49-F238E27FC236}">
                <a16:creationId xmlns:a16="http://schemas.microsoft.com/office/drawing/2014/main" id="{15942BEE-D8C3-FE48-87D5-E688E431E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189" y="2708719"/>
            <a:ext cx="430221" cy="4302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</p:pic>
      <p:pic>
        <p:nvPicPr>
          <p:cNvPr id="76" name="Picture 4" descr="Gaussian Distribution Icons - Download Free Vector Icons | Noun Project">
            <a:extLst>
              <a:ext uri="{FF2B5EF4-FFF2-40B4-BE49-F238E27FC236}">
                <a16:creationId xmlns:a16="http://schemas.microsoft.com/office/drawing/2014/main" id="{E7D50A58-349D-EE4C-ADE6-F6730170A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839" y="2709253"/>
            <a:ext cx="434776" cy="4347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</p:pic>
      <p:pic>
        <p:nvPicPr>
          <p:cNvPr id="77" name="Picture 4" descr="Gaussian Distribution Icons - Download Free Vector Icons | Noun Project">
            <a:extLst>
              <a:ext uri="{FF2B5EF4-FFF2-40B4-BE49-F238E27FC236}">
                <a16:creationId xmlns:a16="http://schemas.microsoft.com/office/drawing/2014/main" id="{1DEF04CA-1EDA-644C-9FA3-8FCEE6180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5918" y="2706557"/>
            <a:ext cx="425276" cy="440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cxnSp>
        <p:nvCxnSpPr>
          <p:cNvPr id="1036" name="Elbow Connector 1035">
            <a:extLst>
              <a:ext uri="{FF2B5EF4-FFF2-40B4-BE49-F238E27FC236}">
                <a16:creationId xmlns:a16="http://schemas.microsoft.com/office/drawing/2014/main" id="{1274E60E-FF44-D541-9FB3-40349BDB198F}"/>
              </a:ext>
            </a:extLst>
          </p:cNvPr>
          <p:cNvCxnSpPr>
            <a:cxnSpLocks/>
            <a:stCxn id="11" idx="2"/>
            <a:endCxn id="18" idx="0"/>
          </p:cNvCxnSpPr>
          <p:nvPr/>
        </p:nvCxnSpPr>
        <p:spPr>
          <a:xfrm rot="16200000" flipH="1">
            <a:off x="1182366" y="2281238"/>
            <a:ext cx="1910279" cy="1537898"/>
          </a:xfrm>
          <a:prstGeom prst="bentConnector3">
            <a:avLst>
              <a:gd name="adj1" fmla="val 77353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1BFE5989-3A28-5F49-A79F-EB9566F4902F}"/>
              </a:ext>
            </a:extLst>
          </p:cNvPr>
          <p:cNvCxnSpPr>
            <a:cxnSpLocks/>
            <a:stCxn id="34" idx="2"/>
            <a:endCxn id="18" idx="0"/>
          </p:cNvCxnSpPr>
          <p:nvPr/>
        </p:nvCxnSpPr>
        <p:spPr>
          <a:xfrm rot="5400000">
            <a:off x="3136142" y="2911644"/>
            <a:ext cx="863995" cy="132337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179BC67E-E457-F440-93BC-93F9F06DC5F3}"/>
                  </a:ext>
                </a:extLst>
              </p:cNvPr>
              <p:cNvSpPr/>
              <p:nvPr/>
            </p:nvSpPr>
            <p:spPr>
              <a:xfrm>
                <a:off x="3533114" y="5264215"/>
                <a:ext cx="432079" cy="43207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179BC67E-E457-F440-93BC-93F9F06DC5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114" y="5264215"/>
                <a:ext cx="432079" cy="43207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4EF67EF3-9CE9-964D-B094-942204E4CF00}"/>
                  </a:ext>
                </a:extLst>
              </p:cNvPr>
              <p:cNvSpPr/>
              <p:nvPr/>
            </p:nvSpPr>
            <p:spPr>
              <a:xfrm>
                <a:off x="3101037" y="5264215"/>
                <a:ext cx="432079" cy="43207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4EF67EF3-9CE9-964D-B094-942204E4CF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037" y="5264215"/>
                <a:ext cx="432079" cy="43207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A670CA5C-DA07-164D-97BD-B1D706284689}"/>
                  </a:ext>
                </a:extLst>
              </p:cNvPr>
              <p:cNvSpPr/>
              <p:nvPr/>
            </p:nvSpPr>
            <p:spPr>
              <a:xfrm>
                <a:off x="2690414" y="5264215"/>
                <a:ext cx="432079" cy="43207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A670CA5C-DA07-164D-97BD-B1D7062846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0414" y="5264215"/>
                <a:ext cx="432079" cy="43207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3876A0DC-C5F8-4B49-842F-477F4467002F}"/>
                  </a:ext>
                </a:extLst>
              </p:cNvPr>
              <p:cNvSpPr/>
              <p:nvPr/>
            </p:nvSpPr>
            <p:spPr>
              <a:xfrm>
                <a:off x="2258337" y="5264215"/>
                <a:ext cx="432079" cy="43207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3876A0DC-C5F8-4B49-842F-477F446700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337" y="5264215"/>
                <a:ext cx="432079" cy="432079"/>
              </a:xfrm>
              <a:prstGeom prst="rect">
                <a:avLst/>
              </a:prstGeom>
              <a:blipFill>
                <a:blip r:embed="rId12"/>
                <a:stretch>
                  <a:fillRect l="-55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B7AA82A7-4351-D944-9BAC-F1EE23D23376}"/>
                  </a:ext>
                </a:extLst>
              </p:cNvPr>
              <p:cNvSpPr/>
              <p:nvPr/>
            </p:nvSpPr>
            <p:spPr>
              <a:xfrm>
                <a:off x="1826258" y="5264215"/>
                <a:ext cx="432079" cy="432079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B7AA82A7-4351-D944-9BAC-F1EE23D233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6258" y="5264215"/>
                <a:ext cx="432079" cy="432079"/>
              </a:xfrm>
              <a:prstGeom prst="rect">
                <a:avLst/>
              </a:prstGeom>
              <a:blipFill>
                <a:blip r:embed="rId13"/>
                <a:stretch>
                  <a:fillRect l="-8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5A9841D-FA62-C84C-AB11-47D5B13C4AC0}"/>
              </a:ext>
            </a:extLst>
          </p:cNvPr>
          <p:cNvCxnSpPr>
            <a:cxnSpLocks/>
          </p:cNvCxnSpPr>
          <p:nvPr/>
        </p:nvCxnSpPr>
        <p:spPr>
          <a:xfrm flipH="1">
            <a:off x="7324761" y="2134286"/>
            <a:ext cx="1" cy="5722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0B5DA93B-FD2D-534E-8054-A4E3C388A1C8}"/>
              </a:ext>
            </a:extLst>
          </p:cNvPr>
          <p:cNvSpPr/>
          <p:nvPr/>
        </p:nvSpPr>
        <p:spPr>
          <a:xfrm>
            <a:off x="6856410" y="2699324"/>
            <a:ext cx="2044139" cy="879231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ANS</a:t>
            </a:r>
            <a:br>
              <a:rPr lang="en-US" dirty="0"/>
            </a:br>
            <a:r>
              <a:rPr lang="en-US" dirty="0"/>
              <a:t>Decoder</a:t>
            </a:r>
          </a:p>
        </p:txBody>
      </p:sp>
      <p:sp>
        <p:nvSpPr>
          <p:cNvPr id="124" name="Rounded Rectangle 123">
            <a:extLst>
              <a:ext uri="{FF2B5EF4-FFF2-40B4-BE49-F238E27FC236}">
                <a16:creationId xmlns:a16="http://schemas.microsoft.com/office/drawing/2014/main" id="{CD07FA35-7CC4-5649-BF7F-ED102CFA561D}"/>
              </a:ext>
            </a:extLst>
          </p:cNvPr>
          <p:cNvSpPr/>
          <p:nvPr/>
        </p:nvSpPr>
        <p:spPr>
          <a:xfrm>
            <a:off x="6921699" y="4471662"/>
            <a:ext cx="1913559" cy="7102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Autoregressive Generative Model</a:t>
            </a:r>
          </a:p>
        </p:txBody>
      </p:sp>
      <p:cxnSp>
        <p:nvCxnSpPr>
          <p:cNvPr id="126" name="Elbow Connector 125">
            <a:extLst>
              <a:ext uri="{FF2B5EF4-FFF2-40B4-BE49-F238E27FC236}">
                <a16:creationId xmlns:a16="http://schemas.microsoft.com/office/drawing/2014/main" id="{46AE30A8-18A5-5E4D-A51E-06381FB70FA5}"/>
              </a:ext>
            </a:extLst>
          </p:cNvPr>
          <p:cNvCxnSpPr>
            <a:cxnSpLocks/>
            <a:stCxn id="124" idx="1"/>
            <a:endCxn id="123" idx="1"/>
          </p:cNvCxnSpPr>
          <p:nvPr/>
        </p:nvCxnSpPr>
        <p:spPr>
          <a:xfrm rot="10800000">
            <a:off x="6856411" y="3138940"/>
            <a:ext cx="65289" cy="1687872"/>
          </a:xfrm>
          <a:prstGeom prst="bentConnector3">
            <a:avLst>
              <a:gd name="adj1" fmla="val 450136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9" name="TextBox 1058">
                <a:extLst>
                  <a:ext uri="{FF2B5EF4-FFF2-40B4-BE49-F238E27FC236}">
                    <a16:creationId xmlns:a16="http://schemas.microsoft.com/office/drawing/2014/main" id="{1FC3F6DD-E1FA-C54F-B0B4-CA43DD0973B1}"/>
                  </a:ext>
                </a:extLst>
              </p:cNvPr>
              <p:cNvSpPr txBox="1"/>
              <p:nvPr/>
            </p:nvSpPr>
            <p:spPr>
              <a:xfrm>
                <a:off x="9087404" y="3872726"/>
                <a:ext cx="63889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1..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9" name="TextBox 1058">
                <a:extLst>
                  <a:ext uri="{FF2B5EF4-FFF2-40B4-BE49-F238E27FC236}">
                    <a16:creationId xmlns:a16="http://schemas.microsoft.com/office/drawing/2014/main" id="{1FC3F6DD-E1FA-C54F-B0B4-CA43DD097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7404" y="3872726"/>
                <a:ext cx="638893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2" name="Elbow Connector 1061">
            <a:extLst>
              <a:ext uri="{FF2B5EF4-FFF2-40B4-BE49-F238E27FC236}">
                <a16:creationId xmlns:a16="http://schemas.microsoft.com/office/drawing/2014/main" id="{EBEE7A80-E94B-E24B-9F2B-516AC16583EA}"/>
              </a:ext>
            </a:extLst>
          </p:cNvPr>
          <p:cNvCxnSpPr>
            <a:cxnSpLocks/>
            <a:stCxn id="123" idx="3"/>
            <a:endCxn id="124" idx="3"/>
          </p:cNvCxnSpPr>
          <p:nvPr/>
        </p:nvCxnSpPr>
        <p:spPr>
          <a:xfrm flipH="1">
            <a:off x="8835258" y="3138940"/>
            <a:ext cx="65291" cy="1687872"/>
          </a:xfrm>
          <a:prstGeom prst="bentConnector3">
            <a:avLst>
              <a:gd name="adj1" fmla="val -350125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95672629-8281-7145-8DD3-FEE180462674}"/>
                  </a:ext>
                </a:extLst>
              </p:cNvPr>
              <p:cNvSpPr txBox="1"/>
              <p:nvPr/>
            </p:nvSpPr>
            <p:spPr>
              <a:xfrm>
                <a:off x="4410080" y="2325321"/>
                <a:ext cx="7112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95672629-8281-7145-8DD3-FEE180462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080" y="2325321"/>
                <a:ext cx="711285" cy="369332"/>
              </a:xfrm>
              <a:prstGeom prst="rect">
                <a:avLst/>
              </a:prstGeom>
              <a:blipFill>
                <a:blip r:embed="rId15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FCFDF9A1-D5A3-E442-8C4A-8099A364FFDA}"/>
                  </a:ext>
                </a:extLst>
              </p:cNvPr>
              <p:cNvSpPr txBox="1"/>
              <p:nvPr/>
            </p:nvSpPr>
            <p:spPr>
              <a:xfrm>
                <a:off x="5729317" y="3903504"/>
                <a:ext cx="7740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FCFDF9A1-D5A3-E442-8C4A-8099A364F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9317" y="3903504"/>
                <a:ext cx="774058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501B9BC8-48DD-C642-895A-BB88339402C4}"/>
              </a:ext>
            </a:extLst>
          </p:cNvPr>
          <p:cNvCxnSpPr>
            <a:cxnSpLocks/>
            <a:stCxn id="123" idx="3"/>
            <a:endCxn id="164" idx="1"/>
          </p:cNvCxnSpPr>
          <p:nvPr/>
        </p:nvCxnSpPr>
        <p:spPr>
          <a:xfrm>
            <a:off x="8900549" y="3138940"/>
            <a:ext cx="514815" cy="58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6BD5C013-6F13-E64B-AC53-06F6AC79E5F0}"/>
                  </a:ext>
                </a:extLst>
              </p:cNvPr>
              <p:cNvSpPr/>
              <p:nvPr/>
            </p:nvSpPr>
            <p:spPr>
              <a:xfrm>
                <a:off x="9415364" y="2928790"/>
                <a:ext cx="432079" cy="4320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6BD5C013-6F13-E64B-AC53-06F6AC79E5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5364" y="2928790"/>
                <a:ext cx="432079" cy="43207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4674CE62-2BB5-F04C-AC98-A1BADD1AC762}"/>
                  </a:ext>
                </a:extLst>
              </p:cNvPr>
              <p:cNvSpPr/>
              <p:nvPr/>
            </p:nvSpPr>
            <p:spPr>
              <a:xfrm>
                <a:off x="9850094" y="2928788"/>
                <a:ext cx="432079" cy="43207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4674CE62-2BB5-F04C-AC98-A1BADD1AC7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0094" y="2928788"/>
                <a:ext cx="432079" cy="43207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0B5FEB51-FEAE-044B-8FC6-45850837C9E3}"/>
                  </a:ext>
                </a:extLst>
              </p:cNvPr>
              <p:cNvSpPr/>
              <p:nvPr/>
            </p:nvSpPr>
            <p:spPr>
              <a:xfrm>
                <a:off x="10284825" y="2928790"/>
                <a:ext cx="432079" cy="43207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0B5FEB51-FEAE-044B-8FC6-45850837C9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4825" y="2928790"/>
                <a:ext cx="432079" cy="43207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D6354C2E-AA47-4941-BB50-936451D05FB4}"/>
                  </a:ext>
                </a:extLst>
              </p:cNvPr>
              <p:cNvSpPr/>
              <p:nvPr/>
            </p:nvSpPr>
            <p:spPr>
              <a:xfrm>
                <a:off x="10718671" y="2928789"/>
                <a:ext cx="432079" cy="43207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D6354C2E-AA47-4941-BB50-936451D05F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8671" y="2928789"/>
                <a:ext cx="432079" cy="43207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0FD863D1-6D53-A24B-BF8D-A0E4497CB3FE}"/>
                  </a:ext>
                </a:extLst>
              </p:cNvPr>
              <p:cNvSpPr/>
              <p:nvPr/>
            </p:nvSpPr>
            <p:spPr>
              <a:xfrm>
                <a:off x="11152518" y="2928789"/>
                <a:ext cx="432079" cy="43207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0FD863D1-6D53-A24B-BF8D-A0E4497CB3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2518" y="2928789"/>
                <a:ext cx="432079" cy="43207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TextBox 173">
            <a:extLst>
              <a:ext uri="{FF2B5EF4-FFF2-40B4-BE49-F238E27FC236}">
                <a16:creationId xmlns:a16="http://schemas.microsoft.com/office/drawing/2014/main" id="{3D6A6A1D-0571-984E-BC3C-CC5A878AC041}"/>
              </a:ext>
            </a:extLst>
          </p:cNvPr>
          <p:cNvSpPr txBox="1"/>
          <p:nvPr/>
        </p:nvSpPr>
        <p:spPr>
          <a:xfrm>
            <a:off x="2023507" y="5774115"/>
            <a:ext cx="1813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Compressed data</a:t>
            </a:r>
          </a:p>
        </p:txBody>
      </p:sp>
      <p:pic>
        <p:nvPicPr>
          <p:cNvPr id="125" name="Picture 4" descr="Gaussian Distribution Icons - Download Free Vector Icons | Noun Project">
            <a:extLst>
              <a:ext uri="{FF2B5EF4-FFF2-40B4-BE49-F238E27FC236}">
                <a16:creationId xmlns:a16="http://schemas.microsoft.com/office/drawing/2014/main" id="{1502A803-EB98-604F-B049-B51C33A41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331" y="3888844"/>
            <a:ext cx="434776" cy="43477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5873D6EF-5963-A843-A532-221545EBFF13}"/>
                  </a:ext>
                </a:extLst>
              </p:cNvPr>
              <p:cNvSpPr/>
              <p:nvPr/>
            </p:nvSpPr>
            <p:spPr>
              <a:xfrm>
                <a:off x="7080333" y="1660461"/>
                <a:ext cx="432079" cy="43207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5873D6EF-5963-A843-A532-221545EBFF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0333" y="1660461"/>
                <a:ext cx="432079" cy="43207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34A67336-7D95-3443-A569-9315193BF7FD}"/>
                  </a:ext>
                </a:extLst>
              </p:cNvPr>
              <p:cNvSpPr/>
              <p:nvPr/>
            </p:nvSpPr>
            <p:spPr>
              <a:xfrm>
                <a:off x="7512412" y="1660460"/>
                <a:ext cx="432079" cy="43207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34A67336-7D95-3443-A569-9315193BF7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2412" y="1660460"/>
                <a:ext cx="432079" cy="43207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BD86B8FB-8B4C-5C4A-838A-7787BA0E71D1}"/>
                  </a:ext>
                </a:extLst>
              </p:cNvPr>
              <p:cNvSpPr/>
              <p:nvPr/>
            </p:nvSpPr>
            <p:spPr>
              <a:xfrm>
                <a:off x="7953371" y="1660463"/>
                <a:ext cx="432079" cy="43207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BD86B8FB-8B4C-5C4A-838A-7787BA0E71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3371" y="1660463"/>
                <a:ext cx="432079" cy="432079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CAAB5FE1-4FFA-A842-9559-E2D829CC3747}"/>
                  </a:ext>
                </a:extLst>
              </p:cNvPr>
              <p:cNvSpPr/>
              <p:nvPr/>
            </p:nvSpPr>
            <p:spPr>
              <a:xfrm>
                <a:off x="8394242" y="1659980"/>
                <a:ext cx="432079" cy="43207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CAAB5FE1-4FFA-A842-9559-E2D829CC37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242" y="1659980"/>
                <a:ext cx="432079" cy="432079"/>
              </a:xfrm>
              <a:prstGeom prst="rect">
                <a:avLst/>
              </a:prstGeom>
              <a:blipFill>
                <a:blip r:embed="rId25"/>
                <a:stretch>
                  <a:fillRect l="-55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9479F246-F63F-044D-8E04-1D76076FC8D5}"/>
                  </a:ext>
                </a:extLst>
              </p:cNvPr>
              <p:cNvSpPr/>
              <p:nvPr/>
            </p:nvSpPr>
            <p:spPr>
              <a:xfrm>
                <a:off x="8826321" y="1660459"/>
                <a:ext cx="432079" cy="432079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9479F246-F63F-044D-8E04-1D76076FC8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6321" y="1660459"/>
                <a:ext cx="432079" cy="432079"/>
              </a:xfrm>
              <a:prstGeom prst="rect">
                <a:avLst/>
              </a:prstGeom>
              <a:blipFill>
                <a:blip r:embed="rId26"/>
                <a:stretch>
                  <a:fillRect l="-55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0" name="TextBox 189">
            <a:extLst>
              <a:ext uri="{FF2B5EF4-FFF2-40B4-BE49-F238E27FC236}">
                <a16:creationId xmlns:a16="http://schemas.microsoft.com/office/drawing/2014/main" id="{191E2DA0-0967-7A4A-B6EC-7B4053EF18BB}"/>
              </a:ext>
            </a:extLst>
          </p:cNvPr>
          <p:cNvSpPr txBox="1"/>
          <p:nvPr/>
        </p:nvSpPr>
        <p:spPr>
          <a:xfrm>
            <a:off x="7218558" y="1252217"/>
            <a:ext cx="1813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Compressed data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3DE98343-57A6-9349-873F-9BFD007C315F}"/>
              </a:ext>
            </a:extLst>
          </p:cNvPr>
          <p:cNvSpPr txBox="1"/>
          <p:nvPr/>
        </p:nvSpPr>
        <p:spPr>
          <a:xfrm>
            <a:off x="9808271" y="2514658"/>
            <a:ext cx="1385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Original data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ED633C1-419A-2B4A-84EB-5EB9F3B5F79C}"/>
              </a:ext>
            </a:extLst>
          </p:cNvPr>
          <p:cNvCxnSpPr/>
          <p:nvPr/>
        </p:nvCxnSpPr>
        <p:spPr>
          <a:xfrm>
            <a:off x="5524035" y="615820"/>
            <a:ext cx="0" cy="590627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643A1D4-9FCD-7240-843F-019799885984}"/>
              </a:ext>
            </a:extLst>
          </p:cNvPr>
          <p:cNvSpPr txBox="1"/>
          <p:nvPr/>
        </p:nvSpPr>
        <p:spPr>
          <a:xfrm>
            <a:off x="2013088" y="146991"/>
            <a:ext cx="1802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Encoding</a:t>
            </a:r>
            <a:endParaRPr lang="en-US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D75BD9BF-EDD2-7C41-BA35-AA707FA899F5}"/>
              </a:ext>
            </a:extLst>
          </p:cNvPr>
          <p:cNvSpPr txBox="1"/>
          <p:nvPr/>
        </p:nvSpPr>
        <p:spPr>
          <a:xfrm>
            <a:off x="7609620" y="146991"/>
            <a:ext cx="18293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Decoding</a:t>
            </a:r>
            <a:endParaRPr lang="en-US" b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4825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F491239-CFD2-8D45-9420-24B38E8B4140}"/>
              </a:ext>
            </a:extLst>
          </p:cNvPr>
          <p:cNvSpPr/>
          <p:nvPr/>
        </p:nvSpPr>
        <p:spPr>
          <a:xfrm>
            <a:off x="5641552" y="3673748"/>
            <a:ext cx="1663002" cy="8792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Latent Variable Model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DCDB183-BD96-CB48-AAF9-0D84A8D74D0D}"/>
              </a:ext>
            </a:extLst>
          </p:cNvPr>
          <p:cNvSpPr/>
          <p:nvPr/>
        </p:nvSpPr>
        <p:spPr>
          <a:xfrm>
            <a:off x="4640801" y="6426639"/>
            <a:ext cx="2044139" cy="879231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ANS</a:t>
            </a:r>
            <a:br>
              <a:rPr lang="en-US" dirty="0"/>
            </a:br>
            <a:r>
              <a:rPr lang="en-US" dirty="0"/>
              <a:t>Encoder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CD78D7-86E7-774E-A335-8FF2ED752C0D}"/>
              </a:ext>
            </a:extLst>
          </p:cNvPr>
          <p:cNvSpPr txBox="1"/>
          <p:nvPr/>
        </p:nvSpPr>
        <p:spPr>
          <a:xfrm>
            <a:off x="298193" y="4368311"/>
            <a:ext cx="1152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data</a:t>
            </a:r>
            <a:endParaRPr lang="en-US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F03C162-6268-874D-8B71-D528C8E72BF4}"/>
              </a:ext>
            </a:extLst>
          </p:cNvPr>
          <p:cNvSpPr/>
          <p:nvPr/>
        </p:nvSpPr>
        <p:spPr>
          <a:xfrm>
            <a:off x="5392856" y="5130566"/>
            <a:ext cx="432079" cy="4320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BF11A58-CB11-F246-9B2A-C25E684A8CC7}"/>
              </a:ext>
            </a:extLst>
          </p:cNvPr>
          <p:cNvSpPr/>
          <p:nvPr/>
        </p:nvSpPr>
        <p:spPr>
          <a:xfrm>
            <a:off x="5824935" y="5130565"/>
            <a:ext cx="432079" cy="432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455D8BB-7D3E-1A4F-B780-2B16827DA786}"/>
                  </a:ext>
                </a:extLst>
              </p:cNvPr>
              <p:cNvSpPr/>
              <p:nvPr/>
            </p:nvSpPr>
            <p:spPr>
              <a:xfrm>
                <a:off x="6257014" y="5130565"/>
                <a:ext cx="432079" cy="43207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455D8BB-7D3E-1A4F-B780-2B16827DA7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7014" y="5130565"/>
                <a:ext cx="432079" cy="4320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CF344545-8156-6A43-9F35-23E259EAF7EB}"/>
              </a:ext>
            </a:extLst>
          </p:cNvPr>
          <p:cNvSpPr/>
          <p:nvPr/>
        </p:nvSpPr>
        <p:spPr>
          <a:xfrm>
            <a:off x="6689093" y="5130565"/>
            <a:ext cx="432079" cy="43207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8FA42EB-B543-D64E-8458-C32F175CC4CA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>
            <a:off x="6473053" y="4552979"/>
            <a:ext cx="1" cy="5775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02725BA-3072-7847-B018-4A6EA696066D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5662870" y="7305869"/>
            <a:ext cx="0" cy="3796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Gaussian Distribution Icons - Download Free Vector Icons | Noun Project">
            <a:extLst>
              <a:ext uri="{FF2B5EF4-FFF2-40B4-BE49-F238E27FC236}">
                <a16:creationId xmlns:a16="http://schemas.microsoft.com/office/drawing/2014/main" id="{8AAF479F-BE17-CB45-9E1D-F6107AFFF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159" y="5133248"/>
            <a:ext cx="427003" cy="42700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</p:pic>
      <p:pic>
        <p:nvPicPr>
          <p:cNvPr id="75" name="Picture 4" descr="Gaussian Distribution Icons - Download Free Vector Icons | Noun Project">
            <a:extLst>
              <a:ext uri="{FF2B5EF4-FFF2-40B4-BE49-F238E27FC236}">
                <a16:creationId xmlns:a16="http://schemas.microsoft.com/office/drawing/2014/main" id="{15942BEE-D8C3-FE48-87D5-E688E431E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419" y="5130030"/>
            <a:ext cx="430221" cy="4302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</p:pic>
      <p:pic>
        <p:nvPicPr>
          <p:cNvPr id="76" name="Picture 4" descr="Gaussian Distribution Icons - Download Free Vector Icons | Noun Project">
            <a:extLst>
              <a:ext uri="{FF2B5EF4-FFF2-40B4-BE49-F238E27FC236}">
                <a16:creationId xmlns:a16="http://schemas.microsoft.com/office/drawing/2014/main" id="{E7D50A58-349D-EE4C-ADE6-F6730170A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069" y="5130564"/>
            <a:ext cx="434776" cy="4347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</p:pic>
      <p:pic>
        <p:nvPicPr>
          <p:cNvPr id="77" name="Picture 4" descr="Gaussian Distribution Icons - Download Free Vector Icons | Noun Project">
            <a:extLst>
              <a:ext uri="{FF2B5EF4-FFF2-40B4-BE49-F238E27FC236}">
                <a16:creationId xmlns:a16="http://schemas.microsoft.com/office/drawing/2014/main" id="{1DEF04CA-1EDA-644C-9FA3-8FCEE6180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148" y="5127868"/>
            <a:ext cx="425276" cy="440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cxnSp>
        <p:nvCxnSpPr>
          <p:cNvPr id="1036" name="Elbow Connector 1035">
            <a:extLst>
              <a:ext uri="{FF2B5EF4-FFF2-40B4-BE49-F238E27FC236}">
                <a16:creationId xmlns:a16="http://schemas.microsoft.com/office/drawing/2014/main" id="{1274E60E-FF44-D541-9FB3-40349BDB198F}"/>
              </a:ext>
            </a:extLst>
          </p:cNvPr>
          <p:cNvCxnSpPr>
            <a:cxnSpLocks/>
            <a:stCxn id="92" idx="2"/>
            <a:endCxn id="18" idx="0"/>
          </p:cNvCxnSpPr>
          <p:nvPr/>
        </p:nvCxnSpPr>
        <p:spPr>
          <a:xfrm rot="16200000" flipH="1">
            <a:off x="3278378" y="4042146"/>
            <a:ext cx="1657620" cy="3111366"/>
          </a:xfrm>
          <a:prstGeom prst="bentConnector3">
            <a:avLst>
              <a:gd name="adj1" fmla="val 73642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1BFE5989-3A28-5F49-A79F-EB9566F4902F}"/>
              </a:ext>
            </a:extLst>
          </p:cNvPr>
          <p:cNvCxnSpPr>
            <a:cxnSpLocks/>
            <a:stCxn id="34" idx="2"/>
            <a:endCxn id="18" idx="0"/>
          </p:cNvCxnSpPr>
          <p:nvPr/>
        </p:nvCxnSpPr>
        <p:spPr>
          <a:xfrm rot="5400000">
            <a:off x="5635966" y="5589550"/>
            <a:ext cx="863995" cy="810183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179BC67E-E457-F440-93BC-93F9F06DC5F3}"/>
                  </a:ext>
                </a:extLst>
              </p:cNvPr>
              <p:cNvSpPr/>
              <p:nvPr/>
            </p:nvSpPr>
            <p:spPr>
              <a:xfrm>
                <a:off x="4573793" y="7685524"/>
                <a:ext cx="432079" cy="43207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179BC67E-E457-F440-93BC-93F9F06DC5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793" y="7685524"/>
                <a:ext cx="432079" cy="4320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4EF67EF3-9CE9-964D-B094-942204E4CF00}"/>
                  </a:ext>
                </a:extLst>
              </p:cNvPr>
              <p:cNvSpPr/>
              <p:nvPr/>
            </p:nvSpPr>
            <p:spPr>
              <a:xfrm>
                <a:off x="5005872" y="7685523"/>
                <a:ext cx="432079" cy="43207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4EF67EF3-9CE9-964D-B094-942204E4CF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872" y="7685523"/>
                <a:ext cx="432079" cy="4320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A670CA5C-DA07-164D-97BD-B1D706284689}"/>
                  </a:ext>
                </a:extLst>
              </p:cNvPr>
              <p:cNvSpPr/>
              <p:nvPr/>
            </p:nvSpPr>
            <p:spPr>
              <a:xfrm>
                <a:off x="5446831" y="7685526"/>
                <a:ext cx="432079" cy="43207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A670CA5C-DA07-164D-97BD-B1D7062846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831" y="7685526"/>
                <a:ext cx="432079" cy="4320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3876A0DC-C5F8-4B49-842F-477F4467002F}"/>
                  </a:ext>
                </a:extLst>
              </p:cNvPr>
              <p:cNvSpPr/>
              <p:nvPr/>
            </p:nvSpPr>
            <p:spPr>
              <a:xfrm>
                <a:off x="5887702" y="7685043"/>
                <a:ext cx="432079" cy="43207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3876A0DC-C5F8-4B49-842F-477F446700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7702" y="7685043"/>
                <a:ext cx="432079" cy="432079"/>
              </a:xfrm>
              <a:prstGeom prst="rect">
                <a:avLst/>
              </a:prstGeom>
              <a:blipFill>
                <a:blip r:embed="rId7"/>
                <a:stretch>
                  <a:fillRect l="-55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B7AA82A7-4351-D944-9BAC-F1EE23D23376}"/>
                  </a:ext>
                </a:extLst>
              </p:cNvPr>
              <p:cNvSpPr/>
              <p:nvPr/>
            </p:nvSpPr>
            <p:spPr>
              <a:xfrm>
                <a:off x="6319781" y="7685522"/>
                <a:ext cx="432079" cy="432079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B7AA82A7-4351-D944-9BAC-F1EE23D233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781" y="7685522"/>
                <a:ext cx="432079" cy="432079"/>
              </a:xfrm>
              <a:prstGeom prst="rect">
                <a:avLst/>
              </a:prstGeom>
              <a:blipFill>
                <a:blip r:embed="rId8"/>
                <a:stretch>
                  <a:fillRect l="-8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95672629-8281-7145-8DD3-FEE180462674}"/>
                  </a:ext>
                </a:extLst>
              </p:cNvPr>
              <p:cNvSpPr txBox="1"/>
              <p:nvPr/>
            </p:nvSpPr>
            <p:spPr>
              <a:xfrm>
                <a:off x="6503174" y="4657106"/>
                <a:ext cx="708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95672629-8281-7145-8DD3-FEE180462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3174" y="4657106"/>
                <a:ext cx="708656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82089617-A9E6-5C46-B379-570C787C6310}"/>
                  </a:ext>
                </a:extLst>
              </p:cNvPr>
              <p:cNvSpPr/>
              <p:nvPr/>
            </p:nvSpPr>
            <p:spPr>
              <a:xfrm>
                <a:off x="6260091" y="2572169"/>
                <a:ext cx="432079" cy="432079"/>
              </a:xfrm>
              <a:prstGeom prst="rect">
                <a:avLst/>
              </a:prstGeom>
              <a:solidFill>
                <a:srgbClr val="9741D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82089617-A9E6-5C46-B379-570C787C63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0091" y="2572169"/>
                <a:ext cx="432079" cy="43207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ounded Rectangle 61">
                <a:extLst>
                  <a:ext uri="{FF2B5EF4-FFF2-40B4-BE49-F238E27FC236}">
                    <a16:creationId xmlns:a16="http://schemas.microsoft.com/office/drawing/2014/main" id="{8732F512-A456-3D4D-9C4E-504E6722421A}"/>
                  </a:ext>
                </a:extLst>
              </p:cNvPr>
              <p:cNvSpPr/>
              <p:nvPr/>
            </p:nvSpPr>
            <p:spPr>
              <a:xfrm>
                <a:off x="3089768" y="2356914"/>
                <a:ext cx="1663002" cy="879231"/>
              </a:xfrm>
              <a:prstGeom prst="roundRect">
                <a:avLst/>
              </a:prstGeom>
              <a:solidFill>
                <a:srgbClr val="AA6CD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Posterior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2" name="Rounded Rectangle 61">
                <a:extLst>
                  <a:ext uri="{FF2B5EF4-FFF2-40B4-BE49-F238E27FC236}">
                    <a16:creationId xmlns:a16="http://schemas.microsoft.com/office/drawing/2014/main" id="{8732F512-A456-3D4D-9C4E-504E672242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768" y="2356914"/>
                <a:ext cx="1663002" cy="879231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39E26AE-8696-0F40-9C8F-656DA08D2FFB}"/>
              </a:ext>
            </a:extLst>
          </p:cNvPr>
          <p:cNvCxnSpPr>
            <a:cxnSpLocks/>
            <a:stCxn id="62" idx="3"/>
            <a:endCxn id="57" idx="1"/>
          </p:cNvCxnSpPr>
          <p:nvPr/>
        </p:nvCxnSpPr>
        <p:spPr>
          <a:xfrm flipV="1">
            <a:off x="4752770" y="2788209"/>
            <a:ext cx="1507321" cy="83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618FAA4-62F0-0346-A907-4308EB5E6368}"/>
              </a:ext>
            </a:extLst>
          </p:cNvPr>
          <p:cNvCxnSpPr>
            <a:cxnSpLocks/>
            <a:stCxn id="57" idx="2"/>
            <a:endCxn id="14" idx="0"/>
          </p:cNvCxnSpPr>
          <p:nvPr/>
        </p:nvCxnSpPr>
        <p:spPr>
          <a:xfrm flipH="1">
            <a:off x="6473053" y="3004248"/>
            <a:ext cx="3078" cy="6695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4AE6A0DD-A38F-2349-8725-584AFCD8901E}"/>
              </a:ext>
            </a:extLst>
          </p:cNvPr>
          <p:cNvSpPr/>
          <p:nvPr/>
        </p:nvSpPr>
        <p:spPr>
          <a:xfrm>
            <a:off x="7196026" y="6426638"/>
            <a:ext cx="2044139" cy="879231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ANS</a:t>
            </a:r>
            <a:br>
              <a:rPr lang="en-US" dirty="0"/>
            </a:br>
            <a:r>
              <a:rPr lang="en-US" dirty="0"/>
              <a:t>Encoder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FA39839F-4049-B041-AC2E-C8FCBA851510}"/>
              </a:ext>
            </a:extLst>
          </p:cNvPr>
          <p:cNvCxnSpPr>
            <a:cxnSpLocks/>
            <a:stCxn id="57" idx="3"/>
            <a:endCxn id="78" idx="0"/>
          </p:cNvCxnSpPr>
          <p:nvPr/>
        </p:nvCxnSpPr>
        <p:spPr>
          <a:xfrm>
            <a:off x="6692170" y="2788209"/>
            <a:ext cx="1525926" cy="3638429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ADC12A00-7BC9-CB49-A428-BEBFF3598FAD}"/>
                  </a:ext>
                </a:extLst>
              </p:cNvPr>
              <p:cNvSpPr/>
              <p:nvPr/>
            </p:nvSpPr>
            <p:spPr>
              <a:xfrm>
                <a:off x="7582072" y="7685525"/>
                <a:ext cx="1274522" cy="432079"/>
              </a:xfrm>
              <a:prstGeom prst="rect">
                <a:avLst/>
              </a:prstGeom>
              <a:solidFill>
                <a:srgbClr val="672F0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ADC12A00-7BC9-CB49-A428-BEBFF3598F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2072" y="7685525"/>
                <a:ext cx="1274522" cy="43207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BD20C027-7747-8F45-BA29-6DE4908C0F6F}"/>
                  </a:ext>
                </a:extLst>
              </p:cNvPr>
              <p:cNvSpPr/>
              <p:nvPr/>
            </p:nvSpPr>
            <p:spPr>
              <a:xfrm>
                <a:off x="1466004" y="4336940"/>
                <a:ext cx="432079" cy="4320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BD20C027-7747-8F45-BA29-6DE4908C0F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004" y="4336940"/>
                <a:ext cx="432079" cy="43207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D99974AA-20F4-4043-A3A2-56E801417399}"/>
                  </a:ext>
                </a:extLst>
              </p:cNvPr>
              <p:cNvSpPr/>
              <p:nvPr/>
            </p:nvSpPr>
            <p:spPr>
              <a:xfrm>
                <a:off x="1900734" y="4336938"/>
                <a:ext cx="432079" cy="43207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D99974AA-20F4-4043-A3A2-56E8014173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734" y="4336938"/>
                <a:ext cx="432079" cy="43207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BCE6E180-800D-024D-9447-D044694CFF13}"/>
                  </a:ext>
                </a:extLst>
              </p:cNvPr>
              <p:cNvSpPr/>
              <p:nvPr/>
            </p:nvSpPr>
            <p:spPr>
              <a:xfrm>
                <a:off x="2335465" y="4336940"/>
                <a:ext cx="432079" cy="43207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BCE6E180-800D-024D-9447-D044694CFF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5465" y="4336940"/>
                <a:ext cx="432079" cy="43207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3826CB2B-4A32-E447-81F2-45750FC01684}"/>
                  </a:ext>
                </a:extLst>
              </p:cNvPr>
              <p:cNvSpPr/>
              <p:nvPr/>
            </p:nvSpPr>
            <p:spPr>
              <a:xfrm>
                <a:off x="2769311" y="4336939"/>
                <a:ext cx="432079" cy="43207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3826CB2B-4A32-E447-81F2-45750FC016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9311" y="4336939"/>
                <a:ext cx="432079" cy="43207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D39FDA85-4278-E148-BB3E-06722AFE6B63}"/>
                  </a:ext>
                </a:extLst>
              </p:cNvPr>
              <p:cNvSpPr/>
              <p:nvPr/>
            </p:nvSpPr>
            <p:spPr>
              <a:xfrm>
                <a:off x="3203158" y="4336939"/>
                <a:ext cx="432079" cy="43207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D39FDA85-4278-E148-BB3E-06722AFE6B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158" y="4336939"/>
                <a:ext cx="432079" cy="43207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968554E-38E5-BA47-9B31-861571973171}"/>
              </a:ext>
            </a:extLst>
          </p:cNvPr>
          <p:cNvCxnSpPr>
            <a:cxnSpLocks/>
          </p:cNvCxnSpPr>
          <p:nvPr/>
        </p:nvCxnSpPr>
        <p:spPr>
          <a:xfrm>
            <a:off x="8218094" y="7305386"/>
            <a:ext cx="0" cy="3796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ounded Rectangle 103">
                <a:extLst>
                  <a:ext uri="{FF2B5EF4-FFF2-40B4-BE49-F238E27FC236}">
                    <a16:creationId xmlns:a16="http://schemas.microsoft.com/office/drawing/2014/main" id="{32A2A545-EC8C-A34E-AEC0-40D5A4C34ED1}"/>
                  </a:ext>
                </a:extLst>
              </p:cNvPr>
              <p:cNvSpPr/>
              <p:nvPr/>
            </p:nvSpPr>
            <p:spPr>
              <a:xfrm>
                <a:off x="8407092" y="4996107"/>
                <a:ext cx="1012739" cy="650072"/>
              </a:xfrm>
              <a:prstGeom prst="roundRect">
                <a:avLst/>
              </a:prstGeom>
              <a:solidFill>
                <a:srgbClr val="9437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Prior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4" name="Rounded Rectangle 103">
                <a:extLst>
                  <a:ext uri="{FF2B5EF4-FFF2-40B4-BE49-F238E27FC236}">
                    <a16:creationId xmlns:a16="http://schemas.microsoft.com/office/drawing/2014/main" id="{32A2A545-EC8C-A34E-AEC0-40D5A4C34E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7092" y="4996107"/>
                <a:ext cx="1012739" cy="650072"/>
              </a:xfrm>
              <a:prstGeom prst="roundRect">
                <a:avLst/>
              </a:prstGeom>
              <a:blipFill>
                <a:blip r:embed="rId18"/>
                <a:stretch>
                  <a:fillRect t="-3846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4B48BC6-AEB4-B64B-84E7-11F0AC019D7B}"/>
              </a:ext>
            </a:extLst>
          </p:cNvPr>
          <p:cNvCxnSpPr>
            <a:cxnSpLocks/>
            <a:stCxn id="104" idx="2"/>
          </p:cNvCxnSpPr>
          <p:nvPr/>
        </p:nvCxnSpPr>
        <p:spPr>
          <a:xfrm flipH="1">
            <a:off x="8913461" y="5646179"/>
            <a:ext cx="1" cy="78045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23440286-D1B1-0042-A515-37AB3D1BB336}"/>
              </a:ext>
            </a:extLst>
          </p:cNvPr>
          <p:cNvCxnSpPr>
            <a:cxnSpLocks/>
            <a:stCxn id="92" idx="0"/>
            <a:endCxn id="62" idx="1"/>
          </p:cNvCxnSpPr>
          <p:nvPr/>
        </p:nvCxnSpPr>
        <p:spPr>
          <a:xfrm rot="5400000" flipH="1" flipV="1">
            <a:off x="2050431" y="3297604"/>
            <a:ext cx="1540410" cy="538263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5147BA66-5270-D448-A349-FA14FC4861EF}"/>
                  </a:ext>
                </a:extLst>
              </p:cNvPr>
              <p:cNvSpPr txBox="1"/>
              <p:nvPr/>
            </p:nvSpPr>
            <p:spPr>
              <a:xfrm>
                <a:off x="5205883" y="2004083"/>
                <a:ext cx="118013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Randomly </a:t>
                </a:r>
                <a:br>
                  <a:rPr lang="en-US" dirty="0"/>
                </a:br>
                <a:r>
                  <a:rPr lang="en-US" dirty="0"/>
                  <a:t>sample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5147BA66-5270-D448-A349-FA14FC4861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5883" y="2004083"/>
                <a:ext cx="1180131" cy="646331"/>
              </a:xfrm>
              <a:prstGeom prst="rect">
                <a:avLst/>
              </a:prstGeom>
              <a:blipFill>
                <a:blip r:embed="rId19"/>
                <a:stretch>
                  <a:fillRect l="-3158" t="-3846" r="-3158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6" name="Picture 4" descr="Gaussian Distribution Icons - Download Free Vector Icons | Noun Project">
            <a:extLst>
              <a:ext uri="{FF2B5EF4-FFF2-40B4-BE49-F238E27FC236}">
                <a16:creationId xmlns:a16="http://schemas.microsoft.com/office/drawing/2014/main" id="{FC6FA384-7AF9-3F4B-AF75-CF165460A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4733" y="5804736"/>
            <a:ext cx="417456" cy="432074"/>
          </a:xfrm>
          <a:prstGeom prst="rect">
            <a:avLst/>
          </a:prstGeom>
          <a:solidFill>
            <a:srgbClr val="DABAF2"/>
          </a:solidFill>
        </p:spPr>
      </p:pic>
      <p:pic>
        <p:nvPicPr>
          <p:cNvPr id="137" name="Picture 4" descr="Gaussian Distribution Icons - Download Free Vector Icons | Noun Project">
            <a:extLst>
              <a:ext uri="{FF2B5EF4-FFF2-40B4-BE49-F238E27FC236}">
                <a16:creationId xmlns:a16="http://schemas.microsoft.com/office/drawing/2014/main" id="{625B222A-D320-FF49-AB1B-68B52B01A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522" y="2572169"/>
            <a:ext cx="417456" cy="432074"/>
          </a:xfrm>
          <a:prstGeom prst="rect">
            <a:avLst/>
          </a:prstGeom>
          <a:solidFill>
            <a:srgbClr val="DABAF2"/>
          </a:solidFill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46EFC379-B9EB-1448-B84F-8B5B9BBA909E}"/>
              </a:ext>
            </a:extLst>
          </p:cNvPr>
          <p:cNvSpPr txBox="1"/>
          <p:nvPr/>
        </p:nvSpPr>
        <p:spPr>
          <a:xfrm>
            <a:off x="4789832" y="8167169"/>
            <a:ext cx="1813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Compressed data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83020C8-C6DF-8547-B7E8-DCB90E896241}"/>
              </a:ext>
            </a:extLst>
          </p:cNvPr>
          <p:cNvSpPr txBox="1"/>
          <p:nvPr/>
        </p:nvSpPr>
        <p:spPr>
          <a:xfrm>
            <a:off x="6845968" y="8167169"/>
            <a:ext cx="2674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Compressed latent sample</a:t>
            </a:r>
          </a:p>
        </p:txBody>
      </p:sp>
    </p:spTree>
    <p:extLst>
      <p:ext uri="{BB962C8B-B14F-4D97-AF65-F5344CB8AC3E}">
        <p14:creationId xmlns:p14="http://schemas.microsoft.com/office/powerpoint/2010/main" val="3738892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D313B6C6-86CE-564E-959A-23D9A1BBEF26}"/>
              </a:ext>
            </a:extLst>
          </p:cNvPr>
          <p:cNvSpPr/>
          <p:nvPr/>
        </p:nvSpPr>
        <p:spPr>
          <a:xfrm>
            <a:off x="3407734" y="3626589"/>
            <a:ext cx="2044139" cy="879231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ANS</a:t>
            </a:r>
            <a:br>
              <a:rPr lang="en-US" dirty="0"/>
            </a:br>
            <a:r>
              <a:rPr lang="en-US" dirty="0"/>
              <a:t>Decoder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8A925588-8518-D642-AFC5-D18C0C810888}"/>
              </a:ext>
            </a:extLst>
          </p:cNvPr>
          <p:cNvSpPr/>
          <p:nvPr/>
        </p:nvSpPr>
        <p:spPr>
          <a:xfrm>
            <a:off x="3598302" y="6109409"/>
            <a:ext cx="1663002" cy="8792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Latent Variable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4E8C934-F226-154D-9144-3E6DC3E4B0BD}"/>
                  </a:ext>
                </a:extLst>
              </p:cNvPr>
              <p:cNvSpPr/>
              <p:nvPr/>
            </p:nvSpPr>
            <p:spPr>
              <a:xfrm>
                <a:off x="4213763" y="5230178"/>
                <a:ext cx="432079" cy="432079"/>
              </a:xfrm>
              <a:prstGeom prst="rect">
                <a:avLst/>
              </a:prstGeom>
              <a:solidFill>
                <a:srgbClr val="9741D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4E8C934-F226-154D-9144-3E6DC3E4B0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763" y="5230178"/>
                <a:ext cx="432079" cy="4320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278F908E-F3ED-2D42-A487-BFF41629D08B}"/>
              </a:ext>
            </a:extLst>
          </p:cNvPr>
          <p:cNvSpPr/>
          <p:nvPr/>
        </p:nvSpPr>
        <p:spPr>
          <a:xfrm>
            <a:off x="3351630" y="7490593"/>
            <a:ext cx="432079" cy="4320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4D7F527-85C8-ED4D-8316-5CAD87DC67BB}"/>
              </a:ext>
            </a:extLst>
          </p:cNvPr>
          <p:cNvSpPr/>
          <p:nvPr/>
        </p:nvSpPr>
        <p:spPr>
          <a:xfrm>
            <a:off x="3783709" y="7490592"/>
            <a:ext cx="432079" cy="432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83E889EB-C01E-EE48-BB24-37A236728511}"/>
                  </a:ext>
                </a:extLst>
              </p:cNvPr>
              <p:cNvSpPr/>
              <p:nvPr/>
            </p:nvSpPr>
            <p:spPr>
              <a:xfrm>
                <a:off x="4215788" y="7490592"/>
                <a:ext cx="432079" cy="43207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83E889EB-C01E-EE48-BB24-37A2367285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5788" y="7490592"/>
                <a:ext cx="432079" cy="4320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>
            <a:extLst>
              <a:ext uri="{FF2B5EF4-FFF2-40B4-BE49-F238E27FC236}">
                <a16:creationId xmlns:a16="http://schemas.microsoft.com/office/drawing/2014/main" id="{B40E8F08-B42C-7743-B6DB-076B933DCC19}"/>
              </a:ext>
            </a:extLst>
          </p:cNvPr>
          <p:cNvSpPr/>
          <p:nvPr/>
        </p:nvSpPr>
        <p:spPr>
          <a:xfrm>
            <a:off x="4647867" y="7490592"/>
            <a:ext cx="432079" cy="43207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F0BD92E-2DE1-CC4D-9878-270CC927DCFE}"/>
              </a:ext>
            </a:extLst>
          </p:cNvPr>
          <p:cNvSpPr/>
          <p:nvPr/>
        </p:nvSpPr>
        <p:spPr>
          <a:xfrm>
            <a:off x="5079946" y="7487895"/>
            <a:ext cx="420067" cy="43477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0" name="Picture 4" descr="Gaussian Distribution Icons - Download Free Vector Icons | Noun Project">
            <a:extLst>
              <a:ext uri="{FF2B5EF4-FFF2-40B4-BE49-F238E27FC236}">
                <a16:creationId xmlns:a16="http://schemas.microsoft.com/office/drawing/2014/main" id="{66F6E718-FDEE-EB41-958A-B4C78B0B0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933" y="7493275"/>
            <a:ext cx="427003" cy="42700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</p:pic>
      <p:pic>
        <p:nvPicPr>
          <p:cNvPr id="51" name="Picture 4" descr="Gaussian Distribution Icons - Download Free Vector Icons | Noun Project">
            <a:extLst>
              <a:ext uri="{FF2B5EF4-FFF2-40B4-BE49-F238E27FC236}">
                <a16:creationId xmlns:a16="http://schemas.microsoft.com/office/drawing/2014/main" id="{991ED60C-8EE9-9D4E-BB81-814F7C5D7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193" y="7490057"/>
            <a:ext cx="430221" cy="4302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</p:pic>
      <p:pic>
        <p:nvPicPr>
          <p:cNvPr id="52" name="Picture 4" descr="Gaussian Distribution Icons - Download Free Vector Icons | Noun Project">
            <a:extLst>
              <a:ext uri="{FF2B5EF4-FFF2-40B4-BE49-F238E27FC236}">
                <a16:creationId xmlns:a16="http://schemas.microsoft.com/office/drawing/2014/main" id="{BC114420-6E79-FA43-B8A6-442954D8E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843" y="7490591"/>
            <a:ext cx="434776" cy="4347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</p:pic>
      <p:pic>
        <p:nvPicPr>
          <p:cNvPr id="53" name="Picture 4" descr="Gaussian Distribution Icons - Download Free Vector Icons | Noun Project">
            <a:extLst>
              <a:ext uri="{FF2B5EF4-FFF2-40B4-BE49-F238E27FC236}">
                <a16:creationId xmlns:a16="http://schemas.microsoft.com/office/drawing/2014/main" id="{C9D1E021-9F32-8C47-B92A-BEB6C5C2C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922" y="7487895"/>
            <a:ext cx="425276" cy="440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77657CE-92FA-6441-A2C5-7C62A0BAD6A8}"/>
                  </a:ext>
                </a:extLst>
              </p:cNvPr>
              <p:cNvSpPr txBox="1"/>
              <p:nvPr/>
            </p:nvSpPr>
            <p:spPr>
              <a:xfrm>
                <a:off x="4468579" y="7120724"/>
                <a:ext cx="708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77657CE-92FA-6441-A2C5-7C62A0BAD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579" y="7120724"/>
                <a:ext cx="708656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225E3BD5-1211-2148-91AE-2656F0C7F7D8}"/>
              </a:ext>
            </a:extLst>
          </p:cNvPr>
          <p:cNvSpPr/>
          <p:nvPr/>
        </p:nvSpPr>
        <p:spPr>
          <a:xfrm>
            <a:off x="6143544" y="7265551"/>
            <a:ext cx="2044139" cy="879231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ANS</a:t>
            </a:r>
            <a:br>
              <a:rPr lang="en-US" dirty="0"/>
            </a:br>
            <a:r>
              <a:rPr lang="en-US" dirty="0"/>
              <a:t>Decoder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06B019C5-3E44-9F40-84E8-AAB02C49E717}"/>
                  </a:ext>
                </a:extLst>
              </p:cNvPr>
              <p:cNvSpPr/>
              <p:nvPr/>
            </p:nvSpPr>
            <p:spPr>
              <a:xfrm>
                <a:off x="7793943" y="2193812"/>
                <a:ext cx="432079" cy="43207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06B019C5-3E44-9F40-84E8-AAB02C49E7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3943" y="2193812"/>
                <a:ext cx="432079" cy="432079"/>
              </a:xfrm>
              <a:prstGeom prst="rect">
                <a:avLst/>
              </a:prstGeom>
              <a:blipFill>
                <a:blip r:embed="rId6"/>
                <a:stretch>
                  <a:fillRect l="-285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EE67E571-1BBD-FB43-9BC8-D5A9EC287FB3}"/>
                  </a:ext>
                </a:extLst>
              </p:cNvPr>
              <p:cNvSpPr/>
              <p:nvPr/>
            </p:nvSpPr>
            <p:spPr>
              <a:xfrm>
                <a:off x="7361866" y="2193812"/>
                <a:ext cx="432079" cy="43207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EE67E571-1BBD-FB43-9BC8-D5A9EC287F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1866" y="2193812"/>
                <a:ext cx="432079" cy="432079"/>
              </a:xfrm>
              <a:prstGeom prst="rect">
                <a:avLst/>
              </a:prstGeom>
              <a:blipFill>
                <a:blip r:embed="rId7"/>
                <a:stretch>
                  <a:fillRect l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F94A2040-2282-5C4E-A121-33C7BB7D9B4E}"/>
                  </a:ext>
                </a:extLst>
              </p:cNvPr>
              <p:cNvSpPr/>
              <p:nvPr/>
            </p:nvSpPr>
            <p:spPr>
              <a:xfrm>
                <a:off x="6951243" y="2193812"/>
                <a:ext cx="432079" cy="43207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F94A2040-2282-5C4E-A121-33C7BB7D9B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243" y="2193812"/>
                <a:ext cx="432079" cy="43207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DED488B-9729-C34C-88D9-8E70CCE09512}"/>
                  </a:ext>
                </a:extLst>
              </p:cNvPr>
              <p:cNvSpPr/>
              <p:nvPr/>
            </p:nvSpPr>
            <p:spPr>
              <a:xfrm>
                <a:off x="6519166" y="2193812"/>
                <a:ext cx="432079" cy="43207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DED488B-9729-C34C-88D9-8E70CCE095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166" y="2193812"/>
                <a:ext cx="432079" cy="432079"/>
              </a:xfrm>
              <a:prstGeom prst="rect">
                <a:avLst/>
              </a:prstGeom>
              <a:blipFill>
                <a:blip r:embed="rId9"/>
                <a:stretch>
                  <a:fillRect l="-55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EA347F09-0E4C-C64B-B952-C1FE49979882}"/>
                  </a:ext>
                </a:extLst>
              </p:cNvPr>
              <p:cNvSpPr/>
              <p:nvPr/>
            </p:nvSpPr>
            <p:spPr>
              <a:xfrm>
                <a:off x="6087087" y="2193812"/>
                <a:ext cx="432079" cy="432079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EA347F09-0E4C-C64B-B952-C1FE499798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087" y="2193812"/>
                <a:ext cx="432079" cy="432079"/>
              </a:xfrm>
              <a:prstGeom prst="rect">
                <a:avLst/>
              </a:prstGeom>
              <a:blipFill>
                <a:blip r:embed="rId10"/>
                <a:stretch>
                  <a:fillRect l="-85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B08B0A66-A914-A346-A9DF-832EBE661B5B}"/>
                  </a:ext>
                </a:extLst>
              </p:cNvPr>
              <p:cNvSpPr/>
              <p:nvPr/>
            </p:nvSpPr>
            <p:spPr>
              <a:xfrm>
                <a:off x="3794182" y="2193812"/>
                <a:ext cx="1274522" cy="432079"/>
              </a:xfrm>
              <a:prstGeom prst="rect">
                <a:avLst/>
              </a:prstGeom>
              <a:solidFill>
                <a:srgbClr val="672F0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B08B0A66-A914-A346-A9DF-832EBE661B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182" y="2193812"/>
                <a:ext cx="1274522" cy="43207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TextBox 85">
            <a:extLst>
              <a:ext uri="{FF2B5EF4-FFF2-40B4-BE49-F238E27FC236}">
                <a16:creationId xmlns:a16="http://schemas.microsoft.com/office/drawing/2014/main" id="{55B5581D-9650-654F-967C-3E8AA8777DCA}"/>
              </a:ext>
            </a:extLst>
          </p:cNvPr>
          <p:cNvSpPr txBox="1"/>
          <p:nvPr/>
        </p:nvSpPr>
        <p:spPr>
          <a:xfrm>
            <a:off x="6303126" y="1787136"/>
            <a:ext cx="1813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Compressed data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27441FA-13D0-3C42-A25E-AFA0CB5F5E6B}"/>
              </a:ext>
            </a:extLst>
          </p:cNvPr>
          <p:cNvSpPr txBox="1"/>
          <p:nvPr/>
        </p:nvSpPr>
        <p:spPr>
          <a:xfrm>
            <a:off x="3058077" y="1787136"/>
            <a:ext cx="2674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Compressed latent 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ounded Rectangle 88">
                <a:extLst>
                  <a:ext uri="{FF2B5EF4-FFF2-40B4-BE49-F238E27FC236}">
                    <a16:creationId xmlns:a16="http://schemas.microsoft.com/office/drawing/2014/main" id="{A3C33B0F-00E5-314D-9865-F48CBE3A1F80}"/>
                  </a:ext>
                </a:extLst>
              </p:cNvPr>
              <p:cNvSpPr/>
              <p:nvPr/>
            </p:nvSpPr>
            <p:spPr>
              <a:xfrm>
                <a:off x="2166786" y="2801204"/>
                <a:ext cx="1012739" cy="650072"/>
              </a:xfrm>
              <a:prstGeom prst="roundRect">
                <a:avLst/>
              </a:prstGeom>
              <a:solidFill>
                <a:srgbClr val="9437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Prior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9" name="Rounded Rectangle 88">
                <a:extLst>
                  <a:ext uri="{FF2B5EF4-FFF2-40B4-BE49-F238E27FC236}">
                    <a16:creationId xmlns:a16="http://schemas.microsoft.com/office/drawing/2014/main" id="{A3C33B0F-00E5-314D-9865-F48CBE3A1F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786" y="2801204"/>
                <a:ext cx="1012739" cy="650072"/>
              </a:xfrm>
              <a:prstGeom prst="roundRect">
                <a:avLst/>
              </a:prstGeom>
              <a:blipFill>
                <a:blip r:embed="rId12"/>
                <a:stretch>
                  <a:fillRect t="-3774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88DABF7-C8A1-534C-9781-9579730F0204}"/>
              </a:ext>
            </a:extLst>
          </p:cNvPr>
          <p:cNvCxnSpPr>
            <a:cxnSpLocks/>
            <a:stCxn id="85" idx="2"/>
            <a:endCxn id="41" idx="0"/>
          </p:cNvCxnSpPr>
          <p:nvPr/>
        </p:nvCxnSpPr>
        <p:spPr>
          <a:xfrm flipH="1">
            <a:off x="4429804" y="2625891"/>
            <a:ext cx="1639" cy="10006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7A025173-E798-8A4E-8AC5-A0A54C9252BA}"/>
              </a:ext>
            </a:extLst>
          </p:cNvPr>
          <p:cNvCxnSpPr>
            <a:cxnSpLocks/>
            <a:stCxn id="89" idx="2"/>
            <a:endCxn id="41" idx="1"/>
          </p:cNvCxnSpPr>
          <p:nvPr/>
        </p:nvCxnSpPr>
        <p:spPr>
          <a:xfrm rot="16200000" flipH="1">
            <a:off x="2732981" y="3391451"/>
            <a:ext cx="614929" cy="734578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A3F6396-8826-6C4F-9D99-CBA68C58BC3C}"/>
              </a:ext>
            </a:extLst>
          </p:cNvPr>
          <p:cNvCxnSpPr>
            <a:cxnSpLocks/>
            <a:stCxn id="41" idx="2"/>
            <a:endCxn id="43" idx="0"/>
          </p:cNvCxnSpPr>
          <p:nvPr/>
        </p:nvCxnSpPr>
        <p:spPr>
          <a:xfrm flipH="1">
            <a:off x="4429803" y="4505820"/>
            <a:ext cx="1" cy="72435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Picture 4" descr="Gaussian Distribution Icons - Download Free Vector Icons | Noun Project">
            <a:extLst>
              <a:ext uri="{FF2B5EF4-FFF2-40B4-BE49-F238E27FC236}">
                <a16:creationId xmlns:a16="http://schemas.microsoft.com/office/drawing/2014/main" id="{24419930-1DA8-4E4C-8A4E-CEA8A3AD8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427" y="3850167"/>
            <a:ext cx="417456" cy="432074"/>
          </a:xfrm>
          <a:prstGeom prst="rect">
            <a:avLst/>
          </a:prstGeom>
          <a:solidFill>
            <a:srgbClr val="DABAF2"/>
          </a:solidFill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96A0FFBA-5B32-B944-84B7-127EC6D11376}"/>
                  </a:ext>
                </a:extLst>
              </p:cNvPr>
              <p:cNvSpPr/>
              <p:nvPr/>
            </p:nvSpPr>
            <p:spPr>
              <a:xfrm>
                <a:off x="8828029" y="7486973"/>
                <a:ext cx="432079" cy="4320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96A0FFBA-5B32-B944-84B7-127EC6D113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029" y="7486973"/>
                <a:ext cx="432079" cy="43207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234E94A8-9806-AC4C-BC8E-64AEF4DA6FC2}"/>
                  </a:ext>
                </a:extLst>
              </p:cNvPr>
              <p:cNvSpPr/>
              <p:nvPr/>
            </p:nvSpPr>
            <p:spPr>
              <a:xfrm>
                <a:off x="9262759" y="7486971"/>
                <a:ext cx="432079" cy="43207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234E94A8-9806-AC4C-BC8E-64AEF4DA6F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2759" y="7486971"/>
                <a:ext cx="432079" cy="43207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27B4D9AE-1D67-5549-9D6B-CEE0DA84A265}"/>
                  </a:ext>
                </a:extLst>
              </p:cNvPr>
              <p:cNvSpPr/>
              <p:nvPr/>
            </p:nvSpPr>
            <p:spPr>
              <a:xfrm>
                <a:off x="9697490" y="7486973"/>
                <a:ext cx="432079" cy="43207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27B4D9AE-1D67-5549-9D6B-CEE0DA84A2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490" y="7486973"/>
                <a:ext cx="432079" cy="43207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4F89E592-233D-D044-A500-6597A8D9EAA3}"/>
                  </a:ext>
                </a:extLst>
              </p:cNvPr>
              <p:cNvSpPr/>
              <p:nvPr/>
            </p:nvSpPr>
            <p:spPr>
              <a:xfrm>
                <a:off x="10131336" y="7486972"/>
                <a:ext cx="432079" cy="43207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4F89E592-233D-D044-A500-6597A8D9EA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1336" y="7486972"/>
                <a:ext cx="432079" cy="43207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30526CD9-E4C6-3E42-A0A0-95329920A6B3}"/>
                  </a:ext>
                </a:extLst>
              </p:cNvPr>
              <p:cNvSpPr/>
              <p:nvPr/>
            </p:nvSpPr>
            <p:spPr>
              <a:xfrm>
                <a:off x="10565183" y="7486972"/>
                <a:ext cx="432079" cy="43207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30526CD9-E4C6-3E42-A0A0-95329920A6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5183" y="7486972"/>
                <a:ext cx="432079" cy="43207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3EB35F8-2448-3A45-B1BE-1E6515959AC8}"/>
              </a:ext>
            </a:extLst>
          </p:cNvPr>
          <p:cNvCxnSpPr>
            <a:cxnSpLocks/>
            <a:stCxn id="60" idx="2"/>
            <a:endCxn id="55" idx="0"/>
          </p:cNvCxnSpPr>
          <p:nvPr/>
        </p:nvCxnSpPr>
        <p:spPr>
          <a:xfrm flipH="1">
            <a:off x="7165614" y="2625891"/>
            <a:ext cx="1669" cy="463966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892B28C-397C-B546-B79D-30C9BB25E7BE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>
            <a:off x="4429803" y="5662257"/>
            <a:ext cx="0" cy="4471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D4AB5556-255C-6048-BBC0-6F2D47778B0D}"/>
              </a:ext>
            </a:extLst>
          </p:cNvPr>
          <p:cNvCxnSpPr>
            <a:cxnSpLocks/>
            <a:stCxn id="42" idx="2"/>
            <a:endCxn id="46" idx="0"/>
          </p:cNvCxnSpPr>
          <p:nvPr/>
        </p:nvCxnSpPr>
        <p:spPr>
          <a:xfrm>
            <a:off x="4429803" y="6988640"/>
            <a:ext cx="2025" cy="5019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3829AB97-83CC-BD43-B0C7-AEAFE912BA33}"/>
              </a:ext>
            </a:extLst>
          </p:cNvPr>
          <p:cNvCxnSpPr>
            <a:cxnSpLocks/>
            <a:stCxn id="53" idx="3"/>
            <a:endCxn id="55" idx="1"/>
          </p:cNvCxnSpPr>
          <p:nvPr/>
        </p:nvCxnSpPr>
        <p:spPr>
          <a:xfrm flipV="1">
            <a:off x="5503198" y="7705167"/>
            <a:ext cx="640346" cy="2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C8783774-CE46-0945-BCE7-A83B97BD343A}"/>
              </a:ext>
            </a:extLst>
          </p:cNvPr>
          <p:cNvCxnSpPr>
            <a:cxnSpLocks/>
            <a:stCxn id="55" idx="3"/>
            <a:endCxn id="101" idx="1"/>
          </p:cNvCxnSpPr>
          <p:nvPr/>
        </p:nvCxnSpPr>
        <p:spPr>
          <a:xfrm flipV="1">
            <a:off x="8187683" y="7703013"/>
            <a:ext cx="640346" cy="21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4756DD83-CB3F-CC4C-99F2-EB327D074E50}"/>
              </a:ext>
            </a:extLst>
          </p:cNvPr>
          <p:cNvSpPr txBox="1"/>
          <p:nvPr/>
        </p:nvSpPr>
        <p:spPr>
          <a:xfrm>
            <a:off x="9151911" y="7960116"/>
            <a:ext cx="1385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Original data</a:t>
            </a:r>
          </a:p>
        </p:txBody>
      </p:sp>
    </p:spTree>
    <p:extLst>
      <p:ext uri="{BB962C8B-B14F-4D97-AF65-F5344CB8AC3E}">
        <p14:creationId xmlns:p14="http://schemas.microsoft.com/office/powerpoint/2010/main" val="828569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F491239-CFD2-8D45-9420-24B38E8B4140}"/>
              </a:ext>
            </a:extLst>
          </p:cNvPr>
          <p:cNvSpPr/>
          <p:nvPr/>
        </p:nvSpPr>
        <p:spPr>
          <a:xfrm>
            <a:off x="6231877" y="3673748"/>
            <a:ext cx="1663002" cy="8792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Latent Variable Model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DCDB183-BD96-CB48-AAF9-0D84A8D74D0D}"/>
              </a:ext>
            </a:extLst>
          </p:cNvPr>
          <p:cNvSpPr/>
          <p:nvPr/>
        </p:nvSpPr>
        <p:spPr>
          <a:xfrm>
            <a:off x="5231126" y="6426639"/>
            <a:ext cx="2044139" cy="879231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ANS</a:t>
            </a:r>
            <a:br>
              <a:rPr lang="en-US" dirty="0"/>
            </a:br>
            <a:r>
              <a:rPr lang="en-US" dirty="0"/>
              <a:t>Encoder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CD78D7-86E7-774E-A335-8FF2ED752C0D}"/>
              </a:ext>
            </a:extLst>
          </p:cNvPr>
          <p:cNvSpPr txBox="1"/>
          <p:nvPr/>
        </p:nvSpPr>
        <p:spPr>
          <a:xfrm>
            <a:off x="100695" y="4368311"/>
            <a:ext cx="1152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data</a:t>
            </a:r>
            <a:endParaRPr lang="en-US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F03C162-6268-874D-8B71-D528C8E72BF4}"/>
              </a:ext>
            </a:extLst>
          </p:cNvPr>
          <p:cNvSpPr/>
          <p:nvPr/>
        </p:nvSpPr>
        <p:spPr>
          <a:xfrm>
            <a:off x="5983181" y="5130566"/>
            <a:ext cx="432079" cy="4320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BF11A58-CB11-F246-9B2A-C25E684A8CC7}"/>
              </a:ext>
            </a:extLst>
          </p:cNvPr>
          <p:cNvSpPr/>
          <p:nvPr/>
        </p:nvSpPr>
        <p:spPr>
          <a:xfrm>
            <a:off x="6415260" y="5130565"/>
            <a:ext cx="432079" cy="432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455D8BB-7D3E-1A4F-B780-2B16827DA786}"/>
                  </a:ext>
                </a:extLst>
              </p:cNvPr>
              <p:cNvSpPr/>
              <p:nvPr/>
            </p:nvSpPr>
            <p:spPr>
              <a:xfrm>
                <a:off x="6847339" y="5130565"/>
                <a:ext cx="432079" cy="43207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455D8BB-7D3E-1A4F-B780-2B16827DA7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7339" y="5130565"/>
                <a:ext cx="432079" cy="4320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CF344545-8156-6A43-9F35-23E259EAF7EB}"/>
              </a:ext>
            </a:extLst>
          </p:cNvPr>
          <p:cNvSpPr/>
          <p:nvPr/>
        </p:nvSpPr>
        <p:spPr>
          <a:xfrm>
            <a:off x="7279418" y="5130565"/>
            <a:ext cx="432079" cy="43207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8FA42EB-B543-D64E-8458-C32F175CC4CA}"/>
              </a:ext>
            </a:extLst>
          </p:cNvPr>
          <p:cNvCxnSpPr>
            <a:cxnSpLocks/>
            <a:stCxn id="14" idx="2"/>
            <a:endCxn id="34" idx="0"/>
          </p:cNvCxnSpPr>
          <p:nvPr/>
        </p:nvCxnSpPr>
        <p:spPr>
          <a:xfrm>
            <a:off x="7063378" y="4552979"/>
            <a:ext cx="1" cy="5775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A02725BA-3072-7847-B018-4A6EA696066D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6253195" y="7305869"/>
            <a:ext cx="0" cy="3796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Gaussian Distribution Icons - Download Free Vector Icons | Noun Project">
            <a:extLst>
              <a:ext uri="{FF2B5EF4-FFF2-40B4-BE49-F238E27FC236}">
                <a16:creationId xmlns:a16="http://schemas.microsoft.com/office/drawing/2014/main" id="{8AAF479F-BE17-CB45-9E1D-F6107AFFF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484" y="5133248"/>
            <a:ext cx="427003" cy="42700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</p:pic>
      <p:pic>
        <p:nvPicPr>
          <p:cNvPr id="75" name="Picture 4" descr="Gaussian Distribution Icons - Download Free Vector Icons | Noun Project">
            <a:extLst>
              <a:ext uri="{FF2B5EF4-FFF2-40B4-BE49-F238E27FC236}">
                <a16:creationId xmlns:a16="http://schemas.microsoft.com/office/drawing/2014/main" id="{15942BEE-D8C3-FE48-87D5-E688E431E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0744" y="5130030"/>
            <a:ext cx="430221" cy="4302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</p:pic>
      <p:pic>
        <p:nvPicPr>
          <p:cNvPr id="76" name="Picture 4" descr="Gaussian Distribution Icons - Download Free Vector Icons | Noun Project">
            <a:extLst>
              <a:ext uri="{FF2B5EF4-FFF2-40B4-BE49-F238E27FC236}">
                <a16:creationId xmlns:a16="http://schemas.microsoft.com/office/drawing/2014/main" id="{E7D50A58-349D-EE4C-ADE6-F6730170A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394" y="5130564"/>
            <a:ext cx="434776" cy="4347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</p:pic>
      <p:pic>
        <p:nvPicPr>
          <p:cNvPr id="77" name="Picture 4" descr="Gaussian Distribution Icons - Download Free Vector Icons | Noun Project">
            <a:extLst>
              <a:ext uri="{FF2B5EF4-FFF2-40B4-BE49-F238E27FC236}">
                <a16:creationId xmlns:a16="http://schemas.microsoft.com/office/drawing/2014/main" id="{1DEF04CA-1EDA-644C-9FA3-8FCEE6180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473" y="5127868"/>
            <a:ext cx="425276" cy="440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cxnSp>
        <p:nvCxnSpPr>
          <p:cNvPr id="1036" name="Elbow Connector 1035">
            <a:extLst>
              <a:ext uri="{FF2B5EF4-FFF2-40B4-BE49-F238E27FC236}">
                <a16:creationId xmlns:a16="http://schemas.microsoft.com/office/drawing/2014/main" id="{1274E60E-FF44-D541-9FB3-40349BDB198F}"/>
              </a:ext>
            </a:extLst>
          </p:cNvPr>
          <p:cNvCxnSpPr>
            <a:cxnSpLocks/>
            <a:stCxn id="92" idx="2"/>
            <a:endCxn id="18" idx="0"/>
          </p:cNvCxnSpPr>
          <p:nvPr/>
        </p:nvCxnSpPr>
        <p:spPr>
          <a:xfrm rot="16200000" flipH="1">
            <a:off x="3480952" y="3654395"/>
            <a:ext cx="1657620" cy="3886868"/>
          </a:xfrm>
          <a:prstGeom prst="bentConnector3">
            <a:avLst>
              <a:gd name="adj1" fmla="val 73741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1BFE5989-3A28-5F49-A79F-EB9566F4902F}"/>
              </a:ext>
            </a:extLst>
          </p:cNvPr>
          <p:cNvCxnSpPr>
            <a:cxnSpLocks/>
            <a:stCxn id="34" idx="2"/>
            <a:endCxn id="18" idx="0"/>
          </p:cNvCxnSpPr>
          <p:nvPr/>
        </p:nvCxnSpPr>
        <p:spPr>
          <a:xfrm rot="5400000">
            <a:off x="6226291" y="5589550"/>
            <a:ext cx="863995" cy="810183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179BC67E-E457-F440-93BC-93F9F06DC5F3}"/>
                  </a:ext>
                </a:extLst>
              </p:cNvPr>
              <p:cNvSpPr/>
              <p:nvPr/>
            </p:nvSpPr>
            <p:spPr>
              <a:xfrm>
                <a:off x="5164118" y="7685524"/>
                <a:ext cx="432079" cy="43207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179BC67E-E457-F440-93BC-93F9F06DC5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4118" y="7685524"/>
                <a:ext cx="432079" cy="432079"/>
              </a:xfrm>
              <a:prstGeom prst="rect">
                <a:avLst/>
              </a:prstGeom>
              <a:blipFill>
                <a:blip r:embed="rId4"/>
                <a:stretch>
                  <a:fillRect l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4EF67EF3-9CE9-964D-B094-942204E4CF00}"/>
                  </a:ext>
                </a:extLst>
              </p:cNvPr>
              <p:cNvSpPr/>
              <p:nvPr/>
            </p:nvSpPr>
            <p:spPr>
              <a:xfrm>
                <a:off x="5596197" y="7685523"/>
                <a:ext cx="432079" cy="43207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4EF67EF3-9CE9-964D-B094-942204E4CF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197" y="7685523"/>
                <a:ext cx="432079" cy="432079"/>
              </a:xfrm>
              <a:prstGeom prst="rect">
                <a:avLst/>
              </a:prstGeom>
              <a:blipFill>
                <a:blip r:embed="rId5"/>
                <a:stretch>
                  <a:fillRect l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A670CA5C-DA07-164D-97BD-B1D706284689}"/>
                  </a:ext>
                </a:extLst>
              </p:cNvPr>
              <p:cNvSpPr/>
              <p:nvPr/>
            </p:nvSpPr>
            <p:spPr>
              <a:xfrm>
                <a:off x="6037156" y="7685526"/>
                <a:ext cx="432079" cy="43207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A670CA5C-DA07-164D-97BD-B1D7062846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7156" y="7685526"/>
                <a:ext cx="432079" cy="4320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3876A0DC-C5F8-4B49-842F-477F4467002F}"/>
                  </a:ext>
                </a:extLst>
              </p:cNvPr>
              <p:cNvSpPr/>
              <p:nvPr/>
            </p:nvSpPr>
            <p:spPr>
              <a:xfrm>
                <a:off x="6478027" y="7685043"/>
                <a:ext cx="432079" cy="43207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3876A0DC-C5F8-4B49-842F-477F446700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8027" y="7685043"/>
                <a:ext cx="432079" cy="432079"/>
              </a:xfrm>
              <a:prstGeom prst="rect">
                <a:avLst/>
              </a:prstGeom>
              <a:blipFill>
                <a:blip r:embed="rId7"/>
                <a:stretch>
                  <a:fillRect l="-55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B7AA82A7-4351-D944-9BAC-F1EE23D23376}"/>
                  </a:ext>
                </a:extLst>
              </p:cNvPr>
              <p:cNvSpPr/>
              <p:nvPr/>
            </p:nvSpPr>
            <p:spPr>
              <a:xfrm>
                <a:off x="6910106" y="7685522"/>
                <a:ext cx="432079" cy="432079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B7AA82A7-4351-D944-9BAC-F1EE23D233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0106" y="7685522"/>
                <a:ext cx="432079" cy="432079"/>
              </a:xfrm>
              <a:prstGeom prst="rect">
                <a:avLst/>
              </a:prstGeom>
              <a:blipFill>
                <a:blip r:embed="rId8"/>
                <a:stretch>
                  <a:fillRect l="-8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95672629-8281-7145-8DD3-FEE180462674}"/>
                  </a:ext>
                </a:extLst>
              </p:cNvPr>
              <p:cNvSpPr txBox="1"/>
              <p:nvPr/>
            </p:nvSpPr>
            <p:spPr>
              <a:xfrm>
                <a:off x="7093499" y="4657106"/>
                <a:ext cx="708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95672629-8281-7145-8DD3-FEE180462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499" y="4657106"/>
                <a:ext cx="708656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82089617-A9E6-5C46-B379-570C787C6310}"/>
                  </a:ext>
                </a:extLst>
              </p:cNvPr>
              <p:cNvSpPr/>
              <p:nvPr/>
            </p:nvSpPr>
            <p:spPr>
              <a:xfrm>
                <a:off x="6850416" y="2572169"/>
                <a:ext cx="432079" cy="432079"/>
              </a:xfrm>
              <a:prstGeom prst="rect">
                <a:avLst/>
              </a:prstGeom>
              <a:solidFill>
                <a:srgbClr val="9741D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82089617-A9E6-5C46-B379-570C787C63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416" y="2572169"/>
                <a:ext cx="432079" cy="43207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ounded Rectangle 61">
                <a:extLst>
                  <a:ext uri="{FF2B5EF4-FFF2-40B4-BE49-F238E27FC236}">
                    <a16:creationId xmlns:a16="http://schemas.microsoft.com/office/drawing/2014/main" id="{8732F512-A456-3D4D-9C4E-504E6722421A}"/>
                  </a:ext>
                </a:extLst>
              </p:cNvPr>
              <p:cNvSpPr/>
              <p:nvPr/>
            </p:nvSpPr>
            <p:spPr>
              <a:xfrm>
                <a:off x="1534826" y="2744464"/>
                <a:ext cx="1663002" cy="879231"/>
              </a:xfrm>
              <a:prstGeom prst="roundRect">
                <a:avLst/>
              </a:prstGeom>
              <a:solidFill>
                <a:srgbClr val="AA6CD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Posterior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2" name="Rounded Rectangle 61">
                <a:extLst>
                  <a:ext uri="{FF2B5EF4-FFF2-40B4-BE49-F238E27FC236}">
                    <a16:creationId xmlns:a16="http://schemas.microsoft.com/office/drawing/2014/main" id="{8732F512-A456-3D4D-9C4E-504E672242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826" y="2744464"/>
                <a:ext cx="1663002" cy="879231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618FAA4-62F0-0346-A907-4308EB5E6368}"/>
              </a:ext>
            </a:extLst>
          </p:cNvPr>
          <p:cNvCxnSpPr>
            <a:cxnSpLocks/>
            <a:stCxn id="57" idx="2"/>
            <a:endCxn id="14" idx="0"/>
          </p:cNvCxnSpPr>
          <p:nvPr/>
        </p:nvCxnSpPr>
        <p:spPr>
          <a:xfrm flipH="1">
            <a:off x="7063378" y="3004248"/>
            <a:ext cx="3078" cy="6695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4AE6A0DD-A38F-2349-8725-584AFCD8901E}"/>
              </a:ext>
            </a:extLst>
          </p:cNvPr>
          <p:cNvSpPr/>
          <p:nvPr/>
        </p:nvSpPr>
        <p:spPr>
          <a:xfrm>
            <a:off x="7786351" y="6426638"/>
            <a:ext cx="2044139" cy="879231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ANS</a:t>
            </a:r>
            <a:br>
              <a:rPr lang="en-US" dirty="0"/>
            </a:br>
            <a:r>
              <a:rPr lang="en-US" dirty="0"/>
              <a:t>Encoder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FA39839F-4049-B041-AC2E-C8FCBA851510}"/>
              </a:ext>
            </a:extLst>
          </p:cNvPr>
          <p:cNvCxnSpPr>
            <a:cxnSpLocks/>
            <a:stCxn id="57" idx="3"/>
            <a:endCxn id="78" idx="0"/>
          </p:cNvCxnSpPr>
          <p:nvPr/>
        </p:nvCxnSpPr>
        <p:spPr>
          <a:xfrm>
            <a:off x="7282495" y="2788209"/>
            <a:ext cx="1525926" cy="3638429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ADC12A00-7BC9-CB49-A428-BEBFF3598FAD}"/>
                  </a:ext>
                </a:extLst>
              </p:cNvPr>
              <p:cNvSpPr/>
              <p:nvPr/>
            </p:nvSpPr>
            <p:spPr>
              <a:xfrm>
                <a:off x="8172397" y="7685525"/>
                <a:ext cx="1274522" cy="432079"/>
              </a:xfrm>
              <a:prstGeom prst="rect">
                <a:avLst/>
              </a:prstGeom>
              <a:solidFill>
                <a:srgbClr val="672F0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ADC12A00-7BC9-CB49-A428-BEBFF3598F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2397" y="7685525"/>
                <a:ext cx="1274522" cy="43207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BD20C027-7747-8F45-BA29-6DE4908C0F6F}"/>
                  </a:ext>
                </a:extLst>
              </p:cNvPr>
              <p:cNvSpPr/>
              <p:nvPr/>
            </p:nvSpPr>
            <p:spPr>
              <a:xfrm>
                <a:off x="1280827" y="4336940"/>
                <a:ext cx="432079" cy="4320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BD20C027-7747-8F45-BA29-6DE4908C0F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827" y="4336940"/>
                <a:ext cx="432079" cy="43207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D99974AA-20F4-4043-A3A2-56E801417399}"/>
                  </a:ext>
                </a:extLst>
              </p:cNvPr>
              <p:cNvSpPr/>
              <p:nvPr/>
            </p:nvSpPr>
            <p:spPr>
              <a:xfrm>
                <a:off x="1715557" y="4336938"/>
                <a:ext cx="432079" cy="43207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D99974AA-20F4-4043-A3A2-56E8014173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557" y="4336938"/>
                <a:ext cx="432079" cy="43207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BCE6E180-800D-024D-9447-D044694CFF13}"/>
                  </a:ext>
                </a:extLst>
              </p:cNvPr>
              <p:cNvSpPr/>
              <p:nvPr/>
            </p:nvSpPr>
            <p:spPr>
              <a:xfrm>
                <a:off x="2150288" y="4336940"/>
                <a:ext cx="432079" cy="43207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BCE6E180-800D-024D-9447-D044694CFF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288" y="4336940"/>
                <a:ext cx="432079" cy="43207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3826CB2B-4A32-E447-81F2-45750FC01684}"/>
                  </a:ext>
                </a:extLst>
              </p:cNvPr>
              <p:cNvSpPr/>
              <p:nvPr/>
            </p:nvSpPr>
            <p:spPr>
              <a:xfrm>
                <a:off x="2584134" y="4336939"/>
                <a:ext cx="432079" cy="43207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3826CB2B-4A32-E447-81F2-45750FC016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134" y="4336939"/>
                <a:ext cx="432079" cy="43207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D39FDA85-4278-E148-BB3E-06722AFE6B63}"/>
                  </a:ext>
                </a:extLst>
              </p:cNvPr>
              <p:cNvSpPr/>
              <p:nvPr/>
            </p:nvSpPr>
            <p:spPr>
              <a:xfrm>
                <a:off x="3017981" y="4336939"/>
                <a:ext cx="432079" cy="43207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D39FDA85-4278-E148-BB3E-06722AFE6B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981" y="4336939"/>
                <a:ext cx="432079" cy="43207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968554E-38E5-BA47-9B31-861571973171}"/>
              </a:ext>
            </a:extLst>
          </p:cNvPr>
          <p:cNvCxnSpPr>
            <a:cxnSpLocks/>
          </p:cNvCxnSpPr>
          <p:nvPr/>
        </p:nvCxnSpPr>
        <p:spPr>
          <a:xfrm>
            <a:off x="8808419" y="7305386"/>
            <a:ext cx="0" cy="3796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ounded Rectangle 103">
                <a:extLst>
                  <a:ext uri="{FF2B5EF4-FFF2-40B4-BE49-F238E27FC236}">
                    <a16:creationId xmlns:a16="http://schemas.microsoft.com/office/drawing/2014/main" id="{32A2A545-EC8C-A34E-AEC0-40D5A4C34ED1}"/>
                  </a:ext>
                </a:extLst>
              </p:cNvPr>
              <p:cNvSpPr/>
              <p:nvPr/>
            </p:nvSpPr>
            <p:spPr>
              <a:xfrm>
                <a:off x="8997417" y="4996107"/>
                <a:ext cx="1012739" cy="650072"/>
              </a:xfrm>
              <a:prstGeom prst="roundRect">
                <a:avLst/>
              </a:prstGeom>
              <a:solidFill>
                <a:srgbClr val="9437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Prior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4" name="Rounded Rectangle 103">
                <a:extLst>
                  <a:ext uri="{FF2B5EF4-FFF2-40B4-BE49-F238E27FC236}">
                    <a16:creationId xmlns:a16="http://schemas.microsoft.com/office/drawing/2014/main" id="{32A2A545-EC8C-A34E-AEC0-40D5A4C34E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7417" y="4996107"/>
                <a:ext cx="1012739" cy="650072"/>
              </a:xfrm>
              <a:prstGeom prst="roundRect">
                <a:avLst/>
              </a:prstGeom>
              <a:blipFill>
                <a:blip r:embed="rId18"/>
                <a:stretch>
                  <a:fillRect t="-3846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4B48BC6-AEB4-B64B-84E7-11F0AC019D7B}"/>
              </a:ext>
            </a:extLst>
          </p:cNvPr>
          <p:cNvCxnSpPr>
            <a:cxnSpLocks/>
            <a:stCxn id="104" idx="2"/>
          </p:cNvCxnSpPr>
          <p:nvPr/>
        </p:nvCxnSpPr>
        <p:spPr>
          <a:xfrm flipH="1">
            <a:off x="9503786" y="5646179"/>
            <a:ext cx="1" cy="78045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23440286-D1B1-0042-A515-37AB3D1BB336}"/>
              </a:ext>
            </a:extLst>
          </p:cNvPr>
          <p:cNvCxnSpPr>
            <a:cxnSpLocks/>
            <a:stCxn id="92" idx="0"/>
            <a:endCxn id="62" idx="2"/>
          </p:cNvCxnSpPr>
          <p:nvPr/>
        </p:nvCxnSpPr>
        <p:spPr>
          <a:xfrm rot="16200000" flipV="1">
            <a:off x="2009706" y="3980317"/>
            <a:ext cx="713245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5147BA66-5270-D448-A349-FA14FC4861EF}"/>
                  </a:ext>
                </a:extLst>
              </p:cNvPr>
              <p:cNvSpPr txBox="1"/>
              <p:nvPr/>
            </p:nvSpPr>
            <p:spPr>
              <a:xfrm>
                <a:off x="5236854" y="826870"/>
                <a:ext cx="248234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Decode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from previous </a:t>
                </a:r>
                <a:br>
                  <a:rPr lang="en-US" dirty="0"/>
                </a:br>
                <a:r>
                  <a:rPr lang="en-US" dirty="0"/>
                  <a:t>pseudo-“random” </a:t>
                </a:r>
                <a:br>
                  <a:rPr lang="en-US" dirty="0"/>
                </a:br>
                <a:r>
                  <a:rPr lang="en-US" dirty="0"/>
                  <a:t>compressed bits</a:t>
                </a:r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5147BA66-5270-D448-A349-FA14FC4861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854" y="826870"/>
                <a:ext cx="2482346" cy="923330"/>
              </a:xfrm>
              <a:prstGeom prst="rect">
                <a:avLst/>
              </a:prstGeom>
              <a:blipFill>
                <a:blip r:embed="rId19"/>
                <a:stretch>
                  <a:fillRect l="-1531" t="-4110" r="-2041" b="-9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6" name="Picture 4" descr="Gaussian Distribution Icons - Download Free Vector Icons | Noun Project">
            <a:extLst>
              <a:ext uri="{FF2B5EF4-FFF2-40B4-BE49-F238E27FC236}">
                <a16:creationId xmlns:a16="http://schemas.microsoft.com/office/drawing/2014/main" id="{FC6FA384-7AF9-3F4B-AF75-CF165460A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5058" y="5804736"/>
            <a:ext cx="417456" cy="432074"/>
          </a:xfrm>
          <a:prstGeom prst="rect">
            <a:avLst/>
          </a:prstGeom>
          <a:solidFill>
            <a:srgbClr val="DABAF2"/>
          </a:solidFill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46EFC379-B9EB-1448-B84F-8B5B9BBA909E}"/>
              </a:ext>
            </a:extLst>
          </p:cNvPr>
          <p:cNvSpPr txBox="1"/>
          <p:nvPr/>
        </p:nvSpPr>
        <p:spPr>
          <a:xfrm>
            <a:off x="5380157" y="8167169"/>
            <a:ext cx="1813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Compressed data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83020C8-C6DF-8547-B7E8-DCB90E896241}"/>
              </a:ext>
            </a:extLst>
          </p:cNvPr>
          <p:cNvSpPr txBox="1"/>
          <p:nvPr/>
        </p:nvSpPr>
        <p:spPr>
          <a:xfrm>
            <a:off x="7436293" y="8167169"/>
            <a:ext cx="2674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Compressed latent 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EBBB9A19-0032-C147-939C-78DDD03B04A9}"/>
                  </a:ext>
                </a:extLst>
              </p:cNvPr>
              <p:cNvSpPr/>
              <p:nvPr/>
            </p:nvSpPr>
            <p:spPr>
              <a:xfrm>
                <a:off x="2090249" y="7680685"/>
                <a:ext cx="432079" cy="43207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EBBB9A19-0032-C147-939C-78DDD03B04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249" y="7680685"/>
                <a:ext cx="432079" cy="432079"/>
              </a:xfrm>
              <a:prstGeom prst="rect">
                <a:avLst/>
              </a:prstGeom>
              <a:blipFill>
                <a:blip r:embed="rId20"/>
                <a:stretch>
                  <a:fillRect l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4AF9C63-2FB7-9C4F-BC45-AF49C22E1694}"/>
                  </a:ext>
                </a:extLst>
              </p:cNvPr>
              <p:cNvSpPr/>
              <p:nvPr/>
            </p:nvSpPr>
            <p:spPr>
              <a:xfrm>
                <a:off x="2522328" y="7680684"/>
                <a:ext cx="432079" cy="43207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4AF9C63-2FB7-9C4F-BC45-AF49C22E16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2328" y="7680684"/>
                <a:ext cx="432079" cy="432079"/>
              </a:xfrm>
              <a:prstGeom prst="rect">
                <a:avLst/>
              </a:prstGeom>
              <a:blipFill>
                <a:blip r:embed="rId21"/>
                <a:stretch>
                  <a:fillRect l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0E8FA12-54DE-C246-BA04-D403AAF9E3E1}"/>
                  </a:ext>
                </a:extLst>
              </p:cNvPr>
              <p:cNvSpPr/>
              <p:nvPr/>
            </p:nvSpPr>
            <p:spPr>
              <a:xfrm>
                <a:off x="2963287" y="7252420"/>
                <a:ext cx="432079" cy="43207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0E8FA12-54DE-C246-BA04-D403AAF9E3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287" y="7252420"/>
                <a:ext cx="432079" cy="43207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 w="25400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4EF17D4-5D4E-0647-A821-AAAA07692FB6}"/>
                  </a:ext>
                </a:extLst>
              </p:cNvPr>
              <p:cNvSpPr/>
              <p:nvPr/>
            </p:nvSpPr>
            <p:spPr>
              <a:xfrm>
                <a:off x="3413489" y="7251937"/>
                <a:ext cx="432079" cy="432079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254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4EF17D4-5D4E-0647-A821-AAAA07692F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3489" y="7251937"/>
                <a:ext cx="432079" cy="432079"/>
              </a:xfrm>
              <a:prstGeom prst="rect">
                <a:avLst/>
              </a:prstGeom>
              <a:blipFill>
                <a:blip r:embed="rId23"/>
                <a:stretch>
                  <a:fillRect l="-2703"/>
                </a:stretch>
              </a:blipFill>
              <a:ln w="25400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C0B16F8-E235-1644-85F4-ED11E317BD82}"/>
                  </a:ext>
                </a:extLst>
              </p:cNvPr>
              <p:cNvSpPr/>
              <p:nvPr/>
            </p:nvSpPr>
            <p:spPr>
              <a:xfrm>
                <a:off x="3854899" y="7252416"/>
                <a:ext cx="432079" cy="432079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254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C0B16F8-E235-1644-85F4-ED11E317BD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899" y="7252416"/>
                <a:ext cx="432079" cy="432079"/>
              </a:xfrm>
              <a:prstGeom prst="rect">
                <a:avLst/>
              </a:prstGeom>
              <a:blipFill>
                <a:blip r:embed="rId24"/>
                <a:stretch>
                  <a:fillRect l="-5405"/>
                </a:stretch>
              </a:blipFill>
              <a:ln w="25400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0963E5E7-A9A8-2448-97BD-D04707A376D8}"/>
              </a:ext>
            </a:extLst>
          </p:cNvPr>
          <p:cNvSpPr txBox="1"/>
          <p:nvPr/>
        </p:nvSpPr>
        <p:spPr>
          <a:xfrm>
            <a:off x="1756243" y="8132559"/>
            <a:ext cx="2846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Previous bits in compressed </a:t>
            </a:r>
            <a:br>
              <a:rPr lang="en-US" dirty="0"/>
            </a:br>
            <a:r>
              <a:rPr lang="en-US" dirty="0"/>
              <a:t>data stream</a:t>
            </a: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A108137D-84DC-9A4E-87AC-77446A10F6A6}"/>
              </a:ext>
            </a:extLst>
          </p:cNvPr>
          <p:cNvCxnSpPr>
            <a:cxnSpLocks/>
            <a:stCxn id="62" idx="0"/>
            <a:endCxn id="60" idx="1"/>
          </p:cNvCxnSpPr>
          <p:nvPr/>
        </p:nvCxnSpPr>
        <p:spPr>
          <a:xfrm rot="5400000" flipH="1" flipV="1">
            <a:off x="2738517" y="1419772"/>
            <a:ext cx="952503" cy="1696883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CB25E90E-7EE3-9F4C-ACD5-09BB595B1D21}"/>
              </a:ext>
            </a:extLst>
          </p:cNvPr>
          <p:cNvSpPr/>
          <p:nvPr/>
        </p:nvSpPr>
        <p:spPr>
          <a:xfrm>
            <a:off x="4063210" y="1418625"/>
            <a:ext cx="1180132" cy="746671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ANS</a:t>
            </a:r>
            <a:br>
              <a:rPr lang="en-US" dirty="0"/>
            </a:br>
            <a:r>
              <a:rPr lang="en-US" dirty="0"/>
              <a:t>Decoder</a:t>
            </a:r>
          </a:p>
        </p:txBody>
      </p:sp>
      <p:pic>
        <p:nvPicPr>
          <p:cNvPr id="137" name="Picture 4" descr="Gaussian Distribution Icons - Download Free Vector Icons | Noun Project">
            <a:extLst>
              <a:ext uri="{FF2B5EF4-FFF2-40B4-BE49-F238E27FC236}">
                <a16:creationId xmlns:a16="http://schemas.microsoft.com/office/drawing/2014/main" id="{625B222A-D320-FF49-AB1B-68B52B01A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7636" y="2052176"/>
            <a:ext cx="417456" cy="432074"/>
          </a:xfrm>
          <a:prstGeom prst="rect">
            <a:avLst/>
          </a:prstGeom>
          <a:solidFill>
            <a:srgbClr val="DABAF2"/>
          </a:solidFill>
        </p:spPr>
      </p:pic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94A5A52B-7F9F-C142-AC01-0C1BC0214D7B}"/>
              </a:ext>
            </a:extLst>
          </p:cNvPr>
          <p:cNvCxnSpPr>
            <a:cxnSpLocks/>
            <a:stCxn id="60" idx="3"/>
            <a:endCxn id="57" idx="0"/>
          </p:cNvCxnSpPr>
          <p:nvPr/>
        </p:nvCxnSpPr>
        <p:spPr>
          <a:xfrm>
            <a:off x="5243342" y="1791961"/>
            <a:ext cx="1823114" cy="780208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027C0C8-65BC-FA4D-8208-B0F47211348F}"/>
              </a:ext>
            </a:extLst>
          </p:cNvPr>
          <p:cNvCxnSpPr>
            <a:cxnSpLocks/>
            <a:stCxn id="47" idx="0"/>
          </p:cNvCxnSpPr>
          <p:nvPr/>
        </p:nvCxnSpPr>
        <p:spPr>
          <a:xfrm flipV="1">
            <a:off x="3629529" y="1791961"/>
            <a:ext cx="0" cy="54599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4CD67EEB-F39D-7D4D-832E-09C213433E9E}"/>
              </a:ext>
            </a:extLst>
          </p:cNvPr>
          <p:cNvSpPr/>
          <p:nvPr/>
        </p:nvSpPr>
        <p:spPr>
          <a:xfrm>
            <a:off x="2967389" y="7680683"/>
            <a:ext cx="1319588" cy="432079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3EA7223-5626-B847-9493-933955814ED9}"/>
              </a:ext>
            </a:extLst>
          </p:cNvPr>
          <p:cNvSpPr txBox="1"/>
          <p:nvPr/>
        </p:nvSpPr>
        <p:spPr>
          <a:xfrm>
            <a:off x="1846056" y="6245981"/>
            <a:ext cx="17858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Get “bits-back”</a:t>
            </a:r>
          </a:p>
          <a:p>
            <a:pPr algn="ctr"/>
            <a:r>
              <a:rPr lang="en-US" dirty="0"/>
              <a:t>from previously </a:t>
            </a:r>
            <a:br>
              <a:rPr lang="en-US" dirty="0"/>
            </a:br>
            <a:r>
              <a:rPr lang="en-US" dirty="0"/>
              <a:t>compressed data</a:t>
            </a:r>
          </a:p>
        </p:txBody>
      </p:sp>
    </p:spTree>
    <p:extLst>
      <p:ext uri="{BB962C8B-B14F-4D97-AF65-F5344CB8AC3E}">
        <p14:creationId xmlns:p14="http://schemas.microsoft.com/office/powerpoint/2010/main" val="1795494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D313B6C6-86CE-564E-959A-23D9A1BBEF26}"/>
              </a:ext>
            </a:extLst>
          </p:cNvPr>
          <p:cNvSpPr/>
          <p:nvPr/>
        </p:nvSpPr>
        <p:spPr>
          <a:xfrm>
            <a:off x="3407734" y="3626589"/>
            <a:ext cx="2044139" cy="879231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ANS</a:t>
            </a:r>
            <a:br>
              <a:rPr lang="en-US" dirty="0"/>
            </a:br>
            <a:r>
              <a:rPr lang="en-US" dirty="0"/>
              <a:t>Decoder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8A925588-8518-D642-AFC5-D18C0C810888}"/>
              </a:ext>
            </a:extLst>
          </p:cNvPr>
          <p:cNvSpPr/>
          <p:nvPr/>
        </p:nvSpPr>
        <p:spPr>
          <a:xfrm>
            <a:off x="3598302" y="6109409"/>
            <a:ext cx="1663002" cy="8792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Latent Variable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4E8C934-F226-154D-9144-3E6DC3E4B0BD}"/>
                  </a:ext>
                </a:extLst>
              </p:cNvPr>
              <p:cNvSpPr/>
              <p:nvPr/>
            </p:nvSpPr>
            <p:spPr>
              <a:xfrm>
                <a:off x="4213763" y="5230178"/>
                <a:ext cx="432079" cy="432079"/>
              </a:xfrm>
              <a:prstGeom prst="rect">
                <a:avLst/>
              </a:prstGeom>
              <a:solidFill>
                <a:srgbClr val="9741D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4E8C934-F226-154D-9144-3E6DC3E4B0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763" y="5230178"/>
                <a:ext cx="432079" cy="4320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278F908E-F3ED-2D42-A487-BFF41629D08B}"/>
              </a:ext>
            </a:extLst>
          </p:cNvPr>
          <p:cNvSpPr/>
          <p:nvPr/>
        </p:nvSpPr>
        <p:spPr>
          <a:xfrm>
            <a:off x="3351630" y="7490593"/>
            <a:ext cx="432079" cy="4320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4D7F527-85C8-ED4D-8316-5CAD87DC67BB}"/>
              </a:ext>
            </a:extLst>
          </p:cNvPr>
          <p:cNvSpPr/>
          <p:nvPr/>
        </p:nvSpPr>
        <p:spPr>
          <a:xfrm>
            <a:off x="3783709" y="7490592"/>
            <a:ext cx="432079" cy="4320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83E889EB-C01E-EE48-BB24-37A236728511}"/>
                  </a:ext>
                </a:extLst>
              </p:cNvPr>
              <p:cNvSpPr/>
              <p:nvPr/>
            </p:nvSpPr>
            <p:spPr>
              <a:xfrm>
                <a:off x="4215788" y="7490592"/>
                <a:ext cx="432079" cy="43207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83E889EB-C01E-EE48-BB24-37A2367285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5788" y="7490592"/>
                <a:ext cx="432079" cy="4320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>
            <a:extLst>
              <a:ext uri="{FF2B5EF4-FFF2-40B4-BE49-F238E27FC236}">
                <a16:creationId xmlns:a16="http://schemas.microsoft.com/office/drawing/2014/main" id="{B40E8F08-B42C-7743-B6DB-076B933DCC19}"/>
              </a:ext>
            </a:extLst>
          </p:cNvPr>
          <p:cNvSpPr/>
          <p:nvPr/>
        </p:nvSpPr>
        <p:spPr>
          <a:xfrm>
            <a:off x="4647867" y="7490592"/>
            <a:ext cx="432079" cy="43207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F0BD92E-2DE1-CC4D-9878-270CC927DCFE}"/>
              </a:ext>
            </a:extLst>
          </p:cNvPr>
          <p:cNvSpPr/>
          <p:nvPr/>
        </p:nvSpPr>
        <p:spPr>
          <a:xfrm>
            <a:off x="5079946" y="7487895"/>
            <a:ext cx="420067" cy="43477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0" name="Picture 4" descr="Gaussian Distribution Icons - Download Free Vector Icons | Noun Project">
            <a:extLst>
              <a:ext uri="{FF2B5EF4-FFF2-40B4-BE49-F238E27FC236}">
                <a16:creationId xmlns:a16="http://schemas.microsoft.com/office/drawing/2014/main" id="{66F6E718-FDEE-EB41-958A-B4C78B0B0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933" y="7493275"/>
            <a:ext cx="427003" cy="42700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</p:pic>
      <p:pic>
        <p:nvPicPr>
          <p:cNvPr id="51" name="Picture 4" descr="Gaussian Distribution Icons - Download Free Vector Icons | Noun Project">
            <a:extLst>
              <a:ext uri="{FF2B5EF4-FFF2-40B4-BE49-F238E27FC236}">
                <a16:creationId xmlns:a16="http://schemas.microsoft.com/office/drawing/2014/main" id="{991ED60C-8EE9-9D4E-BB81-814F7C5D7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193" y="7490057"/>
            <a:ext cx="430221" cy="43022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</p:pic>
      <p:pic>
        <p:nvPicPr>
          <p:cNvPr id="52" name="Picture 4" descr="Gaussian Distribution Icons - Download Free Vector Icons | Noun Project">
            <a:extLst>
              <a:ext uri="{FF2B5EF4-FFF2-40B4-BE49-F238E27FC236}">
                <a16:creationId xmlns:a16="http://schemas.microsoft.com/office/drawing/2014/main" id="{BC114420-6E79-FA43-B8A6-442954D8E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843" y="7490591"/>
            <a:ext cx="434776" cy="4347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</p:pic>
      <p:pic>
        <p:nvPicPr>
          <p:cNvPr id="53" name="Picture 4" descr="Gaussian Distribution Icons - Download Free Vector Icons | Noun Project">
            <a:extLst>
              <a:ext uri="{FF2B5EF4-FFF2-40B4-BE49-F238E27FC236}">
                <a16:creationId xmlns:a16="http://schemas.microsoft.com/office/drawing/2014/main" id="{C9D1E021-9F32-8C47-B92A-BEB6C5C2C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922" y="7487895"/>
            <a:ext cx="425276" cy="440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77657CE-92FA-6441-A2C5-7C62A0BAD6A8}"/>
                  </a:ext>
                </a:extLst>
              </p:cNvPr>
              <p:cNvSpPr txBox="1"/>
              <p:nvPr/>
            </p:nvSpPr>
            <p:spPr>
              <a:xfrm>
                <a:off x="4468579" y="7120724"/>
                <a:ext cx="7086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77657CE-92FA-6441-A2C5-7C62A0BAD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579" y="7120724"/>
                <a:ext cx="708656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225E3BD5-1211-2148-91AE-2656F0C7F7D8}"/>
              </a:ext>
            </a:extLst>
          </p:cNvPr>
          <p:cNvSpPr/>
          <p:nvPr/>
        </p:nvSpPr>
        <p:spPr>
          <a:xfrm>
            <a:off x="6143544" y="7265551"/>
            <a:ext cx="2044139" cy="879231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ANS</a:t>
            </a:r>
            <a:br>
              <a:rPr lang="en-US" dirty="0"/>
            </a:br>
            <a:r>
              <a:rPr lang="en-US" dirty="0"/>
              <a:t>Decoder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06B019C5-3E44-9F40-84E8-AAB02C49E717}"/>
                  </a:ext>
                </a:extLst>
              </p:cNvPr>
              <p:cNvSpPr/>
              <p:nvPr/>
            </p:nvSpPr>
            <p:spPr>
              <a:xfrm>
                <a:off x="7793943" y="2193812"/>
                <a:ext cx="432079" cy="43207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06B019C5-3E44-9F40-84E8-AAB02C49E7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3943" y="2193812"/>
                <a:ext cx="432079" cy="432079"/>
              </a:xfrm>
              <a:prstGeom prst="rect">
                <a:avLst/>
              </a:prstGeom>
              <a:blipFill>
                <a:blip r:embed="rId6"/>
                <a:stretch>
                  <a:fillRect l="-285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EE67E571-1BBD-FB43-9BC8-D5A9EC287FB3}"/>
                  </a:ext>
                </a:extLst>
              </p:cNvPr>
              <p:cNvSpPr/>
              <p:nvPr/>
            </p:nvSpPr>
            <p:spPr>
              <a:xfrm>
                <a:off x="7361866" y="2193812"/>
                <a:ext cx="432079" cy="43207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EE67E571-1BBD-FB43-9BC8-D5A9EC287F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1866" y="2193812"/>
                <a:ext cx="432079" cy="432079"/>
              </a:xfrm>
              <a:prstGeom prst="rect">
                <a:avLst/>
              </a:prstGeom>
              <a:blipFill>
                <a:blip r:embed="rId7"/>
                <a:stretch>
                  <a:fillRect l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F94A2040-2282-5C4E-A121-33C7BB7D9B4E}"/>
                  </a:ext>
                </a:extLst>
              </p:cNvPr>
              <p:cNvSpPr/>
              <p:nvPr/>
            </p:nvSpPr>
            <p:spPr>
              <a:xfrm>
                <a:off x="6951243" y="2193812"/>
                <a:ext cx="432079" cy="43207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F94A2040-2282-5C4E-A121-33C7BB7D9B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243" y="2193812"/>
                <a:ext cx="432079" cy="43207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DED488B-9729-C34C-88D9-8E70CCE09512}"/>
                  </a:ext>
                </a:extLst>
              </p:cNvPr>
              <p:cNvSpPr/>
              <p:nvPr/>
            </p:nvSpPr>
            <p:spPr>
              <a:xfrm>
                <a:off x="6519166" y="2193812"/>
                <a:ext cx="432079" cy="43207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DDED488B-9729-C34C-88D9-8E70CCE095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166" y="2193812"/>
                <a:ext cx="432079" cy="432079"/>
              </a:xfrm>
              <a:prstGeom prst="rect">
                <a:avLst/>
              </a:prstGeom>
              <a:blipFill>
                <a:blip r:embed="rId9"/>
                <a:stretch>
                  <a:fillRect l="-555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EA347F09-0E4C-C64B-B952-C1FE49979882}"/>
                  </a:ext>
                </a:extLst>
              </p:cNvPr>
              <p:cNvSpPr/>
              <p:nvPr/>
            </p:nvSpPr>
            <p:spPr>
              <a:xfrm>
                <a:off x="6087087" y="2193812"/>
                <a:ext cx="432079" cy="432079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EA347F09-0E4C-C64B-B952-C1FE499798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087" y="2193812"/>
                <a:ext cx="432079" cy="432079"/>
              </a:xfrm>
              <a:prstGeom prst="rect">
                <a:avLst/>
              </a:prstGeom>
              <a:blipFill>
                <a:blip r:embed="rId10"/>
                <a:stretch>
                  <a:fillRect l="-85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B08B0A66-A914-A346-A9DF-832EBE661B5B}"/>
                  </a:ext>
                </a:extLst>
              </p:cNvPr>
              <p:cNvSpPr/>
              <p:nvPr/>
            </p:nvSpPr>
            <p:spPr>
              <a:xfrm>
                <a:off x="3794182" y="2193812"/>
                <a:ext cx="1274522" cy="432079"/>
              </a:xfrm>
              <a:prstGeom prst="rect">
                <a:avLst/>
              </a:prstGeom>
              <a:solidFill>
                <a:srgbClr val="672F09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B08B0A66-A914-A346-A9DF-832EBE661B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4182" y="2193812"/>
                <a:ext cx="1274522" cy="43207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TextBox 85">
            <a:extLst>
              <a:ext uri="{FF2B5EF4-FFF2-40B4-BE49-F238E27FC236}">
                <a16:creationId xmlns:a16="http://schemas.microsoft.com/office/drawing/2014/main" id="{55B5581D-9650-654F-967C-3E8AA8777DCA}"/>
              </a:ext>
            </a:extLst>
          </p:cNvPr>
          <p:cNvSpPr txBox="1"/>
          <p:nvPr/>
        </p:nvSpPr>
        <p:spPr>
          <a:xfrm>
            <a:off x="6303126" y="1787136"/>
            <a:ext cx="1813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Compressed data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27441FA-13D0-3C42-A25E-AFA0CB5F5E6B}"/>
              </a:ext>
            </a:extLst>
          </p:cNvPr>
          <p:cNvSpPr txBox="1"/>
          <p:nvPr/>
        </p:nvSpPr>
        <p:spPr>
          <a:xfrm>
            <a:off x="3058077" y="1787136"/>
            <a:ext cx="2674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Compressed latent 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ounded Rectangle 88">
                <a:extLst>
                  <a:ext uri="{FF2B5EF4-FFF2-40B4-BE49-F238E27FC236}">
                    <a16:creationId xmlns:a16="http://schemas.microsoft.com/office/drawing/2014/main" id="{A3C33B0F-00E5-314D-9865-F48CBE3A1F80}"/>
                  </a:ext>
                </a:extLst>
              </p:cNvPr>
              <p:cNvSpPr/>
              <p:nvPr/>
            </p:nvSpPr>
            <p:spPr>
              <a:xfrm>
                <a:off x="2166786" y="2801204"/>
                <a:ext cx="1012739" cy="650072"/>
              </a:xfrm>
              <a:prstGeom prst="roundRect">
                <a:avLst/>
              </a:prstGeom>
              <a:solidFill>
                <a:srgbClr val="9437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Prior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9" name="Rounded Rectangle 88">
                <a:extLst>
                  <a:ext uri="{FF2B5EF4-FFF2-40B4-BE49-F238E27FC236}">
                    <a16:creationId xmlns:a16="http://schemas.microsoft.com/office/drawing/2014/main" id="{A3C33B0F-00E5-314D-9865-F48CBE3A1F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786" y="2801204"/>
                <a:ext cx="1012739" cy="650072"/>
              </a:xfrm>
              <a:prstGeom prst="roundRect">
                <a:avLst/>
              </a:prstGeom>
              <a:blipFill>
                <a:blip r:embed="rId12"/>
                <a:stretch>
                  <a:fillRect t="-3774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88DABF7-C8A1-534C-9781-9579730F0204}"/>
              </a:ext>
            </a:extLst>
          </p:cNvPr>
          <p:cNvCxnSpPr>
            <a:cxnSpLocks/>
            <a:stCxn id="85" idx="2"/>
            <a:endCxn id="41" idx="0"/>
          </p:cNvCxnSpPr>
          <p:nvPr/>
        </p:nvCxnSpPr>
        <p:spPr>
          <a:xfrm flipH="1">
            <a:off x="4429804" y="2625891"/>
            <a:ext cx="1639" cy="10006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>
            <a:extLst>
              <a:ext uri="{FF2B5EF4-FFF2-40B4-BE49-F238E27FC236}">
                <a16:creationId xmlns:a16="http://schemas.microsoft.com/office/drawing/2014/main" id="{7A025173-E798-8A4E-8AC5-A0A54C9252BA}"/>
              </a:ext>
            </a:extLst>
          </p:cNvPr>
          <p:cNvCxnSpPr>
            <a:cxnSpLocks/>
            <a:stCxn id="89" idx="2"/>
            <a:endCxn id="41" idx="1"/>
          </p:cNvCxnSpPr>
          <p:nvPr/>
        </p:nvCxnSpPr>
        <p:spPr>
          <a:xfrm rot="16200000" flipH="1">
            <a:off x="2732981" y="3391451"/>
            <a:ext cx="614929" cy="734578"/>
          </a:xfrm>
          <a:prstGeom prst="bentConnector2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A3F6396-8826-6C4F-9D99-CBA68C58BC3C}"/>
              </a:ext>
            </a:extLst>
          </p:cNvPr>
          <p:cNvCxnSpPr>
            <a:cxnSpLocks/>
            <a:stCxn id="41" idx="2"/>
            <a:endCxn id="43" idx="0"/>
          </p:cNvCxnSpPr>
          <p:nvPr/>
        </p:nvCxnSpPr>
        <p:spPr>
          <a:xfrm flipH="1">
            <a:off x="4429803" y="4505820"/>
            <a:ext cx="1" cy="72435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Picture 4" descr="Gaussian Distribution Icons - Download Free Vector Icons | Noun Project">
            <a:extLst>
              <a:ext uri="{FF2B5EF4-FFF2-40B4-BE49-F238E27FC236}">
                <a16:creationId xmlns:a16="http://schemas.microsoft.com/office/drawing/2014/main" id="{24419930-1DA8-4E4C-8A4E-CEA8A3AD8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4427" y="3850167"/>
            <a:ext cx="417456" cy="432074"/>
          </a:xfrm>
          <a:prstGeom prst="rect">
            <a:avLst/>
          </a:prstGeom>
          <a:solidFill>
            <a:srgbClr val="DABAF2"/>
          </a:solidFill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96A0FFBA-5B32-B944-84B7-127EC6D11376}"/>
                  </a:ext>
                </a:extLst>
              </p:cNvPr>
              <p:cNvSpPr/>
              <p:nvPr/>
            </p:nvSpPr>
            <p:spPr>
              <a:xfrm>
                <a:off x="8828029" y="7486973"/>
                <a:ext cx="432079" cy="4320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96A0FFBA-5B32-B944-84B7-127EC6D113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029" y="7486973"/>
                <a:ext cx="432079" cy="43207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234E94A8-9806-AC4C-BC8E-64AEF4DA6FC2}"/>
                  </a:ext>
                </a:extLst>
              </p:cNvPr>
              <p:cNvSpPr/>
              <p:nvPr/>
            </p:nvSpPr>
            <p:spPr>
              <a:xfrm>
                <a:off x="9262759" y="7486971"/>
                <a:ext cx="432079" cy="43207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234E94A8-9806-AC4C-BC8E-64AEF4DA6F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2759" y="7486971"/>
                <a:ext cx="432079" cy="43207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27B4D9AE-1D67-5549-9D6B-CEE0DA84A265}"/>
                  </a:ext>
                </a:extLst>
              </p:cNvPr>
              <p:cNvSpPr/>
              <p:nvPr/>
            </p:nvSpPr>
            <p:spPr>
              <a:xfrm>
                <a:off x="9697490" y="7486973"/>
                <a:ext cx="432079" cy="43207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27B4D9AE-1D67-5549-9D6B-CEE0DA84A2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490" y="7486973"/>
                <a:ext cx="432079" cy="43207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4F89E592-233D-D044-A500-6597A8D9EAA3}"/>
                  </a:ext>
                </a:extLst>
              </p:cNvPr>
              <p:cNvSpPr/>
              <p:nvPr/>
            </p:nvSpPr>
            <p:spPr>
              <a:xfrm>
                <a:off x="10131336" y="7486972"/>
                <a:ext cx="432079" cy="432079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4F89E592-233D-D044-A500-6597A8D9EA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1336" y="7486972"/>
                <a:ext cx="432079" cy="43207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30526CD9-E4C6-3E42-A0A0-95329920A6B3}"/>
                  </a:ext>
                </a:extLst>
              </p:cNvPr>
              <p:cNvSpPr/>
              <p:nvPr/>
            </p:nvSpPr>
            <p:spPr>
              <a:xfrm>
                <a:off x="10565183" y="7486972"/>
                <a:ext cx="432079" cy="432079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30526CD9-E4C6-3E42-A0A0-95329920A6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5183" y="7486972"/>
                <a:ext cx="432079" cy="43207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3EB35F8-2448-3A45-B1BE-1E6515959AC8}"/>
              </a:ext>
            </a:extLst>
          </p:cNvPr>
          <p:cNvCxnSpPr>
            <a:cxnSpLocks/>
            <a:stCxn id="60" idx="2"/>
            <a:endCxn id="55" idx="0"/>
          </p:cNvCxnSpPr>
          <p:nvPr/>
        </p:nvCxnSpPr>
        <p:spPr>
          <a:xfrm flipH="1">
            <a:off x="7165614" y="2625891"/>
            <a:ext cx="1669" cy="463966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892B28C-397C-B546-B79D-30C9BB25E7BE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>
            <a:off x="4429803" y="5662257"/>
            <a:ext cx="0" cy="4471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D4AB5556-255C-6048-BBC0-6F2D47778B0D}"/>
              </a:ext>
            </a:extLst>
          </p:cNvPr>
          <p:cNvCxnSpPr>
            <a:cxnSpLocks/>
            <a:stCxn id="42" idx="2"/>
            <a:endCxn id="46" idx="0"/>
          </p:cNvCxnSpPr>
          <p:nvPr/>
        </p:nvCxnSpPr>
        <p:spPr>
          <a:xfrm>
            <a:off x="4429803" y="6988640"/>
            <a:ext cx="2025" cy="5019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3829AB97-83CC-BD43-B0C7-AEAFE912BA33}"/>
              </a:ext>
            </a:extLst>
          </p:cNvPr>
          <p:cNvCxnSpPr>
            <a:cxnSpLocks/>
            <a:stCxn id="53" idx="3"/>
            <a:endCxn id="55" idx="1"/>
          </p:cNvCxnSpPr>
          <p:nvPr/>
        </p:nvCxnSpPr>
        <p:spPr>
          <a:xfrm flipV="1">
            <a:off x="5503198" y="7705167"/>
            <a:ext cx="640346" cy="28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C8783774-CE46-0945-BCE7-A83B97BD343A}"/>
              </a:ext>
            </a:extLst>
          </p:cNvPr>
          <p:cNvCxnSpPr>
            <a:cxnSpLocks/>
            <a:stCxn id="55" idx="3"/>
            <a:endCxn id="101" idx="1"/>
          </p:cNvCxnSpPr>
          <p:nvPr/>
        </p:nvCxnSpPr>
        <p:spPr>
          <a:xfrm flipV="1">
            <a:off x="8187683" y="7703013"/>
            <a:ext cx="640346" cy="21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F9E99CE-D840-BE42-A27B-6EAE35281F1F}"/>
                  </a:ext>
                </a:extLst>
              </p:cNvPr>
              <p:cNvSpPr/>
              <p:nvPr/>
            </p:nvSpPr>
            <p:spPr>
              <a:xfrm>
                <a:off x="10763691" y="2193330"/>
                <a:ext cx="432079" cy="43207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F9E99CE-D840-BE42-A27B-6EAE35281F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3691" y="2193330"/>
                <a:ext cx="432079" cy="432079"/>
              </a:xfrm>
              <a:prstGeom prst="rect">
                <a:avLst/>
              </a:prstGeom>
              <a:blipFill>
                <a:blip r:embed="rId18"/>
                <a:stretch>
                  <a:fillRect l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45FF731B-0F67-4C42-A0A3-642F0A813F11}"/>
                  </a:ext>
                </a:extLst>
              </p:cNvPr>
              <p:cNvSpPr/>
              <p:nvPr/>
            </p:nvSpPr>
            <p:spPr>
              <a:xfrm>
                <a:off x="10324225" y="2193331"/>
                <a:ext cx="432079" cy="43207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45FF731B-0F67-4C42-A0A3-642F0A813F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4225" y="2193331"/>
                <a:ext cx="432079" cy="432079"/>
              </a:xfrm>
              <a:prstGeom prst="rect">
                <a:avLst/>
              </a:prstGeom>
              <a:blipFill>
                <a:blip r:embed="rId19"/>
                <a:stretch>
                  <a:fillRect l="-277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C326D0A-F9C4-5246-AEC4-4EDAD95F34FB}"/>
                  </a:ext>
                </a:extLst>
              </p:cNvPr>
              <p:cNvSpPr/>
              <p:nvPr/>
            </p:nvSpPr>
            <p:spPr>
              <a:xfrm>
                <a:off x="9886800" y="2622076"/>
                <a:ext cx="432079" cy="43207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C326D0A-F9C4-5246-AEC4-4EDAD95F34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6800" y="2622076"/>
                <a:ext cx="432079" cy="43207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25400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006B2D03-50A8-F744-A1F7-6364D27DCF7A}"/>
                  </a:ext>
                </a:extLst>
              </p:cNvPr>
              <p:cNvSpPr/>
              <p:nvPr/>
            </p:nvSpPr>
            <p:spPr>
              <a:xfrm>
                <a:off x="9445840" y="2621593"/>
                <a:ext cx="432079" cy="432079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 w="254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006B2D03-50A8-F744-A1F7-6364D27DCF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5840" y="2621593"/>
                <a:ext cx="432079" cy="432079"/>
              </a:xfrm>
              <a:prstGeom prst="rect">
                <a:avLst/>
              </a:prstGeom>
              <a:blipFill>
                <a:blip r:embed="rId21"/>
                <a:stretch>
                  <a:fillRect l="-5556"/>
                </a:stretch>
              </a:blipFill>
              <a:ln w="25400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AA3F053-E6AC-6449-B207-C9F3C40F6E3C}"/>
                  </a:ext>
                </a:extLst>
              </p:cNvPr>
              <p:cNvSpPr/>
              <p:nvPr/>
            </p:nvSpPr>
            <p:spPr>
              <a:xfrm>
                <a:off x="9011835" y="2621592"/>
                <a:ext cx="432079" cy="432079"/>
              </a:xfrm>
              <a:prstGeom prst="rect">
                <a:avLst/>
              </a:prstGeom>
              <a:solidFill>
                <a:schemeClr val="accent4">
                  <a:lumMod val="50000"/>
                </a:schemeClr>
              </a:solidFill>
              <a:ln w="254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AA3F053-E6AC-6449-B207-C9F3C40F6E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1835" y="2621592"/>
                <a:ext cx="432079" cy="432079"/>
              </a:xfrm>
              <a:prstGeom prst="rect">
                <a:avLst/>
              </a:prstGeom>
              <a:blipFill>
                <a:blip r:embed="rId22"/>
                <a:stretch>
                  <a:fillRect l="-5405"/>
                </a:stretch>
              </a:blipFill>
              <a:ln w="25400">
                <a:solidFill>
                  <a:schemeClr val="tx1"/>
                </a:solidFill>
                <a:prstDash val="sysDot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CAD618B4-412B-484E-B0DB-79056A4A3040}"/>
              </a:ext>
            </a:extLst>
          </p:cNvPr>
          <p:cNvSpPr txBox="1"/>
          <p:nvPr/>
        </p:nvSpPr>
        <p:spPr>
          <a:xfrm>
            <a:off x="8664405" y="1510137"/>
            <a:ext cx="2846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Previous bits in compressed </a:t>
            </a:r>
            <a:br>
              <a:rPr lang="en-US" dirty="0"/>
            </a:br>
            <a:r>
              <a:rPr lang="en-US" dirty="0"/>
              <a:t>data stream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DF5AF19-9DB6-6A46-8244-5EA9095AF23C}"/>
              </a:ext>
            </a:extLst>
          </p:cNvPr>
          <p:cNvSpPr/>
          <p:nvPr/>
        </p:nvSpPr>
        <p:spPr>
          <a:xfrm>
            <a:off x="8994911" y="2195899"/>
            <a:ext cx="1319588" cy="432079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ounded Rectangle 63">
                <a:extLst>
                  <a:ext uri="{FF2B5EF4-FFF2-40B4-BE49-F238E27FC236}">
                    <a16:creationId xmlns:a16="http://schemas.microsoft.com/office/drawing/2014/main" id="{8000490E-3A91-3F44-BD5D-12938885DC31}"/>
                  </a:ext>
                </a:extLst>
              </p:cNvPr>
              <p:cNvSpPr/>
              <p:nvPr/>
            </p:nvSpPr>
            <p:spPr>
              <a:xfrm>
                <a:off x="9071593" y="5463121"/>
                <a:ext cx="1663002" cy="879231"/>
              </a:xfrm>
              <a:prstGeom prst="roundRect">
                <a:avLst/>
              </a:prstGeom>
              <a:solidFill>
                <a:srgbClr val="AA6CD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Posterior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4" name="Rounded Rectangle 63">
                <a:extLst>
                  <a:ext uri="{FF2B5EF4-FFF2-40B4-BE49-F238E27FC236}">
                    <a16:creationId xmlns:a16="http://schemas.microsoft.com/office/drawing/2014/main" id="{8000490E-3A91-3F44-BD5D-12938885D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1593" y="5463121"/>
                <a:ext cx="1663002" cy="879231"/>
              </a:xfrm>
              <a:prstGeom prst="round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Box 73">
            <a:extLst>
              <a:ext uri="{FF2B5EF4-FFF2-40B4-BE49-F238E27FC236}">
                <a16:creationId xmlns:a16="http://schemas.microsoft.com/office/drawing/2014/main" id="{8C0A85A5-4CDC-9346-9854-66FC6604A2B5}"/>
              </a:ext>
            </a:extLst>
          </p:cNvPr>
          <p:cNvSpPr txBox="1"/>
          <p:nvPr/>
        </p:nvSpPr>
        <p:spPr>
          <a:xfrm>
            <a:off x="9205290" y="7960116"/>
            <a:ext cx="1406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Original Data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BC2E40C-11B1-1043-B702-979F6D7F6B1B}"/>
              </a:ext>
            </a:extLst>
          </p:cNvPr>
          <p:cNvCxnSpPr>
            <a:cxnSpLocks/>
            <a:stCxn id="103" idx="0"/>
            <a:endCxn id="64" idx="2"/>
          </p:cNvCxnSpPr>
          <p:nvPr/>
        </p:nvCxnSpPr>
        <p:spPr>
          <a:xfrm flipH="1" flipV="1">
            <a:off x="9903094" y="6342352"/>
            <a:ext cx="10436" cy="11446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2B0EC6EF-93AF-2E42-88B1-114F27BD3F53}"/>
              </a:ext>
            </a:extLst>
          </p:cNvPr>
          <p:cNvSpPr/>
          <p:nvPr/>
        </p:nvSpPr>
        <p:spPr>
          <a:xfrm>
            <a:off x="9071593" y="3462973"/>
            <a:ext cx="1180132" cy="746671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ANS</a:t>
            </a:r>
            <a:br>
              <a:rPr lang="en-US" dirty="0"/>
            </a:br>
            <a:r>
              <a:rPr lang="en-US" dirty="0"/>
              <a:t>Encoder</a:t>
            </a:r>
          </a:p>
        </p:txBody>
      </p: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564C8DF5-DDA4-1348-BD00-BC5E55B3B77B}"/>
              </a:ext>
            </a:extLst>
          </p:cNvPr>
          <p:cNvCxnSpPr>
            <a:cxnSpLocks/>
            <a:stCxn id="64" idx="0"/>
            <a:endCxn id="77" idx="2"/>
          </p:cNvCxnSpPr>
          <p:nvPr/>
        </p:nvCxnSpPr>
        <p:spPr>
          <a:xfrm rot="16200000" flipV="1">
            <a:off x="9155639" y="4715665"/>
            <a:ext cx="1253477" cy="241435"/>
          </a:xfrm>
          <a:prstGeom prst="bentConnector3">
            <a:avLst>
              <a:gd name="adj1" fmla="val 74009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Elbow Connector 79">
            <a:extLst>
              <a:ext uri="{FF2B5EF4-FFF2-40B4-BE49-F238E27FC236}">
                <a16:creationId xmlns:a16="http://schemas.microsoft.com/office/drawing/2014/main" id="{22C8910C-2BA1-6040-8B0B-23DBA1666942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4645842" y="4523792"/>
            <a:ext cx="5015817" cy="922426"/>
          </a:xfrm>
          <a:prstGeom prst="bentConnector3">
            <a:avLst>
              <a:gd name="adj1" fmla="val 24385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4" descr="Gaussian Distribution Icons - Download Free Vector Icons | Noun Project">
            <a:extLst>
              <a:ext uri="{FF2B5EF4-FFF2-40B4-BE49-F238E27FC236}">
                <a16:creationId xmlns:a16="http://schemas.microsoft.com/office/drawing/2014/main" id="{A2777B85-C673-5941-88A9-01EB8CD47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3181" y="4855391"/>
            <a:ext cx="417456" cy="432074"/>
          </a:xfrm>
          <a:prstGeom prst="rect">
            <a:avLst/>
          </a:prstGeom>
          <a:solidFill>
            <a:srgbClr val="DABAF2"/>
          </a:solidFill>
        </p:spPr>
      </p:pic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03CDCD7D-5B9B-854D-84C6-142130D4D6DC}"/>
              </a:ext>
            </a:extLst>
          </p:cNvPr>
          <p:cNvCxnSpPr>
            <a:cxnSpLocks/>
            <a:stCxn id="77" idx="0"/>
            <a:endCxn id="57" idx="2"/>
          </p:cNvCxnSpPr>
          <p:nvPr/>
        </p:nvCxnSpPr>
        <p:spPr>
          <a:xfrm flipV="1">
            <a:off x="9661659" y="3053672"/>
            <a:ext cx="221" cy="4093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6004B474-5B68-9B4E-806F-25A4060F4B5B}"/>
              </a:ext>
            </a:extLst>
          </p:cNvPr>
          <p:cNvSpPr txBox="1"/>
          <p:nvPr/>
        </p:nvSpPr>
        <p:spPr>
          <a:xfrm>
            <a:off x="10258211" y="2998206"/>
            <a:ext cx="17976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Put “bits-back”</a:t>
            </a:r>
          </a:p>
          <a:p>
            <a:pPr algn="ctr"/>
            <a:r>
              <a:rPr lang="en-US" dirty="0"/>
              <a:t>Into compressed </a:t>
            </a:r>
          </a:p>
          <a:p>
            <a:pPr algn="ctr"/>
            <a:r>
              <a:rPr lang="en-US" dirty="0"/>
              <a:t>data stream</a:t>
            </a:r>
          </a:p>
        </p:txBody>
      </p:sp>
    </p:spTree>
    <p:extLst>
      <p:ext uri="{BB962C8B-B14F-4D97-AF65-F5344CB8AC3E}">
        <p14:creationId xmlns:p14="http://schemas.microsoft.com/office/powerpoint/2010/main" val="3933747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ADC12A00-7BC9-CB49-A428-BEBFF3598FAD}"/>
              </a:ext>
            </a:extLst>
          </p:cNvPr>
          <p:cNvSpPr/>
          <p:nvPr/>
        </p:nvSpPr>
        <p:spPr>
          <a:xfrm>
            <a:off x="429469" y="1228876"/>
            <a:ext cx="724156" cy="43207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F4187142-E15F-8F45-AE4C-C601B489016D}"/>
              </a:ext>
            </a:extLst>
          </p:cNvPr>
          <p:cNvCxnSpPr/>
          <p:nvPr/>
        </p:nvCxnSpPr>
        <p:spPr>
          <a:xfrm>
            <a:off x="5906049" y="415825"/>
            <a:ext cx="0" cy="590627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1F67368-B4B9-AC49-9A35-6F8C7E76463D}"/>
              </a:ext>
            </a:extLst>
          </p:cNvPr>
          <p:cNvSpPr txBox="1"/>
          <p:nvPr/>
        </p:nvSpPr>
        <p:spPr>
          <a:xfrm>
            <a:off x="2127314" y="415825"/>
            <a:ext cx="13437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Encoding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A13F452-5D43-6340-A295-D3C016E7A31A}"/>
              </a:ext>
            </a:extLst>
          </p:cNvPr>
          <p:cNvSpPr txBox="1"/>
          <p:nvPr/>
        </p:nvSpPr>
        <p:spPr>
          <a:xfrm>
            <a:off x="2369696" y="1265936"/>
            <a:ext cx="1853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Existing bitstream</a:t>
            </a:r>
            <a:endParaRPr lang="en-US" sz="2400" dirty="0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E20C3D23-8A0B-FF43-BC63-262DE9252E2A}"/>
              </a:ext>
            </a:extLst>
          </p:cNvPr>
          <p:cNvCxnSpPr>
            <a:cxnSpLocks/>
          </p:cNvCxnSpPr>
          <p:nvPr/>
        </p:nvCxnSpPr>
        <p:spPr>
          <a:xfrm>
            <a:off x="429469" y="1863524"/>
            <a:ext cx="5253701" cy="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8FCDC87-E3CB-B248-8D6F-0560EB1A8843}"/>
              </a:ext>
            </a:extLst>
          </p:cNvPr>
          <p:cNvSpPr/>
          <p:nvPr/>
        </p:nvSpPr>
        <p:spPr>
          <a:xfrm>
            <a:off x="429469" y="2097468"/>
            <a:ext cx="459863" cy="43207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8365C928-5B3D-2F4F-B943-E3AEDDB4F47E}"/>
              </a:ext>
            </a:extLst>
          </p:cNvPr>
          <p:cNvSpPr/>
          <p:nvPr/>
        </p:nvSpPr>
        <p:spPr>
          <a:xfrm>
            <a:off x="896537" y="2097468"/>
            <a:ext cx="257088" cy="432079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3BB68A89-F555-2041-BBC1-2974CE0D34A0}"/>
                  </a:ext>
                </a:extLst>
              </p:cNvPr>
              <p:cNvSpPr txBox="1"/>
              <p:nvPr/>
            </p:nvSpPr>
            <p:spPr>
              <a:xfrm>
                <a:off x="2369696" y="2005004"/>
                <a:ext cx="3385607" cy="6819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Decode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dirty="0"/>
                  <a:t> with posterior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pPr algn="ctr"/>
                <a:r>
                  <a:rPr lang="en-US" dirty="0"/>
                  <a:t>(“</a:t>
                </a:r>
                <a:r>
                  <a:rPr lang="en-US" dirty="0" err="1"/>
                  <a:t>bitsback</a:t>
                </a:r>
                <a:r>
                  <a:rPr lang="en-US" dirty="0"/>
                  <a:t>”)</a:t>
                </a: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3BB68A89-F555-2041-BBC1-2974CE0D3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696" y="2005004"/>
                <a:ext cx="3385607" cy="681982"/>
              </a:xfrm>
              <a:prstGeom prst="rect">
                <a:avLst/>
              </a:prstGeom>
              <a:blipFill>
                <a:blip r:embed="rId2"/>
                <a:stretch>
                  <a:fillRect l="-1493"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120">
            <a:extLst>
              <a:ext uri="{FF2B5EF4-FFF2-40B4-BE49-F238E27FC236}">
                <a16:creationId xmlns:a16="http://schemas.microsoft.com/office/drawing/2014/main" id="{A3E796F5-1D36-8B4D-88E0-F416CDDA652E}"/>
              </a:ext>
            </a:extLst>
          </p:cNvPr>
          <p:cNvSpPr/>
          <p:nvPr/>
        </p:nvSpPr>
        <p:spPr>
          <a:xfrm>
            <a:off x="429469" y="2763490"/>
            <a:ext cx="459863" cy="43207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EC05CFD-2BF3-9E45-BA44-37F7BDF22CE1}"/>
              </a:ext>
            </a:extLst>
          </p:cNvPr>
          <p:cNvSpPr/>
          <p:nvPr/>
        </p:nvSpPr>
        <p:spPr>
          <a:xfrm>
            <a:off x="896537" y="2763490"/>
            <a:ext cx="434854" cy="432079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76098B8-7D49-A84E-A1AF-3698ACB29FE0}"/>
                  </a:ext>
                </a:extLst>
              </p:cNvPr>
              <p:cNvSpPr txBox="1"/>
              <p:nvPr/>
            </p:nvSpPr>
            <p:spPr>
              <a:xfrm>
                <a:off x="2369696" y="2792815"/>
                <a:ext cx="3080715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Encode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dirty="0"/>
                  <a:t> with model P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76098B8-7D49-A84E-A1AF-3698ACB29F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696" y="2792815"/>
                <a:ext cx="3080715" cy="375552"/>
              </a:xfrm>
              <a:prstGeom prst="rect">
                <a:avLst/>
              </a:prstGeom>
              <a:blipFill>
                <a:blip r:embed="rId3"/>
                <a:stretch>
                  <a:fillRect l="-1639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Rectangle 123">
            <a:extLst>
              <a:ext uri="{FF2B5EF4-FFF2-40B4-BE49-F238E27FC236}">
                <a16:creationId xmlns:a16="http://schemas.microsoft.com/office/drawing/2014/main" id="{4AC44332-FE02-CD4E-BC75-26EFE7A8C692}"/>
              </a:ext>
            </a:extLst>
          </p:cNvPr>
          <p:cNvSpPr/>
          <p:nvPr/>
        </p:nvSpPr>
        <p:spPr>
          <a:xfrm>
            <a:off x="429469" y="3476468"/>
            <a:ext cx="459863" cy="43207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220ACB72-94B9-174A-A4E1-1BA3759E1D57}"/>
              </a:ext>
            </a:extLst>
          </p:cNvPr>
          <p:cNvSpPr/>
          <p:nvPr/>
        </p:nvSpPr>
        <p:spPr>
          <a:xfrm>
            <a:off x="896537" y="3476468"/>
            <a:ext cx="434854" cy="432079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75AD3E6F-B704-2449-8BDE-BE127700DF7E}"/>
                  </a:ext>
                </a:extLst>
              </p:cNvPr>
              <p:cNvSpPr txBox="1"/>
              <p:nvPr/>
            </p:nvSpPr>
            <p:spPr>
              <a:xfrm>
                <a:off x="2369696" y="3505793"/>
                <a:ext cx="2617640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Encode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dirty="0"/>
                  <a:t> with prior P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75AD3E6F-B704-2449-8BDE-BE127700D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696" y="3505793"/>
                <a:ext cx="2617640" cy="375552"/>
              </a:xfrm>
              <a:prstGeom prst="rect">
                <a:avLst/>
              </a:prstGeom>
              <a:blipFill>
                <a:blip r:embed="rId4"/>
                <a:stretch>
                  <a:fillRect l="-1932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Rectangle 126">
            <a:extLst>
              <a:ext uri="{FF2B5EF4-FFF2-40B4-BE49-F238E27FC236}">
                <a16:creationId xmlns:a16="http://schemas.microsoft.com/office/drawing/2014/main" id="{4D0512FD-E0D4-CD4D-947C-E6DB25099D7F}"/>
              </a:ext>
            </a:extLst>
          </p:cNvPr>
          <p:cNvSpPr/>
          <p:nvPr/>
        </p:nvSpPr>
        <p:spPr>
          <a:xfrm>
            <a:off x="1333812" y="3476468"/>
            <a:ext cx="240224" cy="432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6362BAA5-7397-9842-9569-3B64902D8DB8}"/>
              </a:ext>
            </a:extLst>
          </p:cNvPr>
          <p:cNvSpPr/>
          <p:nvPr/>
        </p:nvSpPr>
        <p:spPr>
          <a:xfrm>
            <a:off x="429469" y="4246360"/>
            <a:ext cx="459863" cy="43207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0BD9A33-B236-5540-B7B6-5D9E4074BE4C}"/>
              </a:ext>
            </a:extLst>
          </p:cNvPr>
          <p:cNvSpPr/>
          <p:nvPr/>
        </p:nvSpPr>
        <p:spPr>
          <a:xfrm>
            <a:off x="896537" y="4246360"/>
            <a:ext cx="352034" cy="432079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28DCB997-6A14-E449-89C6-1478C97030EC}"/>
                  </a:ext>
                </a:extLst>
              </p:cNvPr>
              <p:cNvSpPr txBox="1"/>
              <p:nvPr/>
            </p:nvSpPr>
            <p:spPr>
              <a:xfrm>
                <a:off x="2369696" y="4137184"/>
                <a:ext cx="3385607" cy="6819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Decode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/>
                  <a:t> with posterior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endParaRPr lang="en-US" b="1" dirty="0"/>
              </a:p>
              <a:p>
                <a:pPr algn="ctr"/>
                <a:r>
                  <a:rPr lang="en-US" dirty="0"/>
                  <a:t>(“</a:t>
                </a:r>
                <a:r>
                  <a:rPr lang="en-US" dirty="0" err="1"/>
                  <a:t>bitsback</a:t>
                </a:r>
                <a:r>
                  <a:rPr lang="en-US" dirty="0"/>
                  <a:t>”)</a:t>
                </a:r>
              </a:p>
            </p:txBody>
          </p:sp>
        </mc:Choice>
        <mc:Fallback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28DCB997-6A14-E449-89C6-1478C9703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696" y="4137184"/>
                <a:ext cx="3385607" cy="681982"/>
              </a:xfrm>
              <a:prstGeom prst="rect">
                <a:avLst/>
              </a:prstGeom>
              <a:blipFill>
                <a:blip r:embed="rId5"/>
                <a:stretch>
                  <a:fillRect l="-1493"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Rectangle 141">
            <a:extLst>
              <a:ext uri="{FF2B5EF4-FFF2-40B4-BE49-F238E27FC236}">
                <a16:creationId xmlns:a16="http://schemas.microsoft.com/office/drawing/2014/main" id="{25D2308A-264C-6243-8B40-936BDD86B119}"/>
              </a:ext>
            </a:extLst>
          </p:cNvPr>
          <p:cNvSpPr/>
          <p:nvPr/>
        </p:nvSpPr>
        <p:spPr>
          <a:xfrm>
            <a:off x="1248574" y="4244311"/>
            <a:ext cx="325907" cy="432079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3379E260-A148-2B4F-8147-DCA2ADA1258A}"/>
              </a:ext>
            </a:extLst>
          </p:cNvPr>
          <p:cNvSpPr/>
          <p:nvPr/>
        </p:nvSpPr>
        <p:spPr>
          <a:xfrm>
            <a:off x="429469" y="5047625"/>
            <a:ext cx="459863" cy="43207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615CDE6A-14E5-4D4D-B5BA-FA07552A3E7A}"/>
              </a:ext>
            </a:extLst>
          </p:cNvPr>
          <p:cNvSpPr/>
          <p:nvPr/>
        </p:nvSpPr>
        <p:spPr>
          <a:xfrm>
            <a:off x="896537" y="5047625"/>
            <a:ext cx="352034" cy="432079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970B2741-C852-7241-AFC5-3153073B1680}"/>
                  </a:ext>
                </a:extLst>
              </p:cNvPr>
              <p:cNvSpPr txBox="1"/>
              <p:nvPr/>
            </p:nvSpPr>
            <p:spPr>
              <a:xfrm>
                <a:off x="2369696" y="5040987"/>
                <a:ext cx="3088859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Encode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/>
                  <a:t> with model P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970B2741-C852-7241-AFC5-3153073B1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696" y="5040987"/>
                <a:ext cx="3088859" cy="375552"/>
              </a:xfrm>
              <a:prstGeom prst="rect">
                <a:avLst/>
              </a:prstGeom>
              <a:blipFill>
                <a:blip r:embed="rId6"/>
                <a:stretch>
                  <a:fillRect l="-1639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Rectangle 146">
            <a:extLst>
              <a:ext uri="{FF2B5EF4-FFF2-40B4-BE49-F238E27FC236}">
                <a16:creationId xmlns:a16="http://schemas.microsoft.com/office/drawing/2014/main" id="{AF39EFCD-F18A-B649-8025-9D4D42F979FC}"/>
              </a:ext>
            </a:extLst>
          </p:cNvPr>
          <p:cNvSpPr/>
          <p:nvPr/>
        </p:nvSpPr>
        <p:spPr>
          <a:xfrm>
            <a:off x="1255776" y="5047626"/>
            <a:ext cx="434854" cy="43325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860304C0-61F8-EA4C-BF93-AFADCCDE0779}"/>
              </a:ext>
            </a:extLst>
          </p:cNvPr>
          <p:cNvSpPr/>
          <p:nvPr/>
        </p:nvSpPr>
        <p:spPr>
          <a:xfrm>
            <a:off x="429469" y="5855528"/>
            <a:ext cx="459863" cy="43207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4C6FDAEB-6DA0-194D-984E-631D60854F6B}"/>
              </a:ext>
            </a:extLst>
          </p:cNvPr>
          <p:cNvSpPr/>
          <p:nvPr/>
        </p:nvSpPr>
        <p:spPr>
          <a:xfrm>
            <a:off x="896537" y="5855528"/>
            <a:ext cx="352034" cy="432079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07549503-63EB-174B-BEBB-410141DC52EF}"/>
                  </a:ext>
                </a:extLst>
              </p:cNvPr>
              <p:cNvSpPr txBox="1"/>
              <p:nvPr/>
            </p:nvSpPr>
            <p:spPr>
              <a:xfrm>
                <a:off x="2369696" y="5848890"/>
                <a:ext cx="2617640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Encode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/>
                  <a:t> with prior P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07549503-63EB-174B-BEBB-410141DC52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696" y="5848890"/>
                <a:ext cx="2617640" cy="375552"/>
              </a:xfrm>
              <a:prstGeom prst="rect">
                <a:avLst/>
              </a:prstGeom>
              <a:blipFill>
                <a:blip r:embed="rId7"/>
                <a:stretch>
                  <a:fillRect l="-1932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Rectangle 155">
            <a:extLst>
              <a:ext uri="{FF2B5EF4-FFF2-40B4-BE49-F238E27FC236}">
                <a16:creationId xmlns:a16="http://schemas.microsoft.com/office/drawing/2014/main" id="{B14FC000-D6FD-3447-9E56-5D094C40F7C1}"/>
              </a:ext>
            </a:extLst>
          </p:cNvPr>
          <p:cNvSpPr/>
          <p:nvPr/>
        </p:nvSpPr>
        <p:spPr>
          <a:xfrm>
            <a:off x="1255776" y="5855529"/>
            <a:ext cx="434854" cy="43325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5A8B9E6A-E73B-B348-909E-45328976F810}"/>
              </a:ext>
            </a:extLst>
          </p:cNvPr>
          <p:cNvSpPr/>
          <p:nvPr/>
        </p:nvSpPr>
        <p:spPr>
          <a:xfrm>
            <a:off x="1697394" y="5855118"/>
            <a:ext cx="240224" cy="4320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F8CB1D4C-3A14-0543-AF6D-4B99D30EDD7A}"/>
              </a:ext>
            </a:extLst>
          </p:cNvPr>
          <p:cNvSpPr txBox="1"/>
          <p:nvPr/>
        </p:nvSpPr>
        <p:spPr>
          <a:xfrm>
            <a:off x="7949009" y="414237"/>
            <a:ext cx="1377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Decoding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C0D3AD3-13BB-A145-A2B1-717E5D8024D0}"/>
              </a:ext>
            </a:extLst>
          </p:cNvPr>
          <p:cNvSpPr txBox="1"/>
          <p:nvPr/>
        </p:nvSpPr>
        <p:spPr>
          <a:xfrm>
            <a:off x="8191391" y="1264348"/>
            <a:ext cx="109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Bitstream</a:t>
            </a:r>
            <a:endParaRPr lang="en-US" sz="2400" dirty="0"/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E47D4133-BCA1-0E49-B407-8AFCB50C7FEA}"/>
              </a:ext>
            </a:extLst>
          </p:cNvPr>
          <p:cNvCxnSpPr>
            <a:cxnSpLocks/>
          </p:cNvCxnSpPr>
          <p:nvPr/>
        </p:nvCxnSpPr>
        <p:spPr>
          <a:xfrm>
            <a:off x="6251164" y="1861936"/>
            <a:ext cx="5253701" cy="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>
            <a:extLst>
              <a:ext uri="{FF2B5EF4-FFF2-40B4-BE49-F238E27FC236}">
                <a16:creationId xmlns:a16="http://schemas.microsoft.com/office/drawing/2014/main" id="{48D17F74-3F17-724F-9755-A79C4C738DB1}"/>
              </a:ext>
            </a:extLst>
          </p:cNvPr>
          <p:cNvSpPr/>
          <p:nvPr/>
        </p:nvSpPr>
        <p:spPr>
          <a:xfrm>
            <a:off x="6261474" y="5047625"/>
            <a:ext cx="459863" cy="43207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C81FD5C1-47B7-9448-9F8B-EECD32B41C46}"/>
              </a:ext>
            </a:extLst>
          </p:cNvPr>
          <p:cNvSpPr/>
          <p:nvPr/>
        </p:nvSpPr>
        <p:spPr>
          <a:xfrm>
            <a:off x="6728541" y="5047625"/>
            <a:ext cx="442055" cy="432079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A8DFCA98-8FA0-9A4E-981A-EDF30AF08737}"/>
              </a:ext>
            </a:extLst>
          </p:cNvPr>
          <p:cNvSpPr/>
          <p:nvPr/>
        </p:nvSpPr>
        <p:spPr>
          <a:xfrm>
            <a:off x="6261474" y="4244311"/>
            <a:ext cx="459863" cy="43207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2FAE7059-17A9-9844-8384-6AA7308F94E6}"/>
              </a:ext>
            </a:extLst>
          </p:cNvPr>
          <p:cNvSpPr/>
          <p:nvPr/>
        </p:nvSpPr>
        <p:spPr>
          <a:xfrm>
            <a:off x="6728542" y="4244311"/>
            <a:ext cx="434854" cy="432079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2B474F84-5FB6-5B45-89D6-D2A35F55362A}"/>
                  </a:ext>
                </a:extLst>
              </p:cNvPr>
              <p:cNvSpPr txBox="1"/>
              <p:nvPr/>
            </p:nvSpPr>
            <p:spPr>
              <a:xfrm>
                <a:off x="8191391" y="5047625"/>
                <a:ext cx="3098477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Decode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dirty="0"/>
                  <a:t> with model P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2B474F84-5FB6-5B45-89D6-D2A35F553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391" y="5047625"/>
                <a:ext cx="3098477" cy="375552"/>
              </a:xfrm>
              <a:prstGeom prst="rect">
                <a:avLst/>
              </a:prstGeom>
              <a:blipFill>
                <a:blip r:embed="rId8"/>
                <a:stretch>
                  <a:fillRect l="-2049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3" name="Rectangle 172">
            <a:extLst>
              <a:ext uri="{FF2B5EF4-FFF2-40B4-BE49-F238E27FC236}">
                <a16:creationId xmlns:a16="http://schemas.microsoft.com/office/drawing/2014/main" id="{731744A2-3F3E-624D-92F5-8CAAA4E88A65}"/>
              </a:ext>
            </a:extLst>
          </p:cNvPr>
          <p:cNvSpPr/>
          <p:nvPr/>
        </p:nvSpPr>
        <p:spPr>
          <a:xfrm>
            <a:off x="6261474" y="3475545"/>
            <a:ext cx="459863" cy="43207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34AA0935-E37B-CD4F-A6DE-47E22395FCCA}"/>
              </a:ext>
            </a:extLst>
          </p:cNvPr>
          <p:cNvSpPr/>
          <p:nvPr/>
        </p:nvSpPr>
        <p:spPr>
          <a:xfrm>
            <a:off x="6728542" y="3475545"/>
            <a:ext cx="434854" cy="432079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3BEF49C4-6E44-3B4F-9146-19E88440BC83}"/>
                  </a:ext>
                </a:extLst>
              </p:cNvPr>
              <p:cNvSpPr txBox="1"/>
              <p:nvPr/>
            </p:nvSpPr>
            <p:spPr>
              <a:xfrm>
                <a:off x="8179907" y="4275683"/>
                <a:ext cx="2641685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Decode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dirty="0"/>
                  <a:t> with prior P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3BEF49C4-6E44-3B4F-9146-19E88440B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9907" y="4275683"/>
                <a:ext cx="2641685" cy="375552"/>
              </a:xfrm>
              <a:prstGeom prst="rect">
                <a:avLst/>
              </a:prstGeom>
              <a:blipFill>
                <a:blip r:embed="rId9"/>
                <a:stretch>
                  <a:fillRect l="-2392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Rectangle 175">
            <a:extLst>
              <a:ext uri="{FF2B5EF4-FFF2-40B4-BE49-F238E27FC236}">
                <a16:creationId xmlns:a16="http://schemas.microsoft.com/office/drawing/2014/main" id="{F9A43B48-42FB-BA4E-B05D-2775DD3C7DDB}"/>
              </a:ext>
            </a:extLst>
          </p:cNvPr>
          <p:cNvSpPr/>
          <p:nvPr/>
        </p:nvSpPr>
        <p:spPr>
          <a:xfrm>
            <a:off x="7165817" y="3475545"/>
            <a:ext cx="240224" cy="432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14307B6F-5167-494F-A0E4-493397BE4FEB}"/>
              </a:ext>
            </a:extLst>
          </p:cNvPr>
          <p:cNvSpPr/>
          <p:nvPr/>
        </p:nvSpPr>
        <p:spPr>
          <a:xfrm>
            <a:off x="6251163" y="2766496"/>
            <a:ext cx="459863" cy="43207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74F095EE-AFB6-7441-A623-5184C5EEF7A7}"/>
              </a:ext>
            </a:extLst>
          </p:cNvPr>
          <p:cNvSpPr/>
          <p:nvPr/>
        </p:nvSpPr>
        <p:spPr>
          <a:xfrm>
            <a:off x="6718231" y="2766496"/>
            <a:ext cx="352034" cy="432079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5A4699DE-3104-594E-8750-CBA998831C62}"/>
                  </a:ext>
                </a:extLst>
              </p:cNvPr>
              <p:cNvSpPr txBox="1"/>
              <p:nvPr/>
            </p:nvSpPr>
            <p:spPr>
              <a:xfrm>
                <a:off x="8179907" y="3367293"/>
                <a:ext cx="3361561" cy="6819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Encode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/>
                  <a:t> with posterior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endParaRPr lang="en-US" b="1" dirty="0"/>
              </a:p>
              <a:p>
                <a:pPr algn="ctr"/>
                <a:r>
                  <a:rPr lang="en-US" dirty="0"/>
                  <a:t>(“</a:t>
                </a:r>
                <a:r>
                  <a:rPr lang="en-US" dirty="0" err="1"/>
                  <a:t>bitsback</a:t>
                </a:r>
                <a:r>
                  <a:rPr lang="en-US" dirty="0"/>
                  <a:t>”)</a:t>
                </a:r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5A4699DE-3104-594E-8750-CBA998831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9907" y="3367293"/>
                <a:ext cx="3361561" cy="681982"/>
              </a:xfrm>
              <a:prstGeom prst="rect">
                <a:avLst/>
              </a:prstGeom>
              <a:blipFill>
                <a:blip r:embed="rId10"/>
                <a:stretch>
                  <a:fillRect l="-1887"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Rectangle 179">
            <a:extLst>
              <a:ext uri="{FF2B5EF4-FFF2-40B4-BE49-F238E27FC236}">
                <a16:creationId xmlns:a16="http://schemas.microsoft.com/office/drawing/2014/main" id="{CD2AE758-BDC7-7446-82B6-C32EEB7E1542}"/>
              </a:ext>
            </a:extLst>
          </p:cNvPr>
          <p:cNvSpPr/>
          <p:nvPr/>
        </p:nvSpPr>
        <p:spPr>
          <a:xfrm>
            <a:off x="7070268" y="2764447"/>
            <a:ext cx="442055" cy="432079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9822030D-5F18-3C42-96CE-59AD6380F36A}"/>
              </a:ext>
            </a:extLst>
          </p:cNvPr>
          <p:cNvSpPr/>
          <p:nvPr/>
        </p:nvSpPr>
        <p:spPr>
          <a:xfrm>
            <a:off x="6251163" y="2095880"/>
            <a:ext cx="459863" cy="43207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819150E3-323F-2949-AA0B-6CF6CC594D87}"/>
              </a:ext>
            </a:extLst>
          </p:cNvPr>
          <p:cNvSpPr/>
          <p:nvPr/>
        </p:nvSpPr>
        <p:spPr>
          <a:xfrm>
            <a:off x="6718231" y="2095880"/>
            <a:ext cx="352034" cy="432079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7B3F62E6-34A4-B541-8DC4-2C192B358C20}"/>
                  </a:ext>
                </a:extLst>
              </p:cNvPr>
              <p:cNvSpPr txBox="1"/>
              <p:nvPr/>
            </p:nvSpPr>
            <p:spPr>
              <a:xfrm>
                <a:off x="8191391" y="2771432"/>
                <a:ext cx="3112903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Decode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/>
                  <a:t> with model P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7B3F62E6-34A4-B541-8DC4-2C192B358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391" y="2771432"/>
                <a:ext cx="3112903" cy="375552"/>
              </a:xfrm>
              <a:prstGeom prst="rect">
                <a:avLst/>
              </a:prstGeom>
              <a:blipFill>
                <a:blip r:embed="rId11"/>
                <a:stretch>
                  <a:fillRect l="-2041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" name="Rectangle 183">
            <a:extLst>
              <a:ext uri="{FF2B5EF4-FFF2-40B4-BE49-F238E27FC236}">
                <a16:creationId xmlns:a16="http://schemas.microsoft.com/office/drawing/2014/main" id="{C29F2DF5-8F24-6548-A173-CDB31E9B8E63}"/>
              </a:ext>
            </a:extLst>
          </p:cNvPr>
          <p:cNvSpPr/>
          <p:nvPr/>
        </p:nvSpPr>
        <p:spPr>
          <a:xfrm>
            <a:off x="7077470" y="2095881"/>
            <a:ext cx="434854" cy="43325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37EDD1AD-B877-5548-9430-30F0CB7746C7}"/>
              </a:ext>
            </a:extLst>
          </p:cNvPr>
          <p:cNvSpPr/>
          <p:nvPr/>
        </p:nvSpPr>
        <p:spPr>
          <a:xfrm>
            <a:off x="6251163" y="1203189"/>
            <a:ext cx="459863" cy="43207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50EDF91E-EA7D-154B-BD73-263D73932F3A}"/>
              </a:ext>
            </a:extLst>
          </p:cNvPr>
          <p:cNvSpPr/>
          <p:nvPr/>
        </p:nvSpPr>
        <p:spPr>
          <a:xfrm>
            <a:off x="6718231" y="1203189"/>
            <a:ext cx="352034" cy="432079"/>
          </a:xfrm>
          <a:prstGeom prst="rect">
            <a:avLst/>
          </a:prstGeom>
          <a:solidFill>
            <a:schemeClr val="accent5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4B3F2E54-5C79-9843-B7EC-1F7193A8B98B}"/>
                  </a:ext>
                </a:extLst>
              </p:cNvPr>
              <p:cNvSpPr txBox="1"/>
              <p:nvPr/>
            </p:nvSpPr>
            <p:spPr>
              <a:xfrm>
                <a:off x="8191391" y="2104919"/>
                <a:ext cx="2641685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Decode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/>
                  <a:t> with prior P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4B3F2E54-5C79-9843-B7EC-1F7193A8B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391" y="2104919"/>
                <a:ext cx="2641685" cy="375552"/>
              </a:xfrm>
              <a:prstGeom prst="rect">
                <a:avLst/>
              </a:prstGeom>
              <a:blipFill>
                <a:blip r:embed="rId12"/>
                <a:stretch>
                  <a:fillRect l="-2404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Rectangle 187">
            <a:extLst>
              <a:ext uri="{FF2B5EF4-FFF2-40B4-BE49-F238E27FC236}">
                <a16:creationId xmlns:a16="http://schemas.microsoft.com/office/drawing/2014/main" id="{98D47BBA-88D5-CC4D-86E4-DCF100868747}"/>
              </a:ext>
            </a:extLst>
          </p:cNvPr>
          <p:cNvSpPr/>
          <p:nvPr/>
        </p:nvSpPr>
        <p:spPr>
          <a:xfrm>
            <a:off x="7077470" y="1203190"/>
            <a:ext cx="434854" cy="43325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173C12A8-0C4E-6E4A-9AC2-21F07F800FBA}"/>
              </a:ext>
            </a:extLst>
          </p:cNvPr>
          <p:cNvSpPr/>
          <p:nvPr/>
        </p:nvSpPr>
        <p:spPr>
          <a:xfrm>
            <a:off x="7519088" y="1202779"/>
            <a:ext cx="240224" cy="43207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FC9F71F8-DCE2-4B4D-9A13-7044953ED7C9}"/>
              </a:ext>
            </a:extLst>
          </p:cNvPr>
          <p:cNvSpPr/>
          <p:nvPr/>
        </p:nvSpPr>
        <p:spPr>
          <a:xfrm>
            <a:off x="7519089" y="2095879"/>
            <a:ext cx="240224" cy="432079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CE4411D6-3866-C543-878F-73EFF63651FD}"/>
              </a:ext>
            </a:extLst>
          </p:cNvPr>
          <p:cNvSpPr/>
          <p:nvPr/>
        </p:nvSpPr>
        <p:spPr>
          <a:xfrm>
            <a:off x="7152959" y="4244309"/>
            <a:ext cx="233316" cy="432079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4565BC37-4651-9B4F-8834-2D97422125F1}"/>
              </a:ext>
            </a:extLst>
          </p:cNvPr>
          <p:cNvSpPr/>
          <p:nvPr/>
        </p:nvSpPr>
        <p:spPr>
          <a:xfrm>
            <a:off x="7074239" y="3472465"/>
            <a:ext cx="325907" cy="432079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3067B775-F006-7C45-AC77-F28A710803DC}"/>
              </a:ext>
            </a:extLst>
          </p:cNvPr>
          <p:cNvSpPr/>
          <p:nvPr/>
        </p:nvSpPr>
        <p:spPr>
          <a:xfrm>
            <a:off x="6254978" y="5855528"/>
            <a:ext cx="724156" cy="432079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389D8213-600C-304A-AE53-2CC32ED31164}"/>
                  </a:ext>
                </a:extLst>
              </p:cNvPr>
              <p:cNvSpPr txBox="1"/>
              <p:nvPr/>
            </p:nvSpPr>
            <p:spPr>
              <a:xfrm>
                <a:off x="8174386" y="5804627"/>
                <a:ext cx="3361561" cy="6819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Encode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dirty="0"/>
                  <a:t> with posterior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algn="ctr"/>
                <a:r>
                  <a:rPr lang="en-US" dirty="0"/>
                  <a:t>(“</a:t>
                </a:r>
                <a:r>
                  <a:rPr lang="en-US" dirty="0" err="1"/>
                  <a:t>bitsback</a:t>
                </a:r>
                <a:r>
                  <a:rPr lang="en-US" dirty="0"/>
                  <a:t>”)</a:t>
                </a:r>
              </a:p>
            </p:txBody>
          </p:sp>
        </mc:Choice>
        <mc:Fallback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389D8213-600C-304A-AE53-2CC32ED31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386" y="5804627"/>
                <a:ext cx="3361561" cy="681982"/>
              </a:xfrm>
              <a:prstGeom prst="rect">
                <a:avLst/>
              </a:prstGeom>
              <a:blipFill>
                <a:blip r:embed="rId13"/>
                <a:stretch>
                  <a:fillRect l="-1504"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Rectangle 194">
            <a:extLst>
              <a:ext uri="{FF2B5EF4-FFF2-40B4-BE49-F238E27FC236}">
                <a16:creationId xmlns:a16="http://schemas.microsoft.com/office/drawing/2014/main" id="{78749575-782C-6B4A-8708-35851D816186}"/>
              </a:ext>
            </a:extLst>
          </p:cNvPr>
          <p:cNvSpPr/>
          <p:nvPr/>
        </p:nvSpPr>
        <p:spPr>
          <a:xfrm>
            <a:off x="6722690" y="5855528"/>
            <a:ext cx="257088" cy="432079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03821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5975</TotalTime>
  <Words>407</Words>
  <Application>Microsoft Macintosh PowerPoint</Application>
  <PresentationFormat>Custom</PresentationFormat>
  <Paragraphs>166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Keng</dc:creator>
  <cp:lastModifiedBy>Brian Keng</cp:lastModifiedBy>
  <cp:revision>23</cp:revision>
  <dcterms:created xsi:type="dcterms:W3CDTF">2021-06-24T13:43:55Z</dcterms:created>
  <dcterms:modified xsi:type="dcterms:W3CDTF">2021-07-07T14:56:39Z</dcterms:modified>
</cp:coreProperties>
</file>