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0.xml" Type="http://schemas.openxmlformats.org/officeDocument/2006/relationships/slide" Id="rId25"/><Relationship Target="presProps.xml" Type="http://schemas.openxmlformats.org/officeDocument/2006/relationships/presProps" Id="rId2"/><Relationship Target="slides/slide16.xml" Type="http://schemas.openxmlformats.org/officeDocument/2006/relationships/slide" Id="rId21"/><Relationship Target="theme/theme3.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7" name="Shape 9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1" name="Shape 101"/>
        <p:cNvGrpSpPr/>
        <p:nvPr/>
      </p:nvGrpSpPr>
      <p:grpSpPr>
        <a:xfrm>
          <a:off y="0" x="0"/>
          <a:ext cy="0" cx="0"/>
          <a:chOff y="0" x="0"/>
          <a:chExt cy="0" cx="0"/>
        </a:xfrm>
      </p:grpSpPr>
      <p:sp>
        <p:nvSpPr>
          <p:cNvPr id="102" name="Shape 10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3" name="Shape 10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9" name="Shape 10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5" name="Shape 11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9" name="Shape 119"/>
        <p:cNvGrpSpPr/>
        <p:nvPr/>
      </p:nvGrpSpPr>
      <p:grpSpPr>
        <a:xfrm>
          <a:off y="0" x="0"/>
          <a:ext cy="0" cx="0"/>
          <a:chOff y="0" x="0"/>
          <a:chExt cy="0" cx="0"/>
        </a:xfrm>
      </p:grpSpPr>
      <p:sp>
        <p:nvSpPr>
          <p:cNvPr id="120" name="Shape 12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1" name="Shape 12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8" name="Shape 12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5" name="Shape 1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5" name="Shape 145"/>
        <p:cNvGrpSpPr/>
        <p:nvPr/>
      </p:nvGrpSpPr>
      <p:grpSpPr>
        <a:xfrm>
          <a:off y="0" x="0"/>
          <a:ext cy="0" cx="0"/>
          <a:chOff y="0" x="0"/>
          <a:chExt cy="0" cx="0"/>
        </a:xfrm>
      </p:grpSpPr>
      <p:sp>
        <p:nvSpPr>
          <p:cNvPr id="146" name="Shape 14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7" name="Shape 14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1" name="Shape 151"/>
        <p:cNvGrpSpPr/>
        <p:nvPr/>
      </p:nvGrpSpPr>
      <p:grpSpPr>
        <a:xfrm>
          <a:off y="0" x="0"/>
          <a:ext cy="0" cx="0"/>
          <a:chOff y="0" x="0"/>
          <a:chExt cy="0" cx="0"/>
        </a:xfrm>
      </p:grpSpPr>
      <p:sp>
        <p:nvSpPr>
          <p:cNvPr id="152" name="Shape 15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3" name="Shape 15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7" name="Shape 157"/>
        <p:cNvGrpSpPr/>
        <p:nvPr/>
      </p:nvGrpSpPr>
      <p:grpSpPr>
        <a:xfrm>
          <a:off y="0" x="0"/>
          <a:ext cy="0" cx="0"/>
          <a:chOff y="0" x="0"/>
          <a:chExt cy="0" cx="0"/>
        </a:xfrm>
      </p:grpSpPr>
      <p:sp>
        <p:nvSpPr>
          <p:cNvPr id="158" name="Shape 15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9" name="Shape 15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3" name="Shape 163"/>
        <p:cNvGrpSpPr/>
        <p:nvPr/>
      </p:nvGrpSpPr>
      <p:grpSpPr>
        <a:xfrm>
          <a:off y="0" x="0"/>
          <a:ext cy="0" cx="0"/>
          <a:chOff y="0" x="0"/>
          <a:chExt cy="0" cx="0"/>
        </a:xfrm>
      </p:grpSpPr>
      <p:sp>
        <p:nvSpPr>
          <p:cNvPr id="164" name="Shape 16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5" name="Shape 1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 name="Shape 53"/>
        <p:cNvGrpSpPr/>
        <p:nvPr/>
      </p:nvGrpSpPr>
      <p:grpSpPr>
        <a:xfrm>
          <a:off y="0" x="0"/>
          <a:ext cy="0" cx="0"/>
          <a:chOff y="0" x="0"/>
          <a:chExt cy="0" cx="0"/>
        </a:xfrm>
      </p:grpSpPr>
      <p:sp>
        <p:nvSpPr>
          <p:cNvPr id="54" name="Shape 5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5" name="Shape 5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1" name="Shape 6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9" name="Shape 7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 name="Shape 83"/>
        <p:cNvGrpSpPr/>
        <p:nvPr/>
      </p:nvGrpSpPr>
      <p:grpSpPr>
        <a:xfrm>
          <a:off y="0" x="0"/>
          <a:ext cy="0" cx="0"/>
          <a:chOff y="0" x="0"/>
          <a:chExt cy="0" cx="0"/>
        </a:xfrm>
      </p:grpSpPr>
      <p:sp>
        <p:nvSpPr>
          <p:cNvPr id="84" name="Shape 8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5" name="Shape 8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 name="Shape 89"/>
        <p:cNvGrpSpPr/>
        <p:nvPr/>
      </p:nvGrpSpPr>
      <p:grpSpPr>
        <a:xfrm>
          <a:off y="0" x="0"/>
          <a:ext cy="0" cx="0"/>
          <a:chOff y="0" x="0"/>
          <a:chExt cy="0" cx="0"/>
        </a:xfrm>
      </p:grpSpPr>
      <p:sp>
        <p:nvSpPr>
          <p:cNvPr id="90" name="Shape 9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1" name="Shape 9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rot="10800000" flipH="1">
            <a:off y="3980100" x="0"/>
            <a:ext cy="28778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9" name="Shape 9"/>
          <p:cNvSpPr/>
          <p:nvPr/>
        </p:nvSpPr>
        <p:spPr>
          <a:xfrm>
            <a:off y="3190900" x="0"/>
            <a:ext cy="787336"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10" name="Shape 10"/>
          <p:cNvSpPr/>
          <p:nvPr/>
        </p:nvSpPr>
        <p:spPr>
          <a:xfrm rot="10800000" flipH="1">
            <a:off y="3977686" x="0"/>
            <a:ext cy="76238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11" name="Shape 11"/>
          <p:cNvSpPr txBox="1"/>
          <p:nvPr>
            <p:ph type="ctrTitle"/>
          </p:nvPr>
        </p:nvSpPr>
        <p:spPr>
          <a:xfrm>
            <a:off y="2329190" x="685800"/>
            <a:ext cy="1650900" cx="7772400"/>
          </a:xfrm>
          <a:prstGeom prst="rect">
            <a:avLst/>
          </a:prstGeom>
        </p:spPr>
        <p:txBody>
          <a:bodyPr bIns="91425" rIns="91425" lIns="91425" tIns="91425" anchor="b"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2" name="Shape 12"/>
          <p:cNvSpPr txBox="1"/>
          <p:nvPr>
            <p:ph idx="1" type="subTitle"/>
          </p:nvPr>
        </p:nvSpPr>
        <p:spPr>
          <a:xfrm>
            <a:off y="4124476" x="685800"/>
            <a:ext cy="888899" cx="7772400"/>
          </a:xfrm>
          <a:prstGeom prst="rect">
            <a:avLst/>
          </a:prstGeom>
        </p:spPr>
        <p:txBody>
          <a:bodyPr bIns="91425" rIns="91425" lIns="91425" tIns="91425" anchor="t" anchorCtr="0"/>
          <a:lstStyle>
            <a:lvl1pPr algn="ctr">
              <a:spcBef>
                <a:spcPts val="0"/>
              </a:spcBef>
              <a:buClr>
                <a:schemeClr val="dk2"/>
              </a:buClr>
              <a:buSzPct val="100000"/>
              <a:buNone/>
              <a:defRPr sz="2400" i="1">
                <a:solidFill>
                  <a:schemeClr val="dk2"/>
                </a:solidFill>
              </a:defRPr>
            </a:lvl1pPr>
            <a:lvl2pPr algn="ctr">
              <a:spcBef>
                <a:spcPts val="0"/>
              </a:spcBef>
              <a:buClr>
                <a:schemeClr val="dk2"/>
              </a:buClr>
              <a:buNone/>
              <a:defRPr i="1">
                <a:solidFill>
                  <a:schemeClr val="dk2"/>
                </a:solidFill>
              </a:defRPr>
            </a:lvl2pPr>
            <a:lvl3pPr algn="ctr">
              <a:spcBef>
                <a:spcPts val="0"/>
              </a:spcBef>
              <a:buClr>
                <a:schemeClr val="dk2"/>
              </a:buClr>
              <a:buNone/>
              <a:defRPr i="1">
                <a:solidFill>
                  <a:schemeClr val="dk2"/>
                </a:solidFill>
              </a:defRPr>
            </a:lvl3pPr>
            <a:lvl4pPr algn="ctr">
              <a:spcBef>
                <a:spcPts val="0"/>
              </a:spcBef>
              <a:buClr>
                <a:schemeClr val="dk2"/>
              </a:buClr>
              <a:buSzPct val="100000"/>
              <a:buNone/>
              <a:defRPr sz="2400" i="1">
                <a:solidFill>
                  <a:schemeClr val="dk2"/>
                </a:solidFill>
              </a:defRPr>
            </a:lvl4pPr>
            <a:lvl5pPr algn="ctr">
              <a:spcBef>
                <a:spcPts val="0"/>
              </a:spcBef>
              <a:buClr>
                <a:schemeClr val="dk2"/>
              </a:buClr>
              <a:buSzPct val="100000"/>
              <a:buNone/>
              <a:defRPr sz="2400" i="1">
                <a:solidFill>
                  <a:schemeClr val="dk2"/>
                </a:solidFill>
              </a:defRPr>
            </a:lvl5pPr>
            <a:lvl6pPr algn="ctr">
              <a:spcBef>
                <a:spcPts val="0"/>
              </a:spcBef>
              <a:buClr>
                <a:schemeClr val="dk2"/>
              </a:buClr>
              <a:buSzPct val="100000"/>
              <a:buNone/>
              <a:defRPr sz="2400" i="1">
                <a:solidFill>
                  <a:schemeClr val="dk2"/>
                </a:solidFill>
              </a:defRPr>
            </a:lvl6pPr>
            <a:lvl7pPr algn="ctr">
              <a:spcBef>
                <a:spcPts val="0"/>
              </a:spcBef>
              <a:buClr>
                <a:schemeClr val="dk2"/>
              </a:buClr>
              <a:buSzPct val="100000"/>
              <a:buNone/>
              <a:defRPr sz="2400" i="1">
                <a:solidFill>
                  <a:schemeClr val="dk2"/>
                </a:solidFill>
              </a:defRPr>
            </a:lvl7pPr>
            <a:lvl8pPr algn="ctr">
              <a:spcBef>
                <a:spcPts val="0"/>
              </a:spcBef>
              <a:buClr>
                <a:schemeClr val="dk2"/>
              </a:buClr>
              <a:buSzPct val="100000"/>
              <a:buNone/>
              <a:defRPr sz="2400" i="1">
                <a:solidFill>
                  <a:schemeClr val="dk2"/>
                </a:solidFill>
              </a:defRPr>
            </a:lvl8pPr>
            <a:lvl9pPr algn="ctr">
              <a:spcBef>
                <a:spcPts val="0"/>
              </a:spcBef>
              <a:buClr>
                <a:schemeClr val="dk2"/>
              </a:buClr>
              <a:buSzPct val="100000"/>
              <a:buNone/>
              <a:defRPr sz="2400" i="1">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y="0" x="0"/>
          <a:ext cy="0" cx="0"/>
          <a:chOff y="0" x="0"/>
          <a:chExt cy="0" cx="0"/>
        </a:xfrm>
      </p:grpSpPr>
      <p:sp>
        <p:nvSpPr>
          <p:cNvPr id="14" name="Shape 14"/>
          <p:cNvSpPr/>
          <p:nvPr/>
        </p:nvSpPr>
        <p:spPr>
          <a:xfrm rot="10800000" flipH="1">
            <a:off y="1550700" x="0"/>
            <a:ext cy="53072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15" name="Shape 15"/>
          <p:cNvSpPr/>
          <p:nvPr/>
        </p:nvSpPr>
        <p:spPr>
          <a:xfrm flipH="1">
            <a:off y="761799" x="4526627"/>
            <a:ext cy="787336"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16" name="Shape 16"/>
          <p:cNvSpPr/>
          <p:nvPr/>
        </p:nvSpPr>
        <p:spPr>
          <a:xfrm rot="10800000">
            <a:off y="1548585" x="4526627"/>
            <a:ext cy="76238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17" name="Shape 17"/>
          <p:cNvSpPr txBox="1"/>
          <p:nvPr>
            <p:ph type="title"/>
          </p:nvPr>
        </p:nvSpPr>
        <p:spPr>
          <a:xfrm>
            <a:off y="274637" x="457200"/>
            <a:ext cy="1143299"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600200" x="457200"/>
            <a:ext cy="496770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y="0" x="0"/>
          <a:ext cy="0" cx="0"/>
          <a:chOff y="0" x="0"/>
          <a:chExt cy="0" cx="0"/>
        </a:xfrm>
      </p:grpSpPr>
      <p:sp>
        <p:nvSpPr>
          <p:cNvPr id="20" name="Shape 20"/>
          <p:cNvSpPr/>
          <p:nvPr/>
        </p:nvSpPr>
        <p:spPr>
          <a:xfrm rot="10800000" flipH="1">
            <a:off y="1550700" x="0"/>
            <a:ext cy="53072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21" name="Shape 21"/>
          <p:cNvSpPr/>
          <p:nvPr/>
        </p:nvSpPr>
        <p:spPr>
          <a:xfrm rot="10800000">
            <a:off y="1548585" x="4526627"/>
            <a:ext cy="76238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22" name="Shape 22"/>
          <p:cNvSpPr txBox="1"/>
          <p:nvPr>
            <p:ph type="title"/>
          </p:nvPr>
        </p:nvSpPr>
        <p:spPr>
          <a:xfrm>
            <a:off y="274637" x="457200"/>
            <a:ext cy="1143299"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 type="body"/>
          </p:nvPr>
        </p:nvSpPr>
        <p:spPr>
          <a:xfrm>
            <a:off y="1600200" x="457200"/>
            <a:ext cy="4967700"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p:nvPr/>
        </p:nvSpPr>
        <p:spPr>
          <a:xfrm flipH="1">
            <a:off y="761799" x="4526627"/>
            <a:ext cy="787336"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idx="2" type="body"/>
          </p:nvPr>
        </p:nvSpPr>
        <p:spPr>
          <a:xfrm>
            <a:off y="1600200" x="4692273"/>
            <a:ext cy="4967700"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y="0" x="0"/>
          <a:ext cy="0" cx="0"/>
          <a:chOff y="0" x="0"/>
          <a:chExt cy="0" cx="0"/>
        </a:xfrm>
      </p:grpSpPr>
      <p:sp>
        <p:nvSpPr>
          <p:cNvPr id="27" name="Shape 27"/>
          <p:cNvSpPr/>
          <p:nvPr/>
        </p:nvSpPr>
        <p:spPr>
          <a:xfrm rot="10800000" flipH="1">
            <a:off y="1550700" x="0"/>
            <a:ext cy="53072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28" name="Shape 28"/>
          <p:cNvSpPr/>
          <p:nvPr/>
        </p:nvSpPr>
        <p:spPr>
          <a:xfrm flipH="1">
            <a:off y="761799" x="4526627"/>
            <a:ext cy="787336"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29" name="Shape 29"/>
          <p:cNvSpPr txBox="1"/>
          <p:nvPr>
            <p:ph type="title"/>
          </p:nvPr>
        </p:nvSpPr>
        <p:spPr>
          <a:xfrm>
            <a:off y="274637" x="457200"/>
            <a:ext cy="1143299"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0" name="Shape 30"/>
          <p:cNvSpPr/>
          <p:nvPr/>
        </p:nvSpPr>
        <p:spPr>
          <a:xfrm rot="10800000">
            <a:off y="1548585" x="4526627"/>
            <a:ext cy="76238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1" name="Shape 31"/>
        <p:cNvGrpSpPr/>
        <p:nvPr/>
      </p:nvGrpSpPr>
      <p:grpSpPr>
        <a:xfrm>
          <a:off y="0" x="0"/>
          <a:ext cy="0" cx="0"/>
          <a:chOff y="0" x="0"/>
          <a:chExt cy="0" cx="0"/>
        </a:xfrm>
      </p:grpSpPr>
      <p:sp>
        <p:nvSpPr>
          <p:cNvPr id="32" name="Shape 32"/>
          <p:cNvSpPr/>
          <p:nvPr/>
        </p:nvSpPr>
        <p:spPr>
          <a:xfrm rot="10800000" flipH="1">
            <a:off y="5883599" x="0"/>
            <a:ext cy="974400"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33" name="Shape 33"/>
          <p:cNvSpPr/>
          <p:nvPr/>
        </p:nvSpPr>
        <p:spPr>
          <a:xfrm flipH="1">
            <a:off y="5094446" x="4526627"/>
            <a:ext cy="787336"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34" name="Shape 34"/>
          <p:cNvSpPr/>
          <p:nvPr/>
        </p:nvSpPr>
        <p:spPr>
          <a:xfrm rot="10800000">
            <a:off y="5881232" x="4526627"/>
            <a:ext cy="76238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35" name="Shape 35"/>
          <p:cNvSpPr txBox="1"/>
          <p:nvPr>
            <p:ph idx="1" type="body"/>
          </p:nvPr>
        </p:nvSpPr>
        <p:spPr>
          <a:xfrm>
            <a:off y="5895635" x="457200"/>
            <a:ext cy="673500" cx="8229600"/>
          </a:xfrm>
          <a:prstGeom prst="rect">
            <a:avLst/>
          </a:prstGeom>
        </p:spPr>
        <p:txBody>
          <a:bodyPr bIns="91425" rIns="91425" lIns="91425" tIns="91425" anchor="ctr" anchorCtr="0"/>
          <a:lstStyle>
            <a:lvl1pPr>
              <a:spcBef>
                <a:spcPts val="0"/>
              </a:spcBef>
              <a:buClr>
                <a:schemeClr val="dk2"/>
              </a:buClr>
              <a:buSzPct val="100000"/>
              <a:buNone/>
              <a:defRPr sz="2400" i="1">
                <a:solidFill>
                  <a:schemeClr val="dk2"/>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6" name="Shape 36"/>
        <p:cNvGrpSpPr/>
        <p:nvPr/>
      </p:nvGrpSpPr>
      <p:grpSpPr>
        <a:xfrm>
          <a:off y="0" x="0"/>
          <a:ext cy="0" cx="0"/>
          <a:chOff y="0" x="0"/>
          <a:chExt cy="0" cx="0"/>
        </a:xfrm>
      </p:grpSpPr>
      <p:sp>
        <p:nvSpPr>
          <p:cNvPr id="37" name="Shape 37"/>
          <p:cNvSpPr/>
          <p:nvPr/>
        </p:nvSpPr>
        <p:spPr>
          <a:xfrm>
            <a:off y="101675" x="6676"/>
            <a:ext cy="6739722" cx="9134130"/>
          </a:xfrm>
          <a:custGeom>
            <a:pathLst>
              <a:path w="9157023" extrusionOk="0" h="6739723">
                <a:moveTo>
                  <a:pt y="0" x="1629"/>
                </a:moveTo>
                <a:lnTo>
                  <a:pt y="4340980" x="9157023"/>
                </a:lnTo>
                <a:lnTo>
                  <a:pt y="6739723" x="1593"/>
                </a:lnTo>
                <a:cubicBezTo>
                  <a:pt y="5123960" x="-3941"/>
                  <a:pt y="1615763" x="7163"/>
                  <a:pt y="0" x="162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accent1"/>
            </a:gs>
            <a:gs pos="100000">
              <a:schemeClr val="dk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299" cx="8229600"/>
          </a:xfrm>
          <a:prstGeom prst="rect">
            <a:avLst/>
          </a:prstGeom>
          <a:noFill/>
          <a:ln>
            <a:noFill/>
          </a:ln>
        </p:spPr>
        <p:txBody>
          <a:bodyPr bIns="91425" rIns="91425" lIns="91425" tIns="91425" anchor="ctr" anchorCtr="0"/>
          <a:lstStyle>
            <a:lvl1pPr>
              <a:spcBef>
                <a:spcPts val="0"/>
              </a:spcBef>
              <a:buClr>
                <a:schemeClr val="lt1"/>
              </a:buClr>
              <a:buSzPct val="100000"/>
              <a:buFont typeface="Georgia"/>
              <a:buNone/>
              <a:defRPr sz="4800">
                <a:solidFill>
                  <a:schemeClr val="lt1"/>
                </a:solidFill>
                <a:latin typeface="Georgia"/>
                <a:ea typeface="Georgia"/>
                <a:cs typeface="Georgia"/>
                <a:sym typeface="Georgia"/>
              </a:defRPr>
            </a:lvl1pPr>
            <a:lvl2pPr>
              <a:spcBef>
                <a:spcPts val="0"/>
              </a:spcBef>
              <a:buClr>
                <a:schemeClr val="lt1"/>
              </a:buClr>
              <a:buSzPct val="100000"/>
              <a:buFont typeface="Georgia"/>
              <a:buNone/>
              <a:defRPr sz="4800">
                <a:solidFill>
                  <a:schemeClr val="lt1"/>
                </a:solidFill>
                <a:latin typeface="Georgia"/>
                <a:ea typeface="Georgia"/>
                <a:cs typeface="Georgia"/>
                <a:sym typeface="Georgia"/>
              </a:defRPr>
            </a:lvl2pPr>
            <a:lvl3pPr>
              <a:spcBef>
                <a:spcPts val="0"/>
              </a:spcBef>
              <a:buClr>
                <a:schemeClr val="lt1"/>
              </a:buClr>
              <a:buSzPct val="100000"/>
              <a:buFont typeface="Georgia"/>
              <a:buNone/>
              <a:defRPr sz="4800">
                <a:solidFill>
                  <a:schemeClr val="lt1"/>
                </a:solidFill>
                <a:latin typeface="Georgia"/>
                <a:ea typeface="Georgia"/>
                <a:cs typeface="Georgia"/>
                <a:sym typeface="Georgia"/>
              </a:defRPr>
            </a:lvl3pPr>
            <a:lvl4pPr>
              <a:spcBef>
                <a:spcPts val="0"/>
              </a:spcBef>
              <a:buClr>
                <a:schemeClr val="lt1"/>
              </a:buClr>
              <a:buSzPct val="100000"/>
              <a:buFont typeface="Georgia"/>
              <a:buNone/>
              <a:defRPr sz="4800">
                <a:solidFill>
                  <a:schemeClr val="lt1"/>
                </a:solidFill>
                <a:latin typeface="Georgia"/>
                <a:ea typeface="Georgia"/>
                <a:cs typeface="Georgia"/>
                <a:sym typeface="Georgia"/>
              </a:defRPr>
            </a:lvl4pPr>
            <a:lvl5pPr>
              <a:spcBef>
                <a:spcPts val="0"/>
              </a:spcBef>
              <a:buClr>
                <a:schemeClr val="lt1"/>
              </a:buClr>
              <a:buSzPct val="100000"/>
              <a:buFont typeface="Georgia"/>
              <a:buNone/>
              <a:defRPr sz="4800">
                <a:solidFill>
                  <a:schemeClr val="lt1"/>
                </a:solidFill>
                <a:latin typeface="Georgia"/>
                <a:ea typeface="Georgia"/>
                <a:cs typeface="Georgia"/>
                <a:sym typeface="Georgia"/>
              </a:defRPr>
            </a:lvl5pPr>
            <a:lvl6pPr>
              <a:spcBef>
                <a:spcPts val="0"/>
              </a:spcBef>
              <a:buClr>
                <a:schemeClr val="lt1"/>
              </a:buClr>
              <a:buSzPct val="100000"/>
              <a:buFont typeface="Georgia"/>
              <a:buNone/>
              <a:defRPr sz="4800">
                <a:solidFill>
                  <a:schemeClr val="lt1"/>
                </a:solidFill>
                <a:latin typeface="Georgia"/>
                <a:ea typeface="Georgia"/>
                <a:cs typeface="Georgia"/>
                <a:sym typeface="Georgia"/>
              </a:defRPr>
            </a:lvl6pPr>
            <a:lvl7pPr>
              <a:spcBef>
                <a:spcPts val="0"/>
              </a:spcBef>
              <a:buClr>
                <a:schemeClr val="lt1"/>
              </a:buClr>
              <a:buSzPct val="100000"/>
              <a:buFont typeface="Georgia"/>
              <a:buNone/>
              <a:defRPr sz="4800">
                <a:solidFill>
                  <a:schemeClr val="lt1"/>
                </a:solidFill>
                <a:latin typeface="Georgia"/>
                <a:ea typeface="Georgia"/>
                <a:cs typeface="Georgia"/>
                <a:sym typeface="Georgia"/>
              </a:defRPr>
            </a:lvl7pPr>
            <a:lvl8pPr>
              <a:spcBef>
                <a:spcPts val="0"/>
              </a:spcBef>
              <a:buClr>
                <a:schemeClr val="lt1"/>
              </a:buClr>
              <a:buSzPct val="100000"/>
              <a:buFont typeface="Georgia"/>
              <a:buNone/>
              <a:defRPr sz="4800">
                <a:solidFill>
                  <a:schemeClr val="lt1"/>
                </a:solidFill>
                <a:latin typeface="Georgia"/>
                <a:ea typeface="Georgia"/>
                <a:cs typeface="Georgia"/>
                <a:sym typeface="Georgia"/>
              </a:defRPr>
            </a:lvl8pPr>
            <a:lvl9pPr>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spcBef>
                <a:spcPts val="600"/>
              </a:spcBef>
              <a:buClr>
                <a:schemeClr val="dk1"/>
              </a:buClr>
              <a:buSzPct val="100000"/>
              <a:buFont typeface="Georgia"/>
              <a:defRPr sz="3000">
                <a:solidFill>
                  <a:schemeClr val="dk1"/>
                </a:solidFill>
                <a:latin typeface="Georgia"/>
                <a:ea typeface="Georgia"/>
                <a:cs typeface="Georgia"/>
                <a:sym typeface="Georgia"/>
              </a:defRPr>
            </a:lvl1pPr>
            <a:lvl2pPr>
              <a:spcBef>
                <a:spcPts val="480"/>
              </a:spcBef>
              <a:buClr>
                <a:schemeClr val="dk1"/>
              </a:buClr>
              <a:buSzPct val="100000"/>
              <a:buFont typeface="Georgia"/>
              <a:defRPr sz="2400">
                <a:solidFill>
                  <a:schemeClr val="dk1"/>
                </a:solidFill>
                <a:latin typeface="Georgia"/>
                <a:ea typeface="Georgia"/>
                <a:cs typeface="Georgia"/>
                <a:sym typeface="Georgia"/>
              </a:defRPr>
            </a:lvl2pPr>
            <a:lvl3pPr>
              <a:spcBef>
                <a:spcPts val="480"/>
              </a:spcBef>
              <a:buClr>
                <a:schemeClr val="dk1"/>
              </a:buClr>
              <a:buSzPct val="100000"/>
              <a:buFont typeface="Georgia"/>
              <a:defRPr sz="2400">
                <a:solidFill>
                  <a:schemeClr val="dk1"/>
                </a:solidFill>
                <a:latin typeface="Georgia"/>
                <a:ea typeface="Georgia"/>
                <a:cs typeface="Georgia"/>
                <a:sym typeface="Georgia"/>
              </a:defRPr>
            </a:lvl3pPr>
            <a:lvl4pPr>
              <a:spcBef>
                <a:spcPts val="360"/>
              </a:spcBef>
              <a:buClr>
                <a:schemeClr val="dk1"/>
              </a:buClr>
              <a:buSzPct val="100000"/>
              <a:buFont typeface="Georgia"/>
              <a:defRPr sz="1800">
                <a:solidFill>
                  <a:schemeClr val="dk1"/>
                </a:solidFill>
                <a:latin typeface="Georgia"/>
                <a:ea typeface="Georgia"/>
                <a:cs typeface="Georgia"/>
                <a:sym typeface="Georgia"/>
              </a:defRPr>
            </a:lvl4pPr>
            <a:lvl5pPr>
              <a:spcBef>
                <a:spcPts val="360"/>
              </a:spcBef>
              <a:buClr>
                <a:schemeClr val="dk1"/>
              </a:buClr>
              <a:buSzPct val="100000"/>
              <a:buFont typeface="Georgia"/>
              <a:defRPr sz="1800">
                <a:solidFill>
                  <a:schemeClr val="dk1"/>
                </a:solidFill>
                <a:latin typeface="Georgia"/>
                <a:ea typeface="Georgia"/>
                <a:cs typeface="Georgia"/>
                <a:sym typeface="Georgia"/>
              </a:defRPr>
            </a:lvl5pPr>
            <a:lvl6pPr>
              <a:spcBef>
                <a:spcPts val="360"/>
              </a:spcBef>
              <a:buClr>
                <a:schemeClr val="dk1"/>
              </a:buClr>
              <a:buSzPct val="100000"/>
              <a:buFont typeface="Georgia"/>
              <a:defRPr sz="1800">
                <a:solidFill>
                  <a:schemeClr val="dk1"/>
                </a:solidFill>
                <a:latin typeface="Georgia"/>
                <a:ea typeface="Georgia"/>
                <a:cs typeface="Georgia"/>
                <a:sym typeface="Georgia"/>
              </a:defRPr>
            </a:lvl6pPr>
            <a:lvl7pPr>
              <a:spcBef>
                <a:spcPts val="360"/>
              </a:spcBef>
              <a:buClr>
                <a:schemeClr val="dk1"/>
              </a:buClr>
              <a:buSzPct val="100000"/>
              <a:buFont typeface="Georgia"/>
              <a:defRPr sz="1800">
                <a:solidFill>
                  <a:schemeClr val="dk1"/>
                </a:solidFill>
                <a:latin typeface="Georgia"/>
                <a:ea typeface="Georgia"/>
                <a:cs typeface="Georgia"/>
                <a:sym typeface="Georgia"/>
              </a:defRPr>
            </a:lvl7pPr>
            <a:lvl8pPr>
              <a:spcBef>
                <a:spcPts val="360"/>
              </a:spcBef>
              <a:buClr>
                <a:schemeClr val="dk1"/>
              </a:buClr>
              <a:buSzPct val="100000"/>
              <a:buFont typeface="Georgia"/>
              <a:defRPr sz="1800">
                <a:solidFill>
                  <a:schemeClr val="dk1"/>
                </a:solidFill>
                <a:latin typeface="Georgia"/>
                <a:ea typeface="Georgia"/>
                <a:cs typeface="Georgia"/>
                <a:sym typeface="Georgia"/>
              </a:defRPr>
            </a:lvl8pPr>
            <a:lvl9pPr>
              <a:spcBef>
                <a:spcPts val="360"/>
              </a:spcBef>
              <a:buClr>
                <a:schemeClr val="dk1"/>
              </a:buClr>
              <a:buSzPct val="100000"/>
              <a:buFont typeface="Georgia"/>
              <a:defRPr sz="1800">
                <a:solidFill>
                  <a:schemeClr val="dk1"/>
                </a:solidFill>
                <a:latin typeface="Georgia"/>
                <a:ea typeface="Georgia"/>
                <a:cs typeface="Georgia"/>
                <a:sym typeface="Georgia"/>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4"/><Relationship Target="../media/image00.png" Type="http://schemas.openxmlformats.org/officeDocument/2006/relationships/image" Id="rId3"/><Relationship Target="../media/image02.png" Type="http://schemas.openxmlformats.org/officeDocument/2006/relationships/image" Id="rId5"/></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1.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ph type="ctrTitle"/>
          </p:nvPr>
        </p:nvSpPr>
        <p:spPr>
          <a:xfrm>
            <a:off y="2329190" x="685800"/>
            <a:ext cy="1650900" cx="7772400"/>
          </a:xfrm>
          <a:prstGeom prst="rect">
            <a:avLst/>
          </a:prstGeom>
        </p:spPr>
        <p:txBody>
          <a:bodyPr bIns="91425" rIns="91425" lIns="91425" tIns="91425" anchor="b" anchorCtr="0">
            <a:noAutofit/>
          </a:bodyPr>
          <a:lstStyle/>
          <a:p>
            <a:pPr>
              <a:spcBef>
                <a:spcPts val="0"/>
              </a:spcBef>
              <a:buNone/>
            </a:pPr>
            <a:r>
              <a:rPr lang="en"/>
              <a:t>The Vehicle Routing Problem with Time Windows (VRPTW)</a:t>
            </a:r>
          </a:p>
        </p:txBody>
      </p:sp>
      <p:sp>
        <p:nvSpPr>
          <p:cNvPr id="40" name="Shape 40"/>
          <p:cNvSpPr txBox="1"/>
          <p:nvPr>
            <p:ph idx="1" type="subTitle"/>
          </p:nvPr>
        </p:nvSpPr>
        <p:spPr>
          <a:xfrm>
            <a:off y="4124476" x="685800"/>
            <a:ext cy="888899" cx="7772400"/>
          </a:xfrm>
          <a:prstGeom prst="rect">
            <a:avLst/>
          </a:prstGeom>
        </p:spPr>
        <p:txBody>
          <a:bodyPr bIns="91425" rIns="91425" lIns="91425" tIns="91425" anchor="t" anchorCtr="0">
            <a:noAutofit/>
          </a:bodyPr>
          <a:lstStyle/>
          <a:p>
            <a:pPr rtl="0">
              <a:spcBef>
                <a:spcPts val="0"/>
              </a:spcBef>
              <a:buNone/>
            </a:pPr>
            <a:r>
              <a:rPr lang="en"/>
              <a:t>Authors: Eric McAlpine, Marc Sensenich, and Aaron Weckerly</a:t>
            </a:r>
          </a:p>
          <a:p>
            <a:pPr rtl="0">
              <a:spcBef>
                <a:spcPts val="0"/>
              </a:spcBef>
              <a:buNone/>
            </a:pPr>
            <a:r>
              <a:t/>
            </a:r>
            <a:endParaRPr/>
          </a:p>
          <a:p>
            <a:pPr rtl="0">
              <a:spcBef>
                <a:spcPts val="0"/>
              </a:spcBef>
              <a:buNone/>
            </a:pPr>
            <a:r>
              <a:rPr lang="en"/>
              <a:t>Slippery Rock University of Pennsylvania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y="0" x="0"/>
          <a:ext cy="0" cx="0"/>
          <a:chOff y="0" x="0"/>
          <a:chExt cy="0" cx="0"/>
        </a:xfrm>
      </p:grpSpPr>
      <p:sp>
        <p:nvSpPr>
          <p:cNvPr id="93" name="Shape 93"/>
          <p:cNvSpPr txBox="1"/>
          <p:nvPr>
            <p:ph type="title"/>
          </p:nvPr>
        </p:nvSpPr>
        <p:spPr>
          <a:xfrm>
            <a:off y="274637" x="457200"/>
            <a:ext cy="1143299" cx="8229600"/>
          </a:xfrm>
          <a:prstGeom prst="rect">
            <a:avLst/>
          </a:prstGeom>
        </p:spPr>
        <p:txBody>
          <a:bodyPr bIns="91425" rIns="91425" lIns="91425" tIns="91425" anchor="ctr" anchorCtr="0">
            <a:noAutofit/>
          </a:bodyPr>
          <a:lstStyle/>
          <a:p>
            <a:pPr rtl="0" lvl="0">
              <a:spcBef>
                <a:spcPts val="0"/>
              </a:spcBef>
              <a:buNone/>
            </a:pPr>
            <a:r>
              <a:rPr lang="en"/>
              <a:t>Insertion I</a:t>
            </a:r>
          </a:p>
        </p:txBody>
      </p:sp>
      <p:sp>
        <p:nvSpPr>
          <p:cNvPr id="94" name="Shape 94"/>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This insertion heuristic tries to maximize the benefit derived from servicing a customer on the current route than on a direct route</a:t>
            </a:r>
          </a:p>
          <a:p>
            <a:pPr rtl="0" lvl="0" indent="-419100" marL="457200">
              <a:spcBef>
                <a:spcPts val="0"/>
              </a:spcBef>
              <a:buClr>
                <a:schemeClr val="dk1"/>
              </a:buClr>
              <a:buSzPct val="100000"/>
              <a:buFont typeface="Arial"/>
              <a:buChar char="●"/>
            </a:pPr>
            <a:r>
              <a:rPr lang="en"/>
              <a:t>The best insertion position is one that that minimizes a measure of the extra distance and time required to service a customer </a:t>
            </a:r>
          </a:p>
          <a:p>
            <a:pPr rtl="0" lvl="0" indent="-419100" marL="457200">
              <a:spcBef>
                <a:spcPts val="0"/>
              </a:spcBef>
              <a:buClr>
                <a:schemeClr val="dk1"/>
              </a:buClr>
              <a:buSzPct val="100000"/>
              <a:buFont typeface="Arial"/>
              <a:buChar char="●"/>
            </a:pPr>
            <a:r>
              <a:rPr lang="en"/>
              <a:t>Criteria</a:t>
            </a:r>
          </a:p>
          <a:p>
            <a:pPr rtl="0" lvl="1" indent="-381000" marL="914400">
              <a:spcBef>
                <a:spcPts val="0"/>
              </a:spcBef>
              <a:buClr>
                <a:schemeClr val="dk1"/>
              </a:buClr>
              <a:buSzPct val="80000"/>
              <a:buFont typeface="Courier New"/>
              <a:buChar char="o"/>
            </a:pPr>
            <a:r>
              <a:rPr lang="en"/>
              <a:t>c</a:t>
            </a:r>
            <a:r>
              <a:rPr baseline="-25000" lang="en"/>
              <a:t>1.1</a:t>
            </a:r>
            <a:r>
              <a:rPr lang="en"/>
              <a:t>(</a:t>
            </a:r>
            <a:r>
              <a:rPr lang="en" i="1"/>
              <a:t>i, u, j</a:t>
            </a:r>
            <a:r>
              <a:rPr lang="en"/>
              <a:t>) = d</a:t>
            </a:r>
            <a:r>
              <a:rPr baseline="-25000" lang="en"/>
              <a:t>iu</a:t>
            </a:r>
            <a:r>
              <a:rPr lang="en"/>
              <a:t> + d</a:t>
            </a:r>
            <a:r>
              <a:rPr baseline="-25000" lang="en"/>
              <a:t>uj</a:t>
            </a:r>
            <a:r>
              <a:rPr lang="en"/>
              <a:t> - μd</a:t>
            </a:r>
            <a:r>
              <a:rPr baseline="-25000" lang="en"/>
              <a:t>ij</a:t>
            </a:r>
            <a:r>
              <a:rPr lang="en"/>
              <a:t>, μ ≥ 0</a:t>
            </a:r>
          </a:p>
          <a:p>
            <a:pPr rtl="0" lvl="1" indent="-381000" marL="914400">
              <a:spcBef>
                <a:spcPts val="0"/>
              </a:spcBef>
              <a:buClr>
                <a:schemeClr val="dk1"/>
              </a:buClr>
              <a:buSzPct val="80000"/>
              <a:buFont typeface="Courier New"/>
              <a:buChar char="o"/>
            </a:pPr>
            <a:r>
              <a:rPr lang="en"/>
              <a:t>c</a:t>
            </a:r>
            <a:r>
              <a:rPr baseline="-25000" lang="en"/>
              <a:t>1.2</a:t>
            </a:r>
            <a:r>
              <a:rPr lang="en"/>
              <a:t>(</a:t>
            </a:r>
            <a:r>
              <a:rPr lang="en" i="1"/>
              <a:t>i, u, j</a:t>
            </a:r>
            <a:r>
              <a:rPr lang="en"/>
              <a:t>) = b</a:t>
            </a:r>
            <a:r>
              <a:rPr baseline="-25000" lang="en"/>
              <a:t>ju</a:t>
            </a:r>
            <a:r>
              <a:rPr lang="en"/>
              <a:t> - b</a:t>
            </a:r>
            <a:r>
              <a:rPr baseline="-25000" lang="en"/>
              <a:t>j</a:t>
            </a:r>
          </a:p>
          <a:p>
            <a:pPr rtl="0" lvl="1" indent="-381000" marL="914400">
              <a:spcBef>
                <a:spcPts val="0"/>
              </a:spcBef>
              <a:buClr>
                <a:schemeClr val="dk1"/>
              </a:buClr>
              <a:buSzPct val="80000"/>
              <a:buFont typeface="Courier New"/>
              <a:buChar char="o"/>
            </a:pPr>
            <a:r>
              <a:rPr lang="en"/>
              <a:t>c</a:t>
            </a:r>
            <a:r>
              <a:rPr baseline="-25000" lang="en"/>
              <a:t>1</a:t>
            </a:r>
            <a:r>
              <a:rPr lang="en"/>
              <a:t> = ɑ</a:t>
            </a:r>
            <a:r>
              <a:rPr baseline="-25000" lang="en"/>
              <a:t>1</a:t>
            </a:r>
            <a:r>
              <a:rPr lang="en"/>
              <a:t>c</a:t>
            </a:r>
            <a:r>
              <a:rPr baseline="-25000" lang="en"/>
              <a:t>1.1</a:t>
            </a:r>
            <a:r>
              <a:rPr lang="en"/>
              <a:t>(</a:t>
            </a:r>
            <a:r>
              <a:rPr lang="en" i="1"/>
              <a:t>i, u, j</a:t>
            </a:r>
            <a:r>
              <a:rPr lang="en"/>
              <a:t>) + ɑ</a:t>
            </a:r>
            <a:r>
              <a:rPr baseline="-25000" lang="en"/>
              <a:t>2</a:t>
            </a:r>
            <a:r>
              <a:rPr lang="en"/>
              <a:t>c</a:t>
            </a:r>
            <a:r>
              <a:rPr baseline="-25000" lang="en"/>
              <a:t>1.2</a:t>
            </a:r>
            <a:r>
              <a:rPr lang="en"/>
              <a:t>(</a:t>
            </a:r>
            <a:r>
              <a:rPr lang="en" i="1"/>
              <a:t>i, u, j</a:t>
            </a:r>
            <a:r>
              <a:rPr lang="en"/>
              <a:t>), ɑ</a:t>
            </a:r>
            <a:r>
              <a:rPr baseline="-25000" lang="en"/>
              <a:t>1</a:t>
            </a:r>
            <a:r>
              <a:rPr lang="en"/>
              <a:t> + ɑ</a:t>
            </a:r>
            <a:r>
              <a:rPr baseline="-25000" lang="en"/>
              <a:t>2</a:t>
            </a:r>
            <a:r>
              <a:rPr lang="en"/>
              <a:t> = 1</a:t>
            </a:r>
          </a:p>
          <a:p>
            <a:pPr rtl="0" lvl="1" indent="-381000" marL="914400">
              <a:spcBef>
                <a:spcPts val="0"/>
              </a:spcBef>
              <a:buClr>
                <a:schemeClr val="dk1"/>
              </a:buClr>
              <a:buSzPct val="80000"/>
              <a:buFont typeface="Courier New"/>
              <a:buChar char="o"/>
            </a:pPr>
            <a:r>
              <a:rPr lang="en"/>
              <a:t>c</a:t>
            </a:r>
            <a:r>
              <a:rPr baseline="-25000" lang="en"/>
              <a:t>2</a:t>
            </a:r>
            <a:r>
              <a:rPr lang="en"/>
              <a:t>(</a:t>
            </a:r>
            <a:r>
              <a:rPr lang="en" i="1"/>
              <a:t>i, u, j</a:t>
            </a:r>
            <a:r>
              <a:rPr lang="en"/>
              <a:t>) = λd</a:t>
            </a:r>
            <a:r>
              <a:rPr baseline="-25000" lang="en"/>
              <a:t>0u</a:t>
            </a:r>
            <a:r>
              <a:rPr lang="en"/>
              <a:t> - c2(</a:t>
            </a:r>
            <a:r>
              <a:rPr lang="en" i="1"/>
              <a:t>i, u, j</a:t>
            </a:r>
            <a:r>
              <a:rPr lang="en"/>
              <a:t>), λ ≥ 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y="0" x="0"/>
          <a:ext cy="0" cx="0"/>
          <a:chOff y="0" x="0"/>
          <a:chExt cy="0" cx="0"/>
        </a:xfrm>
      </p:grpSpPr>
      <p:sp>
        <p:nvSpPr>
          <p:cNvPr id="99" name="Shape 99"/>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This insertion heuristic tries select a customer whose insertion costs minimize a measure total route distance and time</a:t>
            </a:r>
          </a:p>
          <a:p>
            <a:pPr rtl="0" lvl="0" indent="-419100" marL="457200">
              <a:spcBef>
                <a:spcPts val="0"/>
              </a:spcBef>
              <a:buClr>
                <a:schemeClr val="dk1"/>
              </a:buClr>
              <a:buSzPct val="100000"/>
              <a:buFont typeface="Arial"/>
              <a:buChar char="●"/>
            </a:pPr>
            <a:r>
              <a:rPr lang="en"/>
              <a:t>Criteria </a:t>
            </a:r>
          </a:p>
          <a:p>
            <a:pPr rtl="0" lvl="1" indent="-381000" marL="914400">
              <a:spcBef>
                <a:spcPts val="0"/>
              </a:spcBef>
              <a:buClr>
                <a:schemeClr val="dk1"/>
              </a:buClr>
              <a:buSzPct val="80000"/>
              <a:buFont typeface="Courier New"/>
              <a:buChar char="o"/>
            </a:pPr>
            <a:r>
              <a:rPr lang="en"/>
              <a:t>c</a:t>
            </a:r>
            <a:r>
              <a:rPr baseline="-25000" lang="en"/>
              <a:t>1 </a:t>
            </a:r>
            <a:r>
              <a:rPr lang="en"/>
              <a:t>as defined in Insertion I</a:t>
            </a:r>
          </a:p>
          <a:p>
            <a:pPr rtl="0" lvl="1" indent="-381000" marL="914400">
              <a:spcBef>
                <a:spcPts val="0"/>
              </a:spcBef>
              <a:buClr>
                <a:schemeClr val="dk1"/>
              </a:buClr>
              <a:buSzPct val="80000"/>
              <a:buFont typeface="Courier New"/>
              <a:buChar char="o"/>
            </a:pPr>
            <a:r>
              <a:rPr lang="en"/>
              <a:t>c</a:t>
            </a:r>
            <a:r>
              <a:rPr baseline="-25000" lang="en"/>
              <a:t>2</a:t>
            </a:r>
            <a:r>
              <a:rPr lang="en"/>
              <a:t>(</a:t>
            </a:r>
            <a:r>
              <a:rPr lang="en" i="1"/>
              <a:t>i, u, j</a:t>
            </a:r>
            <a:r>
              <a:rPr lang="en"/>
              <a:t>) = β1R</a:t>
            </a:r>
            <a:r>
              <a:rPr baseline="-25000" lang="en"/>
              <a:t>d</a:t>
            </a:r>
            <a:r>
              <a:rPr lang="en"/>
              <a:t>(</a:t>
            </a:r>
            <a:r>
              <a:rPr lang="en" i="1"/>
              <a:t>u</a:t>
            </a:r>
            <a:r>
              <a:rPr lang="en"/>
              <a:t>) + β2R</a:t>
            </a:r>
            <a:r>
              <a:rPr baseline="-25000" lang="en"/>
              <a:t>t</a:t>
            </a:r>
            <a:r>
              <a:rPr lang="en"/>
              <a:t>(</a:t>
            </a:r>
            <a:r>
              <a:rPr lang="en" i="1"/>
              <a:t>u</a:t>
            </a:r>
            <a:r>
              <a:rPr lang="en"/>
              <a:t>), β1+β2 = 1, β1 ≥ 0, β2 &gt; 0</a:t>
            </a:r>
          </a:p>
          <a:p>
            <a:pPr lvl="1" indent="-381000" marL="914400">
              <a:spcBef>
                <a:spcPts val="0"/>
              </a:spcBef>
              <a:buClr>
                <a:schemeClr val="dk1"/>
              </a:buClr>
              <a:buSzPct val="80000"/>
              <a:buFont typeface="Courier New"/>
              <a:buChar char="o"/>
            </a:pPr>
            <a:r>
              <a:rPr lang="en"/>
              <a:t>Where R</a:t>
            </a:r>
            <a:r>
              <a:rPr baseline="-25000" lang="en"/>
              <a:t>d</a:t>
            </a:r>
            <a:r>
              <a:rPr lang="en"/>
              <a:t>(</a:t>
            </a:r>
            <a:r>
              <a:rPr lang="en" i="1"/>
              <a:t>u</a:t>
            </a:r>
            <a:r>
              <a:rPr lang="en"/>
              <a:t>) and R</a:t>
            </a:r>
            <a:r>
              <a:rPr baseline="-25000" lang="en"/>
              <a:t>t</a:t>
            </a:r>
            <a:r>
              <a:rPr lang="en"/>
              <a:t>(</a:t>
            </a:r>
            <a:r>
              <a:rPr lang="en" i="1"/>
              <a:t>u</a:t>
            </a:r>
            <a:r>
              <a:rPr lang="en"/>
              <a:t>) are the total route distance and time if </a:t>
            </a:r>
            <a:r>
              <a:rPr lang="en" i="1"/>
              <a:t>u </a:t>
            </a:r>
            <a:r>
              <a:rPr lang="en"/>
              <a:t>were to be inserted into the route</a:t>
            </a:r>
          </a:p>
        </p:txBody>
      </p:sp>
      <p:sp>
        <p:nvSpPr>
          <p:cNvPr id="100" name="Shape 100"/>
          <p:cNvSpPr txBox="1"/>
          <p:nvPr>
            <p:ph type="title"/>
          </p:nvPr>
        </p:nvSpPr>
        <p:spPr>
          <a:xfrm>
            <a:off y="274637" x="457200"/>
            <a:ext cy="1143299" cx="8229600"/>
          </a:xfrm>
          <a:prstGeom prst="rect">
            <a:avLst/>
          </a:prstGeom>
        </p:spPr>
        <p:txBody>
          <a:bodyPr bIns="91425" rIns="91425" lIns="91425" tIns="91425" anchor="ctr" anchorCtr="0">
            <a:noAutofit/>
          </a:bodyPr>
          <a:lstStyle/>
          <a:p>
            <a:pPr lvl="0">
              <a:spcBef>
                <a:spcPts val="0"/>
              </a:spcBef>
              <a:buNone/>
            </a:pPr>
            <a:r>
              <a:rPr lang="en"/>
              <a:t>Insertion II</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y="0" x="0"/>
          <a:ext cy="0" cx="0"/>
          <a:chOff y="0" x="0"/>
          <a:chExt cy="0" cx="0"/>
        </a:xfrm>
      </p:grpSpPr>
      <p:sp>
        <p:nvSpPr>
          <p:cNvPr id="105" name="Shape 105"/>
          <p:cNvSpPr txBox="1"/>
          <p:nvPr>
            <p:ph type="title"/>
          </p:nvPr>
        </p:nvSpPr>
        <p:spPr>
          <a:xfrm>
            <a:off y="274637" x="457200"/>
            <a:ext cy="1143299" cx="8229600"/>
          </a:xfrm>
          <a:prstGeom prst="rect">
            <a:avLst/>
          </a:prstGeom>
        </p:spPr>
        <p:txBody>
          <a:bodyPr bIns="91425" rIns="91425" lIns="91425" tIns="91425" anchor="ctr" anchorCtr="0">
            <a:noAutofit/>
          </a:bodyPr>
          <a:lstStyle/>
          <a:p>
            <a:pPr lvl="0">
              <a:spcBef>
                <a:spcPts val="0"/>
              </a:spcBef>
              <a:buNone/>
            </a:pPr>
            <a:r>
              <a:rPr lang="en"/>
              <a:t>Insertion III</a:t>
            </a:r>
          </a:p>
        </p:txBody>
      </p:sp>
      <p:sp>
        <p:nvSpPr>
          <p:cNvPr id="106" name="Shape 10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This insertion heuristic modifies the temporal aspect of the heuristic to account for the urgency of servicing a customer</a:t>
            </a:r>
          </a:p>
          <a:p>
            <a:pPr rtl="0" lvl="0" indent="-419100" marL="457200">
              <a:spcBef>
                <a:spcPts val="0"/>
              </a:spcBef>
              <a:buClr>
                <a:schemeClr val="dk1"/>
              </a:buClr>
              <a:buSzPct val="100000"/>
              <a:buFont typeface="Arial"/>
              <a:buChar char="●"/>
            </a:pPr>
            <a:r>
              <a:rPr lang="en"/>
              <a:t>Criteria</a:t>
            </a:r>
          </a:p>
          <a:p>
            <a:pPr rtl="0" lvl="1" indent="-381000" marL="914400">
              <a:spcBef>
                <a:spcPts val="0"/>
              </a:spcBef>
              <a:buClr>
                <a:schemeClr val="dk1"/>
              </a:buClr>
              <a:buSzPct val="80000"/>
              <a:buFont typeface="Courier New"/>
              <a:buChar char="o"/>
            </a:pPr>
            <a:r>
              <a:rPr lang="en"/>
              <a:t>c</a:t>
            </a:r>
            <a:r>
              <a:rPr baseline="-25000" lang="en"/>
              <a:t>1.1</a:t>
            </a:r>
            <a:r>
              <a:rPr lang="en"/>
              <a:t> and c</a:t>
            </a:r>
            <a:r>
              <a:rPr baseline="-25000" lang="en"/>
              <a:t>1.2</a:t>
            </a:r>
            <a:r>
              <a:rPr lang="en"/>
              <a:t> as defined in Insertion I</a:t>
            </a:r>
          </a:p>
          <a:p>
            <a:pPr rtl="0" lvl="1" indent="-381000" marL="914400">
              <a:spcBef>
                <a:spcPts val="0"/>
              </a:spcBef>
              <a:buClr>
                <a:schemeClr val="dk1"/>
              </a:buClr>
              <a:buSzPct val="80000"/>
              <a:buFont typeface="Courier New"/>
              <a:buChar char="o"/>
            </a:pPr>
            <a:r>
              <a:rPr lang="en"/>
              <a:t>c</a:t>
            </a:r>
            <a:r>
              <a:rPr baseline="-25000" lang="en"/>
              <a:t>1.3</a:t>
            </a:r>
            <a:r>
              <a:rPr lang="en"/>
              <a:t>(</a:t>
            </a:r>
            <a:r>
              <a:rPr lang="en" i="1"/>
              <a:t>i, u, j</a:t>
            </a:r>
            <a:r>
              <a:rPr lang="en"/>
              <a:t>) = l</a:t>
            </a:r>
            <a:r>
              <a:rPr baseline="-25000" lang="en"/>
              <a:t>u</a:t>
            </a:r>
            <a:r>
              <a:rPr lang="en"/>
              <a:t> - b</a:t>
            </a:r>
            <a:r>
              <a:rPr baseline="-25000" lang="en"/>
              <a:t>u</a:t>
            </a:r>
          </a:p>
          <a:p>
            <a:pPr rtl="0" lvl="1" indent="-381000" marL="914400">
              <a:spcBef>
                <a:spcPts val="0"/>
              </a:spcBef>
              <a:buClr>
                <a:schemeClr val="dk1"/>
              </a:buClr>
              <a:buSzPct val="80000"/>
              <a:buFont typeface="Courier New"/>
              <a:buChar char="o"/>
            </a:pPr>
            <a:r>
              <a:rPr lang="en"/>
              <a:t>c1 = ɑ</a:t>
            </a:r>
            <a:r>
              <a:rPr baseline="-25000" lang="en"/>
              <a:t>1</a:t>
            </a:r>
            <a:r>
              <a:rPr lang="en"/>
              <a:t>c</a:t>
            </a:r>
            <a:r>
              <a:rPr baseline="-25000" lang="en"/>
              <a:t>1.1</a:t>
            </a:r>
            <a:r>
              <a:rPr lang="en"/>
              <a:t>(</a:t>
            </a:r>
            <a:r>
              <a:rPr lang="en" i="1"/>
              <a:t>i, u, j</a:t>
            </a:r>
            <a:r>
              <a:rPr lang="en"/>
              <a:t>) + ɑ</a:t>
            </a:r>
            <a:r>
              <a:rPr baseline="-25000" lang="en"/>
              <a:t>2</a:t>
            </a:r>
            <a:r>
              <a:rPr lang="en"/>
              <a:t>c</a:t>
            </a:r>
            <a:r>
              <a:rPr baseline="-25000" lang="en"/>
              <a:t>1.2</a:t>
            </a:r>
            <a:r>
              <a:rPr lang="en"/>
              <a:t>(</a:t>
            </a:r>
            <a:r>
              <a:rPr lang="en" i="1"/>
              <a:t>i, u, j</a:t>
            </a:r>
            <a:r>
              <a:rPr lang="en"/>
              <a:t>) + ɑ</a:t>
            </a:r>
            <a:r>
              <a:rPr baseline="-25000" lang="en"/>
              <a:t>1</a:t>
            </a:r>
            <a:r>
              <a:rPr lang="en"/>
              <a:t>c</a:t>
            </a:r>
            <a:r>
              <a:rPr baseline="-25000" lang="en"/>
              <a:t>1.3</a:t>
            </a:r>
            <a:r>
              <a:rPr lang="en"/>
              <a:t>(</a:t>
            </a:r>
            <a:r>
              <a:rPr lang="en" i="1"/>
              <a:t>i, u, j</a:t>
            </a:r>
            <a:r>
              <a:rPr lang="en"/>
              <a:t>), ɑ</a:t>
            </a:r>
            <a:r>
              <a:rPr baseline="-25000" lang="en"/>
              <a:t>1</a:t>
            </a:r>
            <a:r>
              <a:rPr lang="en"/>
              <a:t> + ɑ</a:t>
            </a:r>
            <a:r>
              <a:rPr baseline="-25000" lang="en"/>
              <a:t>2</a:t>
            </a:r>
            <a:r>
              <a:rPr lang="en"/>
              <a:t> + ɑ</a:t>
            </a:r>
            <a:r>
              <a:rPr baseline="-25000" lang="en"/>
              <a:t>3</a:t>
            </a:r>
            <a:r>
              <a:rPr lang="en"/>
              <a:t> = 1, ɑ</a:t>
            </a:r>
            <a:r>
              <a:rPr baseline="-25000" lang="en"/>
              <a:t>1</a:t>
            </a:r>
            <a:r>
              <a:rPr lang="en"/>
              <a:t> ≥ 0, ɑ</a:t>
            </a:r>
            <a:r>
              <a:rPr baseline="-25000" lang="en"/>
              <a:t>2</a:t>
            </a:r>
            <a:r>
              <a:rPr lang="en"/>
              <a:t> ≥ 0, ɑ</a:t>
            </a:r>
            <a:r>
              <a:rPr baseline="-25000" lang="en"/>
              <a:t>3</a:t>
            </a:r>
            <a:r>
              <a:rPr lang="en"/>
              <a:t> ≥ 0</a:t>
            </a:r>
          </a:p>
          <a:p>
            <a:pPr lvl="1" indent="-381000" marL="914400">
              <a:spcBef>
                <a:spcPts val="0"/>
              </a:spcBef>
              <a:buClr>
                <a:schemeClr val="dk1"/>
              </a:buClr>
              <a:buSzPct val="80000"/>
              <a:buFont typeface="Courier New"/>
              <a:buChar char="o"/>
            </a:pPr>
            <a:r>
              <a:rPr lang="en"/>
              <a:t>c</a:t>
            </a:r>
            <a:r>
              <a:rPr baseline="-25000" lang="en"/>
              <a:t>2</a:t>
            </a:r>
            <a:r>
              <a:rPr lang="en"/>
              <a:t> = c</a:t>
            </a:r>
            <a:r>
              <a:rPr baseline="-25000" lang="en"/>
              <a:t>1</a:t>
            </a:r>
            <a:r>
              <a:rPr lang="en"/>
              <a:t>(</a:t>
            </a:r>
            <a:r>
              <a:rPr lang="en" i="1"/>
              <a:t>i, u, j</a:t>
            </a:r>
            <a:r>
              <a:rPr lang="en"/>
              <a:t>)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y="0" x="0"/>
          <a:ext cy="0" cx="0"/>
          <a:chOff y="0" x="0"/>
          <a:chExt cy="0" cx="0"/>
        </a:xfrm>
      </p:grpSpPr>
      <p:sp>
        <p:nvSpPr>
          <p:cNvPr id="111" name="Shape 111"/>
          <p:cNvSpPr txBox="1"/>
          <p:nvPr>
            <p:ph type="title"/>
          </p:nvPr>
        </p:nvSpPr>
        <p:spPr>
          <a:xfrm>
            <a:off y="274637" x="457200"/>
            <a:ext cy="1143299" cx="8229600"/>
          </a:xfrm>
          <a:prstGeom prst="rect">
            <a:avLst/>
          </a:prstGeom>
        </p:spPr>
        <p:txBody>
          <a:bodyPr bIns="91425" rIns="91425" lIns="91425" tIns="91425" anchor="ctr" anchorCtr="0">
            <a:noAutofit/>
          </a:bodyPr>
          <a:lstStyle/>
          <a:p>
            <a:pPr rtl="0" lvl="0">
              <a:spcBef>
                <a:spcPts val="0"/>
              </a:spcBef>
              <a:buNone/>
            </a:pPr>
            <a:r>
              <a:rPr lang="en"/>
              <a:t>Quality Assurance</a:t>
            </a:r>
          </a:p>
        </p:txBody>
      </p:sp>
      <p:sp>
        <p:nvSpPr>
          <p:cNvPr id="112" name="Shape 11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Quality Assurance process</a:t>
            </a:r>
          </a:p>
          <a:p>
            <a:pPr rtl="0" lvl="1" indent="-381000" marL="914400">
              <a:spcBef>
                <a:spcPts val="0"/>
              </a:spcBef>
              <a:buClr>
                <a:schemeClr val="dk1"/>
              </a:buClr>
              <a:buSzPct val="80000"/>
              <a:buFont typeface="Courier New"/>
              <a:buChar char="o"/>
            </a:pPr>
            <a:r>
              <a:rPr lang="en"/>
              <a:t>read results</a:t>
            </a:r>
          </a:p>
          <a:p>
            <a:pPr rtl="0" lvl="1" indent="-381000" marL="914400">
              <a:spcBef>
                <a:spcPts val="0"/>
              </a:spcBef>
              <a:buClr>
                <a:schemeClr val="dk1"/>
              </a:buClr>
              <a:buSzPct val="80000"/>
              <a:buFont typeface="Courier New"/>
              <a:buChar char="o"/>
            </a:pPr>
            <a:r>
              <a:rPr lang="en"/>
              <a:t>read in original shipments and depots</a:t>
            </a:r>
          </a:p>
          <a:p>
            <a:pPr rtl="0" lvl="1" indent="-381000" marL="914400">
              <a:spcBef>
                <a:spcPts val="0"/>
              </a:spcBef>
              <a:buClr>
                <a:schemeClr val="dk1"/>
              </a:buClr>
              <a:buSzPct val="80000"/>
              <a:buFont typeface="Courier New"/>
              <a:buChar char="o"/>
            </a:pPr>
            <a:r>
              <a:rPr lang="en"/>
              <a:t>rerun the calculations, verify results</a:t>
            </a:r>
          </a:p>
          <a:p>
            <a:pPr algn="l" rtl="0" lvl="0" marR="0" indent="-419100" marL="457200">
              <a:lnSpc>
                <a:spcPct val="100000"/>
              </a:lnSpc>
              <a:spcBef>
                <a:spcPts val="600"/>
              </a:spcBef>
              <a:spcAft>
                <a:spcPts val="0"/>
              </a:spcAft>
              <a:buClr>
                <a:schemeClr val="dk1"/>
              </a:buClr>
              <a:buSzPct val="100000"/>
              <a:buFont typeface="Arial"/>
              <a:buChar char="●"/>
            </a:pPr>
            <a:r>
              <a:rPr lang="en"/>
              <a:t>QA checkpoints</a:t>
            </a:r>
          </a:p>
          <a:p>
            <a:pPr algn="l" rtl="0" lvl="1" marR="0" indent="-381000" marL="914400">
              <a:lnSpc>
                <a:spcPct val="100000"/>
              </a:lnSpc>
              <a:spcBef>
                <a:spcPts val="600"/>
              </a:spcBef>
              <a:spcAft>
                <a:spcPts val="0"/>
              </a:spcAft>
              <a:buClr>
                <a:schemeClr val="dk1"/>
              </a:buClr>
              <a:buSzPct val="80000"/>
              <a:buFont typeface="Courier New"/>
              <a:buChar char="o"/>
            </a:pPr>
            <a:r>
              <a:rPr lang="en"/>
              <a:t>customer serviced once, only once</a:t>
            </a:r>
          </a:p>
          <a:p>
            <a:pPr rtl="0" lvl="1" indent="-381000" marL="914400">
              <a:spcBef>
                <a:spcPts val="0"/>
              </a:spcBef>
              <a:buClr>
                <a:schemeClr val="dk1"/>
              </a:buClr>
              <a:buSzPct val="80000"/>
              <a:buFont typeface="Courier New"/>
              <a:buChar char="o"/>
            </a:pPr>
            <a:r>
              <a:rPr lang="en"/>
              <a:t>max travel time per truck</a:t>
            </a:r>
          </a:p>
          <a:p>
            <a:pPr rtl="0" lvl="1" indent="-381000" marL="914400">
              <a:spcBef>
                <a:spcPts val="0"/>
              </a:spcBef>
              <a:buClr>
                <a:schemeClr val="dk1"/>
              </a:buClr>
              <a:buSzPct val="80000"/>
              <a:buFont typeface="Courier New"/>
              <a:buChar char="o"/>
            </a:pPr>
            <a:r>
              <a:rPr lang="en"/>
              <a:t>max demand on trucks</a:t>
            </a:r>
          </a:p>
          <a:p>
            <a:pPr rtl="0" lvl="1" indent="-381000" marL="914400">
              <a:spcBef>
                <a:spcPts val="0"/>
              </a:spcBef>
              <a:buClr>
                <a:schemeClr val="dk1"/>
              </a:buClr>
              <a:buSzPct val="80000"/>
              <a:buFont typeface="Courier New"/>
              <a:buChar char="o"/>
            </a:pPr>
            <a:r>
              <a:rPr lang="en"/>
              <a:t>early/late time</a:t>
            </a:r>
          </a:p>
          <a:p>
            <a:pPr rtl="0" lvl="1" indent="-381000" marL="914400">
              <a:spcBef>
                <a:spcPts val="0"/>
              </a:spcBef>
              <a:buClr>
                <a:schemeClr val="dk1"/>
              </a:buClr>
              <a:buSzPct val="80000"/>
              <a:buFont typeface="Courier New"/>
              <a:buChar char="o"/>
            </a:pPr>
            <a:r>
              <a:rPr lang="en"/>
              <a:t>wait time</a:t>
            </a:r>
          </a:p>
          <a:p>
            <a:pPr rtl="0" lv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sp>
        <p:nvSpPr>
          <p:cNvPr id="117" name="Shape 117"/>
          <p:cNvSpPr txBox="1"/>
          <p:nvPr>
            <p:ph type="title"/>
          </p:nvPr>
        </p:nvSpPr>
        <p:spPr>
          <a:xfrm>
            <a:off y="274637" x="457200"/>
            <a:ext cy="1143299" cx="8229600"/>
          </a:xfrm>
          <a:prstGeom prst="rect">
            <a:avLst/>
          </a:prstGeom>
        </p:spPr>
        <p:txBody>
          <a:bodyPr bIns="91425" rIns="91425" lIns="91425" tIns="91425" anchor="ctr" anchorCtr="0">
            <a:noAutofit/>
          </a:bodyPr>
          <a:lstStyle/>
          <a:p>
            <a:pPr>
              <a:spcBef>
                <a:spcPts val="0"/>
              </a:spcBef>
              <a:buNone/>
            </a:pPr>
            <a:r>
              <a:rPr lang="en"/>
              <a:t>Example Output</a:t>
            </a:r>
          </a:p>
        </p:txBody>
      </p:sp>
      <p:sp>
        <p:nvSpPr>
          <p:cNvPr id="118" name="Shape 118"/>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Two flavors of result output</a:t>
            </a:r>
          </a:p>
          <a:p>
            <a:pPr rtl="0" lvl="1" indent="-381000" marL="914400">
              <a:spcBef>
                <a:spcPts val="0"/>
              </a:spcBef>
              <a:buClr>
                <a:schemeClr val="dk1"/>
              </a:buClr>
              <a:buSzPct val="80000"/>
              <a:buFont typeface="Courier New"/>
              <a:buChar char="o"/>
            </a:pPr>
            <a:r>
              <a:rPr lang="en"/>
              <a:t>Short results</a:t>
            </a:r>
          </a:p>
          <a:p>
            <a:pPr rtl="0" lvl="1" indent="-381000" marL="914400">
              <a:spcBef>
                <a:spcPts val="0"/>
              </a:spcBef>
              <a:buClr>
                <a:schemeClr val="dk1"/>
              </a:buClr>
              <a:buSzPct val="80000"/>
              <a:buFont typeface="Courier New"/>
              <a:buChar char="o"/>
            </a:pPr>
            <a:r>
              <a:rPr lang="en"/>
              <a:t>Long results</a:t>
            </a:r>
          </a:p>
          <a:p>
            <a:pPr rtl="0" lvl="0" indent="-419100" marL="457200">
              <a:spcBef>
                <a:spcPts val="0"/>
              </a:spcBef>
              <a:buClr>
                <a:schemeClr val="dk1"/>
              </a:buClr>
              <a:buSzPct val="100000"/>
              <a:buFont typeface="Arial"/>
              <a:buChar char="●"/>
            </a:pPr>
            <a:r>
              <a:rPr lang="en"/>
              <a:t>Comparison Output</a:t>
            </a:r>
          </a:p>
          <a:p>
            <a:pPr rtl="0" lvl="1" indent="-381000" marL="914400">
              <a:spcBef>
                <a:spcPts val="0"/>
              </a:spcBef>
              <a:buClr>
                <a:schemeClr val="dk1"/>
              </a:buClr>
              <a:buSzPct val="80000"/>
              <a:buFont typeface="Courier New"/>
              <a:buChar char="o"/>
            </a:pPr>
            <a:r>
              <a:rPr lang="en"/>
              <a:t>Log of all runs</a:t>
            </a:r>
          </a:p>
          <a:p>
            <a:pPr rtl="0" lvl="1" indent="-381000" marL="914400">
              <a:spcBef>
                <a:spcPts val="0"/>
              </a:spcBef>
              <a:buClr>
                <a:schemeClr val="dk1"/>
              </a:buClr>
              <a:buSzPct val="80000"/>
              <a:buFont typeface="Courier New"/>
              <a:buChar char="o"/>
            </a:pPr>
            <a:r>
              <a:rPr lang="en"/>
              <a:t>Solomon benchmark </a:t>
            </a:r>
          </a:p>
          <a:p>
            <a:pPr rtl="0" lvl="1" indent="-381000" marL="914400">
              <a:spcBef>
                <a:spcPts val="0"/>
              </a:spcBef>
              <a:buClr>
                <a:schemeClr val="dk1"/>
              </a:buClr>
              <a:buSzPct val="80000"/>
              <a:buFont typeface="Courier New"/>
              <a:buChar char="o"/>
            </a:pPr>
            <a:r>
              <a:rPr lang="en"/>
              <a:t>Best Known</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y="0" x="0"/>
          <a:ext cy="0" cx="0"/>
          <a:chOff y="0" x="0"/>
          <a:chExt cy="0" cx="0"/>
        </a:xfrm>
      </p:grpSpPr>
      <p:sp>
        <p:nvSpPr>
          <p:cNvPr id="123" name="Shape 123"/>
          <p:cNvSpPr txBox="1"/>
          <p:nvPr>
            <p:ph type="title"/>
          </p:nvPr>
        </p:nvSpPr>
        <p:spPr>
          <a:xfrm>
            <a:off y="274637" x="457200"/>
            <a:ext cy="1143299" cx="8229600"/>
          </a:xfrm>
          <a:prstGeom prst="rect">
            <a:avLst/>
          </a:prstGeom>
        </p:spPr>
        <p:txBody>
          <a:bodyPr bIns="91425" rIns="91425" lIns="91425" tIns="91425" anchor="ctr" anchorCtr="0">
            <a:noAutofit/>
          </a:bodyPr>
          <a:lstStyle/>
          <a:p>
            <a:pPr>
              <a:spcBef>
                <a:spcPts val="0"/>
              </a:spcBef>
              <a:buNone/>
            </a:pPr>
            <a:r>
              <a:rPr lang="en"/>
              <a:t>Example Output cont.</a:t>
            </a:r>
          </a:p>
        </p:txBody>
      </p:sp>
      <p:sp>
        <p:nvSpPr>
          <p:cNvPr id="124" name="Shape 124"/>
          <p:cNvSpPr txBox="1"/>
          <p:nvPr>
            <p:ph idx="1" type="body"/>
          </p:nvPr>
        </p:nvSpPr>
        <p:spPr>
          <a:xfrm>
            <a:off y="1600200" x="457200"/>
            <a:ext cy="4967700" cx="8229600"/>
          </a:xfrm>
          <a:prstGeom prst="rect">
            <a:avLst/>
          </a:prstGeom>
        </p:spPr>
        <p:txBody>
          <a:bodyPr bIns="91425" rIns="91425" lIns="91425" tIns="91425" anchor="t" anchorCtr="0">
            <a:noAutofit/>
          </a:bodyPr>
          <a:lstStyle/>
          <a:p>
            <a:pPr>
              <a:spcBef>
                <a:spcPts val="0"/>
              </a:spcBef>
              <a:buNone/>
            </a:pPr>
            <a:r>
              <a:rPr lang="en"/>
              <a:t>Short Results</a:t>
            </a:r>
          </a:p>
        </p:txBody>
      </p:sp>
      <p:pic>
        <p:nvPicPr>
          <p:cNvPr id="125" name="Shape 125"/>
          <p:cNvPicPr preferRelativeResize="0"/>
          <p:nvPr/>
        </p:nvPicPr>
        <p:blipFill>
          <a:blip r:embed="rId3">
            <a:alphaModFix/>
          </a:blip>
          <a:stretch>
            <a:fillRect/>
          </a:stretch>
        </p:blipFill>
        <p:spPr>
          <a:xfrm>
            <a:off y="1544500" x="0"/>
            <a:ext cy="4245949" cx="1091152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y="0" x="0"/>
          <a:ext cy="0" cx="0"/>
          <a:chOff y="0" x="0"/>
          <a:chExt cy="0" cx="0"/>
        </a:xfrm>
      </p:grpSpPr>
      <p:sp>
        <p:nvSpPr>
          <p:cNvPr id="130" name="Shape 130"/>
          <p:cNvSpPr txBox="1"/>
          <p:nvPr>
            <p:ph type="title"/>
          </p:nvPr>
        </p:nvSpPr>
        <p:spPr>
          <a:xfrm>
            <a:off y="274637" x="457200"/>
            <a:ext cy="1143299" cx="8229600"/>
          </a:xfrm>
          <a:prstGeom prst="rect">
            <a:avLst/>
          </a:prstGeom>
        </p:spPr>
        <p:txBody>
          <a:bodyPr bIns="91425" rIns="91425" lIns="91425" tIns="91425" anchor="ctr" anchorCtr="0">
            <a:noAutofit/>
          </a:bodyPr>
          <a:lstStyle/>
          <a:p>
            <a:pPr>
              <a:spcBef>
                <a:spcPts val="0"/>
              </a:spcBef>
              <a:buNone/>
            </a:pPr>
            <a:r>
              <a:rPr lang="en"/>
              <a:t>Example Output cont.</a:t>
            </a:r>
          </a:p>
        </p:txBody>
      </p:sp>
      <p:sp>
        <p:nvSpPr>
          <p:cNvPr id="131" name="Shape 131"/>
          <p:cNvSpPr txBox="1"/>
          <p:nvPr>
            <p:ph idx="1" type="body"/>
          </p:nvPr>
        </p:nvSpPr>
        <p:spPr>
          <a:xfrm>
            <a:off y="1600200" x="457200"/>
            <a:ext cy="4967700" cx="8229600"/>
          </a:xfrm>
          <a:prstGeom prst="rect">
            <a:avLst/>
          </a:prstGeom>
        </p:spPr>
        <p:txBody>
          <a:bodyPr bIns="91425" rIns="91425" lIns="91425" tIns="91425" anchor="t" anchorCtr="0">
            <a:noAutofit/>
          </a:bodyPr>
          <a:lstStyle/>
          <a:p>
            <a:pPr rtl="0">
              <a:spcBef>
                <a:spcPts val="0"/>
              </a:spcBef>
              <a:buNone/>
            </a:pPr>
            <a:r>
              <a:rPr lang="en"/>
              <a:t>long Results go here</a:t>
            </a:r>
          </a:p>
          <a:p>
            <a:pPr>
              <a:spcBef>
                <a:spcPts val="0"/>
              </a:spcBef>
              <a:buNone/>
            </a:pPr>
            <a:r>
              <a:t/>
            </a:r>
            <a:endParaRPr/>
          </a:p>
        </p:txBody>
      </p:sp>
      <p:pic>
        <p:nvPicPr>
          <p:cNvPr id="132" name="Shape 132"/>
          <p:cNvPicPr preferRelativeResize="0"/>
          <p:nvPr/>
        </p:nvPicPr>
        <p:blipFill>
          <a:blip r:embed="rId3">
            <a:alphaModFix/>
          </a:blip>
          <a:stretch>
            <a:fillRect/>
          </a:stretch>
        </p:blipFill>
        <p:spPr>
          <a:xfrm>
            <a:off y="10" x="0"/>
            <a:ext cy="7553738" cx="9143999"/>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ph type="title"/>
          </p:nvPr>
        </p:nvSpPr>
        <p:spPr>
          <a:xfrm>
            <a:off y="274637" x="457200"/>
            <a:ext cy="1143299" cx="8229600"/>
          </a:xfrm>
          <a:prstGeom prst="rect">
            <a:avLst/>
          </a:prstGeom>
        </p:spPr>
        <p:txBody>
          <a:bodyPr bIns="91425" rIns="91425" lIns="91425" tIns="91425" anchor="ctr" anchorCtr="0">
            <a:noAutofit/>
          </a:bodyPr>
          <a:lstStyle/>
          <a:p>
            <a:pPr>
              <a:spcBef>
                <a:spcPts val="0"/>
              </a:spcBef>
              <a:buNone/>
            </a:pPr>
            <a:r>
              <a:rPr lang="en"/>
              <a:t>Results Comparison</a:t>
            </a:r>
          </a:p>
        </p:txBody>
      </p:sp>
      <p:sp>
        <p:nvSpPr>
          <p:cNvPr id="138" name="Shape 138"/>
          <p:cNvSpPr txBox="1"/>
          <p:nvPr>
            <p:ph idx="1" type="body"/>
          </p:nvPr>
        </p:nvSpPr>
        <p:spPr>
          <a:xfrm>
            <a:off y="1600200" x="457200"/>
            <a:ext cy="4967700" cx="8229600"/>
          </a:xfrm>
          <a:prstGeom prst="rect">
            <a:avLst/>
          </a:prstGeom>
        </p:spPr>
        <p:txBody>
          <a:bodyPr bIns="91425" rIns="91425" lIns="91425" tIns="91425" anchor="t" anchorCtr="0">
            <a:noAutofit/>
          </a:bodyPr>
          <a:lstStyle/>
          <a:p>
            <a:pPr>
              <a:spcBef>
                <a:spcPts val="0"/>
              </a:spcBef>
              <a:buNone/>
            </a:pPr>
            <a:r>
              <a:t/>
            </a:r>
            <a:endParaRPr/>
          </a:p>
        </p:txBody>
      </p:sp>
      <p:pic>
        <p:nvPicPr>
          <p:cNvPr id="139" name="Shape 139"/>
          <p:cNvPicPr preferRelativeResize="0"/>
          <p:nvPr/>
        </p:nvPicPr>
        <p:blipFill>
          <a:blip r:embed="rId3">
            <a:alphaModFix/>
          </a:blip>
          <a:stretch>
            <a:fillRect/>
          </a:stretch>
        </p:blipFill>
        <p:spPr>
          <a:xfrm>
            <a:off y="4153875" x="3158014"/>
            <a:ext cy="2499774" cx="3168761"/>
          </a:xfrm>
          <a:prstGeom prst="rect">
            <a:avLst/>
          </a:prstGeom>
          <a:noFill/>
          <a:ln>
            <a:noFill/>
          </a:ln>
        </p:spPr>
      </p:pic>
      <p:pic>
        <p:nvPicPr>
          <p:cNvPr id="140" name="Shape 140"/>
          <p:cNvPicPr preferRelativeResize="0"/>
          <p:nvPr/>
        </p:nvPicPr>
        <p:blipFill>
          <a:blip r:embed="rId4">
            <a:alphaModFix/>
          </a:blip>
          <a:stretch>
            <a:fillRect/>
          </a:stretch>
        </p:blipFill>
        <p:spPr>
          <a:xfrm>
            <a:off y="1600200" x="511950"/>
            <a:ext cy="2553675" cx="3236125"/>
          </a:xfrm>
          <a:prstGeom prst="rect">
            <a:avLst/>
          </a:prstGeom>
          <a:noFill/>
          <a:ln>
            <a:noFill/>
          </a:ln>
        </p:spPr>
      </p:pic>
      <p:pic>
        <p:nvPicPr>
          <p:cNvPr id="141" name="Shape 141"/>
          <p:cNvPicPr preferRelativeResize="0"/>
          <p:nvPr/>
        </p:nvPicPr>
        <p:blipFill>
          <a:blip r:embed="rId5">
            <a:alphaModFix/>
          </a:blip>
          <a:stretch>
            <a:fillRect/>
          </a:stretch>
        </p:blipFill>
        <p:spPr>
          <a:xfrm>
            <a:off y="1600200" x="5429939"/>
            <a:ext cy="2553675" cx="3256861"/>
          </a:xfrm>
          <a:prstGeom prst="rect">
            <a:avLst/>
          </a:prstGeom>
          <a:noFill/>
          <a:ln>
            <a:noFill/>
          </a:ln>
        </p:spPr>
      </p:pic>
      <p:sp>
        <p:nvSpPr>
          <p:cNvPr id="142" name="Shape 142"/>
          <p:cNvSpPr txBox="1"/>
          <p:nvPr/>
        </p:nvSpPr>
        <p:spPr>
          <a:xfrm>
            <a:off y="3712300" x="3982950"/>
            <a:ext cy="341399" cx="1518899"/>
          </a:xfrm>
          <a:prstGeom prst="rect">
            <a:avLst/>
          </a:prstGeom>
          <a:noFill/>
          <a:ln>
            <a:noFill/>
          </a:ln>
        </p:spPr>
        <p:txBody>
          <a:bodyPr bIns="91425" rIns="91425" lIns="91425" tIns="91425" anchor="t" anchorCtr="0">
            <a:noAutofit/>
          </a:bodyPr>
          <a:lstStyle/>
          <a:p>
            <a:pPr>
              <a:spcBef>
                <a:spcPts val="0"/>
              </a:spcBef>
              <a:buNone/>
            </a:pPr>
            <a:r>
              <a:rPr lang="en"/>
              <a:t>Comparison</a:t>
            </a:r>
          </a:p>
        </p:txBody>
      </p:sp>
      <p:sp>
        <p:nvSpPr>
          <p:cNvPr id="143" name="Shape 143"/>
          <p:cNvSpPr txBox="1"/>
          <p:nvPr/>
        </p:nvSpPr>
        <p:spPr>
          <a:xfrm>
            <a:off y="4206475" x="575250"/>
            <a:ext cy="341399" cx="2228999"/>
          </a:xfrm>
          <a:prstGeom prst="rect">
            <a:avLst/>
          </a:prstGeom>
          <a:noFill/>
          <a:ln>
            <a:noFill/>
          </a:ln>
        </p:spPr>
        <p:txBody>
          <a:bodyPr bIns="91425" rIns="91425" lIns="91425" tIns="91425" anchor="t" anchorCtr="0">
            <a:noAutofit/>
          </a:bodyPr>
          <a:lstStyle/>
          <a:p>
            <a:pPr>
              <a:spcBef>
                <a:spcPts val="0"/>
              </a:spcBef>
              <a:buNone/>
            </a:pPr>
            <a:r>
              <a:rPr lang="en"/>
              <a:t>Solomon (Avg) Results</a:t>
            </a:r>
          </a:p>
        </p:txBody>
      </p:sp>
      <p:sp>
        <p:nvSpPr>
          <p:cNvPr id="144" name="Shape 144"/>
          <p:cNvSpPr txBox="1"/>
          <p:nvPr/>
        </p:nvSpPr>
        <p:spPr>
          <a:xfrm>
            <a:off y="4251425" x="6345675"/>
            <a:ext cy="341399" cx="2157299"/>
          </a:xfrm>
          <a:prstGeom prst="rect">
            <a:avLst/>
          </a:prstGeom>
          <a:noFill/>
          <a:ln>
            <a:noFill/>
          </a:ln>
        </p:spPr>
        <p:txBody>
          <a:bodyPr bIns="91425" rIns="91425" lIns="91425" tIns="91425" anchor="t" anchorCtr="0">
            <a:noAutofit/>
          </a:bodyPr>
          <a:lstStyle/>
          <a:p>
            <a:pPr>
              <a:spcBef>
                <a:spcPts val="0"/>
              </a:spcBef>
              <a:buNone/>
            </a:pPr>
            <a:r>
              <a:rPr lang="en"/>
              <a:t>Group 4 (Avg) Results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y="0" x="0"/>
          <a:ext cy="0" cx="0"/>
          <a:chOff y="0" x="0"/>
          <a:chExt cy="0" cx="0"/>
        </a:xfrm>
      </p:grpSpPr>
      <p:sp>
        <p:nvSpPr>
          <p:cNvPr id="149" name="Shape 149"/>
          <p:cNvSpPr txBox="1"/>
          <p:nvPr>
            <p:ph type="title"/>
          </p:nvPr>
        </p:nvSpPr>
        <p:spPr>
          <a:xfrm>
            <a:off y="274637" x="457200"/>
            <a:ext cy="1143299" cx="8229600"/>
          </a:xfrm>
          <a:prstGeom prst="rect">
            <a:avLst/>
          </a:prstGeom>
        </p:spPr>
        <p:txBody>
          <a:bodyPr bIns="91425" rIns="91425" lIns="91425" tIns="91425" anchor="ctr" anchorCtr="0">
            <a:noAutofit/>
          </a:bodyPr>
          <a:lstStyle/>
          <a:p>
            <a:pPr>
              <a:spcBef>
                <a:spcPts val="0"/>
              </a:spcBef>
              <a:buNone/>
            </a:pPr>
            <a:r>
              <a:rPr sz="3600" lang="en"/>
              <a:t>Relation to Operating Systems</a:t>
            </a:r>
          </a:p>
        </p:txBody>
      </p:sp>
      <p:sp>
        <p:nvSpPr>
          <p:cNvPr id="150" name="Shape 150"/>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Vehicle Routing is similar to CPU scheduling</a:t>
            </a:r>
          </a:p>
          <a:p>
            <a:pPr rtl="0">
              <a:spcBef>
                <a:spcPts val="0"/>
              </a:spcBef>
              <a:buNone/>
            </a:pPr>
            <a:r>
              <a:t/>
            </a:r>
            <a:endParaRPr/>
          </a:p>
          <a:p>
            <a:pPr rtl="0" lvl="0" indent="-419100" marL="457200">
              <a:spcBef>
                <a:spcPts val="0"/>
              </a:spcBef>
              <a:buClr>
                <a:schemeClr val="dk1"/>
              </a:buClr>
              <a:buSzPct val="100000"/>
              <a:buFont typeface="Arial"/>
              <a:buChar char="●"/>
            </a:pPr>
            <a:r>
              <a:rPr lang="en"/>
              <a:t>Time Windows related to Real-Time Operating System</a:t>
            </a:r>
          </a:p>
          <a:p>
            <a:pPr rtl="0">
              <a:spcBef>
                <a:spcPts val="0"/>
              </a:spcBef>
              <a:buNone/>
            </a:pPr>
            <a:r>
              <a:t/>
            </a:r>
            <a:endParaRPr/>
          </a:p>
          <a:p>
            <a:pPr lvl="0" indent="-419100" marL="457200">
              <a:spcBef>
                <a:spcPts val="0"/>
              </a:spcBef>
              <a:buClr>
                <a:schemeClr val="dk1"/>
              </a:buClr>
              <a:buSzPct val="100000"/>
              <a:buFont typeface="Arial"/>
              <a:buChar char="●"/>
            </a:pPr>
            <a:r>
              <a:rPr lang="en"/>
              <a:t>Both contain a variety of algorithms, which vary in efficiency based on situation.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y="0" x="0"/>
          <a:ext cy="0" cx="0"/>
          <a:chOff y="0" x="0"/>
          <a:chExt cy="0" cx="0"/>
        </a:xfrm>
      </p:grpSpPr>
      <p:sp>
        <p:nvSpPr>
          <p:cNvPr id="155" name="Shape 155"/>
          <p:cNvSpPr txBox="1"/>
          <p:nvPr>
            <p:ph type="title"/>
          </p:nvPr>
        </p:nvSpPr>
        <p:spPr>
          <a:xfrm>
            <a:off y="274637" x="457200"/>
            <a:ext cy="1143299" cx="8229600"/>
          </a:xfrm>
          <a:prstGeom prst="rect">
            <a:avLst/>
          </a:prstGeom>
        </p:spPr>
        <p:txBody>
          <a:bodyPr bIns="91425" rIns="91425" lIns="91425" tIns="91425" anchor="ctr" anchorCtr="0">
            <a:noAutofit/>
          </a:bodyPr>
          <a:lstStyle/>
          <a:p>
            <a:pPr>
              <a:spcBef>
                <a:spcPts val="0"/>
              </a:spcBef>
              <a:buNone/>
            </a:pPr>
            <a:r>
              <a:rPr lang="en"/>
              <a:t>Caveats/Minefields</a:t>
            </a:r>
          </a:p>
        </p:txBody>
      </p:sp>
      <p:sp>
        <p:nvSpPr>
          <p:cNvPr id="156" name="Shape 15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Savings not implemented as according to Solomon’s paper.</a:t>
            </a:r>
          </a:p>
          <a:p>
            <a:pPr rtl="0" lvl="0" indent="-419100" marL="457200">
              <a:spcBef>
                <a:spcPts val="0"/>
              </a:spcBef>
              <a:buClr>
                <a:schemeClr val="dk1"/>
              </a:buClr>
              <a:buSzPct val="100000"/>
              <a:buFont typeface="Arial"/>
              <a:buChar char="●"/>
            </a:pPr>
            <a:r>
              <a:rPr lang="en"/>
              <a:t>A thorough understanding of the following is necessary</a:t>
            </a:r>
          </a:p>
          <a:p>
            <a:pPr rtl="0" lvl="1" indent="-381000" marL="914400">
              <a:spcBef>
                <a:spcPts val="0"/>
              </a:spcBef>
              <a:buClr>
                <a:schemeClr val="dk1"/>
              </a:buClr>
              <a:buSzPct val="80000"/>
              <a:buFont typeface="Courier New"/>
              <a:buChar char="o"/>
            </a:pPr>
            <a:r>
              <a:rPr lang="en"/>
              <a:t>Zeus framework </a:t>
            </a:r>
          </a:p>
          <a:p>
            <a:pPr rtl="0" lvl="1" indent="-381000" marL="914400">
              <a:spcBef>
                <a:spcPts val="0"/>
              </a:spcBef>
              <a:buClr>
                <a:schemeClr val="dk1"/>
              </a:buClr>
              <a:buSzPct val="80000"/>
              <a:buFont typeface="Courier New"/>
              <a:buChar char="o"/>
            </a:pPr>
            <a:r>
              <a:rPr lang="en"/>
              <a:t>The Vehicle Routing Problem with Time Windows</a:t>
            </a:r>
          </a:p>
          <a:p>
            <a:pPr rtl="0" lvl="1" indent="-381000" marL="914400">
              <a:spcBef>
                <a:spcPts val="0"/>
              </a:spcBef>
              <a:buClr>
                <a:schemeClr val="dk1"/>
              </a:buClr>
              <a:buSzPct val="80000"/>
              <a:buFont typeface="Courier New"/>
              <a:buChar char="o"/>
            </a:pPr>
            <a:r>
              <a:rPr lang="en"/>
              <a:t>Object-Oriented Programming</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type="title"/>
          </p:nvPr>
        </p:nvSpPr>
        <p:spPr>
          <a:xfrm>
            <a:off y="274637" x="457200"/>
            <a:ext cy="1143299" cx="8229600"/>
          </a:xfrm>
          <a:prstGeom prst="rect">
            <a:avLst/>
          </a:prstGeom>
        </p:spPr>
        <p:txBody>
          <a:bodyPr bIns="91425" rIns="91425" lIns="91425" tIns="91425" anchor="ctr" anchorCtr="0">
            <a:noAutofit/>
          </a:bodyPr>
          <a:lstStyle/>
          <a:p>
            <a:pPr>
              <a:spcBef>
                <a:spcPts val="0"/>
              </a:spcBef>
              <a:buNone/>
            </a:pPr>
            <a:r>
              <a:rPr lang="en"/>
              <a:t>Agenda</a:t>
            </a:r>
          </a:p>
        </p:txBody>
      </p:sp>
      <p:sp>
        <p:nvSpPr>
          <p:cNvPr id="46" name="Shape 4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Overview/Abstract</a:t>
            </a:r>
          </a:p>
          <a:p>
            <a:pPr rtl="0" lvl="0" indent="-381000" marL="457200">
              <a:spcBef>
                <a:spcPts val="0"/>
              </a:spcBef>
              <a:buClr>
                <a:schemeClr val="dk1"/>
              </a:buClr>
              <a:buSzPct val="100000"/>
              <a:buFont typeface="Arial"/>
              <a:buChar char="●"/>
            </a:pPr>
            <a:r>
              <a:rPr sz="2400" lang="en"/>
              <a:t>Detailed Problem Explanation</a:t>
            </a:r>
          </a:p>
          <a:p>
            <a:pPr rtl="0" lvl="0" indent="-381000" marL="457200">
              <a:spcBef>
                <a:spcPts val="0"/>
              </a:spcBef>
              <a:buClr>
                <a:schemeClr val="dk1"/>
              </a:buClr>
              <a:buSzPct val="100000"/>
              <a:buFont typeface="Arial"/>
              <a:buChar char="●"/>
            </a:pPr>
            <a:r>
              <a:rPr sz="2400" lang="en"/>
              <a:t>Heuristics Implemented</a:t>
            </a:r>
          </a:p>
          <a:p>
            <a:pPr rtl="0" lvl="0" indent="-381000" marL="457200">
              <a:spcBef>
                <a:spcPts val="0"/>
              </a:spcBef>
              <a:buClr>
                <a:schemeClr val="dk1"/>
              </a:buClr>
              <a:buSzPct val="100000"/>
              <a:buFont typeface="Arial"/>
              <a:buChar char="●"/>
            </a:pPr>
            <a:r>
              <a:rPr sz="2400" lang="en"/>
              <a:t>Quality Assurance</a:t>
            </a:r>
          </a:p>
          <a:p>
            <a:pPr rtl="0" lvl="0" indent="-381000" marL="457200">
              <a:spcBef>
                <a:spcPts val="0"/>
              </a:spcBef>
              <a:buClr>
                <a:schemeClr val="dk1"/>
              </a:buClr>
              <a:buSzPct val="100000"/>
              <a:buFont typeface="Arial"/>
              <a:buChar char="●"/>
            </a:pPr>
            <a:r>
              <a:rPr sz="2400" lang="en"/>
              <a:t>Example Output</a:t>
            </a:r>
          </a:p>
          <a:p>
            <a:pPr rtl="0" lvl="0" indent="-381000" marL="457200">
              <a:spcBef>
                <a:spcPts val="0"/>
              </a:spcBef>
              <a:buClr>
                <a:schemeClr val="dk1"/>
              </a:buClr>
              <a:buSzPct val="100000"/>
              <a:buFont typeface="Arial"/>
              <a:buChar char="●"/>
            </a:pPr>
            <a:r>
              <a:rPr sz="2400" lang="en"/>
              <a:t>Results Comparison</a:t>
            </a:r>
          </a:p>
          <a:p>
            <a:pPr rtl="0" lvl="0" indent="-381000" marL="457200">
              <a:spcBef>
                <a:spcPts val="0"/>
              </a:spcBef>
              <a:buClr>
                <a:schemeClr val="dk1"/>
              </a:buClr>
              <a:buSzPct val="100000"/>
              <a:buFont typeface="Arial"/>
              <a:buChar char="●"/>
            </a:pPr>
            <a:r>
              <a:rPr sz="2400" lang="en"/>
              <a:t>Relationship to Operating Systems</a:t>
            </a:r>
          </a:p>
          <a:p>
            <a:pPr rtl="0" lvl="0" indent="-381000" marL="457200">
              <a:spcBef>
                <a:spcPts val="0"/>
              </a:spcBef>
              <a:buClr>
                <a:schemeClr val="dk1"/>
              </a:buClr>
              <a:buSzPct val="100000"/>
              <a:buFont typeface="Arial"/>
              <a:buChar char="●"/>
            </a:pPr>
            <a:r>
              <a:rPr sz="2400" lang="en"/>
              <a:t>Caveats/Minefields</a:t>
            </a:r>
          </a:p>
          <a:p>
            <a:pPr rtl="0" lvl="0" indent="-381000" marL="457200">
              <a:spcBef>
                <a:spcPts val="0"/>
              </a:spcBef>
              <a:buClr>
                <a:schemeClr val="dk1"/>
              </a:buClr>
              <a:buSzPct val="100000"/>
              <a:buFont typeface="Arial"/>
              <a:buChar char="●"/>
            </a:pPr>
            <a:r>
              <a:rPr sz="2400" lang="en"/>
              <a:t>Questions and answers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y="0" x="0"/>
          <a:ext cy="0" cx="0"/>
          <a:chOff y="0" x="0"/>
          <a:chExt cy="0" cx="0"/>
        </a:xfrm>
      </p:grpSpPr>
      <p:sp>
        <p:nvSpPr>
          <p:cNvPr id="161" name="Shape 161"/>
          <p:cNvSpPr txBox="1"/>
          <p:nvPr>
            <p:ph type="ctrTitle"/>
          </p:nvPr>
        </p:nvSpPr>
        <p:spPr>
          <a:xfrm>
            <a:off y="2329190" x="685800"/>
            <a:ext cy="1650900" cx="7772400"/>
          </a:xfrm>
          <a:prstGeom prst="rect">
            <a:avLst/>
          </a:prstGeom>
        </p:spPr>
        <p:txBody>
          <a:bodyPr bIns="91425" rIns="91425" lIns="91425" tIns="91425" anchor="b" anchorCtr="0">
            <a:noAutofit/>
          </a:bodyPr>
          <a:lstStyle/>
          <a:p>
            <a:pPr>
              <a:spcBef>
                <a:spcPts val="0"/>
              </a:spcBef>
              <a:buNone/>
            </a:pPr>
            <a:r>
              <a:rPr lang="en"/>
              <a:t>Thank you for your time</a:t>
            </a:r>
          </a:p>
        </p:txBody>
      </p:sp>
      <p:sp>
        <p:nvSpPr>
          <p:cNvPr id="162" name="Shape 162"/>
          <p:cNvSpPr txBox="1"/>
          <p:nvPr>
            <p:ph idx="1" type="subTitle"/>
          </p:nvPr>
        </p:nvSpPr>
        <p:spPr>
          <a:xfrm>
            <a:off y="4124476" x="685800"/>
            <a:ext cy="888899" cx="7772400"/>
          </a:xfrm>
          <a:prstGeom prst="rect">
            <a:avLst/>
          </a:prstGeom>
        </p:spPr>
        <p:txBody>
          <a:bodyPr bIns="91425" rIns="91425" lIns="91425" tIns="91425" anchor="t" anchorCtr="0">
            <a:noAutofit/>
          </a:bodyPr>
          <a:lstStyle/>
          <a:p>
            <a:pPr>
              <a:spcBef>
                <a:spcPts val="0"/>
              </a:spcBef>
              <a:buNone/>
            </a:pPr>
            <a:r>
              <a:rPr sz="3600" lang="en"/>
              <a:t>Questions?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type="title"/>
          </p:nvPr>
        </p:nvSpPr>
        <p:spPr>
          <a:xfrm>
            <a:off y="274637" x="457200"/>
            <a:ext cy="1143299" cx="8229600"/>
          </a:xfrm>
          <a:prstGeom prst="rect">
            <a:avLst/>
          </a:prstGeom>
        </p:spPr>
        <p:txBody>
          <a:bodyPr bIns="91425" rIns="91425" lIns="91425" tIns="91425" anchor="ctr" anchorCtr="0">
            <a:noAutofit/>
          </a:bodyPr>
          <a:lstStyle/>
          <a:p>
            <a:pPr>
              <a:spcBef>
                <a:spcPts val="0"/>
              </a:spcBef>
              <a:buNone/>
            </a:pPr>
            <a:r>
              <a:rPr lang="en"/>
              <a:t>Overview/Abstract</a:t>
            </a:r>
          </a:p>
        </p:txBody>
      </p:sp>
      <p:sp>
        <p:nvSpPr>
          <p:cNvPr id="52" name="Shape 52"/>
          <p:cNvSpPr txBox="1"/>
          <p:nvPr>
            <p:ph idx="1" type="body"/>
          </p:nvPr>
        </p:nvSpPr>
        <p:spPr>
          <a:xfrm>
            <a:off y="1600200" x="457200"/>
            <a:ext cy="4967700" cx="8229600"/>
          </a:xfrm>
          <a:prstGeom prst="rect">
            <a:avLst/>
          </a:prstGeom>
        </p:spPr>
        <p:txBody>
          <a:bodyPr bIns="91425" rIns="91425" lIns="91425" tIns="91425" anchor="t" anchorCtr="0">
            <a:noAutofit/>
          </a:bodyPr>
          <a:lstStyle/>
          <a:p>
            <a:pPr algn="ctr" rtl="0">
              <a:spcBef>
                <a:spcPts val="0"/>
              </a:spcBef>
              <a:buNone/>
            </a:pPr>
            <a:r>
              <a:t/>
            </a:r>
            <a:endParaRPr sz="1800"/>
          </a:p>
          <a:p>
            <a:pPr algn="ctr">
              <a:spcBef>
                <a:spcPts val="0"/>
              </a:spcBef>
              <a:buNone/>
            </a:pPr>
            <a:r>
              <a:rPr sz="1800" lang="en"/>
              <a:t>The Vehicle Routing Problem (VRP) is a well-known scheduling problem which seeks to service a number of customers with a fleet of vehicles. The VRP is typically seen as a multiple objective problem; traditionally the objectives include minimizing the total route distance, duration, and vehicles utilized. An extension of the VRP is the Vehicle Routing Problem with Time Window Constraints (VRPTW). In the VRPTW, the objectives from the VRP are included on top of seeking to service all customers on the route within a set arrival and departure time. In our project we implement heuristics presented by Marcus Solomon in his paper “Algorithms for the Vehicle Routing and Scheduling Problem with Time Windows Constraints” in the Zeus framework which provides a mean to run Vehicle Routing Problems.We compare our implementation results against those found by Solomon and the best known results found for the VRPTW.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y="0" x="0"/>
          <a:ext cy="0" cx="0"/>
          <a:chOff y="0" x="0"/>
          <a:chExt cy="0" cx="0"/>
        </a:xfrm>
      </p:grpSpPr>
      <p:sp>
        <p:nvSpPr>
          <p:cNvPr id="57" name="Shape 57"/>
          <p:cNvSpPr txBox="1"/>
          <p:nvPr>
            <p:ph type="title"/>
          </p:nvPr>
        </p:nvSpPr>
        <p:spPr>
          <a:xfrm>
            <a:off y="274637" x="457200"/>
            <a:ext cy="1143299" cx="8229600"/>
          </a:xfrm>
          <a:prstGeom prst="rect">
            <a:avLst/>
          </a:prstGeom>
        </p:spPr>
        <p:txBody>
          <a:bodyPr bIns="91425" rIns="91425" lIns="91425" tIns="91425" anchor="ctr" anchorCtr="0">
            <a:noAutofit/>
          </a:bodyPr>
          <a:lstStyle/>
          <a:p>
            <a:pPr>
              <a:spcBef>
                <a:spcPts val="0"/>
              </a:spcBef>
              <a:buNone/>
            </a:pPr>
            <a:r>
              <a:rPr lang="en"/>
              <a:t>Detailed Explanation</a:t>
            </a:r>
          </a:p>
        </p:txBody>
      </p:sp>
      <p:sp>
        <p:nvSpPr>
          <p:cNvPr id="58" name="Shape 58"/>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VRPTW is a multiple objective problem</a:t>
            </a:r>
          </a:p>
          <a:p>
            <a:pPr rtl="0" lvl="1" indent="-381000" marL="914400">
              <a:spcBef>
                <a:spcPts val="0"/>
              </a:spcBef>
              <a:buClr>
                <a:schemeClr val="dk1"/>
              </a:buClr>
              <a:buSzPct val="80000"/>
              <a:buFont typeface="Courier New"/>
              <a:buChar char="o"/>
            </a:pPr>
            <a:r>
              <a:rPr lang="en"/>
              <a:t>The objectives from the base VRP</a:t>
            </a:r>
          </a:p>
          <a:p>
            <a:pPr rtl="0" lvl="1" indent="-381000" marL="914400">
              <a:spcBef>
                <a:spcPts val="0"/>
              </a:spcBef>
              <a:buClr>
                <a:schemeClr val="dk1"/>
              </a:buClr>
              <a:buSzPct val="80000"/>
              <a:buFont typeface="Courier New"/>
              <a:buChar char="o"/>
            </a:pPr>
            <a:r>
              <a:rPr lang="en"/>
              <a:t>Minimization of waiting time</a:t>
            </a:r>
          </a:p>
          <a:p>
            <a:pPr rtl="0" lvl="1" indent="-381000" marL="914400">
              <a:spcBef>
                <a:spcPts val="0"/>
              </a:spcBef>
              <a:buClr>
                <a:schemeClr val="dk1"/>
              </a:buClr>
              <a:buSzPct val="80000"/>
              <a:buFont typeface="Courier New"/>
              <a:buChar char="o"/>
            </a:pPr>
            <a:r>
              <a:rPr lang="en"/>
              <a:t>Meeting the customer’s set deadlines</a:t>
            </a:r>
          </a:p>
          <a:p>
            <a:pPr rtl="0" lvl="0" indent="-419100" marL="457200">
              <a:spcBef>
                <a:spcPts val="0"/>
              </a:spcBef>
              <a:buClr>
                <a:schemeClr val="dk1"/>
              </a:buClr>
              <a:buSzPct val="100000"/>
              <a:buFont typeface="Arial"/>
              <a:buChar char="●"/>
            </a:pPr>
            <a:r>
              <a:rPr lang="en"/>
              <a:t>This extension of the VRP now accounts for both the temporal and spatial aspects of vehicle movement</a:t>
            </a:r>
          </a:p>
          <a:p>
            <a:pPr rtl="0" lvl="0" indent="-419100" marL="457200">
              <a:spcBef>
                <a:spcPts val="0"/>
              </a:spcBef>
              <a:buClr>
                <a:schemeClr val="dk1"/>
              </a:buClr>
              <a:buSzPct val="100000"/>
              <a:buFont typeface="Arial"/>
              <a:buChar char="●"/>
            </a:pPr>
            <a:r>
              <a:rPr lang="en"/>
              <a:t>Conditions for feasibility now must account for arrival after time window</a:t>
            </a:r>
          </a:p>
          <a:p>
            <a:pPr rtl="0" lvl="0" indent="-419100" marL="457200">
              <a:spcBef>
                <a:spcPts val="0"/>
              </a:spcBef>
              <a:buClr>
                <a:schemeClr val="dk1"/>
              </a:buClr>
              <a:buSzPct val="100000"/>
              <a:buFont typeface="Arial"/>
              <a:buChar char="●"/>
            </a:pPr>
            <a:r>
              <a:rPr lang="en"/>
              <a:t>Three types of data sets</a:t>
            </a:r>
          </a:p>
          <a:p>
            <a:pPr rtl="0" lvl="1" indent="-381000" marL="914400">
              <a:spcBef>
                <a:spcPts val="0"/>
              </a:spcBef>
              <a:buClr>
                <a:schemeClr val="dk1"/>
              </a:buClr>
              <a:buSzPct val="80000"/>
              <a:buFont typeface="Courier New"/>
              <a:buChar char="o"/>
            </a:pPr>
            <a:r>
              <a:rPr lang="en"/>
              <a:t>Clustered, random, and random clusters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txBox="1"/>
          <p:nvPr>
            <p:ph type="title"/>
          </p:nvPr>
        </p:nvSpPr>
        <p:spPr>
          <a:xfrm>
            <a:off y="274637" x="457200"/>
            <a:ext cy="1143299" cx="8229600"/>
          </a:xfrm>
          <a:prstGeom prst="rect">
            <a:avLst/>
          </a:prstGeom>
        </p:spPr>
        <p:txBody>
          <a:bodyPr bIns="91425" rIns="91425" lIns="91425" tIns="91425" anchor="ctr" anchorCtr="0">
            <a:noAutofit/>
          </a:bodyPr>
          <a:lstStyle/>
          <a:p>
            <a:pPr>
              <a:spcBef>
                <a:spcPts val="0"/>
              </a:spcBef>
              <a:buNone/>
            </a:pPr>
            <a:r>
              <a:rPr lang="en"/>
              <a:t>Heuristics</a:t>
            </a:r>
          </a:p>
        </p:txBody>
      </p:sp>
      <p:sp>
        <p:nvSpPr>
          <p:cNvPr id="64" name="Shape 64"/>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Clarke and Wright Savings</a:t>
            </a:r>
          </a:p>
          <a:p>
            <a:pPr rtl="0" lvl="0" indent="-419100" marL="457200">
              <a:spcBef>
                <a:spcPts val="0"/>
              </a:spcBef>
              <a:buClr>
                <a:schemeClr val="dk1"/>
              </a:buClr>
              <a:buSzPct val="100000"/>
              <a:buFont typeface="Arial"/>
              <a:buChar char="●"/>
            </a:pPr>
            <a:r>
              <a:rPr lang="en"/>
              <a:t>Savings with Time Windows</a:t>
            </a:r>
          </a:p>
          <a:p>
            <a:pPr rtl="0" lvl="0" indent="-419100" marL="457200">
              <a:spcBef>
                <a:spcPts val="0"/>
              </a:spcBef>
              <a:buClr>
                <a:schemeClr val="dk1"/>
              </a:buClr>
              <a:buSzPct val="100000"/>
              <a:buFont typeface="Arial"/>
              <a:buChar char="●"/>
            </a:pPr>
            <a:r>
              <a:rPr lang="en"/>
              <a:t>Time Oriented Nearest Neighbor</a:t>
            </a:r>
          </a:p>
          <a:p>
            <a:pPr rtl="0" lvl="0" indent="-419100" marL="457200">
              <a:spcBef>
                <a:spcPts val="0"/>
              </a:spcBef>
              <a:buClr>
                <a:schemeClr val="dk1"/>
              </a:buClr>
              <a:buSzPct val="100000"/>
              <a:buFont typeface="Arial"/>
              <a:buChar char="●"/>
            </a:pPr>
            <a:r>
              <a:rPr lang="en"/>
              <a:t>Insertion</a:t>
            </a:r>
          </a:p>
          <a:p>
            <a:pPr rtl="0" lvl="1" indent="-419100" marL="914400">
              <a:spcBef>
                <a:spcPts val="0"/>
              </a:spcBef>
              <a:buClr>
                <a:schemeClr val="dk1"/>
              </a:buClr>
              <a:buSzPct val="100000"/>
              <a:buFont typeface="Courier New"/>
              <a:buChar char="o"/>
            </a:pPr>
            <a:r>
              <a:rPr sz="3000" lang="en"/>
              <a:t>I</a:t>
            </a:r>
          </a:p>
          <a:p>
            <a:pPr rtl="0" lvl="1" indent="-419100" marL="914400">
              <a:spcBef>
                <a:spcPts val="0"/>
              </a:spcBef>
              <a:buClr>
                <a:schemeClr val="dk1"/>
              </a:buClr>
              <a:buSzPct val="100000"/>
              <a:buFont typeface="Courier New"/>
              <a:buChar char="o"/>
            </a:pPr>
            <a:r>
              <a:rPr sz="3000" lang="en"/>
              <a:t>II</a:t>
            </a:r>
          </a:p>
          <a:p>
            <a:pPr rtl="0" lvl="1" indent="-419100" marL="914400">
              <a:spcBef>
                <a:spcPts val="0"/>
              </a:spcBef>
              <a:buClr>
                <a:schemeClr val="dk1"/>
              </a:buClr>
              <a:buSzPct val="100000"/>
              <a:buFont typeface="Courier New"/>
              <a:buChar char="o"/>
            </a:pPr>
            <a:r>
              <a:rPr sz="3000" lang="en"/>
              <a:t>II</a:t>
            </a:r>
          </a:p>
          <a:p>
            <a:pPr rtl="0" lvl="0" indent="-419100" marL="457200">
              <a:spcBef>
                <a:spcPts val="0"/>
              </a:spcBef>
              <a:buClr>
                <a:schemeClr val="dk1"/>
              </a:buClr>
              <a:buSzPct val="100000"/>
              <a:buFont typeface="Arial"/>
              <a:buChar char="●"/>
            </a:pPr>
            <a:r>
              <a:rPr lang="en"/>
              <a:t>Sweep Heuristic</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type="title"/>
          </p:nvPr>
        </p:nvSpPr>
        <p:spPr>
          <a:xfrm>
            <a:off y="274637" x="457200"/>
            <a:ext cy="1143299" cx="8229600"/>
          </a:xfrm>
          <a:prstGeom prst="rect">
            <a:avLst/>
          </a:prstGeom>
        </p:spPr>
        <p:txBody>
          <a:bodyPr bIns="91425" rIns="91425" lIns="91425" tIns="91425" anchor="ctr" anchorCtr="0">
            <a:noAutofit/>
          </a:bodyPr>
          <a:lstStyle/>
          <a:p>
            <a:pPr>
              <a:spcBef>
                <a:spcPts val="0"/>
              </a:spcBef>
              <a:buNone/>
            </a:pPr>
            <a:r>
              <a:rPr lang="en"/>
              <a:t>Clarke and Wright Savings</a:t>
            </a:r>
          </a:p>
        </p:txBody>
      </p:sp>
      <p:sp>
        <p:nvSpPr>
          <p:cNvPr id="70" name="Shape 70"/>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One of the best known heuristics despite its shortcomings</a:t>
            </a:r>
          </a:p>
          <a:p>
            <a:pPr rtl="0" lvl="0">
              <a:spcBef>
                <a:spcPts val="0"/>
              </a:spcBef>
              <a:buNone/>
            </a:pPr>
            <a:r>
              <a:t/>
            </a:r>
            <a:endParaRPr sz="2400"/>
          </a:p>
          <a:p>
            <a:pPr rtl="0" lvl="0" indent="-381000" marL="457200">
              <a:spcBef>
                <a:spcPts val="0"/>
              </a:spcBef>
              <a:buClr>
                <a:schemeClr val="dk1"/>
              </a:buClr>
              <a:buSzPct val="100000"/>
              <a:buFont typeface="Arial"/>
              <a:buChar char="●"/>
            </a:pPr>
            <a:r>
              <a:rPr sz="2400" lang="en"/>
              <a:t>Initially a feasible solution consists of N routes between the depot and customers</a:t>
            </a:r>
          </a:p>
          <a:p>
            <a:pPr rtl="0" lvl="0">
              <a:spcBef>
                <a:spcPts val="0"/>
              </a:spcBef>
              <a:buNone/>
            </a:pPr>
            <a:r>
              <a:rPr sz="2400" lang="en"/>
              <a:t> </a:t>
            </a:r>
          </a:p>
          <a:p>
            <a:pPr rtl="0" lvl="0" indent="-381000" marL="457200">
              <a:spcBef>
                <a:spcPts val="0"/>
              </a:spcBef>
              <a:buClr>
                <a:schemeClr val="dk1"/>
              </a:buClr>
              <a:buSzPct val="100000"/>
              <a:buFont typeface="Arial"/>
              <a:buChar char="●"/>
            </a:pPr>
            <a:r>
              <a:rPr sz="2400" lang="en"/>
              <a:t>At any iteration two routes are able to be merged into a single route, by doing so this will generate a savings</a:t>
            </a:r>
          </a:p>
          <a:p>
            <a:pPr rtl="0" lvl="1" indent="-381000" marL="914400">
              <a:spcBef>
                <a:spcPts val="0"/>
              </a:spcBef>
              <a:buClr>
                <a:schemeClr val="dk1"/>
              </a:buClr>
              <a:buSzPct val="80000"/>
              <a:buFont typeface="Courier New"/>
              <a:buChar char="o"/>
            </a:pPr>
            <a:r>
              <a:rPr lang="en"/>
              <a:t>s</a:t>
            </a:r>
            <a:r>
              <a:rPr baseline="-25000" lang="en"/>
              <a:t>ij</a:t>
            </a:r>
            <a:r>
              <a:rPr lang="en"/>
              <a:t> = c</a:t>
            </a:r>
            <a:r>
              <a:rPr baseline="-25000" lang="en"/>
              <a:t>i0</a:t>
            </a:r>
            <a:r>
              <a:rPr lang="en"/>
              <a:t> + c</a:t>
            </a:r>
            <a:r>
              <a:rPr baseline="-25000" lang="en"/>
              <a:t>0j</a:t>
            </a:r>
            <a:r>
              <a:rPr lang="en"/>
              <a:t> - c</a:t>
            </a:r>
            <a:r>
              <a:rPr baseline="-25000" lang="en"/>
              <a:t>ij</a:t>
            </a:r>
          </a:p>
          <a:p>
            <a:pPr rtl="0" lvl="0">
              <a:spcBef>
                <a:spcPts val="0"/>
              </a:spcBef>
              <a:buNone/>
            </a:pPr>
            <a:r>
              <a:rPr sz="2400" lang="en"/>
              <a:t> </a:t>
            </a:r>
          </a:p>
          <a:p>
            <a:pPr rtl="0" lvl="0" indent="-381000" marL="457200">
              <a:spcBef>
                <a:spcPts val="0"/>
              </a:spcBef>
              <a:buClr>
                <a:schemeClr val="dk1"/>
              </a:buClr>
              <a:buSzPct val="100000"/>
              <a:buFont typeface="Arial"/>
              <a:buChar char="●"/>
            </a:pPr>
            <a:r>
              <a:rPr sz="2400" lang="en"/>
              <a:t>This route is based on the greedy principle and contains no way to undo unsatisfactory route merges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274637" x="457200"/>
            <a:ext cy="1143299" cx="8229600"/>
          </a:xfrm>
          <a:prstGeom prst="rect">
            <a:avLst/>
          </a:prstGeom>
        </p:spPr>
        <p:txBody>
          <a:bodyPr bIns="91425" rIns="91425" lIns="91425" tIns="91425" anchor="ctr" anchorCtr="0">
            <a:noAutofit/>
          </a:bodyPr>
          <a:lstStyle/>
          <a:p>
            <a:pPr>
              <a:spcBef>
                <a:spcPts val="0"/>
              </a:spcBef>
              <a:buNone/>
            </a:pPr>
            <a:r>
              <a:rPr lang="en"/>
              <a:t>Savings with Time Windows</a:t>
            </a:r>
          </a:p>
        </p:txBody>
      </p:sp>
      <p:sp>
        <p:nvSpPr>
          <p:cNvPr id="76" name="Shape 7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This is an extension of the Clarke and Wright Savings heuristic which takes in account for time windows</a:t>
            </a:r>
          </a:p>
          <a:p>
            <a:pPr rtl="0" lvl="0">
              <a:spcBef>
                <a:spcPts val="0"/>
              </a:spcBef>
              <a:buNone/>
            </a:pPr>
            <a:r>
              <a:t/>
            </a:r>
            <a:endParaRPr sz="2400"/>
          </a:p>
          <a:p>
            <a:pPr rtl="0" lvl="0" indent="-381000" marL="457200">
              <a:spcBef>
                <a:spcPts val="0"/>
              </a:spcBef>
              <a:buClr>
                <a:schemeClr val="dk1"/>
              </a:buClr>
              <a:buSzPct val="100000"/>
              <a:buFont typeface="Arial"/>
              <a:buChar char="●"/>
            </a:pPr>
            <a:r>
              <a:rPr sz="2400" lang="en"/>
              <a:t>At each iteration the heuristic must take in account the time window constraints</a:t>
            </a:r>
          </a:p>
          <a:p>
            <a:pPr rtl="0" lvl="0">
              <a:spcBef>
                <a:spcPts val="0"/>
              </a:spcBef>
              <a:buNone/>
            </a:pPr>
            <a:r>
              <a:t/>
            </a:r>
            <a:endParaRPr sz="2400"/>
          </a:p>
          <a:p>
            <a:pPr rtl="0" lvl="0" indent="-381000" marL="457200">
              <a:spcBef>
                <a:spcPts val="0"/>
              </a:spcBef>
              <a:buClr>
                <a:schemeClr val="dk1"/>
              </a:buClr>
              <a:buSzPct val="100000"/>
              <a:buFont typeface="Arial"/>
              <a:buChar char="●"/>
            </a:pPr>
            <a:r>
              <a:rPr sz="2400" lang="en"/>
              <a:t>This heuristic may find it profitable to join customers close in distance but far away in time</a:t>
            </a:r>
          </a:p>
          <a:p>
            <a:pPr rtl="0" lvl="1" indent="-381000" marL="914400">
              <a:spcBef>
                <a:spcPts val="0"/>
              </a:spcBef>
              <a:buClr>
                <a:schemeClr val="dk1"/>
              </a:buClr>
              <a:buSzPct val="80000"/>
              <a:buFont typeface="Courier New"/>
              <a:buChar char="o"/>
            </a:pPr>
            <a:r>
              <a:rPr lang="en"/>
              <a:t>These links introduce extended periods of waiting time</a:t>
            </a:r>
          </a:p>
          <a:p>
            <a:pPr rtl="0" lvl="1" indent="-381000" marL="914400">
              <a:spcBef>
                <a:spcPts val="0"/>
              </a:spcBef>
              <a:buClr>
                <a:schemeClr val="dk1"/>
              </a:buClr>
              <a:buSzPct val="80000"/>
              <a:buFont typeface="Courier New"/>
              <a:buChar char="o"/>
            </a:pPr>
            <a:r>
              <a:rPr lang="en"/>
              <a:t>This causes high opportunity cost since this vehicle could be servicing other customers during this time</a:t>
            </a:r>
          </a:p>
          <a:p>
            <a:pPr lv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txBox="1"/>
          <p:nvPr>
            <p:ph type="title"/>
          </p:nvPr>
        </p:nvSpPr>
        <p:spPr>
          <a:xfrm>
            <a:off y="274637" x="457200"/>
            <a:ext cy="1143299" cx="8229600"/>
          </a:xfrm>
          <a:prstGeom prst="rect">
            <a:avLst/>
          </a:prstGeom>
        </p:spPr>
        <p:txBody>
          <a:bodyPr bIns="91425" rIns="91425" lIns="91425" tIns="91425" anchor="ctr" anchorCtr="0">
            <a:noAutofit/>
          </a:bodyPr>
          <a:lstStyle/>
          <a:p>
            <a:pPr>
              <a:spcBef>
                <a:spcPts val="0"/>
              </a:spcBef>
              <a:buNone/>
            </a:pPr>
            <a:r>
              <a:rPr sz="3600" lang="en"/>
              <a:t>Time Oriented Nearest Neighbor</a:t>
            </a:r>
          </a:p>
        </p:txBody>
      </p:sp>
      <p:sp>
        <p:nvSpPr>
          <p:cNvPr id="82" name="Shape 8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This heuristic starts each route by finding the unrouted customer “closest” to the depot and at every subsequent iteration finds the closest to the last inserted customer</a:t>
            </a:r>
          </a:p>
          <a:p>
            <a:pPr rtl="0" lvl="0" indent="0" marL="457200">
              <a:spcBef>
                <a:spcPts val="0"/>
              </a:spcBef>
              <a:buNone/>
            </a:pPr>
            <a:r>
              <a:t/>
            </a:r>
            <a:endParaRPr sz="2400"/>
          </a:p>
          <a:p>
            <a:pPr rtl="0" lvl="0" indent="-381000" marL="457200">
              <a:spcBef>
                <a:spcPts val="0"/>
              </a:spcBef>
              <a:buClr>
                <a:schemeClr val="dk1"/>
              </a:buClr>
              <a:buSzPct val="100000"/>
              <a:buFont typeface="Arial"/>
              <a:buChar char="●"/>
            </a:pPr>
            <a:r>
              <a:rPr sz="2400" lang="en"/>
              <a:t>Closest is defined in terms of geographical and temporal closeness of the customers</a:t>
            </a:r>
          </a:p>
          <a:p>
            <a:pPr rtl="0" lvl="1" indent="-381000" marL="914400">
              <a:spcBef>
                <a:spcPts val="0"/>
              </a:spcBef>
              <a:buClr>
                <a:schemeClr val="dk1"/>
              </a:buClr>
              <a:buSzPct val="80000"/>
              <a:buFont typeface="Courier New"/>
              <a:buChar char="o"/>
            </a:pPr>
            <a:r>
              <a:rPr lang="en"/>
              <a:t>This accounts for distance (d), time difference between completion of service (T), and urgency (u)</a:t>
            </a:r>
          </a:p>
          <a:p>
            <a:pPr rtl="0" lvl="1" indent="-381000" marL="914400">
              <a:spcBef>
                <a:spcPts val="0"/>
              </a:spcBef>
              <a:buClr>
                <a:schemeClr val="dk1"/>
              </a:buClr>
              <a:buSzPct val="80000"/>
              <a:buFont typeface="Courier New"/>
              <a:buChar char="o"/>
            </a:pPr>
            <a:r>
              <a:rPr lang="en"/>
              <a:t>c</a:t>
            </a:r>
            <a:r>
              <a:rPr baseline="-25000" lang="en"/>
              <a:t>ij</a:t>
            </a:r>
            <a:r>
              <a:rPr lang="en"/>
              <a:t> = δ</a:t>
            </a:r>
            <a:r>
              <a:rPr baseline="-25000" lang="en"/>
              <a:t>1</a:t>
            </a:r>
            <a:r>
              <a:rPr lang="en"/>
              <a:t>d</a:t>
            </a:r>
            <a:r>
              <a:rPr baseline="-25000" lang="en"/>
              <a:t>ij</a:t>
            </a:r>
            <a:r>
              <a:rPr lang="en"/>
              <a:t> + δ</a:t>
            </a:r>
            <a:r>
              <a:rPr baseline="-25000" lang="en"/>
              <a:t>2</a:t>
            </a:r>
            <a:r>
              <a:rPr lang="en"/>
              <a:t>T</a:t>
            </a:r>
            <a:r>
              <a:rPr baseline="-25000" lang="en"/>
              <a:t>ij</a:t>
            </a:r>
            <a:r>
              <a:rPr lang="en"/>
              <a:t> + δ</a:t>
            </a:r>
            <a:r>
              <a:rPr baseline="-25000" lang="en"/>
              <a:t>2</a:t>
            </a:r>
            <a:r>
              <a:rPr lang="en"/>
              <a:t>v</a:t>
            </a:r>
            <a:r>
              <a:rPr baseline="-25000" lang="en"/>
              <a:t>ij </a:t>
            </a:r>
          </a:p>
          <a:p>
            <a:pPr rtl="0" lvl="0">
              <a:spcBef>
                <a:spcPts val="0"/>
              </a:spcBef>
              <a:buNone/>
            </a:pPr>
            <a:r>
              <a:t/>
            </a:r>
            <a:endParaRPr sz="2400"/>
          </a:p>
          <a:p>
            <a:pPr rtl="0" lvl="0" indent="-381000" marL="457200">
              <a:spcBef>
                <a:spcPts val="0"/>
              </a:spcBef>
              <a:buClr>
                <a:schemeClr val="dk1"/>
              </a:buClr>
              <a:buSzPct val="100000"/>
              <a:buFont typeface="Arial"/>
              <a:buChar char="●"/>
            </a:pPr>
            <a:r>
              <a:rPr sz="2400" lang="en"/>
              <a:t>The customer that has been selected for insertion is then inserted at the end of an emerging route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y="0" x="0"/>
          <a:ext cy="0" cx="0"/>
          <a:chOff y="0" x="0"/>
          <a:chExt cy="0" cx="0"/>
        </a:xfrm>
      </p:grpSpPr>
      <p:sp>
        <p:nvSpPr>
          <p:cNvPr id="87" name="Shape 87"/>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This is a class of sequential, tour-building heuristics that initializes every route using various criteria</a:t>
            </a:r>
          </a:p>
          <a:p>
            <a:pPr rtl="0" lvl="1" indent="-381000" marL="914400">
              <a:spcBef>
                <a:spcPts val="0"/>
              </a:spcBef>
              <a:buClr>
                <a:schemeClr val="dk1"/>
              </a:buClr>
              <a:buSzPct val="80000"/>
              <a:buFont typeface="Courier New"/>
              <a:buChar char="o"/>
            </a:pPr>
            <a:r>
              <a:rPr lang="en"/>
              <a:t>The unrouted customer with the furthest distance and with the earliest deadline</a:t>
            </a:r>
          </a:p>
          <a:p>
            <a:pPr rtl="0" lvl="0" indent="-381000" marL="457200">
              <a:spcBef>
                <a:spcPts val="0"/>
              </a:spcBef>
              <a:buClr>
                <a:schemeClr val="dk1"/>
              </a:buClr>
              <a:buSzPct val="100000"/>
              <a:buFont typeface="Arial"/>
              <a:buChar char="●"/>
            </a:pPr>
            <a:r>
              <a:rPr sz="2400" lang="en"/>
              <a:t>After initialization these methods utilize two criteria, </a:t>
            </a:r>
            <a:r>
              <a:rPr sz="2400" lang="en" i="1"/>
              <a:t>c</a:t>
            </a:r>
            <a:r>
              <a:rPr baseline="-25000" sz="2400" lang="en"/>
              <a:t>1</a:t>
            </a:r>
            <a:r>
              <a:rPr sz="2400" lang="en"/>
              <a:t>(i, u, j) &amp; </a:t>
            </a:r>
            <a:r>
              <a:rPr sz="2400" lang="en" i="1"/>
              <a:t>c</a:t>
            </a:r>
            <a:r>
              <a:rPr baseline="-25000" sz="2400" lang="en"/>
              <a:t>2</a:t>
            </a:r>
            <a:r>
              <a:rPr sz="2400" lang="en"/>
              <a:t>(i, u, j), at every iteration to insert a new customer </a:t>
            </a:r>
            <a:r>
              <a:rPr sz="2400" lang="en" i="1"/>
              <a:t>u</a:t>
            </a:r>
            <a:r>
              <a:rPr sz="2400" lang="en"/>
              <a:t> into a partial route</a:t>
            </a:r>
          </a:p>
          <a:p>
            <a:pPr rtl="0" lvl="0" indent="-381000" marL="457200">
              <a:spcBef>
                <a:spcPts val="0"/>
              </a:spcBef>
              <a:buClr>
                <a:schemeClr val="dk1"/>
              </a:buClr>
              <a:buSzPct val="100000"/>
              <a:buFont typeface="Arial"/>
              <a:buChar char="●"/>
            </a:pPr>
            <a:r>
              <a:rPr sz="2400" lang="en"/>
              <a:t>These heuristics can be seen as a generalization of the time-oriented nearest-neighbor heuristic</a:t>
            </a:r>
          </a:p>
          <a:p>
            <a:pPr lvl="1" indent="-381000" marL="914400">
              <a:spcBef>
                <a:spcPts val="0"/>
              </a:spcBef>
              <a:buClr>
                <a:schemeClr val="dk1"/>
              </a:buClr>
              <a:buSzPct val="80000"/>
              <a:buFont typeface="Courier New"/>
              <a:buChar char="o"/>
            </a:pPr>
            <a:r>
              <a:rPr lang="en"/>
              <a:t>The difference is that we allow for these customers to be inserted into a route and not at the end</a:t>
            </a:r>
          </a:p>
        </p:txBody>
      </p:sp>
      <p:sp>
        <p:nvSpPr>
          <p:cNvPr id="88" name="Shape 88"/>
          <p:cNvSpPr txBox="1"/>
          <p:nvPr>
            <p:ph type="title"/>
          </p:nvPr>
        </p:nvSpPr>
        <p:spPr>
          <a:xfrm>
            <a:off y="274637" x="457200"/>
            <a:ext cy="1143299" cx="8229600"/>
          </a:xfrm>
          <a:prstGeom prst="rect">
            <a:avLst/>
          </a:prstGeom>
        </p:spPr>
        <p:txBody>
          <a:bodyPr bIns="91425" rIns="91425" lIns="91425" tIns="91425" anchor="ctr" anchorCtr="0">
            <a:noAutofit/>
          </a:bodyPr>
          <a:lstStyle/>
          <a:p>
            <a:pPr>
              <a:spcBef>
                <a:spcPts val="0"/>
              </a:spcBef>
              <a:buNone/>
            </a:pPr>
            <a:r>
              <a:rPr lang="en"/>
              <a:t>Insertion Heuristics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