
<file path=[Content_Types].xml><?xml version="1.0" encoding="utf-8"?>
<Types xmlns="http://schemas.openxmlformats.org/package/2006/content-types">
  <Override PartName="/ppt/slides/slide17.xml" ContentType="application/vnd.openxmlformats-officedocument.presentationml.slide+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s/slide22.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docProps/app.xml" ContentType="application/vnd.openxmlformats-officedocument.extended-properties+xml"/>
  <Override PartName="/ppt/slides/slide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Override PartName="/ppt/slideLayouts/slideLayout3.xml" ContentType="application/vnd.openxmlformats-officedocument.presentationml.slideLayout+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3.xml" ContentType="application/vnd.openxmlformats-officedocument.presentationml.slide+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s/slide15.xml" ContentType="application/vnd.openxmlformats-officedocument.presentationml.slide+xml"/>
  <Override PartName="/ppt/viewProps.xml" ContentType="application/vnd.openxmlformats-officedocument.presentationml.viewProps+xml"/>
  <Default Extension="bin" ContentType="application/vnd.openxmlformats-officedocument.presentationml.printerSettings"/>
  <Default Extension="png" ContentType="image/png"/>
  <Override PartName="/docProps/core.xml" ContentType="application/vnd.openxmlformats-package.core-properties+xml"/>
  <Override PartName="/ppt/slides/slide9.xml" ContentType="application/vnd.openxmlformats-officedocument.presentationml.slide+xml"/>
  <Default Extension="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Default Extension="gif" ContentType="image/gif"/>
  <Override PartName="/ppt/slides/slide19.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r:id="rId1"/>
  </p:sldMasterIdLst>
  <p:sldIdLst>
    <p:sldId id="256" r:id="rId2"/>
    <p:sldId id="257" r:id="rId3"/>
    <p:sldId id="258" r:id="rId4"/>
    <p:sldId id="259" r:id="rId5"/>
    <p:sldId id="260" r:id="rId6"/>
    <p:sldId id="261" r:id="rId7"/>
    <p:sldId id="279" r:id="rId8"/>
    <p:sldId id="263" r:id="rId9"/>
    <p:sldId id="264" r:id="rId10"/>
    <p:sldId id="280" r:id="rId11"/>
    <p:sldId id="265" r:id="rId12"/>
    <p:sldId id="266" r:id="rId13"/>
    <p:sldId id="276" r:id="rId14"/>
    <p:sldId id="272" r:id="rId15"/>
    <p:sldId id="274" r:id="rId16"/>
    <p:sldId id="277" r:id="rId17"/>
    <p:sldId id="270" r:id="rId18"/>
    <p:sldId id="275" r:id="rId19"/>
    <p:sldId id="267" r:id="rId20"/>
    <p:sldId id="268" r:id="rId21"/>
    <p:sldId id="273" r:id="rId22"/>
    <p:sldId id="271" r:id="rId23"/>
    <p:sldId id="269"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p:restoredLeft sz="15620"/>
    <p:restoredTop sz="94660"/>
  </p:normalViewPr>
  <p:slideViewPr>
    <p:cSldViewPr snapToObjects="1">
      <p:cViewPr varScale="1">
        <p:scale>
          <a:sx n="119" d="100"/>
          <a:sy n="119" d="100"/>
        </p:scale>
        <p:origin x="-584"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7" Type="http://schemas.openxmlformats.org/officeDocument/2006/relationships/slide" Target="slides/slide6.xml"/><Relationship Id="rId1" Type="http://schemas.openxmlformats.org/officeDocument/2006/relationships/slideMaster" Target="slideMasters/slideMaster1.xml"/><Relationship Id="rId24" Type="http://schemas.openxmlformats.org/officeDocument/2006/relationships/slide" Target="slides/slide23.xml"/><Relationship Id="rId25" Type="http://schemas.openxmlformats.org/officeDocument/2006/relationships/printerSettings" Target="printerSettings/printerSettings1.bin"/><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viewProps" Target="viewProps.xml"/><Relationship Id="rId14" Type="http://schemas.openxmlformats.org/officeDocument/2006/relationships/slide" Target="slides/slide13.xml"/><Relationship Id="rId23" Type="http://schemas.openxmlformats.org/officeDocument/2006/relationships/slide" Target="slides/slide22.xml"/><Relationship Id="rId4" Type="http://schemas.openxmlformats.org/officeDocument/2006/relationships/slide" Target="slides/slide3.xml"/><Relationship Id="rId28" Type="http://schemas.openxmlformats.org/officeDocument/2006/relationships/theme" Target="theme/theme1.xml"/><Relationship Id="rId26" Type="http://schemas.openxmlformats.org/officeDocument/2006/relationships/presProps" Target="presProps.xml"/><Relationship Id="rId11" Type="http://schemas.openxmlformats.org/officeDocument/2006/relationships/slide" Target="slides/slide10.xml"/><Relationship Id="rId29" Type="http://schemas.openxmlformats.org/officeDocument/2006/relationships/tableStyles" Target="tableStyles.xml"/><Relationship Id="rId6" Type="http://schemas.openxmlformats.org/officeDocument/2006/relationships/slide" Target="slides/slide5.xml"/><Relationship Id="rId16" Type="http://schemas.openxmlformats.org/officeDocument/2006/relationships/slide" Target="slides/slide15.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20" Type="http://schemas.openxmlformats.org/officeDocument/2006/relationships/slide" Target="slides/slide19.xml"/><Relationship Id="rId22" Type="http://schemas.openxmlformats.org/officeDocument/2006/relationships/slide" Target="slides/slide21.xml"/><Relationship Id="rId21" Type="http://schemas.openxmlformats.org/officeDocument/2006/relationships/slide" Target="slides/slide20.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6B2D69FA-BB19-7D40-A19E-5EDB64D49417}" type="datetimeFigureOut">
              <a:rPr lang="en-US" smtClean="0"/>
              <a:pPr/>
              <a:t>11/4/11</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4F5B522A-ADE4-264A-B74F-0E403F45EA0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2D69FA-BB19-7D40-A19E-5EDB64D49417}" type="datetimeFigureOut">
              <a:rPr lang="en-US" smtClean="0"/>
              <a:pPr/>
              <a:t>11/4/11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5B522A-ADE4-264A-B74F-0E403F45EA0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2D69FA-BB19-7D40-A19E-5EDB64D49417}" type="datetimeFigureOut">
              <a:rPr lang="en-US" smtClean="0"/>
              <a:pPr/>
              <a:t>11/4/11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5B522A-ADE4-264A-B74F-0E403F45EA0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2D69FA-BB19-7D40-A19E-5EDB64D49417}" type="datetimeFigureOut">
              <a:rPr lang="en-US" smtClean="0"/>
              <a:pPr/>
              <a:t>11/4/11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5B522A-ADE4-264A-B74F-0E403F45EA0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B2D69FA-BB19-7D40-A19E-5EDB64D49417}" type="datetimeFigureOut">
              <a:rPr lang="en-US" smtClean="0"/>
              <a:pPr/>
              <a:t>11/4/11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5B522A-ADE4-264A-B74F-0E403F45EA0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B2D69FA-BB19-7D40-A19E-5EDB64D49417}" type="datetimeFigureOut">
              <a:rPr lang="en-US" smtClean="0"/>
              <a:pPr/>
              <a:t>11/4/11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5B522A-ADE4-264A-B74F-0E403F45EA0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6B2D69FA-BB19-7D40-A19E-5EDB64D49417}" type="datetimeFigureOut">
              <a:rPr lang="en-US" smtClean="0"/>
              <a:pPr/>
              <a:t>11/4/11</a:t>
            </a:fld>
            <a:endParaRPr lang="en-US"/>
          </a:p>
        </p:txBody>
      </p:sp>
      <p:sp>
        <p:nvSpPr>
          <p:cNvPr id="27" name="Slide Number Placeholder 26"/>
          <p:cNvSpPr>
            <a:spLocks noGrp="1"/>
          </p:cNvSpPr>
          <p:nvPr>
            <p:ph type="sldNum" sz="quarter" idx="11"/>
          </p:nvPr>
        </p:nvSpPr>
        <p:spPr/>
        <p:txBody>
          <a:bodyPr rtlCol="0"/>
          <a:lstStyle/>
          <a:p>
            <a:fld id="{4F5B522A-ADE4-264A-B74F-0E403F45EA05}"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6B2D69FA-BB19-7D40-A19E-5EDB64D49417}" type="datetimeFigureOut">
              <a:rPr lang="en-US" smtClean="0"/>
              <a:pPr/>
              <a:t>11/4/11</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4F5B522A-ADE4-264A-B74F-0E403F45EA0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2D69FA-BB19-7D40-A19E-5EDB64D49417}" type="datetimeFigureOut">
              <a:rPr lang="en-US" smtClean="0"/>
              <a:pPr/>
              <a:t>11/4/11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5B522A-ADE4-264A-B74F-0E403F45EA0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B2D69FA-BB19-7D40-A19E-5EDB64D49417}" type="datetimeFigureOut">
              <a:rPr lang="en-US" smtClean="0"/>
              <a:pPr/>
              <a:t>11/4/11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5B522A-ADE4-264A-B74F-0E403F45EA0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B2D69FA-BB19-7D40-A19E-5EDB64D49417}" type="datetimeFigureOut">
              <a:rPr lang="en-US" smtClean="0"/>
              <a:pPr/>
              <a:t>11/4/11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5B522A-ADE4-264A-B74F-0E403F45EA0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6B2D69FA-BB19-7D40-A19E-5EDB64D49417}" type="datetimeFigureOut">
              <a:rPr lang="en-US" smtClean="0"/>
              <a:pPr/>
              <a:t>11/4/11</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4F5B522A-ADE4-264A-B74F-0E403F45EA0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hyperlink" Target="http://www.wisc.edu/" TargetMode="External"/><Relationship Id="rId1" Type="http://schemas.openxmlformats.org/officeDocument/2006/relationships/slideLayout" Target="../slideLayouts/slideLayout2.xml"/><Relationship Id="rId2" Type="http://schemas.openxmlformats.org/officeDocument/2006/relationships/hyperlink" Target="http://www.admissions.wpi.edu/" TargetMode="External"/><Relationship Id="rId3" Type="http://schemas.openxmlformats.org/officeDocument/2006/relationships/hyperlink" Target="http://www.usfirst.org/uploadedFiles/About_Us/Scholarships/2012_Assets/2012_FIRST_WPI_Allaire_Scholarship_App.pdf" TargetMode="External"/><Relationship Id="rId5" Type="http://schemas.openxmlformats.org/officeDocument/2006/relationships/image" Target="../media/image2.gif"/></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usfirst.org/aboutus/content.aspx?id=15411" TargetMode="External"/><Relationship Id="rId3"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6" Type="http://schemas.openxmlformats.org/officeDocument/2006/relationships/hyperlink" Target="http://www.usfirst.org/uploadedfiles/About_Us/Scholarships/2011_Assets/2011_FIRST_SCRRF_Scholarship_Desc.pdf" TargetMode="External"/><Relationship Id="rId4" Type="http://schemas.openxmlformats.org/officeDocument/2006/relationships/hyperlink" Target="http://www.smeef.org/" TargetMode="External"/><Relationship Id="rId1" Type="http://schemas.openxmlformats.org/officeDocument/2006/relationships/slideLayout" Target="../slideLayouts/slideLayout6.xml"/><Relationship Id="rId2" Type="http://schemas.openxmlformats.org/officeDocument/2006/relationships/hyperlink" Target="http://www.sme.org/foundation" TargetMode="External"/><Relationship Id="rId3" Type="http://schemas.openxmlformats.org/officeDocument/2006/relationships/hyperlink" Target="http://www.usfirst.org/uploadedfiles/About_Us/Scholarships/2011_Assets/2011_FIRST_SME_Education_Foundation_Scholarship_Desc.pdf" TargetMode="External"/><Relationship Id="rId5" Type="http://schemas.openxmlformats.org/officeDocument/2006/relationships/hyperlink" Target="http://larobotics.org/SCRRF.html" TargetMode="External"/></Relationships>
</file>

<file path=ppt/slides/_rels/slide15.xml.rels><?xml version="1.0" encoding="UTF-8" standalone="yes"?>
<Relationships xmlns="http://schemas.openxmlformats.org/package/2006/relationships"><Relationship Id="rId4" Type="http://schemas.openxmlformats.org/officeDocument/2006/relationships/hyperlink" Target="http://www.semesteratsea.org/" TargetMode="External"/><Relationship Id="rId1" Type="http://schemas.openxmlformats.org/officeDocument/2006/relationships/slideLayout" Target="../slideLayouts/slideLayout6.xml"/><Relationship Id="rId2" Type="http://schemas.openxmlformats.org/officeDocument/2006/relationships/hyperlink" Target="http://www.westwood.edu/highschool" TargetMode="External"/><Relationship Id="rId3" Type="http://schemas.openxmlformats.org/officeDocument/2006/relationships/hyperlink" Target="http://www.usfirst.org/uploadedfiles/About_Us/Scholarships/2011_Assets/2010_FIRST_Westwood_College_Scholarship_Desc.pdf" TargetMode="External"/><Relationship Id="rId5" Type="http://schemas.openxmlformats.org/officeDocument/2006/relationships/hyperlink" Target="http://www.usfirst.org/uploadedFiles/About_Us/Scholarships/2012_Assets/2012_FIRST_Semester_at_Sea-ISE_Scholarship_Desc.pdf" TargetMode="External"/></Relationships>
</file>

<file path=ppt/slides/_rels/slide16.xml.rels><?xml version="1.0" encoding="UTF-8" standalone="yes"?>
<Relationships xmlns="http://schemas.openxmlformats.org/package/2006/relationships"><Relationship Id="rId4" Type="http://schemas.openxmlformats.org/officeDocument/2006/relationships/hyperlink" Target="http://www.gates.com/FIRST" TargetMode="External"/><Relationship Id="rId5" Type="http://schemas.openxmlformats.org/officeDocument/2006/relationships/hyperlink" Target="http://www.usfirst.org/uploadedFiles/About_Us/Scholarships/2012_Assets/2012_FIRST_Gates_Scholarship_Desc.pdf" TargetMode="External"/><Relationship Id="rId7" Type="http://schemas.openxmlformats.org/officeDocument/2006/relationships/hyperlink" Target="http://www.usfirst.org/uploadedFiles/About_Us/Scholarships/2012_Assets/2011_FIRST_Intl_Fluid_Power_Soc_Scholarship_App.pdf" TargetMode="External"/><Relationship Id="rId1" Type="http://schemas.openxmlformats.org/officeDocument/2006/relationships/slideLayout" Target="../slideLayouts/slideLayout6.xml"/><Relationship Id="rId2" Type="http://schemas.openxmlformats.org/officeDocument/2006/relationships/hyperlink" Target="http://www.fpef.org/" TargetMode="External"/><Relationship Id="rId3" Type="http://schemas.openxmlformats.org/officeDocument/2006/relationships/hyperlink" Target="http://www.usfirst.org/uploadedFiles/About_Us/Scholarships/2012_Assets/2012_FIRST_Fluid_Power_Ed_Found_Scholarship_App.pdf" TargetMode="External"/><Relationship Id="rId6" Type="http://schemas.openxmlformats.org/officeDocument/2006/relationships/hyperlink" Target="http://www.ifps.org/" TargetMode="External"/></Relationships>
</file>

<file path=ppt/slides/_rels/slide17.xml.rels><?xml version="1.0" encoding="UTF-8" standalone="yes"?>
<Relationships xmlns="http://schemas.openxmlformats.org/package/2006/relationships"><Relationship Id="rId4" Type="http://schemas.openxmlformats.org/officeDocument/2006/relationships/hyperlink" Target="http://www.usfirst.org/uploadedfiles/About_Us/Scholarships/2011_Assets/2011_FIRST_Intl_Fluid_Power_Soc_Scholarship_App.pdf" TargetMode="External"/><Relationship Id="rId5" Type="http://schemas.openxmlformats.org/officeDocument/2006/relationships/hyperlink" Target="http://www.itt-tech.edu/" TargetMode="External"/><Relationship Id="rId7" Type="http://schemas.openxmlformats.org/officeDocument/2006/relationships/hyperlink" Target="http://www.usfirst.org/uploadedfiles/About_Us/Scholarships/2011_Assets/2011_FIRST_ITT_Tech_Scholarship_App.pdf" TargetMode="External"/><Relationship Id="rId1" Type="http://schemas.openxmlformats.org/officeDocument/2006/relationships/slideLayout" Target="../slideLayouts/slideLayout6.xml"/><Relationship Id="rId2" Type="http://schemas.openxmlformats.org/officeDocument/2006/relationships/hyperlink" Target="http://www.ifps.org/" TargetMode="External"/><Relationship Id="rId3" Type="http://schemas.openxmlformats.org/officeDocument/2006/relationships/hyperlink" Target="http://www.usfirst.org/uploadedfiles/About_Us/Scholarships/2011_Assets/2011_FIRST_Intl_Fluid_Power_Soc_Scholarship_Desc.pdf" TargetMode="External"/><Relationship Id="rId6" Type="http://schemas.openxmlformats.org/officeDocument/2006/relationships/hyperlink" Target="http://www.usfirst.org/uploadedfiles/About_Us/Scholarships/2011_Assets/2011_FIRST_ITT_Tech_Scholarship_Desc.pdf" TargetMode="External"/></Relationships>
</file>

<file path=ppt/slides/_rels/slide18.xml.rels><?xml version="1.0" encoding="UTF-8" standalone="yes"?>
<Relationships xmlns="http://schemas.openxmlformats.org/package/2006/relationships"><Relationship Id="rId4" Type="http://schemas.openxmlformats.org/officeDocument/2006/relationships/image" Target="../media/image2.gif"/><Relationship Id="rId1" Type="http://schemas.openxmlformats.org/officeDocument/2006/relationships/slideLayout" Target="../slideLayouts/slideLayout3.xml"/><Relationship Id="rId2" Type="http://schemas.openxmlformats.org/officeDocument/2006/relationships/hyperlink" Target="http://www.usfirst.org" TargetMode="External"/><Relationship Id="rId3" Type="http://schemas.openxmlformats.org/officeDocument/2006/relationships/hyperlink" Target="mailto:nmcintyre@chaminade.org"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www.usfirst.org/uploadedfiles/About_Us/Scholarships/2011_Assets/2011_FIRST_BAE_Systems_Team_Scholarships_Desc.pdf" TargetMode="External"/><Relationship Id="rId4" Type="http://schemas.openxmlformats.org/officeDocument/2006/relationships/hyperlink" Target="https://my.usfirst.org/scholarships/index.lasso?page=scholarshipsearch&amp;sort=deadline&amp;event_type=ALL&amp;year=2011&amp;area=CA-USA&amp;grade=ALL" TargetMode="External"/><Relationship Id="rId5" Type="http://schemas.openxmlformats.org/officeDocument/2006/relationships/hyperlink" Target="http://www.asme.org/" TargetMode="External"/><Relationship Id="rId7" Type="http://schemas.openxmlformats.org/officeDocument/2006/relationships/hyperlink" Target="http://www.baesystems.com/" TargetMode="External"/><Relationship Id="rId1" Type="http://schemas.openxmlformats.org/officeDocument/2006/relationships/slideLayout" Target="../slideLayouts/slideLayout6.xml"/><Relationship Id="rId2" Type="http://schemas.openxmlformats.org/officeDocument/2006/relationships/hyperlink" Target="https://my.usfirst.org/scholarships/index.lasso?page=scholarshipsearch&amp;sort=name&amp;event_type=ALL&amp;year=2011&amp;area=CA-USA&amp;grade=ALL" TargetMode="External"/><Relationship Id="rId3" Type="http://schemas.openxmlformats.org/officeDocument/2006/relationships/hyperlink" Target="https://my.usfirst.org/scholarships/index.lasso?page=scholarshipsearch&amp;sort=location&amp;event_type=ALL&amp;year=2011&amp;area=CA-USA&amp;grade=ALL" TargetMode="External"/><Relationship Id="rId6" Type="http://schemas.openxmlformats.org/officeDocument/2006/relationships/hyperlink" Target="http://www.usfirst.org/uploadedfiles/About_Us/Scholarships/2011_Assets/2010_FIRST_ASME_Scholarship_Desc.pdf"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hyperlink" Target="http://www.usfirst.org/uploadedfiles/About_Us/Scholarships/2011_Assets/2011_FIRST_CSULA_Boeing_Scholarship_Desc.pdf" TargetMode="External"/><Relationship Id="rId4" Type="http://schemas.openxmlformats.org/officeDocument/2006/relationships/hyperlink" Target="http://www.usfirst.org/uploadedfiles/About_Us/Scholarships/2011_Assets/2011_FIRST_CalPoly_Scholarship_App.pdf" TargetMode="External"/><Relationship Id="rId5" Type="http://schemas.openxmlformats.org/officeDocument/2006/relationships/hyperlink" Target="http://www.ecs.csun.edu/" TargetMode="External"/><Relationship Id="rId7" Type="http://schemas.openxmlformats.org/officeDocument/2006/relationships/hyperlink" Target="http://calstatela.edu/" TargetMode="External"/><Relationship Id="rId1" Type="http://schemas.openxmlformats.org/officeDocument/2006/relationships/slideLayout" Target="../slideLayouts/slideLayout6.xml"/><Relationship Id="rId2" Type="http://schemas.openxmlformats.org/officeDocument/2006/relationships/hyperlink" Target="http://www.ceng.calpoly.edu/" TargetMode="External"/><Relationship Id="rId3" Type="http://schemas.openxmlformats.org/officeDocument/2006/relationships/hyperlink" Target="http://www.usfirst.org/uploadedfiles/About_Us/Scholarships/2011_Assets/2011_FIRST_CalPoly_Scholarship_Desc.pdf" TargetMode="External"/><Relationship Id="rId6" Type="http://schemas.openxmlformats.org/officeDocument/2006/relationships/hyperlink" Target="http://www.usfirst.org/uploadedfiles/About_Us/Scholarships/2011_Assets/2011_FIRST_CSU_Northridge_Scholarship_Desc.pdf"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viterbi.usc.edu/" TargetMode="External"/><Relationship Id="rId4" Type="http://schemas.openxmlformats.org/officeDocument/2006/relationships/hyperlink" Target="http://www.sandiegorobotics.com/scholarship" TargetMode="External"/><Relationship Id="rId5" Type="http://schemas.openxmlformats.org/officeDocument/2006/relationships/hyperlink" Target="http://www.teradata.com/" TargetMode="External"/><Relationship Id="rId7" Type="http://schemas.openxmlformats.org/officeDocument/2006/relationships/hyperlink" Target="http://www.usfirst.org/uploadedfiles/About_Us/Scholarships/2011_Assets/2011_FIRST_Teradata_Corp_Scholarship_App.pdf" TargetMode="External"/><Relationship Id="rId1" Type="http://schemas.openxmlformats.org/officeDocument/2006/relationships/slideLayout" Target="../slideLayouts/slideLayout6.xml"/><Relationship Id="rId2" Type="http://schemas.openxmlformats.org/officeDocument/2006/relationships/hyperlink" Target="http://www.sandiegorobotics.com/" TargetMode="External"/><Relationship Id="rId9" Type="http://schemas.openxmlformats.org/officeDocument/2006/relationships/hyperlink" Target="http://www.usfirst.org/uploadedfiles/About_Us/Scholarships/2011_Assets/2011_FIRST_USC_Scholarship_Desc.pdf" TargetMode="External"/><Relationship Id="rId3" Type="http://schemas.openxmlformats.org/officeDocument/2006/relationships/hyperlink" Target="http://www.usfirst.org/uploadedfiles/About_Us/Scholarships/2011_Assets/2011_FIRST_Team_San_Diego_Scholarship_Desc.pdf" TargetMode="External"/><Relationship Id="rId6" Type="http://schemas.openxmlformats.org/officeDocument/2006/relationships/hyperlink" Target="http://www.usfirst.org/uploadedfiles/About_Us/Scholarships/2011_Assets/2011_FIRST_Teradata_Corp_Scholarship_Desc.pdf" TargetMode="External"/></Relationships>
</file>

<file path=ppt/slides/_rels/slide22.xml.rels><?xml version="1.0" encoding="UTF-8" standalone="yes"?>
<Relationships xmlns="http://schemas.openxmlformats.org/package/2006/relationships"><Relationship Id="rId4" Type="http://schemas.openxmlformats.org/officeDocument/2006/relationships/hyperlink" Target="http://www.questbridge.org/" TargetMode="External"/><Relationship Id="rId5" Type="http://schemas.openxmlformats.org/officeDocument/2006/relationships/hyperlink" Target="http://www.usfirst.org/uploadedfiles/About_Us/Scholarships/2011_Assets/2010_FIRST_QuestBridge_Scholarship_Desc.pdf" TargetMode="External"/><Relationship Id="rId7" Type="http://schemas.openxmlformats.org/officeDocument/2006/relationships/hyperlink" Target="http://www.usfirst.org/uploadedfiles/About_Us/Scholarships/2011_Assets/2011_FIRST_Raytheon_Scholarship_Desc.pdf" TargetMode="External"/><Relationship Id="rId1" Type="http://schemas.openxmlformats.org/officeDocument/2006/relationships/slideLayout" Target="../slideLayouts/slideLayout6.xml"/><Relationship Id="rId2" Type="http://schemas.openxmlformats.org/officeDocument/2006/relationships/hyperlink" Target="http://www.fma-foundation.org/" TargetMode="External"/><Relationship Id="rId3" Type="http://schemas.openxmlformats.org/officeDocument/2006/relationships/hyperlink" Target="http://www.usfirst.org/uploadedfiles/About_Us/Scholarships/2011_Assets/2010_FIRST_Nuts%20Bolts%20Thingamajigs%20FMA_Scholarship_Desc.pdf" TargetMode="External"/><Relationship Id="rId6" Type="http://schemas.openxmlformats.org/officeDocument/2006/relationships/hyperlink" Target="http://www.raytheon.com/community"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www.hmc.edu/" TargetMode="External"/><Relationship Id="rId4" Type="http://schemas.openxmlformats.org/officeDocument/2006/relationships/hyperlink" Target="http://www.usfirst.org/uploadedfiles/About_Us/Scholarships/2011_Assets/2011_FIRST_DeVry_U_Scholarship_App.pdf" TargetMode="External"/><Relationship Id="rId5" Type="http://schemas.openxmlformats.org/officeDocument/2006/relationships/hyperlink" Target="http://www.fpef.org/" TargetMode="External"/><Relationship Id="rId7" Type="http://schemas.openxmlformats.org/officeDocument/2006/relationships/hyperlink" Target="http://www.usfirst.org/uploadedfiles/About_Us/Scholarships/2011_Assets/2010_FIRST_Fluid_Power_Ed_Found_Scholarship_App.pdf" TargetMode="External"/><Relationship Id="rId1" Type="http://schemas.openxmlformats.org/officeDocument/2006/relationships/slideLayout" Target="../slideLayouts/slideLayout6.xml"/><Relationship Id="rId2" Type="http://schemas.openxmlformats.org/officeDocument/2006/relationships/hyperlink" Target="http://www.devry.edu/" TargetMode="External"/><Relationship Id="rId9" Type="http://schemas.openxmlformats.org/officeDocument/2006/relationships/hyperlink" Target="http://www.usfirst.org/uploadedfiles/About_Us/Scholarships/2011_Assets/2011_FIRST_Harvey_Mudd_College_Scholarship_Desc.pdf" TargetMode="External"/><Relationship Id="rId3" Type="http://schemas.openxmlformats.org/officeDocument/2006/relationships/hyperlink" Target="http://www.usfirst.org/uploadedfiles/About_Us/Scholarships/2011_Assets/2011_FIRST_DeVry_U_Scholarship_Desc.pdf" TargetMode="External"/><Relationship Id="rId6" Type="http://schemas.openxmlformats.org/officeDocument/2006/relationships/hyperlink" Target="http://www.usfirst.org/uploadedfiles/About_Us/Scholarships/2011_Assets/2010_FIRST_Fluid_Power_Ed_Found_Scholarship_Desc.pdf"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hyperlink" Target="http://www.usfirst.org/uploadedfiles/About_Us/Scholarships/2011_Assets/2011_FIRST_Sweet_Briar_College_Scholarship_Desc.pdf" TargetMode="External"/><Relationship Id="rId5" Type="http://schemas.openxmlformats.org/officeDocument/2006/relationships/hyperlink" Target="http://www.usfirst.org/uploadedfiles/About_Us/Scholarships/2011_Assets/2011_FIRST_Sweet_Briar_College_Scholarship_App.pdf" TargetMode="External"/><Relationship Id="rId7" Type="http://schemas.openxmlformats.org/officeDocument/2006/relationships/image" Target="../media/image2.gif"/><Relationship Id="rId1" Type="http://schemas.openxmlformats.org/officeDocument/2006/relationships/slideLayout" Target="../slideLayouts/slideLayout2.xml"/><Relationship Id="rId2" Type="http://schemas.openxmlformats.org/officeDocument/2006/relationships/hyperlink" Target="http://www.swehouston.org/" TargetMode="External"/><Relationship Id="rId3" Type="http://schemas.openxmlformats.org/officeDocument/2006/relationships/hyperlink" Target="http://www.usfirst.org/uploadedfiles/About_Us/Scholarships/2011_Assets/2011_FIRST_SWE-HA_Scholarship_Desc.pdf" TargetMode="External"/><Relationship Id="rId6" Type="http://schemas.openxmlformats.org/officeDocument/2006/relationships/hyperlink" Target="http://www.usfirst.org/uploadedfiles/About_Us/Scholarships/2011_Assets/2011_FIRST_Virginia_Tech_BAE_Scholarship_Desc.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Scholarships for </a:t>
            </a:r>
            <a:br>
              <a:rPr lang="en-US" dirty="0" smtClean="0"/>
            </a:br>
            <a:r>
              <a:rPr lang="en-US" dirty="0" smtClean="0"/>
              <a:t>Doing What You Love</a:t>
            </a:r>
            <a:endParaRPr lang="en-US" dirty="0"/>
          </a:p>
        </p:txBody>
      </p:sp>
      <p:sp>
        <p:nvSpPr>
          <p:cNvPr id="3" name="Subtitle 2"/>
          <p:cNvSpPr>
            <a:spLocks noGrp="1"/>
          </p:cNvSpPr>
          <p:nvPr>
            <p:ph type="subTitle" idx="1"/>
          </p:nvPr>
        </p:nvSpPr>
        <p:spPr/>
        <p:txBody>
          <a:bodyPr/>
          <a:lstStyle/>
          <a:p>
            <a:r>
              <a:rPr lang="en-US" dirty="0" smtClean="0"/>
              <a:t>Nancy McIntyre</a:t>
            </a:r>
          </a:p>
          <a:p>
            <a:r>
              <a:rPr lang="en-US" dirty="0" smtClean="0"/>
              <a:t>FIRST Senior Mentor</a:t>
            </a:r>
          </a:p>
          <a:p>
            <a:endParaRPr lang="en-US" dirty="0"/>
          </a:p>
        </p:txBody>
      </p:sp>
      <p:pic>
        <p:nvPicPr>
          <p:cNvPr id="4" name="Picture 3" descr="FIRSTScholarshipSeal_noDate-large.gif"/>
          <p:cNvPicPr>
            <a:picLocks noChangeAspect="1"/>
          </p:cNvPicPr>
          <p:nvPr/>
        </p:nvPicPr>
        <p:blipFill>
          <a:blip r:embed="rId2"/>
          <a:stretch>
            <a:fillRect/>
          </a:stretch>
        </p:blipFill>
        <p:spPr>
          <a:xfrm>
            <a:off x="152400" y="152400"/>
            <a:ext cx="3276599" cy="225684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Girl Stuff</a:t>
            </a:r>
            <a:endParaRPr lang="en-US" dirty="0"/>
          </a:p>
        </p:txBody>
      </p:sp>
      <p:sp>
        <p:nvSpPr>
          <p:cNvPr id="3" name="Content Placeholder 2"/>
          <p:cNvSpPr>
            <a:spLocks noGrp="1"/>
          </p:cNvSpPr>
          <p:nvPr>
            <p:ph idx="1"/>
          </p:nvPr>
        </p:nvSpPr>
        <p:spPr/>
        <p:txBody>
          <a:bodyPr>
            <a:normAutofit/>
          </a:bodyPr>
          <a:lstStyle/>
          <a:p>
            <a:r>
              <a:rPr lang="en-US" sz="1800" b="1" dirty="0" smtClean="0">
                <a:hlinkClick r:id="rId2"/>
              </a:rPr>
              <a:t>Worcester Polytechnic Institute - Paul Allaire Future Engineering Leadership Scholarship </a:t>
            </a:r>
            <a:r>
              <a:rPr lang="en-US" sz="1800" b="1" i="1" dirty="0" smtClean="0">
                <a:hlinkClick r:id="rId2"/>
              </a:rPr>
              <a:t>(New) Worcester, MA </a:t>
            </a:r>
            <a:r>
              <a:rPr lang="en-US" sz="1800" b="1" i="1" dirty="0" smtClean="0">
                <a:hlinkClick r:id="rId2"/>
              </a:rPr>
              <a:t>USA</a:t>
            </a:r>
          </a:p>
          <a:p>
            <a:pPr>
              <a:buNone/>
            </a:pPr>
            <a:r>
              <a:rPr lang="en-US" sz="1800" b="1" i="1" dirty="0" smtClean="0">
                <a:hlinkClick r:id="rId2"/>
              </a:rPr>
              <a:t>One </a:t>
            </a:r>
            <a:r>
              <a:rPr lang="en-US" sz="1800" b="1" i="1" dirty="0" smtClean="0">
                <a:hlinkClick r:id="rId2"/>
              </a:rPr>
              <a:t>full-tuition award for 4 years (~$160,000)</a:t>
            </a:r>
            <a:r>
              <a:rPr lang="en-US" sz="1800" b="1" i="1" dirty="0" smtClean="0">
                <a:hlinkClick r:id="rId2"/>
              </a:rPr>
              <a:t> </a:t>
            </a:r>
            <a:endParaRPr lang="en-US" sz="1800" b="1" i="1" dirty="0" smtClean="0"/>
          </a:p>
          <a:p>
            <a:pPr>
              <a:buNone/>
            </a:pPr>
            <a:r>
              <a:rPr lang="en-US" sz="1800" b="1" i="1" dirty="0" smtClean="0">
                <a:hlinkClick r:id="rId3"/>
              </a:rPr>
              <a:t> </a:t>
            </a:r>
            <a:r>
              <a:rPr lang="en-US" sz="1800" b="1" i="1" dirty="0" smtClean="0">
                <a:hlinkClick r:id="rId3"/>
              </a:rPr>
              <a:t>Any course of study. Native American, African American, Hispanic, and/or </a:t>
            </a:r>
            <a:r>
              <a:rPr lang="en-US" sz="1800" b="1" i="1" dirty="0" smtClean="0">
                <a:hlinkClick r:id="rId3"/>
              </a:rPr>
              <a:t>female     Due  3</a:t>
            </a:r>
            <a:r>
              <a:rPr lang="en-US" sz="1800" b="1" i="1" dirty="0" smtClean="0">
                <a:hlinkClick r:id="rId3"/>
              </a:rPr>
              <a:t>/7/</a:t>
            </a:r>
            <a:r>
              <a:rPr lang="en-US" sz="1800" b="1" i="1" dirty="0" smtClean="0">
                <a:hlinkClick r:id="rId3"/>
              </a:rPr>
              <a:t>2012</a:t>
            </a:r>
            <a:endParaRPr lang="en-US" sz="1800" b="1" i="1" dirty="0" smtClean="0"/>
          </a:p>
          <a:p>
            <a:pPr>
              <a:buNone/>
            </a:pPr>
            <a:endParaRPr lang="en-US" sz="1800" b="1" i="1" dirty="0" smtClean="0"/>
          </a:p>
          <a:p>
            <a:pPr>
              <a:buNone/>
            </a:pPr>
            <a:r>
              <a:rPr lang="en-US" sz="1800" b="1" dirty="0" smtClean="0">
                <a:hlinkClick r:id="rId4"/>
              </a:rPr>
              <a:t>University of Wisconsin - Madison Madison, WI USA$1,000/year up to $5,000 (over 5 years)</a:t>
            </a:r>
            <a:r>
              <a:rPr lang="en-US" sz="1800" b="1" dirty="0" smtClean="0">
                <a:hlinkClick r:id="rId4"/>
              </a:rPr>
              <a:t> </a:t>
            </a:r>
            <a:endParaRPr lang="en-US" sz="1800" b="1" dirty="0" smtClean="0"/>
          </a:p>
          <a:p>
            <a:pPr>
              <a:buNone/>
            </a:pPr>
            <a:r>
              <a:rPr lang="en-US" sz="1800" b="1" dirty="0" smtClean="0"/>
              <a:t> Engineering           Due 3</a:t>
            </a:r>
            <a:r>
              <a:rPr lang="en-US" sz="1800" b="1" dirty="0" smtClean="0"/>
              <a:t>/15/2012</a:t>
            </a:r>
            <a:r>
              <a:rPr lang="en-US" sz="1800" b="1" dirty="0" smtClean="0"/>
              <a:t>          2 Scholarships </a:t>
            </a:r>
            <a:endParaRPr lang="en-US" sz="1800" dirty="0"/>
          </a:p>
        </p:txBody>
      </p:sp>
      <p:pic>
        <p:nvPicPr>
          <p:cNvPr id="4" name="Picture 3" descr="FIRSTScholarshipSeal_noDate-large.gif"/>
          <p:cNvPicPr>
            <a:picLocks noChangeAspect="1"/>
          </p:cNvPicPr>
          <p:nvPr/>
        </p:nvPicPr>
        <p:blipFill>
          <a:blip r:embed="rId5"/>
          <a:stretch>
            <a:fillRect/>
          </a:stretch>
        </p:blipFill>
        <p:spPr>
          <a:xfrm>
            <a:off x="6858001" y="762000"/>
            <a:ext cx="1828799" cy="125963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ask at the college fair</a:t>
            </a:r>
            <a:endParaRPr lang="en-US" dirty="0"/>
          </a:p>
        </p:txBody>
      </p:sp>
      <p:sp>
        <p:nvSpPr>
          <p:cNvPr id="3" name="Content Placeholder 2"/>
          <p:cNvSpPr>
            <a:spLocks noGrp="1"/>
          </p:cNvSpPr>
          <p:nvPr>
            <p:ph idx="1"/>
          </p:nvPr>
        </p:nvSpPr>
        <p:spPr/>
        <p:txBody>
          <a:bodyPr/>
          <a:lstStyle/>
          <a:p>
            <a:r>
              <a:rPr lang="en-US" b="1" dirty="0"/>
              <a:t>All Students:</a:t>
            </a:r>
            <a:r>
              <a:rPr lang="en-US" dirty="0"/>
              <a:t>  When talking to school representatives at colleges or college fairs, ask if they offer a </a:t>
            </a:r>
            <a:r>
              <a:rPr lang="en-US" i="1" dirty="0"/>
              <a:t>FIRST</a:t>
            </a:r>
            <a:r>
              <a:rPr lang="en-US" dirty="0"/>
              <a:t> Scholarship.  If they don’t, tell them about </a:t>
            </a:r>
            <a:r>
              <a:rPr lang="en-US" i="1" dirty="0"/>
              <a:t>FIRST</a:t>
            </a:r>
            <a:r>
              <a:rPr lang="en-US" dirty="0"/>
              <a:t> and why they should be trying to attract </a:t>
            </a:r>
            <a:r>
              <a:rPr lang="en-US" i="1" dirty="0"/>
              <a:t>FIRST</a:t>
            </a:r>
            <a:r>
              <a:rPr lang="en-US" dirty="0"/>
              <a:t> students by offering a </a:t>
            </a:r>
            <a:r>
              <a:rPr lang="en-US" i="1" dirty="0"/>
              <a:t>FIRST</a:t>
            </a:r>
            <a:r>
              <a:rPr lang="en-US" dirty="0"/>
              <a:t> Scholarship!</a:t>
            </a:r>
          </a:p>
          <a:p>
            <a:endParaRPr lang="en-US" dirty="0"/>
          </a:p>
        </p:txBody>
      </p:sp>
      <p:pic>
        <p:nvPicPr>
          <p:cNvPr id="4" name="Picture 3" descr="FIRSTScholarshipSeal_noDate-large.gif"/>
          <p:cNvPicPr>
            <a:picLocks noChangeAspect="1"/>
          </p:cNvPicPr>
          <p:nvPr/>
        </p:nvPicPr>
        <p:blipFill>
          <a:blip r:embed="rId2"/>
          <a:stretch>
            <a:fillRect/>
          </a:stretch>
        </p:blipFill>
        <p:spPr>
          <a:xfrm>
            <a:off x="7391400" y="696880"/>
            <a:ext cx="1295400" cy="89224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Team Main Contact:</a:t>
            </a:r>
            <a:r>
              <a:rPr lang="en-US" dirty="0" smtClean="0"/>
              <a:t>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smtClean="0"/>
              <a:t>Please </a:t>
            </a:r>
            <a:r>
              <a:rPr lang="en-US" dirty="0"/>
              <a:t>help get </a:t>
            </a:r>
            <a:r>
              <a:rPr lang="en-US" i="1" dirty="0"/>
              <a:t>FIRST</a:t>
            </a:r>
            <a:r>
              <a:rPr lang="en-US" dirty="0"/>
              <a:t> Scholarship information into the hands of students, parents and guidance counselors.  There are additional materials to help you do this on the </a:t>
            </a:r>
            <a:r>
              <a:rPr lang="en-US" i="1" dirty="0"/>
              <a:t>FIRST</a:t>
            </a:r>
            <a:r>
              <a:rPr lang="en-US" dirty="0"/>
              <a:t> Scholarship Resources webpage at:  </a:t>
            </a:r>
            <a:r>
              <a:rPr lang="en-US" b="1" dirty="0">
                <a:hlinkClick r:id="rId2"/>
              </a:rPr>
              <a:t>http://www.usfirst.org/aboutus/content.aspx?id=15411</a:t>
            </a:r>
            <a:r>
              <a:rPr lang="en-US" dirty="0"/>
              <a:t>.  Check it out!</a:t>
            </a:r>
          </a:p>
          <a:p>
            <a:pPr lvl="0"/>
            <a:r>
              <a:rPr lang="en-US" dirty="0"/>
              <a:t>Please use the FRC TIMS system to enter contact information for a Scholarship Contact (team member who will help promote college and scholarship awareness to students) and/or Guidance Counselor.  </a:t>
            </a:r>
            <a:r>
              <a:rPr lang="en-US" i="1" dirty="0"/>
              <a:t>FIRST</a:t>
            </a:r>
            <a:r>
              <a:rPr lang="en-US" dirty="0"/>
              <a:t> will periodically send them special information about </a:t>
            </a:r>
            <a:r>
              <a:rPr lang="en-US" i="1" dirty="0"/>
              <a:t>FIRST</a:t>
            </a:r>
            <a:r>
              <a:rPr lang="en-US" dirty="0"/>
              <a:t> Scholarships. </a:t>
            </a:r>
          </a:p>
          <a:p>
            <a:endParaRPr lang="en-US" dirty="0"/>
          </a:p>
        </p:txBody>
      </p:sp>
      <p:pic>
        <p:nvPicPr>
          <p:cNvPr id="4" name="Picture 3" descr="FIRSTScholarshipSeal_noDate-large.gif"/>
          <p:cNvPicPr>
            <a:picLocks noChangeAspect="1"/>
          </p:cNvPicPr>
          <p:nvPr/>
        </p:nvPicPr>
        <p:blipFill>
          <a:blip r:embed="rId3"/>
          <a:stretch>
            <a:fillRect/>
          </a:stretch>
        </p:blipFill>
        <p:spPr>
          <a:xfrm>
            <a:off x="6858001" y="762000"/>
            <a:ext cx="1828799" cy="125963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dirty="0" smtClean="0"/>
              <a:t>2012 Scholarships in Southern CA</a:t>
            </a:r>
            <a:endParaRPr lang="en-US" dirty="0"/>
          </a:p>
        </p:txBody>
      </p:sp>
      <p:sp>
        <p:nvSpPr>
          <p:cNvPr id="3" name="Rectangle 2"/>
          <p:cNvSpPr/>
          <p:nvPr/>
        </p:nvSpPr>
        <p:spPr>
          <a:xfrm>
            <a:off x="0" y="1143000"/>
            <a:ext cx="9144000" cy="5632312"/>
          </a:xfrm>
          <a:prstGeom prst="rect">
            <a:avLst/>
          </a:prstGeom>
        </p:spPr>
        <p:txBody>
          <a:bodyPr wrap="square">
            <a:spAutoFit/>
          </a:bodyPr>
          <a:lstStyle/>
          <a:p>
            <a:r>
              <a:rPr lang="en-US" dirty="0" smtClean="0"/>
              <a:t>	</a:t>
            </a:r>
            <a:r>
              <a:rPr lang="en-US" dirty="0" smtClean="0"/>
              <a:t>Los Angeles	California State University, Los Angeles/Boeing</a:t>
            </a:r>
            <a:r>
              <a:rPr lang="en-US" dirty="0" smtClean="0"/>
              <a:t>	Deadline 2</a:t>
            </a:r>
            <a:r>
              <a:rPr lang="en-US" dirty="0" smtClean="0"/>
              <a:t>/1/2012	$5,000/year up to $20,000	</a:t>
            </a:r>
            <a:r>
              <a:rPr lang="en-US" dirty="0" smtClean="0"/>
              <a:t>2 Scholarships  Major: 	</a:t>
            </a:r>
            <a:r>
              <a:rPr lang="en-US" dirty="0" smtClean="0"/>
              <a:t>Engineering</a:t>
            </a:r>
            <a:r>
              <a:rPr lang="en-US" dirty="0" smtClean="0"/>
              <a:t>		</a:t>
            </a:r>
            <a:r>
              <a:rPr lang="en-US" dirty="0" smtClean="0"/>
              <a:t> </a:t>
            </a:r>
            <a:r>
              <a:rPr lang="en-US" dirty="0" smtClean="0"/>
              <a:t>	</a:t>
            </a:r>
            <a:endParaRPr lang="en-US" dirty="0" smtClean="0"/>
          </a:p>
          <a:p>
            <a:endParaRPr lang="en-US" dirty="0" smtClean="0"/>
          </a:p>
          <a:p>
            <a:r>
              <a:rPr lang="en-US" dirty="0" smtClean="0"/>
              <a:t>	</a:t>
            </a:r>
            <a:r>
              <a:rPr lang="en-US" dirty="0" smtClean="0"/>
              <a:t>Claremont	Harvey </a:t>
            </a:r>
            <a:r>
              <a:rPr lang="en-US" dirty="0" err="1" smtClean="0"/>
              <a:t>Mudd</a:t>
            </a:r>
            <a:r>
              <a:rPr lang="en-US" dirty="0" smtClean="0"/>
              <a:t> College</a:t>
            </a:r>
            <a:r>
              <a:rPr lang="en-US" dirty="0" smtClean="0"/>
              <a:t>	Deadline 1</a:t>
            </a:r>
            <a:r>
              <a:rPr lang="en-US" dirty="0" smtClean="0"/>
              <a:t>/25/2012	$10,000/year up to $40,000	</a:t>
            </a:r>
            <a:r>
              <a:rPr lang="en-US" dirty="0" smtClean="0"/>
              <a:t>1Scholarship  	</a:t>
            </a:r>
            <a:r>
              <a:rPr lang="en-US" dirty="0" smtClean="0"/>
              <a:t>Any course of study</a:t>
            </a:r>
            <a:r>
              <a:rPr lang="en-US" dirty="0" smtClean="0"/>
              <a:t>	</a:t>
            </a:r>
            <a:endParaRPr lang="en-US" dirty="0" smtClean="0"/>
          </a:p>
          <a:p>
            <a:r>
              <a:rPr lang="en-US" dirty="0" smtClean="0"/>
              <a:t>	</a:t>
            </a:r>
            <a:r>
              <a:rPr lang="en-US" dirty="0" smtClean="0"/>
              <a:t> 	</a:t>
            </a:r>
            <a:endParaRPr lang="en-US" dirty="0" smtClean="0"/>
          </a:p>
          <a:p>
            <a:r>
              <a:rPr lang="en-US" dirty="0" smtClean="0"/>
              <a:t>	Indio	</a:t>
            </a:r>
            <a:r>
              <a:rPr lang="en-US" dirty="0" err="1" smtClean="0"/>
              <a:t>SMaRT</a:t>
            </a:r>
            <a:r>
              <a:rPr lang="en-US" dirty="0" smtClean="0"/>
              <a:t> Education	2/9/2012	$1,250 - $2,500 non-renewable	</a:t>
            </a:r>
            <a:r>
              <a:rPr lang="en-US" dirty="0" smtClean="0"/>
              <a:t>4 Scholarships 	</a:t>
            </a:r>
            <a:r>
              <a:rPr lang="en-US" dirty="0" smtClean="0"/>
              <a:t>Any course of </a:t>
            </a:r>
            <a:r>
              <a:rPr lang="en-US" dirty="0" smtClean="0"/>
              <a:t>study	</a:t>
            </a:r>
          </a:p>
          <a:p>
            <a:endParaRPr lang="en-US" dirty="0" smtClean="0"/>
          </a:p>
          <a:p>
            <a:r>
              <a:rPr lang="en-US" dirty="0" smtClean="0"/>
              <a:t>	</a:t>
            </a:r>
            <a:r>
              <a:rPr lang="en-US" dirty="0" smtClean="0"/>
              <a:t> 	Southern California Regional Robotics Forum (SCRRF)/Time Warner Cable </a:t>
            </a:r>
            <a:r>
              <a:rPr lang="en-US" i="1" dirty="0" smtClean="0"/>
              <a:t>(Not Yet Confirmed</a:t>
            </a:r>
            <a:r>
              <a:rPr lang="en-US" i="1" dirty="0" smtClean="0"/>
              <a:t>) Deadline 2</a:t>
            </a:r>
            <a:r>
              <a:rPr lang="en-US" i="1" dirty="0" smtClean="0"/>
              <a:t>/24/2011	$1,000 non-renewable	2 or </a:t>
            </a:r>
            <a:r>
              <a:rPr lang="en-US" i="1" dirty="0" smtClean="0"/>
              <a:t>3Scholarships Available 	</a:t>
            </a:r>
            <a:r>
              <a:rPr lang="en-US" i="1" dirty="0" smtClean="0"/>
              <a:t>Engineering, Math, Science, Technology, on So. California team at qualifying regional events in So. California</a:t>
            </a:r>
            <a:r>
              <a:rPr lang="en-US" i="1" dirty="0" smtClean="0"/>
              <a:t>	</a:t>
            </a:r>
          </a:p>
          <a:p>
            <a:r>
              <a:rPr lang="en-US" i="1" dirty="0" smtClean="0"/>
              <a:t>	</a:t>
            </a:r>
            <a:r>
              <a:rPr lang="en-US" i="1" dirty="0" smtClean="0"/>
              <a:t> 	</a:t>
            </a:r>
            <a:endParaRPr lang="en-US" i="1" dirty="0" smtClean="0"/>
          </a:p>
          <a:p>
            <a:r>
              <a:rPr lang="en-US" dirty="0" smtClean="0"/>
              <a:t>	</a:t>
            </a:r>
            <a:r>
              <a:rPr lang="en-US" dirty="0" smtClean="0"/>
              <a:t>San Diego	Team San Diego/Time Warner Cable </a:t>
            </a:r>
            <a:r>
              <a:rPr lang="en-US" i="1" dirty="0" smtClean="0"/>
              <a:t>(Not Yet Confirmed)	2/28/2011	$1,000 non-renewable	1	College/major of your choice. Student must be on a team from San Diego County, Orange County, Imperial Valley, or the Inland Empire</a:t>
            </a:r>
            <a:r>
              <a:rPr lang="en-US" i="1" dirty="0" smtClean="0"/>
              <a:t>		</a:t>
            </a:r>
            <a:r>
              <a:rPr lang="en-US" i="1" dirty="0" smtClean="0"/>
              <a:t> 	</a:t>
            </a:r>
            <a:endParaRPr lang="en-US" i="1" dirty="0" smtClean="0"/>
          </a:p>
          <a:p>
            <a:r>
              <a:rPr lang="en-US" dirty="0" smtClean="0"/>
              <a:t>	</a:t>
            </a:r>
            <a:r>
              <a:rPr lang="en-US" dirty="0" smtClean="0"/>
              <a:t>Los Angeles	University of Southern California</a:t>
            </a:r>
            <a:r>
              <a:rPr lang="en-US" dirty="0" smtClean="0"/>
              <a:t>	Due 12</a:t>
            </a:r>
            <a:r>
              <a:rPr lang="en-US" dirty="0" smtClean="0"/>
              <a:t>/1/2011	$5,000/year up to $20,000	</a:t>
            </a:r>
            <a:r>
              <a:rPr lang="en-US" dirty="0" smtClean="0"/>
              <a:t>2Scholarships	</a:t>
            </a:r>
            <a:r>
              <a:rPr lang="en-US" dirty="0" smtClean="0"/>
              <a:t>Engineering</a:t>
            </a:r>
            <a:r>
              <a:rPr lang="en-US" dirty="0" smtClean="0"/>
              <a:t>		</a:t>
            </a:r>
            <a:r>
              <a:rPr lang="en-US" dirty="0" smtClean="0"/>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dirty="0" smtClean="0"/>
              <a:t>More CA Scholarships</a:t>
            </a:r>
            <a:endParaRPr lang="en-US" dirty="0"/>
          </a:p>
        </p:txBody>
      </p:sp>
      <p:graphicFrame>
        <p:nvGraphicFramePr>
          <p:cNvPr id="3" name="Table 2"/>
          <p:cNvGraphicFramePr>
            <a:graphicFrameLocks noGrp="1"/>
          </p:cNvGraphicFramePr>
          <p:nvPr/>
        </p:nvGraphicFramePr>
        <p:xfrm>
          <a:off x="685800" y="1417640"/>
          <a:ext cx="8001000" cy="5405120"/>
        </p:xfrm>
        <a:graphic>
          <a:graphicData uri="http://schemas.openxmlformats.org/drawingml/2006/table">
            <a:tbl>
              <a:tblPr firstRow="1" bandRow="1">
                <a:tableStyleId>{8A107856-5554-42FB-B03E-39F5DBC370BA}</a:tableStyleId>
              </a:tblPr>
              <a:tblGrid>
                <a:gridCol w="1600200"/>
                <a:gridCol w="3886200"/>
                <a:gridCol w="1143000"/>
                <a:gridCol w="533400"/>
                <a:gridCol w="838200"/>
              </a:tblGrid>
              <a:tr h="1283890">
                <a:tc>
                  <a:txBody>
                    <a:bodyPr/>
                    <a:lstStyle/>
                    <a:p>
                      <a:r>
                        <a:rPr lang="en-US" sz="1800" b="1" u="none" strike="noStrike" kern="1200" dirty="0" smtClean="0">
                          <a:solidFill>
                            <a:schemeClr val="dk1"/>
                          </a:solidFill>
                          <a:latin typeface="+mn-lt"/>
                          <a:ea typeface="+mn-ea"/>
                          <a:cs typeface="+mn-cs"/>
                          <a:hlinkClick r:id="rId2"/>
                        </a:rPr>
                        <a:t>SME Education Foundation</a:t>
                      </a:r>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Any</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$1,250 non-renewable at accredited school of your choice </a:t>
                      </a:r>
                      <a:r>
                        <a:rPr lang="en-US" sz="1800" b="1" u="none" strike="noStrike" kern="1200" dirty="0" smtClean="0">
                          <a:solidFill>
                            <a:schemeClr val="dk1"/>
                          </a:solidFill>
                          <a:latin typeface="+mn-lt"/>
                          <a:ea typeface="+mn-ea"/>
                          <a:cs typeface="+mn-cs"/>
                          <a:hlinkClick r:id="rId3"/>
                        </a:rPr>
                        <a:t>More details...</a:t>
                      </a:r>
                      <a:r>
                        <a:rPr lang="en-US" sz="1800" b="1" kern="1200" dirty="0" smtClean="0">
                          <a:solidFill>
                            <a:schemeClr val="dk1"/>
                          </a:solidFill>
                          <a:latin typeface="+mn-lt"/>
                          <a:ea typeface="+mn-ea"/>
                          <a:cs typeface="+mn-cs"/>
                        </a:rPr>
                        <a:t>    </a:t>
                      </a:r>
                      <a:r>
                        <a:rPr lang="en-US" sz="1800" b="1" u="none" strike="noStrike" kern="1200" dirty="0" smtClean="0">
                          <a:solidFill>
                            <a:schemeClr val="dk1"/>
                          </a:solidFill>
                          <a:latin typeface="+mn-lt"/>
                          <a:ea typeface="+mn-ea"/>
                          <a:cs typeface="+mn-cs"/>
                          <a:hlinkClick r:id="rId4"/>
                        </a:rPr>
                        <a:t>View Application...</a:t>
                      </a:r>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Manufacturing Engineering, Manufacturing Technology, or a closely related program</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 </a:t>
                      </a:r>
                      <a:r>
                        <a:rPr kumimoji="0" lang="en-US" sz="1800" b="1" kern="1200" dirty="0" smtClean="0">
                          <a:solidFill>
                            <a:schemeClr val="dk1"/>
                          </a:solidFill>
                          <a:latin typeface="+mn-lt"/>
                          <a:ea typeface="+mn-ea"/>
                          <a:cs typeface="+mn-cs"/>
                        </a:rPr>
                        <a:t>2/1/12</a:t>
                      </a:r>
                      <a:endParaRPr lang="en-US" sz="1800" b="1" kern="1200" dirty="0" smtClean="0">
                        <a:solidFill>
                          <a:schemeClr val="dk1"/>
                        </a:solidFill>
                        <a:latin typeface="+mn-lt"/>
                        <a:ea typeface="+mn-ea"/>
                        <a:cs typeface="+mn-cs"/>
                      </a:endParaRPr>
                    </a:p>
                    <a:p>
                      <a:r>
                        <a:rPr lang="en-US" sz="1800" b="1" kern="1200" dirty="0" smtClean="0">
                          <a:solidFill>
                            <a:schemeClr val="dk1"/>
                          </a:solidFill>
                          <a:latin typeface="+mn-lt"/>
                          <a:ea typeface="+mn-ea"/>
                          <a:cs typeface="+mn-cs"/>
                        </a:rPr>
                        <a:t>1</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FRC</a:t>
                      </a:r>
                    </a:p>
                    <a:p>
                      <a:r>
                        <a:rPr lang="en-US" sz="1800" b="1" kern="1200" dirty="0" smtClean="0">
                          <a:solidFill>
                            <a:schemeClr val="dk1"/>
                          </a:solidFill>
                          <a:latin typeface="+mn-lt"/>
                          <a:ea typeface="+mn-ea"/>
                          <a:cs typeface="+mn-cs"/>
                        </a:rPr>
                        <a:t>FTC</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Sr. P</a:t>
                      </a:r>
                      <a:r>
                        <a:rPr lang="en-US" dirty="0" smtClean="0"/>
                        <a:t> </a:t>
                      </a:r>
                      <a:endParaRPr lang="en-US" dirty="0"/>
                    </a:p>
                  </a:txBody>
                  <a:tcPr/>
                </a:tc>
              </a:tr>
              <a:tr h="1283890">
                <a:tc>
                  <a:txBody>
                    <a:bodyPr/>
                    <a:lstStyle/>
                    <a:p>
                      <a:r>
                        <a:rPr lang="en-US" sz="1800" b="1" u="none" strike="noStrike" kern="1200" dirty="0" smtClean="0">
                          <a:solidFill>
                            <a:schemeClr val="dk1"/>
                          </a:solidFill>
                          <a:latin typeface="+mn-lt"/>
                          <a:ea typeface="+mn-ea"/>
                          <a:cs typeface="+mn-cs"/>
                          <a:hlinkClick r:id="rId5"/>
                        </a:rPr>
                        <a:t>Southern California Regional Robotics Forum (SCRRF)/Time Warner Cable</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CA</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$1,000 non-renewable </a:t>
                      </a:r>
                      <a:r>
                        <a:rPr lang="en-US" sz="1800" u="none" strike="noStrike" kern="1200" dirty="0" smtClean="0">
                          <a:solidFill>
                            <a:schemeClr val="dk1"/>
                          </a:solidFill>
                          <a:latin typeface="+mn-lt"/>
                          <a:ea typeface="+mn-ea"/>
                          <a:cs typeface="+mn-cs"/>
                          <a:hlinkClick r:id="rId6"/>
                        </a:rPr>
                        <a:t>More details...</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Engineering, Math, Science, Technology, on </a:t>
                      </a:r>
                      <a:r>
                        <a:rPr lang="en-US" sz="1800" kern="1200" dirty="0" err="1" smtClean="0">
                          <a:solidFill>
                            <a:schemeClr val="dk1"/>
                          </a:solidFill>
                          <a:latin typeface="+mn-lt"/>
                          <a:ea typeface="+mn-ea"/>
                          <a:cs typeface="+mn-cs"/>
                        </a:rPr>
                        <a:t>So.California</a:t>
                      </a:r>
                      <a:r>
                        <a:rPr lang="en-US" sz="1800" kern="1200" dirty="0" smtClean="0">
                          <a:solidFill>
                            <a:schemeClr val="dk1"/>
                          </a:solidFill>
                          <a:latin typeface="+mn-lt"/>
                          <a:ea typeface="+mn-ea"/>
                          <a:cs typeface="+mn-cs"/>
                        </a:rPr>
                        <a:t> team at qualifying regional events in So. California</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2/24/2011</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2 or 3</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FRC</a:t>
                      </a:r>
                    </a:p>
                    <a:p>
                      <a:r>
                        <a:rPr lang="en-US" sz="1800" kern="1200" dirty="0" smtClean="0">
                          <a:solidFill>
                            <a:schemeClr val="dk1"/>
                          </a:solidFill>
                          <a:latin typeface="+mn-lt"/>
                          <a:ea typeface="+mn-ea"/>
                          <a:cs typeface="+mn-cs"/>
                        </a:rPr>
                        <a:t>FTC</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Sr.</a:t>
                      </a:r>
                      <a:r>
                        <a:rPr lang="en-US" dirty="0" smtClean="0"/>
                        <a:t> </a:t>
                      </a:r>
                      <a:endParaRPr lang="en-US"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3" name="Table 2"/>
          <p:cNvGraphicFramePr>
            <a:graphicFrameLocks noGrp="1"/>
          </p:cNvGraphicFramePr>
          <p:nvPr/>
        </p:nvGraphicFramePr>
        <p:xfrm>
          <a:off x="152400" y="419102"/>
          <a:ext cx="8534400" cy="6438898"/>
        </p:xfrm>
        <a:graphic>
          <a:graphicData uri="http://schemas.openxmlformats.org/drawingml/2006/table">
            <a:tbl>
              <a:tblPr firstRow="1" bandRow="1">
                <a:tableStyleId>{8A107856-5554-42FB-B03E-39F5DBC370BA}</a:tableStyleId>
              </a:tblPr>
              <a:tblGrid>
                <a:gridCol w="1706880"/>
                <a:gridCol w="4377831"/>
                <a:gridCol w="1027289"/>
                <a:gridCol w="790222"/>
                <a:gridCol w="632178"/>
              </a:tblGrid>
              <a:tr h="1523999">
                <a:tc>
                  <a:txBody>
                    <a:bodyPr/>
                    <a:lstStyle/>
                    <a:p>
                      <a:r>
                        <a:rPr lang="en-US" sz="1800" b="1" u="none" strike="noStrike" kern="1200" dirty="0" smtClean="0">
                          <a:solidFill>
                            <a:schemeClr val="dk1"/>
                          </a:solidFill>
                          <a:latin typeface="+mn-lt"/>
                          <a:ea typeface="+mn-ea"/>
                          <a:cs typeface="+mn-cs"/>
                          <a:hlinkClick r:id="rId2"/>
                        </a:rPr>
                        <a:t>Westwood College</a:t>
                      </a:r>
                      <a:r>
                        <a:rPr lang="en-US" sz="1800" b="1" kern="1200" dirty="0" smtClean="0">
                          <a:solidFill>
                            <a:schemeClr val="dk1"/>
                          </a:solidFill>
                          <a:latin typeface="+mn-lt"/>
                          <a:ea typeface="+mn-ea"/>
                          <a:cs typeface="+mn-cs"/>
                        </a:rPr>
                        <a:t> </a:t>
                      </a:r>
                      <a:r>
                        <a:rPr lang="en-US" sz="1800" b="1" i="1" kern="1200" dirty="0" smtClean="0">
                          <a:solidFill>
                            <a:schemeClr val="dk1"/>
                          </a:solidFill>
                          <a:latin typeface="+mn-lt"/>
                          <a:ea typeface="+mn-ea"/>
                          <a:cs typeface="+mn-cs"/>
                        </a:rPr>
                        <a:t>(Not Yet Confirmed)</a:t>
                      </a:r>
                      <a:endParaRPr lang="en-US" sz="1800" b="1" kern="1200" dirty="0" smtClean="0">
                        <a:solidFill>
                          <a:schemeClr val="dk1"/>
                        </a:solidFill>
                        <a:latin typeface="+mn-lt"/>
                        <a:ea typeface="+mn-ea"/>
                        <a:cs typeface="+mn-cs"/>
                      </a:endParaRPr>
                    </a:p>
                    <a:p>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CA CO GA IL TX VA</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$2,500 non-renewable </a:t>
                      </a:r>
                      <a:r>
                        <a:rPr lang="en-US" sz="1800" b="1" u="none" strike="noStrike" kern="1200" dirty="0" smtClean="0">
                          <a:solidFill>
                            <a:schemeClr val="dk1"/>
                          </a:solidFill>
                          <a:latin typeface="+mn-lt"/>
                          <a:ea typeface="+mn-ea"/>
                          <a:cs typeface="+mn-cs"/>
                          <a:hlinkClick r:id="rId3"/>
                        </a:rPr>
                        <a:t>More details...</a:t>
                      </a:r>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Any course of study</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7/1/2010 </a:t>
                      </a:r>
                    </a:p>
                    <a:p>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2</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FRC</a:t>
                      </a:r>
                    </a:p>
                    <a:p>
                      <a:r>
                        <a:rPr lang="en-US" sz="1800" b="1" kern="1200" dirty="0" smtClean="0">
                          <a:solidFill>
                            <a:schemeClr val="dk1"/>
                          </a:solidFill>
                          <a:latin typeface="+mn-lt"/>
                          <a:ea typeface="+mn-ea"/>
                          <a:cs typeface="+mn-cs"/>
                        </a:rPr>
                        <a:t>FTC</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Sr.</a:t>
                      </a:r>
                      <a:r>
                        <a:rPr lang="en-US" dirty="0" smtClean="0"/>
                        <a:t> </a:t>
                      </a:r>
                      <a:endParaRPr lang="en-US" dirty="0"/>
                    </a:p>
                  </a:txBody>
                  <a:tcPr/>
                </a:tc>
              </a:tr>
              <a:tr h="2021839">
                <a:tc>
                  <a:txBody>
                    <a:bodyPr/>
                    <a:lstStyle/>
                    <a:p>
                      <a:r>
                        <a:rPr kumimoji="0" lang="en-US" sz="1800" b="1" kern="1200" dirty="0" smtClean="0">
                          <a:solidFill>
                            <a:schemeClr val="dk1"/>
                          </a:solidFill>
                          <a:latin typeface="+mn-lt"/>
                          <a:ea typeface="+mn-ea"/>
                          <a:cs typeface="+mn-cs"/>
                          <a:hlinkClick r:id="rId4"/>
                        </a:rPr>
                        <a:t>Semester at Sea / Institute for Shipboard Education Any School USA</a:t>
                      </a:r>
                      <a:endParaRPr lang="en-US" dirty="0"/>
                    </a:p>
                  </a:txBody>
                  <a:tcPr/>
                </a:tc>
                <a:tc>
                  <a:txBody>
                    <a:bodyPr/>
                    <a:lstStyle/>
                    <a:p>
                      <a:pPr algn="ctr"/>
                      <a:r>
                        <a:rPr kumimoji="0" lang="en-US" sz="1800" b="1" kern="1200" dirty="0" smtClean="0">
                          <a:solidFill>
                            <a:schemeClr val="dk1"/>
                          </a:solidFill>
                          <a:latin typeface="+mn-lt"/>
                          <a:ea typeface="+mn-ea"/>
                          <a:cs typeface="+mn-cs"/>
                        </a:rPr>
                        <a:t>Full cost of one Semester at Sea (valued at $29,395) or one Summer voyage (valued at $16,250) </a:t>
                      </a:r>
                    </a:p>
                    <a:p>
                      <a:pPr algn="ctr"/>
                      <a:r>
                        <a:rPr kumimoji="0" lang="en-US" sz="1800" b="1" kern="1200" dirty="0" smtClean="0">
                          <a:solidFill>
                            <a:schemeClr val="dk1"/>
                          </a:solidFill>
                          <a:latin typeface="+mn-lt"/>
                          <a:ea typeface="+mn-ea"/>
                          <a:cs typeface="+mn-cs"/>
                          <a:hlinkClick r:id="rId5"/>
                        </a:rPr>
                        <a:t>   Any course of study</a:t>
                      </a:r>
                      <a:endParaRPr lang="en-US" dirty="0"/>
                    </a:p>
                  </a:txBody>
                  <a:tcPr/>
                </a:tc>
                <a:tc>
                  <a:txBody>
                    <a:bodyPr/>
                    <a:lstStyle/>
                    <a:p>
                      <a:r>
                        <a:rPr kumimoji="0" lang="en-US" sz="1800" b="1" kern="1200" dirty="0" smtClean="0">
                          <a:solidFill>
                            <a:schemeClr val="dk1"/>
                          </a:solidFill>
                          <a:latin typeface="+mn-lt"/>
                          <a:ea typeface="+mn-ea"/>
                          <a:cs typeface="+mn-cs"/>
                          <a:hlinkClick r:id="rId5"/>
                        </a:rPr>
                        <a:t>5/4/12 2 Scholarships </a:t>
                      </a:r>
                    </a:p>
                    <a:p>
                      <a:r>
                        <a:rPr kumimoji="0" lang="en-US" sz="1800" b="1" kern="1200" dirty="0" smtClean="0">
                          <a:solidFill>
                            <a:schemeClr val="dk1"/>
                          </a:solidFill>
                          <a:latin typeface="+mn-lt"/>
                          <a:ea typeface="+mn-ea"/>
                          <a:cs typeface="+mn-cs"/>
                          <a:hlinkClick r:id="rId5"/>
                        </a:rPr>
                        <a:t> (1 of each)</a:t>
                      </a:r>
                      <a:endParaRPr lang="en-US" dirty="0"/>
                    </a:p>
                  </a:txBody>
                  <a:tcPr/>
                </a:tc>
                <a:tc>
                  <a:txBody>
                    <a:bodyPr/>
                    <a:lstStyle/>
                    <a:p>
                      <a:endParaRPr lang="en-US"/>
                    </a:p>
                  </a:txBody>
                  <a:tcPr/>
                </a:tc>
                <a:tc>
                  <a:txBody>
                    <a:bodyPr/>
                    <a:lstStyle/>
                    <a:p>
                      <a:endParaRPr lang="en-US" dirty="0"/>
                    </a:p>
                  </a:txBody>
                  <a:tcPr/>
                </a:tc>
              </a:tr>
              <a:tr h="2400300">
                <a:tc>
                  <a:txBody>
                    <a:bodyPr/>
                    <a:lstStyle/>
                    <a:p>
                      <a:r>
                        <a:rPr kumimoji="0" lang="en-US" sz="1800" b="1" kern="1200" dirty="0" smtClean="0">
                          <a:solidFill>
                            <a:schemeClr val="dk1"/>
                          </a:solidFill>
                          <a:latin typeface="+mn-lt"/>
                          <a:ea typeface="+mn-ea"/>
                          <a:cs typeface="+mn-cs"/>
                        </a:rPr>
                        <a:t>Westwood College </a:t>
                      </a:r>
                      <a:r>
                        <a:rPr kumimoji="0" lang="en-US" sz="1800" b="1" i="1" kern="1200" dirty="0" smtClean="0">
                          <a:solidFill>
                            <a:schemeClr val="dk1"/>
                          </a:solidFill>
                          <a:latin typeface="+mn-lt"/>
                          <a:ea typeface="+mn-ea"/>
                          <a:cs typeface="+mn-cs"/>
                        </a:rPr>
                        <a:t>(Not Yet Confirmed) CA CO GA IL TX VA USA</a:t>
                      </a:r>
                      <a:endParaRPr lang="en-US" dirty="0"/>
                    </a:p>
                  </a:txBody>
                  <a:tcPr/>
                </a:tc>
                <a:tc>
                  <a:txBody>
                    <a:bodyPr/>
                    <a:lstStyle/>
                    <a:p>
                      <a:pPr algn="ctr"/>
                      <a:r>
                        <a:rPr kumimoji="0" lang="en-US" sz="1800" b="1" i="1" kern="1200" dirty="0" smtClean="0">
                          <a:solidFill>
                            <a:schemeClr val="dk1"/>
                          </a:solidFill>
                          <a:latin typeface="+mn-lt"/>
                          <a:ea typeface="+mn-ea"/>
                          <a:cs typeface="+mn-cs"/>
                        </a:rPr>
                        <a:t>$2,500 non-renewable    Any Ground Campus Associate or Bachelors Degree </a:t>
                      </a:r>
                      <a:endParaRPr lang="en-US" dirty="0"/>
                    </a:p>
                  </a:txBody>
                  <a:tcPr/>
                </a:tc>
                <a:tc>
                  <a:txBody>
                    <a:bodyPr/>
                    <a:lstStyle/>
                    <a:p>
                      <a:r>
                        <a:rPr lang="en-US" dirty="0" smtClean="0"/>
                        <a:t>5/1/11</a:t>
                      </a:r>
                    </a:p>
                    <a:p>
                      <a:endParaRPr lang="en-US" dirty="0" smtClean="0"/>
                    </a:p>
                    <a:p>
                      <a:r>
                        <a:rPr lang="en-US" dirty="0" smtClean="0"/>
                        <a:t>2</a:t>
                      </a:r>
                      <a:endParaRPr lang="en-US" dirty="0"/>
                    </a:p>
                  </a:txBody>
                  <a:tcPr/>
                </a:tc>
                <a:tc>
                  <a:txBody>
                    <a:bodyPr/>
                    <a:lstStyle/>
                    <a:p>
                      <a:endParaRPr lang="en-US"/>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State</a:t>
            </a:r>
            <a:endParaRPr lang="en-US" dirty="0"/>
          </a:p>
        </p:txBody>
      </p:sp>
      <p:sp>
        <p:nvSpPr>
          <p:cNvPr id="3" name="Rectangle 2"/>
          <p:cNvSpPr/>
          <p:nvPr/>
        </p:nvSpPr>
        <p:spPr>
          <a:xfrm>
            <a:off x="228600" y="2413338"/>
            <a:ext cx="8458200" cy="1200329"/>
          </a:xfrm>
          <a:prstGeom prst="rect">
            <a:avLst/>
          </a:prstGeom>
        </p:spPr>
        <p:txBody>
          <a:bodyPr wrap="square">
            <a:spAutoFit/>
          </a:bodyPr>
          <a:lstStyle/>
          <a:p>
            <a:r>
              <a:rPr lang="en-US" b="1" dirty="0" smtClean="0">
                <a:hlinkClick r:id="rId2"/>
              </a:rPr>
              <a:t>Fluid Power Educational </a:t>
            </a:r>
            <a:r>
              <a:rPr lang="en-US" b="1" dirty="0" smtClean="0">
                <a:hlinkClick r:id="rId2"/>
              </a:rPr>
              <a:t>Foundation</a:t>
            </a:r>
          </a:p>
          <a:p>
            <a:r>
              <a:rPr lang="en-US" b="1" dirty="0" smtClean="0">
                <a:hlinkClick r:id="rId2"/>
              </a:rPr>
              <a:t> </a:t>
            </a:r>
            <a:r>
              <a:rPr lang="en-US" b="1" dirty="0" smtClean="0">
                <a:hlinkClick r:id="rId2"/>
              </a:rPr>
              <a:t>Any School $500 non-renewable</a:t>
            </a:r>
            <a:r>
              <a:rPr lang="en-US" b="1" dirty="0" smtClean="0">
                <a:hlinkClick r:id="rId2"/>
              </a:rPr>
              <a:t> </a:t>
            </a:r>
            <a:r>
              <a:rPr lang="en-US" b="1" dirty="0" smtClean="0"/>
              <a:t>     </a:t>
            </a:r>
            <a:r>
              <a:rPr lang="en-US" b="1" dirty="0" smtClean="0">
                <a:hlinkClick r:id="rId3"/>
              </a:rPr>
              <a:t> </a:t>
            </a:r>
            <a:r>
              <a:rPr lang="en-US" b="1" dirty="0" smtClean="0">
                <a:hlinkClick r:id="rId3"/>
              </a:rPr>
              <a:t>Engineering or Engineering Technology at FPEF Key School.</a:t>
            </a:r>
            <a:r>
              <a:rPr lang="en-US" b="1" dirty="0" smtClean="0">
                <a:hlinkClick r:id="rId3"/>
              </a:rPr>
              <a:t> </a:t>
            </a:r>
          </a:p>
          <a:p>
            <a:r>
              <a:rPr lang="en-US" b="1" dirty="0" smtClean="0">
                <a:hlinkClick r:id="rId3"/>
              </a:rPr>
              <a:t>Must </a:t>
            </a:r>
            <a:r>
              <a:rPr lang="en-US" b="1" dirty="0" smtClean="0">
                <a:hlinkClick r:id="rId3"/>
              </a:rPr>
              <a:t>be on team using pneumatics in </a:t>
            </a:r>
            <a:r>
              <a:rPr lang="en-US" b="1" dirty="0" smtClean="0">
                <a:hlinkClick r:id="rId3"/>
              </a:rPr>
              <a:t>robot    5</a:t>
            </a:r>
            <a:r>
              <a:rPr lang="en-US" b="1" dirty="0" smtClean="0">
                <a:hlinkClick r:id="rId3"/>
              </a:rPr>
              <a:t>/31/2012</a:t>
            </a:r>
            <a:r>
              <a:rPr lang="en-US" b="1" dirty="0" smtClean="0">
                <a:hlinkClick r:id="rId3"/>
              </a:rPr>
              <a:t>      2 </a:t>
            </a:r>
            <a:r>
              <a:rPr lang="en-US" b="1" dirty="0" smtClean="0">
                <a:hlinkClick r:id="rId3"/>
              </a:rPr>
              <a:t>or more</a:t>
            </a:r>
            <a:endParaRPr lang="en-US" dirty="0"/>
          </a:p>
        </p:txBody>
      </p:sp>
      <p:sp>
        <p:nvSpPr>
          <p:cNvPr id="4" name="Rectangle 3"/>
          <p:cNvSpPr/>
          <p:nvPr/>
        </p:nvSpPr>
        <p:spPr>
          <a:xfrm>
            <a:off x="457200" y="3733800"/>
            <a:ext cx="7620000" cy="1200329"/>
          </a:xfrm>
          <a:prstGeom prst="rect">
            <a:avLst/>
          </a:prstGeom>
        </p:spPr>
        <p:txBody>
          <a:bodyPr wrap="square">
            <a:spAutoFit/>
          </a:bodyPr>
          <a:lstStyle/>
          <a:p>
            <a:r>
              <a:rPr lang="en-US" b="1" dirty="0" smtClean="0">
                <a:hlinkClick r:id="rId4"/>
              </a:rPr>
              <a:t>Gates </a:t>
            </a:r>
            <a:r>
              <a:rPr lang="en-US" b="1" dirty="0" smtClean="0">
                <a:hlinkClick r:id="rId4"/>
              </a:rPr>
              <a:t>Corporation     Any</a:t>
            </a:r>
            <a:r>
              <a:rPr lang="en-US" b="1" dirty="0" smtClean="0">
                <a:hlinkClick r:id="rId4"/>
              </a:rPr>
              <a:t> </a:t>
            </a:r>
            <a:r>
              <a:rPr lang="en-US" b="1" dirty="0" smtClean="0">
                <a:hlinkClick r:id="rId4"/>
              </a:rPr>
              <a:t>S</a:t>
            </a:r>
            <a:r>
              <a:rPr lang="en-US" b="1" dirty="0" smtClean="0">
                <a:hlinkClick r:id="rId4"/>
              </a:rPr>
              <a:t>chool USA     $2,000 non-renewable </a:t>
            </a:r>
            <a:r>
              <a:rPr lang="en-US" b="1" dirty="0" smtClean="0">
                <a:hlinkClick r:id="rId5"/>
              </a:rPr>
              <a:t>   Any course of study </a:t>
            </a:r>
            <a:r>
              <a:rPr lang="en-US" b="1" dirty="0" smtClean="0">
                <a:hlinkClick r:id="rId5"/>
              </a:rPr>
              <a:t>at </a:t>
            </a:r>
            <a:r>
              <a:rPr lang="en-US" b="1" dirty="0" smtClean="0">
                <a:hlinkClick r:id="rId5"/>
              </a:rPr>
              <a:t>college of your choice.</a:t>
            </a:r>
            <a:r>
              <a:rPr lang="en-US" b="1" dirty="0" smtClean="0">
                <a:hlinkClick r:id="rId5"/>
              </a:rPr>
              <a:t> </a:t>
            </a:r>
          </a:p>
          <a:p>
            <a:r>
              <a:rPr lang="en-US" b="1" dirty="0" smtClean="0">
                <a:hlinkClick r:id="rId5"/>
              </a:rPr>
              <a:t>Must </a:t>
            </a:r>
            <a:r>
              <a:rPr lang="en-US" b="1" dirty="0" smtClean="0">
                <a:hlinkClick r:id="rId5"/>
              </a:rPr>
              <a:t>be on team using belt in </a:t>
            </a:r>
            <a:r>
              <a:rPr lang="en-US" b="1" dirty="0" smtClean="0">
                <a:hlinkClick r:id="rId5"/>
              </a:rPr>
              <a:t>robot          Due 5</a:t>
            </a:r>
            <a:r>
              <a:rPr lang="en-US" b="1" dirty="0" smtClean="0">
                <a:hlinkClick r:id="rId5"/>
              </a:rPr>
              <a:t>/15/2012</a:t>
            </a:r>
            <a:r>
              <a:rPr lang="en-US" b="1" dirty="0" smtClean="0">
                <a:hlinkClick r:id="rId5"/>
              </a:rPr>
              <a:t>   # of Scholarships 3</a:t>
            </a:r>
            <a:endParaRPr lang="en-US" dirty="0"/>
          </a:p>
        </p:txBody>
      </p:sp>
      <p:sp>
        <p:nvSpPr>
          <p:cNvPr id="5" name="Rectangle 4"/>
          <p:cNvSpPr/>
          <p:nvPr/>
        </p:nvSpPr>
        <p:spPr>
          <a:xfrm>
            <a:off x="457200" y="4934129"/>
            <a:ext cx="8153400" cy="1477328"/>
          </a:xfrm>
          <a:prstGeom prst="rect">
            <a:avLst/>
          </a:prstGeom>
        </p:spPr>
        <p:txBody>
          <a:bodyPr wrap="square">
            <a:spAutoFit/>
          </a:bodyPr>
          <a:lstStyle/>
          <a:p>
            <a:r>
              <a:rPr lang="en-US" b="1" dirty="0" smtClean="0">
                <a:hlinkClick r:id="rId6"/>
              </a:rPr>
              <a:t>International Fluid Power Society </a:t>
            </a:r>
            <a:r>
              <a:rPr lang="en-US" b="1" i="1" dirty="0" smtClean="0">
                <a:hlinkClick r:id="rId6"/>
              </a:rPr>
              <a:t>(Not Yet Confirmed)</a:t>
            </a:r>
            <a:r>
              <a:rPr lang="en-US" b="1" i="1" dirty="0" smtClean="0">
                <a:hlinkClick r:id="rId6"/>
              </a:rPr>
              <a:t> </a:t>
            </a:r>
          </a:p>
          <a:p>
            <a:r>
              <a:rPr lang="en-US" b="1" i="1" dirty="0" smtClean="0">
                <a:hlinkClick r:id="rId6"/>
              </a:rPr>
              <a:t>Any</a:t>
            </a:r>
            <a:r>
              <a:rPr lang="en-US" b="1" i="1" dirty="0" smtClean="0">
                <a:hlinkClick r:id="rId6"/>
              </a:rPr>
              <a:t> School </a:t>
            </a:r>
            <a:r>
              <a:rPr lang="en-US" b="1" i="1" dirty="0" smtClean="0">
                <a:hlinkClick r:id="rId6"/>
              </a:rPr>
              <a:t>USA    $</a:t>
            </a:r>
            <a:r>
              <a:rPr lang="en-US" b="1" i="1" dirty="0" smtClean="0">
                <a:hlinkClick r:id="rId6"/>
              </a:rPr>
              <a:t>2,500 non-renewable</a:t>
            </a:r>
            <a:r>
              <a:rPr lang="en-US" b="1" i="1" dirty="0" smtClean="0">
                <a:hlinkClick r:id="rId6"/>
              </a:rPr>
              <a:t> </a:t>
            </a:r>
            <a:r>
              <a:rPr lang="en-US" b="1" i="1" dirty="0" smtClean="0"/>
              <a:t> </a:t>
            </a:r>
            <a:r>
              <a:rPr lang="en-US" b="1" i="1" dirty="0" smtClean="0"/>
              <a:t>  </a:t>
            </a:r>
            <a:r>
              <a:rPr lang="en-US" b="1" i="1" dirty="0" smtClean="0"/>
              <a:t> </a:t>
            </a:r>
            <a:endParaRPr lang="en-US" b="1" i="1" dirty="0" smtClean="0"/>
          </a:p>
          <a:p>
            <a:r>
              <a:rPr lang="en-US" b="1" i="1" dirty="0" smtClean="0">
                <a:hlinkClick r:id="rId7"/>
              </a:rPr>
              <a:t>ABET </a:t>
            </a:r>
            <a:r>
              <a:rPr lang="en-US" b="1" i="1" dirty="0" smtClean="0">
                <a:hlinkClick r:id="rId7"/>
              </a:rPr>
              <a:t>4-year post-secondary Engineering or Engineering Technology School; must use pneumatics in team </a:t>
            </a:r>
            <a:r>
              <a:rPr lang="en-US" b="1" i="1" dirty="0" smtClean="0">
                <a:hlinkClick r:id="rId7"/>
              </a:rPr>
              <a:t>robot Due  5</a:t>
            </a:r>
            <a:r>
              <a:rPr lang="en-US" b="1" i="1" dirty="0" smtClean="0">
                <a:hlinkClick r:id="rId7"/>
              </a:rPr>
              <a:t>/31/</a:t>
            </a:r>
            <a:r>
              <a:rPr lang="en-US" b="1" i="1" dirty="0" smtClean="0">
                <a:hlinkClick r:id="rId7"/>
              </a:rPr>
              <a:t>2011    # Available 2</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More CA Scholarships</a:t>
            </a:r>
            <a:endParaRPr lang="en-US" dirty="0"/>
          </a:p>
        </p:txBody>
      </p:sp>
      <p:graphicFrame>
        <p:nvGraphicFramePr>
          <p:cNvPr id="3" name="Table 2"/>
          <p:cNvGraphicFramePr>
            <a:graphicFrameLocks noGrp="1"/>
          </p:cNvGraphicFramePr>
          <p:nvPr/>
        </p:nvGraphicFramePr>
        <p:xfrm>
          <a:off x="457200" y="1397000"/>
          <a:ext cx="8305800" cy="5130800"/>
        </p:xfrm>
        <a:graphic>
          <a:graphicData uri="http://schemas.openxmlformats.org/drawingml/2006/table">
            <a:tbl>
              <a:tblPr firstRow="1" bandRow="1">
                <a:tableStyleId>{8A107856-5554-42FB-B03E-39F5DBC370BA}</a:tableStyleId>
              </a:tblPr>
              <a:tblGrid>
                <a:gridCol w="1569720"/>
                <a:gridCol w="4373880"/>
                <a:gridCol w="1219200"/>
                <a:gridCol w="609600"/>
                <a:gridCol w="533400"/>
              </a:tblGrid>
              <a:tr h="1289050">
                <a:tc>
                  <a:txBody>
                    <a:bodyPr/>
                    <a:lstStyle/>
                    <a:p>
                      <a:r>
                        <a:rPr lang="en-US" sz="1800" b="1" u="none" strike="noStrike" kern="1200" dirty="0" smtClean="0">
                          <a:solidFill>
                            <a:schemeClr val="dk1"/>
                          </a:solidFill>
                          <a:latin typeface="+mn-lt"/>
                          <a:ea typeface="+mn-ea"/>
                          <a:cs typeface="+mn-cs"/>
                          <a:hlinkClick r:id="rId2"/>
                        </a:rPr>
                        <a:t>International Fluid Power Society</a:t>
                      </a:r>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Any</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$2,500 non-renewable </a:t>
                      </a:r>
                      <a:r>
                        <a:rPr lang="en-US" sz="1800" b="1" u="none" strike="noStrike" kern="1200" dirty="0" smtClean="0">
                          <a:solidFill>
                            <a:schemeClr val="dk1"/>
                          </a:solidFill>
                          <a:latin typeface="+mn-lt"/>
                          <a:ea typeface="+mn-ea"/>
                          <a:cs typeface="+mn-cs"/>
                          <a:hlinkClick r:id="rId3"/>
                        </a:rPr>
                        <a:t>More details...</a:t>
                      </a:r>
                      <a:r>
                        <a:rPr lang="en-US" sz="1800" b="1" kern="1200" dirty="0" smtClean="0">
                          <a:solidFill>
                            <a:schemeClr val="dk1"/>
                          </a:solidFill>
                          <a:latin typeface="+mn-lt"/>
                          <a:ea typeface="+mn-ea"/>
                          <a:cs typeface="+mn-cs"/>
                        </a:rPr>
                        <a:t>    </a:t>
                      </a:r>
                      <a:r>
                        <a:rPr lang="en-US" sz="1800" b="1" u="none" strike="noStrike" kern="1200" dirty="0" smtClean="0">
                          <a:solidFill>
                            <a:schemeClr val="dk1"/>
                          </a:solidFill>
                          <a:latin typeface="+mn-lt"/>
                          <a:ea typeface="+mn-ea"/>
                          <a:cs typeface="+mn-cs"/>
                          <a:hlinkClick r:id="rId4"/>
                        </a:rPr>
                        <a:t>View Application...</a:t>
                      </a:r>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ABET 4-year post-secondary Engineering or Engineering Technology School; must use pneumatics on team robot</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5/31</a:t>
                      </a:r>
                      <a:r>
                        <a:rPr lang="en-US" sz="1800" b="1" kern="1200" dirty="0" smtClean="0">
                          <a:solidFill>
                            <a:schemeClr val="dk1"/>
                          </a:solidFill>
                          <a:latin typeface="+mn-lt"/>
                          <a:ea typeface="+mn-ea"/>
                          <a:cs typeface="+mn-cs"/>
                        </a:rPr>
                        <a:t>/11 </a:t>
                      </a:r>
                      <a:endParaRPr lang="en-US" sz="1800" b="1" kern="1200" dirty="0" smtClean="0">
                        <a:solidFill>
                          <a:schemeClr val="dk1"/>
                        </a:solidFill>
                        <a:latin typeface="+mn-lt"/>
                        <a:ea typeface="+mn-ea"/>
                        <a:cs typeface="+mn-cs"/>
                      </a:endParaRPr>
                    </a:p>
                    <a:p>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2</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FRC</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Sr.</a:t>
                      </a:r>
                      <a:r>
                        <a:rPr lang="en-US" sz="1800" b="1" kern="1200" baseline="0" dirty="0" smtClean="0">
                          <a:solidFill>
                            <a:schemeClr val="dk1"/>
                          </a:solidFill>
                          <a:latin typeface="+mn-lt"/>
                          <a:ea typeface="+mn-ea"/>
                          <a:cs typeface="+mn-cs"/>
                        </a:rPr>
                        <a:t> </a:t>
                      </a:r>
                      <a:endParaRPr lang="en-US" dirty="0"/>
                    </a:p>
                  </a:txBody>
                  <a:tcPr/>
                </a:tc>
              </a:tr>
              <a:tr h="1289050">
                <a:tc>
                  <a:txBody>
                    <a:bodyPr/>
                    <a:lstStyle/>
                    <a:p>
                      <a:r>
                        <a:rPr lang="en-US" sz="1800" b="1" u="none" strike="noStrike" kern="1200" dirty="0" smtClean="0">
                          <a:solidFill>
                            <a:schemeClr val="dk1"/>
                          </a:solidFill>
                          <a:latin typeface="+mn-lt"/>
                          <a:ea typeface="+mn-ea"/>
                          <a:cs typeface="+mn-cs"/>
                          <a:hlinkClick r:id="rId5"/>
                        </a:rPr>
                        <a:t>ITT Technical Institute</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AZ CA GA ID IN LA MD MA MI MO NV NY NC OH OK PA SC TX VA WA WV WI</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$9,000/year up to $18,000 toward associates degree </a:t>
                      </a:r>
                      <a:r>
                        <a:rPr lang="en-US" sz="1800" u="none" strike="noStrike" kern="1200" dirty="0" smtClean="0">
                          <a:solidFill>
                            <a:schemeClr val="dk1"/>
                          </a:solidFill>
                          <a:latin typeface="+mn-lt"/>
                          <a:ea typeface="+mn-ea"/>
                          <a:cs typeface="+mn-cs"/>
                          <a:hlinkClick r:id="rId6"/>
                        </a:rPr>
                        <a:t>More details...</a:t>
                      </a:r>
                      <a:r>
                        <a:rPr lang="en-US" sz="1800" kern="1200" dirty="0" smtClean="0">
                          <a:solidFill>
                            <a:schemeClr val="dk1"/>
                          </a:solidFill>
                          <a:latin typeface="+mn-lt"/>
                          <a:ea typeface="+mn-ea"/>
                          <a:cs typeface="+mn-cs"/>
                        </a:rPr>
                        <a:t>    </a:t>
                      </a:r>
                      <a:r>
                        <a:rPr lang="en-US" sz="1800" u="none" strike="noStrike" kern="1200" dirty="0" smtClean="0">
                          <a:solidFill>
                            <a:schemeClr val="dk1"/>
                          </a:solidFill>
                          <a:latin typeface="+mn-lt"/>
                          <a:ea typeface="+mn-ea"/>
                          <a:cs typeface="+mn-cs"/>
                          <a:hlinkClick r:id="rId7"/>
                        </a:rPr>
                        <a:t>View Application...</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Any associates degree program at a participating campus</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 </a:t>
                      </a:r>
                      <a:r>
                        <a:rPr kumimoji="0" lang="en-US" sz="1800" b="1" kern="1200" dirty="0" smtClean="0">
                          <a:solidFill>
                            <a:schemeClr val="dk1"/>
                          </a:solidFill>
                          <a:latin typeface="+mn-lt"/>
                          <a:ea typeface="+mn-ea"/>
                          <a:cs typeface="+mn-cs"/>
                        </a:rPr>
                        <a:t>4/13/12</a:t>
                      </a:r>
                      <a:endParaRPr lang="en-US" sz="1800" kern="1200" dirty="0" smtClean="0">
                        <a:solidFill>
                          <a:schemeClr val="dk1"/>
                        </a:solidFill>
                        <a:latin typeface="+mn-lt"/>
                        <a:ea typeface="+mn-ea"/>
                        <a:cs typeface="+mn-cs"/>
                      </a:endParaRPr>
                    </a:p>
                    <a:p>
                      <a:r>
                        <a:rPr lang="en-US" sz="1800" kern="1200" dirty="0" smtClean="0">
                          <a:solidFill>
                            <a:schemeClr val="dk1"/>
                          </a:solidFill>
                          <a:latin typeface="+mn-lt"/>
                          <a:ea typeface="+mn-ea"/>
                          <a:cs typeface="+mn-cs"/>
                        </a:rPr>
                        <a:t>1 per campus</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FRC</a:t>
                      </a:r>
                    </a:p>
                    <a:p>
                      <a:r>
                        <a:rPr lang="en-US" sz="1800" kern="1200" dirty="0" smtClean="0">
                          <a:solidFill>
                            <a:schemeClr val="dk1"/>
                          </a:solidFill>
                          <a:latin typeface="+mn-lt"/>
                          <a:ea typeface="+mn-ea"/>
                          <a:cs typeface="+mn-cs"/>
                        </a:rPr>
                        <a:t>FTC</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Jr. Sr.</a:t>
                      </a:r>
                      <a:r>
                        <a:rPr lang="en-US" dirty="0" smtClean="0"/>
                        <a:t> </a:t>
                      </a:r>
                      <a:endParaRPr lang="en-US" dirty="0"/>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Additional Information</a:t>
            </a:r>
            <a:endParaRPr lang="en-US" dirty="0"/>
          </a:p>
        </p:txBody>
      </p:sp>
      <p:sp>
        <p:nvSpPr>
          <p:cNvPr id="6" name="Text Placeholder 5"/>
          <p:cNvSpPr>
            <a:spLocks noGrp="1"/>
          </p:cNvSpPr>
          <p:nvPr>
            <p:ph type="body" idx="1"/>
          </p:nvPr>
        </p:nvSpPr>
        <p:spPr>
          <a:xfrm>
            <a:off x="722313" y="3367088"/>
            <a:ext cx="7772400" cy="2424112"/>
          </a:xfrm>
        </p:spPr>
        <p:txBody>
          <a:bodyPr/>
          <a:lstStyle/>
          <a:p>
            <a:r>
              <a:rPr lang="en-US" dirty="0" smtClean="0"/>
              <a:t>Visit the FIRST Website at </a:t>
            </a:r>
            <a:r>
              <a:rPr lang="en-US" dirty="0" smtClean="0">
                <a:hlinkClick r:id="rId2"/>
              </a:rPr>
              <a:t>www.usfirst.org</a:t>
            </a:r>
            <a:endParaRPr lang="en-US" dirty="0" smtClean="0"/>
          </a:p>
          <a:p>
            <a:r>
              <a:rPr lang="en-US" dirty="0" smtClean="0"/>
              <a:t>You are also welcome to ask me any questions;</a:t>
            </a:r>
          </a:p>
          <a:p>
            <a:r>
              <a:rPr lang="en-US" dirty="0" smtClean="0"/>
              <a:t>Nancy McIntyre</a:t>
            </a:r>
          </a:p>
          <a:p>
            <a:r>
              <a:rPr lang="en-US" dirty="0" smtClean="0">
                <a:hlinkClick r:id="rId3"/>
              </a:rPr>
              <a:t>nmcintyre@chaminade.org</a:t>
            </a:r>
            <a:endParaRPr lang="en-US" dirty="0" smtClean="0"/>
          </a:p>
          <a:p>
            <a:endParaRPr lang="en-US" dirty="0" smtClean="0"/>
          </a:p>
          <a:p>
            <a:endParaRPr lang="en-US" dirty="0" smtClean="0"/>
          </a:p>
          <a:p>
            <a:endParaRPr lang="en-US" dirty="0"/>
          </a:p>
        </p:txBody>
      </p:sp>
      <p:pic>
        <p:nvPicPr>
          <p:cNvPr id="3" name="Picture 2" descr="FIRSTScholarshipSeal_noDate-large.gif"/>
          <p:cNvPicPr>
            <a:picLocks noChangeAspect="1"/>
          </p:cNvPicPr>
          <p:nvPr/>
        </p:nvPicPr>
        <p:blipFill>
          <a:blip r:embed="rId4"/>
          <a:stretch>
            <a:fillRect/>
          </a:stretch>
        </p:blipFill>
        <p:spPr>
          <a:xfrm>
            <a:off x="6858001" y="762000"/>
            <a:ext cx="1828799" cy="1259632"/>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9762"/>
          </a:xfrm>
        </p:spPr>
        <p:txBody>
          <a:bodyPr>
            <a:normAutofit fontScale="90000"/>
          </a:bodyPr>
          <a:lstStyle/>
          <a:p>
            <a:r>
              <a:rPr lang="en-US" dirty="0" smtClean="0"/>
              <a:t>20 California Scholarships</a:t>
            </a:r>
            <a:endParaRPr lang="en-US" dirty="0"/>
          </a:p>
        </p:txBody>
      </p:sp>
      <p:sp>
        <p:nvSpPr>
          <p:cNvPr id="5" name="Content Placeholder 4"/>
          <p:cNvSpPr>
            <a:spLocks noGrp="1"/>
          </p:cNvSpPr>
          <p:nvPr>
            <p:ph sz="half" idx="4294967295"/>
          </p:nvPr>
        </p:nvSpPr>
        <p:spPr>
          <a:xfrm>
            <a:off x="5105400" y="1600200"/>
            <a:ext cx="4038600" cy="4525963"/>
          </a:xfrm>
        </p:spPr>
        <p:txBody>
          <a:bodyPr>
            <a:normAutofit/>
          </a:bodyPr>
          <a:lstStyle/>
          <a:p>
            <a:r>
              <a:rPr lang="en-US" dirty="0" smtClean="0"/>
              <a:t> </a:t>
            </a:r>
          </a:p>
          <a:p>
            <a:endParaRPr lang="en-US" dirty="0"/>
          </a:p>
        </p:txBody>
      </p:sp>
      <p:graphicFrame>
        <p:nvGraphicFramePr>
          <p:cNvPr id="6" name="Table 5"/>
          <p:cNvGraphicFramePr>
            <a:graphicFrameLocks noGrp="1"/>
          </p:cNvGraphicFramePr>
          <p:nvPr/>
        </p:nvGraphicFramePr>
        <p:xfrm>
          <a:off x="457200" y="914400"/>
          <a:ext cx="8229600" cy="5820671"/>
        </p:xfrm>
        <a:graphic>
          <a:graphicData uri="http://schemas.openxmlformats.org/drawingml/2006/table">
            <a:tbl>
              <a:tblPr firstRow="1" bandRow="1">
                <a:tableStyleId>{9DCAF9ED-07DC-4A11-8D7F-57B35C25682E}</a:tableStyleId>
              </a:tblPr>
              <a:tblGrid>
                <a:gridCol w="1645920"/>
                <a:gridCol w="2926080"/>
                <a:gridCol w="1295400"/>
                <a:gridCol w="1295400"/>
                <a:gridCol w="1066800"/>
              </a:tblGrid>
              <a:tr h="1238512">
                <a:tc>
                  <a:txBody>
                    <a:bodyPr/>
                    <a:lstStyle/>
                    <a:p>
                      <a:r>
                        <a:rPr lang="en-US" sz="1800" u="none" strike="noStrike" kern="1200" dirty="0" smtClean="0">
                          <a:hlinkClick r:id="rId2"/>
                        </a:rPr>
                        <a:t>Scholarship Provider</a:t>
                      </a:r>
                      <a:endParaRPr lang="en-US" sz="1800" kern="1200" dirty="0" smtClean="0"/>
                    </a:p>
                    <a:p>
                      <a:r>
                        <a:rPr lang="en-US" sz="1800" kern="1200" dirty="0" smtClean="0"/>
                        <a:t> </a:t>
                      </a:r>
                    </a:p>
                    <a:p>
                      <a:r>
                        <a:rPr lang="en-US" sz="1800" u="none" strike="noStrike" kern="1200" dirty="0" smtClean="0">
                          <a:hlinkClick r:id="rId3"/>
                        </a:rPr>
                        <a:t>State, City</a:t>
                      </a:r>
                      <a:r>
                        <a:rPr lang="en-US" dirty="0" smtClean="0"/>
                        <a:t> </a:t>
                      </a:r>
                      <a:endParaRPr lang="en-US" dirty="0">
                        <a:solidFill>
                          <a:schemeClr val="bg1"/>
                        </a:solidFill>
                      </a:endParaRPr>
                    </a:p>
                  </a:txBody>
                  <a:tcPr/>
                </a:tc>
                <a:tc>
                  <a:txBody>
                    <a:bodyPr/>
                    <a:lstStyle/>
                    <a:p>
                      <a:r>
                        <a:rPr lang="en-US" sz="1800" b="1" kern="1200" dirty="0" smtClean="0">
                          <a:solidFill>
                            <a:schemeClr val="lt1"/>
                          </a:solidFill>
                          <a:latin typeface="+mn-lt"/>
                          <a:ea typeface="+mn-ea"/>
                          <a:cs typeface="+mn-cs"/>
                        </a:rPr>
                        <a:t>Brief Description</a:t>
                      </a:r>
                    </a:p>
                    <a:p>
                      <a:r>
                        <a:rPr lang="en-US" sz="1800" b="1" kern="1200" dirty="0" smtClean="0">
                          <a:solidFill>
                            <a:schemeClr val="lt1"/>
                          </a:solidFill>
                          <a:latin typeface="+mn-lt"/>
                          <a:ea typeface="+mn-ea"/>
                          <a:cs typeface="+mn-cs"/>
                        </a:rPr>
                        <a:t> </a:t>
                      </a:r>
                    </a:p>
                    <a:p>
                      <a:r>
                        <a:rPr lang="en-US" sz="1800" b="1" kern="1200" dirty="0" smtClean="0">
                          <a:solidFill>
                            <a:schemeClr val="lt1"/>
                          </a:solidFill>
                          <a:latin typeface="+mn-lt"/>
                          <a:ea typeface="+mn-ea"/>
                          <a:cs typeface="+mn-cs"/>
                        </a:rPr>
                        <a:t>Planned Major or Spec Qualification</a:t>
                      </a:r>
                      <a:r>
                        <a:rPr lang="en-US" dirty="0" smtClean="0"/>
                        <a:t> </a:t>
                      </a:r>
                      <a:endParaRPr lang="en-US" dirty="0"/>
                    </a:p>
                  </a:txBody>
                  <a:tcPr/>
                </a:tc>
                <a:tc>
                  <a:txBody>
                    <a:bodyPr/>
                    <a:lstStyle/>
                    <a:p>
                      <a:r>
                        <a:rPr lang="en-US" sz="1800" b="1" u="none" strike="noStrike" kern="1200" dirty="0" smtClean="0">
                          <a:solidFill>
                            <a:schemeClr val="lt1"/>
                          </a:solidFill>
                          <a:latin typeface="+mn-lt"/>
                          <a:ea typeface="+mn-ea"/>
                          <a:cs typeface="+mn-cs"/>
                          <a:hlinkClick r:id="rId4"/>
                        </a:rPr>
                        <a:t>Deadline</a:t>
                      </a:r>
                      <a:endParaRPr lang="en-US" sz="1800" b="1" kern="1200" dirty="0" smtClean="0">
                        <a:solidFill>
                          <a:schemeClr val="lt1"/>
                        </a:solidFill>
                        <a:latin typeface="+mn-lt"/>
                        <a:ea typeface="+mn-ea"/>
                        <a:cs typeface="+mn-cs"/>
                      </a:endParaRPr>
                    </a:p>
                    <a:p>
                      <a:r>
                        <a:rPr lang="en-US" sz="1800" b="1" kern="1200" dirty="0" smtClean="0">
                          <a:solidFill>
                            <a:schemeClr val="lt1"/>
                          </a:solidFill>
                          <a:latin typeface="+mn-lt"/>
                          <a:ea typeface="+mn-ea"/>
                          <a:cs typeface="+mn-cs"/>
                        </a:rPr>
                        <a:t> </a:t>
                      </a:r>
                    </a:p>
                    <a:p>
                      <a:r>
                        <a:rPr lang="en-US" sz="1800" b="1" kern="1200" dirty="0" smtClean="0">
                          <a:solidFill>
                            <a:schemeClr val="lt1"/>
                          </a:solidFill>
                          <a:latin typeface="+mn-lt"/>
                          <a:ea typeface="+mn-ea"/>
                          <a:cs typeface="+mn-cs"/>
                        </a:rPr>
                        <a:t>Qty Avail</a:t>
                      </a:r>
                      <a:r>
                        <a:rPr lang="en-US" dirty="0" smtClean="0"/>
                        <a:t> </a:t>
                      </a:r>
                      <a:endParaRPr lang="en-US" dirty="0"/>
                    </a:p>
                  </a:txBody>
                  <a:tcPr/>
                </a:tc>
                <a:tc>
                  <a:txBody>
                    <a:bodyPr/>
                    <a:lstStyle/>
                    <a:p>
                      <a:r>
                        <a:rPr lang="en-US" sz="1800" b="1" kern="1200" dirty="0" err="1" smtClean="0">
                          <a:solidFill>
                            <a:schemeClr val="lt1"/>
                          </a:solidFill>
                          <a:latin typeface="+mn-lt"/>
                          <a:ea typeface="+mn-ea"/>
                          <a:cs typeface="+mn-cs"/>
                        </a:rPr>
                        <a:t>Program(s</a:t>
                      </a:r>
                      <a:r>
                        <a:rPr lang="en-US" sz="1800" b="1" kern="1200" dirty="0" smtClean="0">
                          <a:solidFill>
                            <a:schemeClr val="lt1"/>
                          </a:solidFill>
                          <a:latin typeface="+mn-lt"/>
                          <a:ea typeface="+mn-ea"/>
                          <a:cs typeface="+mn-cs"/>
                        </a:rPr>
                        <a:t>)</a:t>
                      </a:r>
                      <a:r>
                        <a:rPr lang="en-US" dirty="0" smtClean="0"/>
                        <a:t> </a:t>
                      </a:r>
                      <a:endParaRPr lang="en-US" dirty="0"/>
                    </a:p>
                  </a:txBody>
                  <a:tcPr/>
                </a:tc>
                <a:tc>
                  <a:txBody>
                    <a:bodyPr/>
                    <a:lstStyle/>
                    <a:p>
                      <a:r>
                        <a:rPr lang="en-US" sz="1800" b="1" kern="1200" dirty="0" smtClean="0">
                          <a:solidFill>
                            <a:schemeClr val="lt1"/>
                          </a:solidFill>
                          <a:latin typeface="+mn-lt"/>
                          <a:ea typeface="+mn-ea"/>
                          <a:cs typeface="+mn-cs"/>
                        </a:rPr>
                        <a:t>Grades</a:t>
                      </a:r>
                      <a:r>
                        <a:rPr lang="en-US" dirty="0" smtClean="0"/>
                        <a:t> </a:t>
                      </a:r>
                      <a:endParaRPr lang="en-US" dirty="0"/>
                    </a:p>
                  </a:txBody>
                  <a:tcPr/>
                </a:tc>
              </a:tr>
              <a:tr h="2512207">
                <a:tc>
                  <a:txBody>
                    <a:bodyPr/>
                    <a:lstStyle/>
                    <a:p>
                      <a:r>
                        <a:rPr lang="en-US" sz="1800" b="1" u="none" strike="noStrike" kern="1200" dirty="0" smtClean="0">
                          <a:solidFill>
                            <a:schemeClr val="dk1"/>
                          </a:solidFill>
                          <a:latin typeface="+mn-lt"/>
                          <a:ea typeface="+mn-ea"/>
                          <a:cs typeface="+mn-cs"/>
                          <a:hlinkClick r:id="rId5"/>
                        </a:rPr>
                        <a:t>ASME - ASME Auxiliary</a:t>
                      </a:r>
                      <a:r>
                        <a:rPr lang="en-US" sz="1800" kern="1200" dirty="0" smtClean="0">
                          <a:solidFill>
                            <a:schemeClr val="dk1"/>
                          </a:solidFill>
                          <a:latin typeface="+mn-lt"/>
                          <a:ea typeface="+mn-ea"/>
                          <a:cs typeface="+mn-cs"/>
                        </a:rPr>
                        <a:t> </a:t>
                      </a:r>
                      <a:r>
                        <a:rPr lang="en-US" sz="1800" i="1" kern="1200" dirty="0" smtClean="0">
                          <a:solidFill>
                            <a:schemeClr val="dk1"/>
                          </a:solidFill>
                          <a:latin typeface="+mn-lt"/>
                          <a:ea typeface="+mn-ea"/>
                          <a:cs typeface="+mn-cs"/>
                        </a:rPr>
                        <a:t>(Not Yet Confirmed)</a:t>
                      </a:r>
                      <a:endParaRPr lang="en-US" sz="1800" kern="1200" dirty="0" smtClean="0">
                        <a:solidFill>
                          <a:schemeClr val="dk1"/>
                        </a:solidFill>
                        <a:latin typeface="+mn-lt"/>
                        <a:ea typeface="+mn-ea"/>
                        <a:cs typeface="+mn-cs"/>
                      </a:endParaRP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any</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$5,000 non-renewable for an ABET accredited Mechanical Engineering school/program </a:t>
                      </a:r>
                      <a:r>
                        <a:rPr lang="en-US" sz="1800" u="none" strike="noStrike" kern="1200" dirty="0" smtClean="0">
                          <a:solidFill>
                            <a:schemeClr val="dk1"/>
                          </a:solidFill>
                          <a:latin typeface="+mn-lt"/>
                          <a:ea typeface="+mn-ea"/>
                          <a:cs typeface="+mn-cs"/>
                          <a:hlinkClick r:id="rId6"/>
                        </a:rPr>
                        <a:t>More details...</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Must be nominated by an ASME member; for Mechanical Engineering or ME Technology degree</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3/15/2010</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5</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FRC</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Sr.</a:t>
                      </a:r>
                      <a:r>
                        <a:rPr lang="en-US" dirty="0" smtClean="0"/>
                        <a:t> </a:t>
                      </a:r>
                      <a:endParaRPr lang="en-US" dirty="0"/>
                    </a:p>
                  </a:txBody>
                  <a:tcPr/>
                </a:tc>
              </a:tr>
              <a:tr h="1710281">
                <a:tc>
                  <a:txBody>
                    <a:bodyPr/>
                    <a:lstStyle/>
                    <a:p>
                      <a:r>
                        <a:rPr lang="en-US" sz="1800" b="1" u="none" strike="noStrike" kern="1200" dirty="0" smtClean="0">
                          <a:solidFill>
                            <a:schemeClr val="dk1"/>
                          </a:solidFill>
                          <a:latin typeface="+mn-lt"/>
                          <a:ea typeface="+mn-ea"/>
                          <a:cs typeface="+mn-cs"/>
                          <a:hlinkClick r:id="rId7"/>
                        </a:rPr>
                        <a:t>BAE Systems</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Any</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$1,000 non-renewable </a:t>
                      </a:r>
                      <a:r>
                        <a:rPr lang="en-US" sz="1800" u="none" strike="noStrike" kern="1200" dirty="0" smtClean="0">
                          <a:solidFill>
                            <a:schemeClr val="dk1"/>
                          </a:solidFill>
                          <a:latin typeface="+mn-lt"/>
                          <a:ea typeface="+mn-ea"/>
                          <a:cs typeface="+mn-cs"/>
                          <a:hlinkClick r:id="rId8"/>
                        </a:rPr>
                        <a:t>More details...</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Science, Technology, Engineering, or Math. Student must be on team sponsored by BAE Systems</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4/30/2011</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190</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FRC</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Sr.</a:t>
                      </a:r>
                      <a:r>
                        <a:rPr lang="en-US" dirty="0" smtClean="0"/>
                        <a:t> </a:t>
                      </a:r>
                      <a:endParaRPr lang="en-US"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Make this Poster Visible to Students</a:t>
            </a:r>
            <a:endParaRPr lang="en-US" dirty="0"/>
          </a:p>
        </p:txBody>
      </p:sp>
      <p:sp>
        <p:nvSpPr>
          <p:cNvPr id="5" name="Content Placeholder 4"/>
          <p:cNvSpPr>
            <a:spLocks noGrp="1"/>
          </p:cNvSpPr>
          <p:nvPr>
            <p:ph sz="half" idx="1"/>
          </p:nvPr>
        </p:nvSpPr>
        <p:spPr/>
        <p:txBody>
          <a:bodyPr/>
          <a:lstStyle/>
          <a:p>
            <a:endParaRPr lang="en-US"/>
          </a:p>
        </p:txBody>
      </p:sp>
      <p:sp>
        <p:nvSpPr>
          <p:cNvPr id="6" name="Content Placeholder 5"/>
          <p:cNvSpPr>
            <a:spLocks noGrp="1"/>
          </p:cNvSpPr>
          <p:nvPr>
            <p:ph sz="half" idx="2"/>
          </p:nvPr>
        </p:nvSpPr>
        <p:spPr/>
        <p:txBody>
          <a:bodyPr/>
          <a:lstStyle/>
          <a:p>
            <a:r>
              <a:rPr lang="en-US" dirty="0" smtClean="0"/>
              <a:t>Post in Math Room</a:t>
            </a:r>
          </a:p>
          <a:p>
            <a:r>
              <a:rPr lang="en-US" dirty="0" smtClean="0"/>
              <a:t>Post in Science Classrooms</a:t>
            </a:r>
          </a:p>
          <a:p>
            <a:r>
              <a:rPr lang="en-US" dirty="0" smtClean="0"/>
              <a:t>Post in Team Workspace</a:t>
            </a:r>
          </a:p>
          <a:p>
            <a:r>
              <a:rPr lang="en-US" dirty="0" smtClean="0"/>
              <a:t>Post in Guidance Office</a:t>
            </a:r>
          </a:p>
          <a:p>
            <a:r>
              <a:rPr lang="en-US" dirty="0" smtClean="0"/>
              <a:t>Post in Cafeteria</a:t>
            </a:r>
          </a:p>
          <a:p>
            <a:r>
              <a:rPr lang="en-US" dirty="0" smtClean="0"/>
              <a:t>Post in Activities Office</a:t>
            </a:r>
          </a:p>
          <a:p>
            <a:r>
              <a:rPr lang="en-US" dirty="0" smtClean="0"/>
              <a:t>Post in Computer Lab </a:t>
            </a:r>
            <a:endParaRPr lang="en-US" dirty="0"/>
          </a:p>
        </p:txBody>
      </p:sp>
      <p:pic>
        <p:nvPicPr>
          <p:cNvPr id="4" name="Picture 3"/>
          <p:cNvPicPr>
            <a:picLocks noChangeAspect="1"/>
          </p:cNvPicPr>
          <p:nvPr/>
        </p:nvPicPr>
        <p:blipFill>
          <a:blip r:embed="rId2"/>
          <a:stretch>
            <a:fillRect/>
          </a:stretch>
        </p:blipFill>
        <p:spPr>
          <a:xfrm>
            <a:off x="838200" y="2324100"/>
            <a:ext cx="3022600" cy="45339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dirty="0" smtClean="0"/>
              <a:t>More Scholarships</a:t>
            </a:r>
            <a:endParaRPr lang="en-US" dirty="0"/>
          </a:p>
        </p:txBody>
      </p:sp>
      <p:graphicFrame>
        <p:nvGraphicFramePr>
          <p:cNvPr id="3" name="Table 2"/>
          <p:cNvGraphicFramePr>
            <a:graphicFrameLocks noGrp="1"/>
          </p:cNvGraphicFramePr>
          <p:nvPr/>
        </p:nvGraphicFramePr>
        <p:xfrm>
          <a:off x="685800" y="1066800"/>
          <a:ext cx="8001000" cy="6598919"/>
        </p:xfrm>
        <a:graphic>
          <a:graphicData uri="http://schemas.openxmlformats.org/drawingml/2006/table">
            <a:tbl>
              <a:tblPr firstRow="1" bandRow="1">
                <a:tableStyleId>{8A107856-5554-42FB-B03E-39F5DBC370BA}</a:tableStyleId>
              </a:tblPr>
              <a:tblGrid>
                <a:gridCol w="1600200"/>
                <a:gridCol w="3733800"/>
                <a:gridCol w="1219200"/>
                <a:gridCol w="838200"/>
                <a:gridCol w="609600"/>
              </a:tblGrid>
              <a:tr h="1981200">
                <a:tc>
                  <a:txBody>
                    <a:bodyPr/>
                    <a:lstStyle/>
                    <a:p>
                      <a:r>
                        <a:rPr lang="en-US" sz="1800" b="1" u="none" strike="noStrike" kern="1200" dirty="0" smtClean="0">
                          <a:solidFill>
                            <a:schemeClr val="dk1"/>
                          </a:solidFill>
                          <a:latin typeface="+mn-lt"/>
                          <a:ea typeface="+mn-ea"/>
                          <a:cs typeface="+mn-cs"/>
                          <a:hlinkClick r:id="rId2"/>
                        </a:rPr>
                        <a:t>Cal Poly San Luis Obispo/BAE Systems</a:t>
                      </a:r>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CA, San Luis Obispo</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$1,250/year renewable up to $5,000 </a:t>
                      </a:r>
                      <a:r>
                        <a:rPr lang="en-US" sz="1800" b="1" u="none" strike="noStrike" kern="1200" dirty="0" smtClean="0">
                          <a:solidFill>
                            <a:schemeClr val="dk1"/>
                          </a:solidFill>
                          <a:latin typeface="+mn-lt"/>
                          <a:ea typeface="+mn-ea"/>
                          <a:cs typeface="+mn-cs"/>
                          <a:hlinkClick r:id="rId3"/>
                        </a:rPr>
                        <a:t>More details...</a:t>
                      </a:r>
                      <a:r>
                        <a:rPr lang="en-US" sz="1800" b="1" kern="1200" dirty="0" smtClean="0">
                          <a:solidFill>
                            <a:schemeClr val="dk1"/>
                          </a:solidFill>
                          <a:latin typeface="+mn-lt"/>
                          <a:ea typeface="+mn-ea"/>
                          <a:cs typeface="+mn-cs"/>
                        </a:rPr>
                        <a:t>    </a:t>
                      </a:r>
                      <a:r>
                        <a:rPr lang="en-US" sz="1800" b="1" u="none" strike="noStrike" kern="1200" dirty="0" smtClean="0">
                          <a:solidFill>
                            <a:schemeClr val="dk1"/>
                          </a:solidFill>
                          <a:latin typeface="+mn-lt"/>
                          <a:ea typeface="+mn-ea"/>
                          <a:cs typeface="+mn-cs"/>
                          <a:hlinkClick r:id="rId4"/>
                        </a:rPr>
                        <a:t>View Application...</a:t>
                      </a:r>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Engineering</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4/11/2011 </a:t>
                      </a:r>
                    </a:p>
                    <a:p>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1</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FRC</a:t>
                      </a:r>
                    </a:p>
                    <a:p>
                      <a:r>
                        <a:rPr lang="en-US" sz="1800" b="1" kern="1200" dirty="0" smtClean="0">
                          <a:solidFill>
                            <a:schemeClr val="dk1"/>
                          </a:solidFill>
                          <a:latin typeface="+mn-lt"/>
                          <a:ea typeface="+mn-ea"/>
                          <a:cs typeface="+mn-cs"/>
                        </a:rPr>
                        <a:t>FTC</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Sr.</a:t>
                      </a:r>
                      <a:r>
                        <a:rPr lang="en-US" dirty="0" smtClean="0"/>
                        <a:t> </a:t>
                      </a:r>
                      <a:endParaRPr lang="en-US" dirty="0"/>
                    </a:p>
                  </a:txBody>
                  <a:tcPr/>
                </a:tc>
              </a:tr>
              <a:tr h="1136650">
                <a:tc>
                  <a:txBody>
                    <a:bodyPr/>
                    <a:lstStyle/>
                    <a:p>
                      <a:r>
                        <a:rPr lang="en-US" sz="1800" b="1" u="none" strike="noStrike" kern="1200" dirty="0" smtClean="0">
                          <a:solidFill>
                            <a:schemeClr val="dk1"/>
                          </a:solidFill>
                          <a:latin typeface="+mn-lt"/>
                          <a:ea typeface="+mn-ea"/>
                          <a:cs typeface="+mn-cs"/>
                          <a:hlinkClick r:id="rId5"/>
                        </a:rPr>
                        <a:t>California State University Northridge</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CA, Northridge</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$2,500/year renewable up to $10,000 over 4 years </a:t>
                      </a:r>
                      <a:r>
                        <a:rPr lang="en-US" sz="1800" u="none" strike="noStrike" kern="1200" dirty="0" smtClean="0">
                          <a:solidFill>
                            <a:schemeClr val="dk1"/>
                          </a:solidFill>
                          <a:latin typeface="+mn-lt"/>
                          <a:ea typeface="+mn-ea"/>
                          <a:cs typeface="+mn-cs"/>
                          <a:hlinkClick r:id="rId6"/>
                        </a:rPr>
                        <a:t>More details...</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Engineering or Computer Science</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3/1/2011</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1</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FRC</a:t>
                      </a:r>
                    </a:p>
                    <a:p>
                      <a:r>
                        <a:rPr lang="en-US" sz="1800" kern="1200" dirty="0" smtClean="0">
                          <a:solidFill>
                            <a:schemeClr val="dk1"/>
                          </a:solidFill>
                          <a:latin typeface="+mn-lt"/>
                          <a:ea typeface="+mn-ea"/>
                          <a:cs typeface="+mn-cs"/>
                        </a:rPr>
                        <a:t>FTC</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Sr.</a:t>
                      </a:r>
                      <a:r>
                        <a:rPr lang="en-US" dirty="0" smtClean="0"/>
                        <a:t> </a:t>
                      </a:r>
                      <a:endParaRPr lang="en-US" dirty="0"/>
                    </a:p>
                  </a:txBody>
                  <a:tcPr/>
                </a:tc>
              </a:tr>
              <a:tr h="1136650">
                <a:tc>
                  <a:txBody>
                    <a:bodyPr/>
                    <a:lstStyle/>
                    <a:p>
                      <a:r>
                        <a:rPr lang="en-US" sz="1800" b="1" u="none" strike="noStrike" kern="1200" dirty="0" smtClean="0">
                          <a:solidFill>
                            <a:schemeClr val="dk1"/>
                          </a:solidFill>
                          <a:latin typeface="+mn-lt"/>
                          <a:ea typeface="+mn-ea"/>
                          <a:cs typeface="+mn-cs"/>
                          <a:hlinkClick r:id="rId7"/>
                        </a:rPr>
                        <a:t>California State University, Los Angeles/Boeing</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CA, Los Angeles</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$5,000/year up to $20,000 </a:t>
                      </a:r>
                      <a:r>
                        <a:rPr lang="en-US" sz="1800" u="none" strike="noStrike" kern="1200" dirty="0" smtClean="0">
                          <a:solidFill>
                            <a:schemeClr val="dk1"/>
                          </a:solidFill>
                          <a:latin typeface="+mn-lt"/>
                          <a:ea typeface="+mn-ea"/>
                          <a:cs typeface="+mn-cs"/>
                          <a:hlinkClick r:id="rId8"/>
                        </a:rPr>
                        <a:t>More details...</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Engineering</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2/1/2011</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2</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FRC</a:t>
                      </a:r>
                    </a:p>
                    <a:p>
                      <a:r>
                        <a:rPr lang="en-US" sz="1800" kern="1200" dirty="0" smtClean="0">
                          <a:solidFill>
                            <a:schemeClr val="dk1"/>
                          </a:solidFill>
                          <a:latin typeface="+mn-lt"/>
                          <a:ea typeface="+mn-ea"/>
                          <a:cs typeface="+mn-cs"/>
                        </a:rPr>
                        <a:t>FTC</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Sr.</a:t>
                      </a:r>
                      <a:r>
                        <a:rPr lang="en-US" dirty="0" smtClean="0"/>
                        <a:t> </a:t>
                      </a:r>
                      <a:endParaRPr lang="en-US" dirty="0"/>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More Local Scholarships</a:t>
            </a:r>
            <a:endParaRPr lang="en-US" dirty="0"/>
          </a:p>
        </p:txBody>
      </p:sp>
      <p:graphicFrame>
        <p:nvGraphicFramePr>
          <p:cNvPr id="3" name="Table 2"/>
          <p:cNvGraphicFramePr>
            <a:graphicFrameLocks noGrp="1"/>
          </p:cNvGraphicFramePr>
          <p:nvPr/>
        </p:nvGraphicFramePr>
        <p:xfrm>
          <a:off x="457200" y="914400"/>
          <a:ext cx="8229600" cy="5501639"/>
        </p:xfrm>
        <a:graphic>
          <a:graphicData uri="http://schemas.openxmlformats.org/drawingml/2006/table">
            <a:tbl>
              <a:tblPr firstRow="1" bandRow="1">
                <a:tableStyleId>{8A107856-5554-42FB-B03E-39F5DBC370BA}</a:tableStyleId>
              </a:tblPr>
              <a:tblGrid>
                <a:gridCol w="1645920"/>
                <a:gridCol w="4069080"/>
                <a:gridCol w="1295400"/>
                <a:gridCol w="685800"/>
                <a:gridCol w="533400"/>
              </a:tblGrid>
              <a:tr h="1828800">
                <a:tc>
                  <a:txBody>
                    <a:bodyPr/>
                    <a:lstStyle/>
                    <a:p>
                      <a:r>
                        <a:rPr lang="en-US" sz="1800" b="1" u="none" strike="noStrike" kern="1200" dirty="0" smtClean="0">
                          <a:solidFill>
                            <a:schemeClr val="dk1"/>
                          </a:solidFill>
                          <a:latin typeface="+mn-lt"/>
                          <a:ea typeface="+mn-ea"/>
                          <a:cs typeface="+mn-cs"/>
                          <a:hlinkClick r:id="rId2"/>
                        </a:rPr>
                        <a:t>Team San Diego/Time Warner Cable</a:t>
                      </a:r>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CA, San Diego</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$1,000 non-renewable </a:t>
                      </a:r>
                      <a:r>
                        <a:rPr lang="en-US" sz="1800" b="1" u="none" strike="noStrike" kern="1200" dirty="0" smtClean="0">
                          <a:solidFill>
                            <a:schemeClr val="dk1"/>
                          </a:solidFill>
                          <a:latin typeface="+mn-lt"/>
                          <a:ea typeface="+mn-ea"/>
                          <a:cs typeface="+mn-cs"/>
                          <a:hlinkClick r:id="rId3"/>
                        </a:rPr>
                        <a:t>More details...</a:t>
                      </a:r>
                      <a:r>
                        <a:rPr lang="en-US" sz="1800" b="1" kern="1200" dirty="0" smtClean="0">
                          <a:solidFill>
                            <a:schemeClr val="dk1"/>
                          </a:solidFill>
                          <a:latin typeface="+mn-lt"/>
                          <a:ea typeface="+mn-ea"/>
                          <a:cs typeface="+mn-cs"/>
                        </a:rPr>
                        <a:t>    </a:t>
                      </a:r>
                      <a:r>
                        <a:rPr lang="en-US" sz="1800" b="1" u="none" strike="noStrike" kern="1200" dirty="0" smtClean="0">
                          <a:solidFill>
                            <a:schemeClr val="dk1"/>
                          </a:solidFill>
                          <a:latin typeface="+mn-lt"/>
                          <a:ea typeface="+mn-ea"/>
                          <a:cs typeface="+mn-cs"/>
                          <a:hlinkClick r:id="rId4"/>
                        </a:rPr>
                        <a:t>View Application...</a:t>
                      </a:r>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College/major of your choice. Student must be member of a Team San Diego team</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2/12/2011 </a:t>
                      </a:r>
                    </a:p>
                    <a:p>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1</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FRC</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Sr.</a:t>
                      </a:r>
                      <a:r>
                        <a:rPr lang="en-US" dirty="0" smtClean="0"/>
                        <a:t> </a:t>
                      </a:r>
                      <a:endParaRPr lang="en-US" dirty="0"/>
                    </a:p>
                  </a:txBody>
                  <a:tcPr/>
                </a:tc>
              </a:tr>
              <a:tr h="1231900">
                <a:tc>
                  <a:txBody>
                    <a:bodyPr/>
                    <a:lstStyle/>
                    <a:p>
                      <a:r>
                        <a:rPr lang="en-US" sz="1800" b="1" u="none" strike="noStrike" kern="1200" dirty="0" smtClean="0">
                          <a:solidFill>
                            <a:schemeClr val="dk1"/>
                          </a:solidFill>
                          <a:latin typeface="+mn-lt"/>
                          <a:ea typeface="+mn-ea"/>
                          <a:cs typeface="+mn-cs"/>
                          <a:hlinkClick r:id="rId5"/>
                        </a:rPr>
                        <a:t>Teradata Corporation</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CA GA OH NC SC</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$1,000 non-renewable </a:t>
                      </a:r>
                      <a:r>
                        <a:rPr lang="en-US" sz="1800" u="none" strike="noStrike" kern="1200" dirty="0" smtClean="0">
                          <a:solidFill>
                            <a:schemeClr val="dk1"/>
                          </a:solidFill>
                          <a:latin typeface="+mn-lt"/>
                          <a:ea typeface="+mn-ea"/>
                          <a:cs typeface="+mn-cs"/>
                          <a:hlinkClick r:id="rId6"/>
                        </a:rPr>
                        <a:t>More details...</a:t>
                      </a:r>
                      <a:r>
                        <a:rPr lang="en-US" sz="1800" kern="1200" dirty="0" smtClean="0">
                          <a:solidFill>
                            <a:schemeClr val="dk1"/>
                          </a:solidFill>
                          <a:latin typeface="+mn-lt"/>
                          <a:ea typeface="+mn-ea"/>
                          <a:cs typeface="+mn-cs"/>
                        </a:rPr>
                        <a:t>    </a:t>
                      </a:r>
                      <a:r>
                        <a:rPr lang="en-US" sz="1800" u="none" strike="noStrike" kern="1200" dirty="0" smtClean="0">
                          <a:solidFill>
                            <a:schemeClr val="dk1"/>
                          </a:solidFill>
                          <a:latin typeface="+mn-lt"/>
                          <a:ea typeface="+mn-ea"/>
                          <a:cs typeface="+mn-cs"/>
                          <a:hlinkClick r:id="rId7"/>
                        </a:rPr>
                        <a:t>View Application...</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Student must be on team sponsored by </a:t>
                      </a:r>
                      <a:r>
                        <a:rPr lang="en-US" sz="1800" kern="1200" dirty="0" err="1" smtClean="0">
                          <a:solidFill>
                            <a:schemeClr val="dk1"/>
                          </a:solidFill>
                          <a:latin typeface="+mn-lt"/>
                          <a:ea typeface="+mn-ea"/>
                          <a:cs typeface="+mn-cs"/>
                        </a:rPr>
                        <a:t>Teradata</a:t>
                      </a:r>
                      <a:r>
                        <a:rPr lang="en-US" sz="1800" kern="1200" dirty="0" smtClean="0">
                          <a:solidFill>
                            <a:schemeClr val="dk1"/>
                          </a:solidFill>
                          <a:latin typeface="+mn-lt"/>
                          <a:ea typeface="+mn-ea"/>
                          <a:cs typeface="+mn-cs"/>
                        </a:rPr>
                        <a:t> Corporation. Science, Technology, Engineering, or Math</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 </a:t>
                      </a:r>
                      <a:r>
                        <a:rPr kumimoji="0" lang="en-US" sz="1800" b="1" kern="1200" dirty="0" smtClean="0">
                          <a:solidFill>
                            <a:schemeClr val="dk1"/>
                          </a:solidFill>
                          <a:latin typeface="+mn-lt"/>
                          <a:ea typeface="+mn-ea"/>
                          <a:cs typeface="+mn-cs"/>
                        </a:rPr>
                        <a:t>12/12/11</a:t>
                      </a:r>
                      <a:endParaRPr lang="en-US" sz="1800" kern="1200" dirty="0" smtClean="0">
                        <a:solidFill>
                          <a:schemeClr val="dk1"/>
                        </a:solidFill>
                        <a:latin typeface="+mn-lt"/>
                        <a:ea typeface="+mn-ea"/>
                        <a:cs typeface="+mn-cs"/>
                      </a:endParaRPr>
                    </a:p>
                    <a:p>
                      <a:r>
                        <a:rPr lang="en-US" sz="1800" kern="1200" dirty="0" smtClean="0">
                          <a:solidFill>
                            <a:schemeClr val="dk1"/>
                          </a:solidFill>
                          <a:latin typeface="+mn-lt"/>
                          <a:ea typeface="+mn-ea"/>
                          <a:cs typeface="+mn-cs"/>
                        </a:rPr>
                        <a:t>up to 10</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FRC</a:t>
                      </a:r>
                    </a:p>
                    <a:p>
                      <a:r>
                        <a:rPr lang="en-US" sz="1800" kern="1200" dirty="0" smtClean="0">
                          <a:solidFill>
                            <a:schemeClr val="dk1"/>
                          </a:solidFill>
                          <a:latin typeface="+mn-lt"/>
                          <a:ea typeface="+mn-ea"/>
                          <a:cs typeface="+mn-cs"/>
                        </a:rPr>
                        <a:t>FTC</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Sr.</a:t>
                      </a:r>
                      <a:r>
                        <a:rPr lang="en-US" dirty="0" smtClean="0"/>
                        <a:t> </a:t>
                      </a:r>
                      <a:endParaRPr lang="en-US" dirty="0"/>
                    </a:p>
                  </a:txBody>
                  <a:tcPr/>
                </a:tc>
              </a:tr>
              <a:tr h="1231900">
                <a:tc>
                  <a:txBody>
                    <a:bodyPr/>
                    <a:lstStyle/>
                    <a:p>
                      <a:r>
                        <a:rPr lang="en-US" sz="1800" b="1" u="none" strike="noStrike" kern="1200" dirty="0" smtClean="0">
                          <a:solidFill>
                            <a:schemeClr val="dk1"/>
                          </a:solidFill>
                          <a:latin typeface="+mn-lt"/>
                          <a:ea typeface="+mn-ea"/>
                          <a:cs typeface="+mn-cs"/>
                          <a:hlinkClick r:id="rId8"/>
                        </a:rPr>
                        <a:t>University of Southern California</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CA, Los Angeles</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$5,000/year up to $20,000 </a:t>
                      </a:r>
                      <a:r>
                        <a:rPr lang="en-US" sz="1800" u="none" strike="noStrike" kern="1200" dirty="0" smtClean="0">
                          <a:solidFill>
                            <a:schemeClr val="dk1"/>
                          </a:solidFill>
                          <a:latin typeface="+mn-lt"/>
                          <a:ea typeface="+mn-ea"/>
                          <a:cs typeface="+mn-cs"/>
                          <a:hlinkClick r:id="rId9"/>
                        </a:rPr>
                        <a:t>More details...</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Engineering</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12/1/2010</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2</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FRC</a:t>
                      </a:r>
                    </a:p>
                    <a:p>
                      <a:r>
                        <a:rPr lang="en-US" sz="1800" kern="1200" dirty="0" smtClean="0">
                          <a:solidFill>
                            <a:schemeClr val="dk1"/>
                          </a:solidFill>
                          <a:latin typeface="+mn-lt"/>
                          <a:ea typeface="+mn-ea"/>
                          <a:cs typeface="+mn-cs"/>
                        </a:rPr>
                        <a:t>FTC</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Sr.</a:t>
                      </a:r>
                      <a:r>
                        <a:rPr lang="en-US" dirty="0" smtClean="0"/>
                        <a:t> </a:t>
                      </a:r>
                      <a:endParaRPr lang="en-US" dirty="0"/>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More CA Scholarships</a:t>
            </a:r>
            <a:endParaRPr lang="en-US" dirty="0"/>
          </a:p>
        </p:txBody>
      </p:sp>
      <p:graphicFrame>
        <p:nvGraphicFramePr>
          <p:cNvPr id="3" name="Table 2"/>
          <p:cNvGraphicFramePr>
            <a:graphicFrameLocks noGrp="1"/>
          </p:cNvGraphicFramePr>
          <p:nvPr/>
        </p:nvGraphicFramePr>
        <p:xfrm>
          <a:off x="457200" y="990601"/>
          <a:ext cx="8305800" cy="5615939"/>
        </p:xfrm>
        <a:graphic>
          <a:graphicData uri="http://schemas.openxmlformats.org/drawingml/2006/table">
            <a:tbl>
              <a:tblPr firstRow="1" bandRow="1">
                <a:tableStyleId>{8A107856-5554-42FB-B03E-39F5DBC370BA}</a:tableStyleId>
              </a:tblPr>
              <a:tblGrid>
                <a:gridCol w="1584960"/>
                <a:gridCol w="4282440"/>
                <a:gridCol w="1219200"/>
                <a:gridCol w="609600"/>
                <a:gridCol w="609600"/>
              </a:tblGrid>
              <a:tr h="190499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u="none" strike="noStrike" kern="1200" dirty="0" smtClean="0">
                          <a:hlinkClick r:id="rId2"/>
                        </a:rPr>
                        <a:t>Nuts, Bolts &amp; Thingamajigs, The Foundation of FMA, Intl.</a:t>
                      </a:r>
                      <a:r>
                        <a:rPr lang="en-US" sz="1800" kern="1200" dirty="0" smtClean="0"/>
                        <a:t> (Not Yet Confirmed)</a:t>
                      </a:r>
                    </a:p>
                    <a:p>
                      <a:endParaRPr lang="en-US" dirty="0"/>
                    </a:p>
                  </a:txBody>
                  <a:tcPr/>
                </a:tc>
                <a:tc>
                  <a:txBody>
                    <a:bodyPr/>
                    <a:lstStyle/>
                    <a:p>
                      <a:r>
                        <a:rPr lang="en-US" sz="1800" kern="1200" dirty="0" smtClean="0"/>
                        <a:t>Up to $3,000 or $5,000 non-renewable scholarship </a:t>
                      </a:r>
                      <a:r>
                        <a:rPr lang="en-US" sz="1800" u="none" strike="noStrike" kern="1200" dirty="0" smtClean="0">
                          <a:hlinkClick r:id="rId3"/>
                        </a:rPr>
                        <a:t>More details...</a:t>
                      </a:r>
                      <a:r>
                        <a:rPr lang="en-US" sz="1800" kern="1200" dirty="0" smtClean="0"/>
                        <a:t>    </a:t>
                      </a:r>
                    </a:p>
                    <a:p>
                      <a:r>
                        <a:rPr lang="en-US" sz="1800" kern="1200" dirty="0" smtClean="0"/>
                        <a:t> </a:t>
                      </a:r>
                    </a:p>
                    <a:p>
                      <a:r>
                        <a:rPr lang="en-US" sz="1800" kern="1200" dirty="0" smtClean="0"/>
                        <a:t>Engineering or manufacturing-related  course of study at any college or trade school</a:t>
                      </a:r>
                      <a:r>
                        <a:rPr lang="en-US" dirty="0" smtClean="0"/>
                        <a:t> </a:t>
                      </a:r>
                      <a:r>
                        <a:rPr lang="en-US" sz="1800" kern="1200" dirty="0" smtClean="0"/>
                        <a:t> </a:t>
                      </a:r>
                      <a:endParaRPr lang="en-US" dirty="0"/>
                    </a:p>
                  </a:txBody>
                  <a:tcPr/>
                </a:tc>
                <a:tc>
                  <a:txBody>
                    <a:bodyPr/>
                    <a:lstStyle/>
                    <a:p>
                      <a:r>
                        <a:rPr lang="en-US" sz="1800" kern="1200" dirty="0" smtClean="0"/>
                        <a:t>4/1/2010 </a:t>
                      </a:r>
                    </a:p>
                    <a:p>
                      <a:r>
                        <a:rPr lang="en-US" sz="1800" kern="1200" dirty="0" smtClean="0"/>
                        <a:t> </a:t>
                      </a:r>
                    </a:p>
                    <a:p>
                      <a:r>
                        <a:rPr lang="en-US" sz="1800" kern="1200" dirty="0" smtClean="0"/>
                        <a:t>up to 12</a:t>
                      </a:r>
                      <a:r>
                        <a:rPr lang="en-US" dirty="0" smtClean="0"/>
                        <a:t> </a:t>
                      </a:r>
                      <a:endParaRPr lang="en-US" dirty="0"/>
                    </a:p>
                  </a:txBody>
                  <a:tcPr/>
                </a:tc>
                <a:tc>
                  <a:txBody>
                    <a:bodyPr/>
                    <a:lstStyle/>
                    <a:p>
                      <a:r>
                        <a:rPr lang="en-US" sz="1800" kern="1200" dirty="0" smtClean="0"/>
                        <a:t>FRC</a:t>
                      </a:r>
                    </a:p>
                    <a:p>
                      <a:r>
                        <a:rPr lang="en-US" sz="1800" kern="1200" dirty="0" smtClean="0"/>
                        <a:t>FTC</a:t>
                      </a:r>
                      <a:r>
                        <a:rPr lang="en-US" dirty="0" smtClean="0"/>
                        <a:t> </a:t>
                      </a:r>
                      <a:endParaRPr lang="en-US" dirty="0"/>
                    </a:p>
                  </a:txBody>
                  <a:tcPr/>
                </a:tc>
                <a:tc>
                  <a:txBody>
                    <a:bodyPr/>
                    <a:lstStyle/>
                    <a:p>
                      <a:r>
                        <a:rPr lang="en-US" sz="1800" kern="1200" dirty="0" smtClean="0"/>
                        <a:t>Sr. P</a:t>
                      </a:r>
                      <a:r>
                        <a:rPr lang="en-US" dirty="0" smtClean="0"/>
                        <a:t> </a:t>
                      </a:r>
                      <a:endParaRPr lang="en-US" dirty="0"/>
                    </a:p>
                  </a:txBody>
                  <a:tcPr/>
                </a:tc>
              </a:tr>
              <a:tr h="1308100">
                <a:tc>
                  <a:txBody>
                    <a:bodyPr/>
                    <a:lstStyle/>
                    <a:p>
                      <a:r>
                        <a:rPr lang="en-US" sz="1800" u="none" strike="noStrike" kern="1200" dirty="0" smtClean="0">
                          <a:hlinkClick r:id="rId4"/>
                        </a:rPr>
                        <a:t>QuestBridge</a:t>
                      </a:r>
                      <a:r>
                        <a:rPr lang="en-US" sz="1800" kern="1200" dirty="0" smtClean="0"/>
                        <a:t> (Not Yet Confirmed)</a:t>
                      </a:r>
                    </a:p>
                    <a:p>
                      <a:r>
                        <a:rPr lang="en-US" sz="1800" kern="1200" dirty="0" smtClean="0"/>
                        <a:t> </a:t>
                      </a:r>
                    </a:p>
                    <a:p>
                      <a:r>
                        <a:rPr lang="en-US" sz="1800" kern="1200" dirty="0" smtClean="0"/>
                        <a:t>Any</a:t>
                      </a:r>
                      <a:r>
                        <a:rPr lang="en-US" dirty="0" smtClean="0"/>
                        <a:t> </a:t>
                      </a:r>
                      <a:endParaRPr lang="en-US" dirty="0"/>
                    </a:p>
                  </a:txBody>
                  <a:tcPr/>
                </a:tc>
                <a:tc>
                  <a:txBody>
                    <a:bodyPr/>
                    <a:lstStyle/>
                    <a:p>
                      <a:r>
                        <a:rPr lang="en-US" sz="1800" kern="1200" dirty="0" smtClean="0"/>
                        <a:t>Generous to full 4-year scholarships to some of the nations most selective colleges </a:t>
                      </a:r>
                      <a:r>
                        <a:rPr lang="en-US" sz="1800" u="none" strike="noStrike" kern="1200" dirty="0" smtClean="0">
                          <a:hlinkClick r:id="rId5"/>
                        </a:rPr>
                        <a:t>More details...</a:t>
                      </a:r>
                      <a:r>
                        <a:rPr lang="en-US" sz="1800" kern="1200" dirty="0" smtClean="0"/>
                        <a:t>    </a:t>
                      </a:r>
                    </a:p>
                    <a:p>
                      <a:r>
                        <a:rPr lang="en-US" sz="1800" kern="1200" dirty="0" smtClean="0"/>
                        <a:t> </a:t>
                      </a:r>
                    </a:p>
                    <a:p>
                      <a:r>
                        <a:rPr lang="en-US" sz="1800" kern="1200" dirty="0" smtClean="0"/>
                        <a:t>High-achieving student from low-income family (&lt;$60,000/year)</a:t>
                      </a:r>
                      <a:r>
                        <a:rPr lang="en-US" dirty="0" smtClean="0"/>
                        <a:t> </a:t>
                      </a:r>
                      <a:endParaRPr lang="en-US" dirty="0"/>
                    </a:p>
                  </a:txBody>
                  <a:tcPr/>
                </a:tc>
                <a:tc>
                  <a:txBody>
                    <a:bodyPr/>
                    <a:lstStyle/>
                    <a:p>
                      <a:r>
                        <a:rPr lang="en-US" sz="1800" kern="1200" dirty="0" smtClean="0"/>
                        <a:t> </a:t>
                      </a:r>
                      <a:r>
                        <a:rPr kumimoji="0" lang="en-US" sz="1800" b="1" kern="1200" dirty="0" smtClean="0">
                          <a:solidFill>
                            <a:schemeClr val="dk1"/>
                          </a:solidFill>
                          <a:latin typeface="+mn-lt"/>
                          <a:ea typeface="+mn-ea"/>
                          <a:cs typeface="+mn-cs"/>
                        </a:rPr>
                        <a:t>3/29/12</a:t>
                      </a:r>
                      <a:endParaRPr lang="en-US" sz="1800" kern="1200" dirty="0" smtClean="0"/>
                    </a:p>
                    <a:p>
                      <a:r>
                        <a:rPr lang="en-US" sz="1800" kern="1200" dirty="0" smtClean="0"/>
                        <a:t>unlimited</a:t>
                      </a:r>
                      <a:r>
                        <a:rPr lang="en-US" dirty="0" smtClean="0"/>
                        <a:t> </a:t>
                      </a:r>
                      <a:endParaRPr lang="en-US" dirty="0"/>
                    </a:p>
                  </a:txBody>
                  <a:tcPr/>
                </a:tc>
                <a:tc>
                  <a:txBody>
                    <a:bodyPr/>
                    <a:lstStyle/>
                    <a:p>
                      <a:r>
                        <a:rPr lang="en-US" sz="1800" kern="1200" dirty="0" smtClean="0"/>
                        <a:t>FRC</a:t>
                      </a:r>
                    </a:p>
                    <a:p>
                      <a:r>
                        <a:rPr lang="en-US" sz="1800" kern="1200" dirty="0" smtClean="0"/>
                        <a:t>FTC</a:t>
                      </a:r>
                      <a:r>
                        <a:rPr lang="en-US" dirty="0" smtClean="0"/>
                        <a:t> </a:t>
                      </a:r>
                      <a:endParaRPr lang="en-US" dirty="0"/>
                    </a:p>
                  </a:txBody>
                  <a:tcPr/>
                </a:tc>
                <a:tc>
                  <a:txBody>
                    <a:bodyPr/>
                    <a:lstStyle/>
                    <a:p>
                      <a:r>
                        <a:rPr lang="en-US" sz="1800" kern="1200" dirty="0" smtClean="0"/>
                        <a:t>Jr.</a:t>
                      </a:r>
                      <a:r>
                        <a:rPr lang="en-US" dirty="0" smtClean="0"/>
                        <a:t> </a:t>
                      </a:r>
                      <a:endParaRPr lang="en-US" dirty="0"/>
                    </a:p>
                  </a:txBody>
                  <a:tcPr/>
                </a:tc>
              </a:tr>
              <a:tr h="1308100">
                <a:tc>
                  <a:txBody>
                    <a:bodyPr/>
                    <a:lstStyle/>
                    <a:p>
                      <a:r>
                        <a:rPr lang="en-US" sz="1800" u="none" strike="noStrike" kern="1200" dirty="0" smtClean="0">
                          <a:hlinkClick r:id="rId6"/>
                        </a:rPr>
                        <a:t>Raytheon Company</a:t>
                      </a:r>
                      <a:r>
                        <a:rPr lang="en-US" sz="1800" kern="1200" dirty="0" smtClean="0"/>
                        <a:t> </a:t>
                      </a:r>
                    </a:p>
                    <a:p>
                      <a:r>
                        <a:rPr lang="en-US" sz="1800" kern="1200" dirty="0" smtClean="0"/>
                        <a:t> </a:t>
                      </a:r>
                    </a:p>
                    <a:p>
                      <a:r>
                        <a:rPr lang="en-US" sz="1800" kern="1200" dirty="0" smtClean="0"/>
                        <a:t>Any</a:t>
                      </a:r>
                      <a:r>
                        <a:rPr lang="en-US" dirty="0" smtClean="0"/>
                        <a:t> </a:t>
                      </a:r>
                      <a:endParaRPr lang="en-US" dirty="0"/>
                    </a:p>
                  </a:txBody>
                  <a:tcPr/>
                </a:tc>
                <a:tc>
                  <a:txBody>
                    <a:bodyPr/>
                    <a:lstStyle/>
                    <a:p>
                      <a:r>
                        <a:rPr lang="en-US" sz="1800" kern="1200" dirty="0" smtClean="0"/>
                        <a:t>$1,000 non-renewable </a:t>
                      </a:r>
                      <a:r>
                        <a:rPr lang="en-US" sz="1800" u="none" strike="noStrike" kern="1200" dirty="0" smtClean="0">
                          <a:hlinkClick r:id="rId7"/>
                        </a:rPr>
                        <a:t>More details...</a:t>
                      </a:r>
                      <a:r>
                        <a:rPr lang="en-US" sz="1800" kern="1200" dirty="0" smtClean="0"/>
                        <a:t>    </a:t>
                      </a:r>
                    </a:p>
                    <a:p>
                      <a:r>
                        <a:rPr lang="en-US" sz="1800" kern="1200" dirty="0" smtClean="0"/>
                        <a:t> </a:t>
                      </a:r>
                    </a:p>
                    <a:p>
                      <a:r>
                        <a:rPr lang="en-US" sz="1800" kern="1200" dirty="0" smtClean="0"/>
                        <a:t>Math, Science, or Technology at school of your choice</a:t>
                      </a:r>
                      <a:r>
                        <a:rPr lang="en-US" dirty="0" smtClean="0"/>
                        <a:t> </a:t>
                      </a:r>
                      <a:endParaRPr lang="en-US" dirty="0"/>
                    </a:p>
                  </a:txBody>
                  <a:tcPr/>
                </a:tc>
                <a:tc>
                  <a:txBody>
                    <a:bodyPr/>
                    <a:lstStyle/>
                    <a:p>
                      <a:r>
                        <a:rPr lang="en-US" sz="1800" kern="1200" dirty="0" smtClean="0"/>
                        <a:t>4/30/2011 </a:t>
                      </a:r>
                    </a:p>
                    <a:p>
                      <a:r>
                        <a:rPr lang="en-US" sz="1800" kern="1200" dirty="0" smtClean="0"/>
                        <a:t> </a:t>
                      </a:r>
                    </a:p>
                    <a:p>
                      <a:r>
                        <a:rPr lang="en-US" sz="1800" kern="1200" dirty="0" smtClean="0"/>
                        <a:t>40</a:t>
                      </a:r>
                      <a:r>
                        <a:rPr lang="en-US" dirty="0" smtClean="0"/>
                        <a:t> </a:t>
                      </a:r>
                      <a:endParaRPr lang="en-US" dirty="0"/>
                    </a:p>
                  </a:txBody>
                  <a:tcPr/>
                </a:tc>
                <a:tc>
                  <a:txBody>
                    <a:bodyPr/>
                    <a:lstStyle/>
                    <a:p>
                      <a:r>
                        <a:rPr lang="en-US" sz="1800" kern="1200" dirty="0" smtClean="0"/>
                        <a:t>FRC</a:t>
                      </a:r>
                    </a:p>
                    <a:p>
                      <a:r>
                        <a:rPr lang="en-US" sz="1800" kern="1200" dirty="0" smtClean="0"/>
                        <a:t>FTC</a:t>
                      </a:r>
                      <a:r>
                        <a:rPr lang="en-US" dirty="0" smtClean="0"/>
                        <a:t> </a:t>
                      </a:r>
                      <a:endParaRPr lang="en-US" dirty="0"/>
                    </a:p>
                  </a:txBody>
                  <a:tcPr/>
                </a:tc>
                <a:tc>
                  <a:txBody>
                    <a:bodyPr/>
                    <a:lstStyle/>
                    <a:p>
                      <a:r>
                        <a:rPr lang="en-US" sz="1800" kern="1200" dirty="0" smtClean="0"/>
                        <a:t>Sr. P</a:t>
                      </a:r>
                      <a:r>
                        <a:rPr lang="en-US" dirty="0" smtClean="0"/>
                        <a:t> </a:t>
                      </a:r>
                      <a:endParaRPr lang="en-US" dirty="0"/>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957"/>
            <a:ext cx="8229600" cy="487362"/>
          </a:xfrm>
        </p:spPr>
        <p:txBody>
          <a:bodyPr>
            <a:normAutofit fontScale="90000"/>
          </a:bodyPr>
          <a:lstStyle/>
          <a:p>
            <a:r>
              <a:rPr lang="en-US" dirty="0" smtClean="0"/>
              <a:t>More CA Scholarships</a:t>
            </a:r>
            <a:endParaRPr lang="en-US" dirty="0"/>
          </a:p>
        </p:txBody>
      </p:sp>
      <p:graphicFrame>
        <p:nvGraphicFramePr>
          <p:cNvPr id="3" name="Table 2"/>
          <p:cNvGraphicFramePr>
            <a:graphicFrameLocks noGrp="1"/>
          </p:cNvGraphicFramePr>
          <p:nvPr/>
        </p:nvGraphicFramePr>
        <p:xfrm>
          <a:off x="457200" y="762000"/>
          <a:ext cx="8534400" cy="6598920"/>
        </p:xfrm>
        <a:graphic>
          <a:graphicData uri="http://schemas.openxmlformats.org/drawingml/2006/table">
            <a:tbl>
              <a:tblPr firstRow="1" bandRow="1">
                <a:tableStyleId>{8A107856-5554-42FB-B03E-39F5DBC370BA}</a:tableStyleId>
              </a:tblPr>
              <a:tblGrid>
                <a:gridCol w="1706880"/>
                <a:gridCol w="4160520"/>
                <a:gridCol w="1447800"/>
                <a:gridCol w="685800"/>
                <a:gridCol w="533400"/>
              </a:tblGrid>
              <a:tr h="1174750">
                <a:tc>
                  <a:txBody>
                    <a:bodyPr/>
                    <a:lstStyle/>
                    <a:p>
                      <a:r>
                        <a:rPr lang="en-US" sz="1800" b="1" u="none" strike="noStrike" kern="1200" dirty="0" smtClean="0">
                          <a:solidFill>
                            <a:schemeClr val="dk1"/>
                          </a:solidFill>
                          <a:latin typeface="+mn-lt"/>
                          <a:ea typeface="+mn-ea"/>
                          <a:cs typeface="+mn-cs"/>
                          <a:hlinkClick r:id="rId2"/>
                        </a:rPr>
                        <a:t>DeVry University</a:t>
                      </a:r>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AZ CA CO FL GA IL IN MD MI MN MO NV NJ NY NC OH OK OR PA TN TX UT VA WA WI AB KY</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$2,500 per semester (valued up to $22,500) </a:t>
                      </a:r>
                      <a:r>
                        <a:rPr lang="en-US" sz="1800" b="1" u="none" strike="noStrike" kern="1200" dirty="0" smtClean="0">
                          <a:solidFill>
                            <a:schemeClr val="dk1"/>
                          </a:solidFill>
                          <a:latin typeface="+mn-lt"/>
                          <a:ea typeface="+mn-ea"/>
                          <a:cs typeface="+mn-cs"/>
                          <a:hlinkClick r:id="rId3"/>
                        </a:rPr>
                        <a:t>More details...</a:t>
                      </a:r>
                      <a:r>
                        <a:rPr lang="en-US" sz="1800" b="1" kern="1200" dirty="0" smtClean="0">
                          <a:solidFill>
                            <a:schemeClr val="dk1"/>
                          </a:solidFill>
                          <a:latin typeface="+mn-lt"/>
                          <a:ea typeface="+mn-ea"/>
                          <a:cs typeface="+mn-cs"/>
                        </a:rPr>
                        <a:t>    </a:t>
                      </a:r>
                      <a:r>
                        <a:rPr lang="en-US" sz="1800" b="1" u="none" strike="noStrike" kern="1200" dirty="0" smtClean="0">
                          <a:solidFill>
                            <a:schemeClr val="dk1"/>
                          </a:solidFill>
                          <a:latin typeface="+mn-lt"/>
                          <a:ea typeface="+mn-ea"/>
                          <a:cs typeface="+mn-cs"/>
                          <a:hlinkClick r:id="rId4"/>
                        </a:rPr>
                        <a:t>View Application...</a:t>
                      </a:r>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Any course of study, onsite or online</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5/1/2011 </a:t>
                      </a:r>
                    </a:p>
                    <a:p>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50</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FRC</a:t>
                      </a:r>
                    </a:p>
                    <a:p>
                      <a:r>
                        <a:rPr lang="en-US" sz="1800" b="1" kern="1200" dirty="0" smtClean="0">
                          <a:solidFill>
                            <a:schemeClr val="dk1"/>
                          </a:solidFill>
                          <a:latin typeface="+mn-lt"/>
                          <a:ea typeface="+mn-ea"/>
                          <a:cs typeface="+mn-cs"/>
                        </a:rPr>
                        <a:t>FTC</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Sr.</a:t>
                      </a:r>
                      <a:r>
                        <a:rPr lang="en-US" dirty="0" smtClean="0"/>
                        <a:t> </a:t>
                      </a:r>
                      <a:endParaRPr lang="en-US" dirty="0"/>
                    </a:p>
                  </a:txBody>
                  <a:tcPr/>
                </a:tc>
              </a:tr>
              <a:tr h="117475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u="none" strike="noStrike" kern="1200" dirty="0" smtClean="0">
                          <a:solidFill>
                            <a:schemeClr val="dk1"/>
                          </a:solidFill>
                          <a:latin typeface="+mn-lt"/>
                          <a:ea typeface="+mn-ea"/>
                          <a:cs typeface="+mn-cs"/>
                          <a:hlinkClick r:id="rId5"/>
                        </a:rPr>
                        <a:t>Fluid Power Educational Foundation</a:t>
                      </a:r>
                      <a:r>
                        <a:rPr lang="en-US" sz="1800" kern="1200" dirty="0" smtClean="0">
                          <a:solidFill>
                            <a:schemeClr val="dk1"/>
                          </a:solidFill>
                          <a:latin typeface="+mn-lt"/>
                          <a:ea typeface="+mn-ea"/>
                          <a:cs typeface="+mn-cs"/>
                        </a:rPr>
                        <a:t> </a:t>
                      </a:r>
                      <a:r>
                        <a:rPr lang="en-US" sz="1800" i="1" kern="1200" dirty="0" smtClean="0">
                          <a:solidFill>
                            <a:schemeClr val="dk1"/>
                          </a:solidFill>
                          <a:latin typeface="+mn-lt"/>
                          <a:ea typeface="+mn-ea"/>
                          <a:cs typeface="+mn-cs"/>
                        </a:rPr>
                        <a:t>(Not Yet Confirmed)</a:t>
                      </a:r>
                      <a:endParaRPr lang="en-US" sz="1800" kern="1200" dirty="0" smtClean="0">
                        <a:solidFill>
                          <a:schemeClr val="dk1"/>
                        </a:solidFill>
                        <a:latin typeface="+mn-lt"/>
                        <a:ea typeface="+mn-ea"/>
                        <a:cs typeface="+mn-cs"/>
                      </a:endParaRPr>
                    </a:p>
                    <a:p>
                      <a:endParaRPr lang="en-US" dirty="0"/>
                    </a:p>
                  </a:txBody>
                  <a:tcPr/>
                </a:tc>
                <a:tc>
                  <a:txBody>
                    <a:bodyPr/>
                    <a:lstStyle/>
                    <a:p>
                      <a:r>
                        <a:rPr lang="en-US" sz="1800" kern="1200" dirty="0" smtClean="0">
                          <a:solidFill>
                            <a:schemeClr val="dk1"/>
                          </a:solidFill>
                          <a:latin typeface="+mn-lt"/>
                          <a:ea typeface="+mn-ea"/>
                          <a:cs typeface="+mn-cs"/>
                        </a:rPr>
                        <a:t>$500 non-renewable </a:t>
                      </a:r>
                      <a:r>
                        <a:rPr lang="en-US" sz="1800" u="none" strike="noStrike" kern="1200" dirty="0" smtClean="0">
                          <a:solidFill>
                            <a:schemeClr val="dk1"/>
                          </a:solidFill>
                          <a:latin typeface="+mn-lt"/>
                          <a:ea typeface="+mn-ea"/>
                          <a:cs typeface="+mn-cs"/>
                          <a:hlinkClick r:id="rId6"/>
                        </a:rPr>
                        <a:t>More details...</a:t>
                      </a:r>
                      <a:r>
                        <a:rPr lang="en-US" sz="1800" kern="1200" dirty="0" smtClean="0">
                          <a:solidFill>
                            <a:schemeClr val="dk1"/>
                          </a:solidFill>
                          <a:latin typeface="+mn-lt"/>
                          <a:ea typeface="+mn-ea"/>
                          <a:cs typeface="+mn-cs"/>
                        </a:rPr>
                        <a:t>    </a:t>
                      </a:r>
                      <a:r>
                        <a:rPr lang="en-US" sz="1800" u="none" strike="noStrike" kern="1200" dirty="0" smtClean="0">
                          <a:solidFill>
                            <a:schemeClr val="dk1"/>
                          </a:solidFill>
                          <a:latin typeface="+mn-lt"/>
                          <a:ea typeface="+mn-ea"/>
                          <a:cs typeface="+mn-cs"/>
                          <a:hlinkClick r:id="rId7"/>
                        </a:rPr>
                        <a:t>View Application...</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Engineering or Engineering Technology at FPEF Key School. Must be on team using pneumatics in robot</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5/31/2010</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2 or more</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FRC</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Sr.</a:t>
                      </a:r>
                      <a:r>
                        <a:rPr lang="en-US" dirty="0" smtClean="0"/>
                        <a:t> </a:t>
                      </a:r>
                      <a:endParaRPr lang="en-US" dirty="0"/>
                    </a:p>
                  </a:txBody>
                  <a:tcPr/>
                </a:tc>
              </a:tr>
              <a:tr h="1174750">
                <a:tc>
                  <a:txBody>
                    <a:bodyPr/>
                    <a:lstStyle/>
                    <a:p>
                      <a:r>
                        <a:rPr lang="en-US" sz="1800" b="1" u="none" strike="noStrike" kern="1200" dirty="0" smtClean="0">
                          <a:solidFill>
                            <a:schemeClr val="dk1"/>
                          </a:solidFill>
                          <a:latin typeface="+mn-lt"/>
                          <a:ea typeface="+mn-ea"/>
                          <a:cs typeface="+mn-cs"/>
                          <a:hlinkClick r:id="rId8"/>
                        </a:rPr>
                        <a:t>Harvey Mudd College</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CA, Claremont</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$10,000/year up to $40,000 </a:t>
                      </a:r>
                      <a:r>
                        <a:rPr lang="en-US" sz="1800" u="none" strike="noStrike" kern="1200" dirty="0" smtClean="0">
                          <a:solidFill>
                            <a:schemeClr val="dk1"/>
                          </a:solidFill>
                          <a:latin typeface="+mn-lt"/>
                          <a:ea typeface="+mn-ea"/>
                          <a:cs typeface="+mn-cs"/>
                          <a:hlinkClick r:id="rId9"/>
                        </a:rPr>
                        <a:t>More details...</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Any course of study</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1/25/2011</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1</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FRC</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Sr.</a:t>
                      </a:r>
                      <a:r>
                        <a:rPr lang="en-US" dirty="0" smtClean="0"/>
                        <a:t> </a:t>
                      </a:r>
                      <a:endParaRPr lang="en-US" dirty="0"/>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1" dirty="0"/>
              <a:t>Welcome to the</a:t>
            </a:r>
            <a:r>
              <a:rPr lang="en-US" b="1" i="1" dirty="0"/>
              <a:t> FIRST</a:t>
            </a:r>
            <a:r>
              <a:rPr lang="en-US" b="1" dirty="0" smtClean="0"/>
              <a:t> </a:t>
            </a:r>
            <a:br>
              <a:rPr lang="en-US" b="1" dirty="0" smtClean="0"/>
            </a:br>
            <a:r>
              <a:rPr lang="en-US" b="1" dirty="0" smtClean="0"/>
              <a:t>Scholarship </a:t>
            </a:r>
            <a:r>
              <a:rPr lang="en-US" b="1" dirty="0"/>
              <a:t>Program</a:t>
            </a:r>
            <a:r>
              <a:rPr lang="en-US" dirty="0"/>
              <a:t/>
            </a:r>
            <a:br>
              <a:rPr lang="en-US" dirty="0"/>
            </a:br>
            <a:endParaRPr lang="en-US" dirty="0"/>
          </a:p>
        </p:txBody>
      </p:sp>
      <p:sp>
        <p:nvSpPr>
          <p:cNvPr id="6" name="Content Placeholder 5"/>
          <p:cNvSpPr>
            <a:spLocks noGrp="1"/>
          </p:cNvSpPr>
          <p:nvPr>
            <p:ph idx="1"/>
          </p:nvPr>
        </p:nvSpPr>
        <p:spPr/>
        <p:txBody>
          <a:bodyPr>
            <a:normAutofit fontScale="85000" lnSpcReduction="10000"/>
          </a:bodyPr>
          <a:lstStyle/>
          <a:p>
            <a:r>
              <a:rPr lang="en-US" sz="2800" dirty="0"/>
              <a:t>Many colleges and universities, professional associations, and corporations offer college scholarships to high school students on </a:t>
            </a:r>
            <a:r>
              <a:rPr lang="en-US" sz="2800" i="1" dirty="0"/>
              <a:t>FIRST</a:t>
            </a:r>
            <a:r>
              <a:rPr lang="en-US" sz="2800" dirty="0"/>
              <a:t> teams. This is official recognition of the knowledge and technical and life skills these students have gained from participating in a </a:t>
            </a:r>
            <a:r>
              <a:rPr lang="en-US" sz="2800" i="1" dirty="0"/>
              <a:t>FIRST</a:t>
            </a:r>
            <a:r>
              <a:rPr lang="en-US" sz="2800" dirty="0"/>
              <a:t> competition.</a:t>
            </a:r>
            <a:r>
              <a:rPr lang="en-US" sz="2800" dirty="0" smtClean="0"/>
              <a:t> </a:t>
            </a:r>
            <a:r>
              <a:rPr lang="en-US" dirty="0" smtClean="0"/>
              <a:t>For 2012, we currently have nearly </a:t>
            </a:r>
            <a:r>
              <a:rPr lang="en-US" b="1" dirty="0" smtClean="0"/>
              <a:t>130 scholarship providers that are making available over 600 individual scholarship opportunities with a total value of nearly $14 Million!  As the season progresses, more scholarship providers will be joining our program.  So keep checking back here to see new scholarships!</a:t>
            </a:r>
            <a:endParaRPr lang="en-US" sz="2800" dirty="0" smtClean="0"/>
          </a:p>
          <a:p>
            <a:endParaRPr lang="en-US" dirty="0"/>
          </a:p>
        </p:txBody>
      </p:sp>
      <p:pic>
        <p:nvPicPr>
          <p:cNvPr id="4" name="Picture 3" descr="FIRSTScholarshipSeal_noDate-large.gif"/>
          <p:cNvPicPr>
            <a:picLocks noChangeAspect="1"/>
          </p:cNvPicPr>
          <p:nvPr/>
        </p:nvPicPr>
        <p:blipFill>
          <a:blip r:embed="rId2"/>
          <a:stretch>
            <a:fillRect/>
          </a:stretch>
        </p:blipFill>
        <p:spPr>
          <a:xfrm>
            <a:off x="6858001" y="762000"/>
            <a:ext cx="1828799" cy="1259632"/>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FIRST</a:t>
            </a:r>
            <a:r>
              <a:rPr lang="en-US" b="1" dirty="0"/>
              <a:t> Scholarships:</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sz="2800" dirty="0"/>
              <a:t>Vary from one-time awards of $1,000 to full four-year tuition (estimated at $153,000)   Are typically merit-based and cover a broad range of scholastic abilities   May be for STEM majors (60%); or for any course of study (40%)   Are usually for use at a specific college/university, but a few can be used at any school   Each have their own eligibility requirements, deadline dates, and application procedures</a:t>
            </a:r>
          </a:p>
          <a:p>
            <a:endParaRPr lang="en-US" dirty="0"/>
          </a:p>
        </p:txBody>
      </p:sp>
      <p:pic>
        <p:nvPicPr>
          <p:cNvPr id="4" name="Picture 3" descr="FIRSTScholarshipSeal_noDate-large.gif"/>
          <p:cNvPicPr>
            <a:picLocks noChangeAspect="1"/>
          </p:cNvPicPr>
          <p:nvPr/>
        </p:nvPicPr>
        <p:blipFill>
          <a:blip r:embed="rId2"/>
          <a:stretch>
            <a:fillRect/>
          </a:stretch>
        </p:blipFill>
        <p:spPr>
          <a:xfrm>
            <a:off x="6858001" y="762000"/>
            <a:ext cx="1828799" cy="125963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types of scholarships are available?</a:t>
            </a:r>
            <a:endParaRPr lang="en-US" dirty="0"/>
          </a:p>
        </p:txBody>
      </p:sp>
      <p:sp>
        <p:nvSpPr>
          <p:cNvPr id="3" name="Content Placeholder 2"/>
          <p:cNvSpPr>
            <a:spLocks noGrp="1"/>
          </p:cNvSpPr>
          <p:nvPr>
            <p:ph idx="1"/>
          </p:nvPr>
        </p:nvSpPr>
        <p:spPr/>
        <p:txBody>
          <a:bodyPr/>
          <a:lstStyle/>
          <a:p>
            <a:pPr>
              <a:buNone/>
            </a:pPr>
            <a:r>
              <a:rPr lang="en-US" dirty="0" smtClean="0"/>
              <a:t>    There </a:t>
            </a:r>
            <a:r>
              <a:rPr lang="en-US" dirty="0"/>
              <a:t>are scholarships specifically for engineering, computer science, technology, science, or math, and many others that can be applied to any course of study.  Most scholarships are for academic achievements, but some are for financial need and others simply for participation on a </a:t>
            </a:r>
            <a:r>
              <a:rPr lang="en-US" i="1" dirty="0"/>
              <a:t>FIRST</a:t>
            </a:r>
            <a:r>
              <a:rPr lang="en-US" dirty="0"/>
              <a:t> team.  There are plenty of scholarship opportunities for all students to consider.</a:t>
            </a:r>
          </a:p>
          <a:p>
            <a:endParaRPr lang="en-US" dirty="0"/>
          </a:p>
        </p:txBody>
      </p:sp>
      <p:pic>
        <p:nvPicPr>
          <p:cNvPr id="4" name="Picture 3" descr="FIRSTScholarshipSeal_noDate-large.gif"/>
          <p:cNvPicPr>
            <a:picLocks noChangeAspect="1"/>
          </p:cNvPicPr>
          <p:nvPr/>
        </p:nvPicPr>
        <p:blipFill>
          <a:blip r:embed="rId2"/>
          <a:stretch>
            <a:fillRect/>
          </a:stretch>
        </p:blipFill>
        <p:spPr>
          <a:xfrm>
            <a:off x="6858001" y="762000"/>
            <a:ext cx="1828799" cy="125963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normAutofit fontScale="90000"/>
          </a:bodyPr>
          <a:lstStyle/>
          <a:p>
            <a:r>
              <a:rPr lang="en-US" b="1" dirty="0" smtClean="0"/>
              <a:t>New Scholarships for </a:t>
            </a:r>
            <a:r>
              <a:rPr lang="en-US" b="1" dirty="0" smtClean="0"/>
              <a:t>2012:</a:t>
            </a:r>
            <a:r>
              <a:rPr lang="en-US" dirty="0" smtClean="0"/>
              <a:t/>
            </a:r>
            <a:br>
              <a:rPr lang="en-US" dirty="0" smtClean="0"/>
            </a:br>
            <a:endParaRPr lang="en-US" dirty="0"/>
          </a:p>
        </p:txBody>
      </p:sp>
      <p:sp>
        <p:nvSpPr>
          <p:cNvPr id="3" name="Content Placeholder 2"/>
          <p:cNvSpPr>
            <a:spLocks noGrp="1"/>
          </p:cNvSpPr>
          <p:nvPr>
            <p:ph idx="1"/>
          </p:nvPr>
        </p:nvSpPr>
        <p:spPr>
          <a:xfrm>
            <a:off x="457200" y="1676400"/>
            <a:ext cx="8229600" cy="4898136"/>
          </a:xfrm>
        </p:spPr>
        <p:txBody>
          <a:bodyPr>
            <a:normAutofit/>
          </a:bodyPr>
          <a:lstStyle/>
          <a:p>
            <a:pPr>
              <a:buFont typeface="Wingdings" charset="2"/>
              <a:buChar char="Ø"/>
            </a:pPr>
            <a:r>
              <a:rPr lang="en-US" sz="2000" b="1" dirty="0" smtClean="0"/>
              <a:t>George Fox University (OR) - is offering a $2,500/year scholarship for any course of </a:t>
            </a:r>
            <a:r>
              <a:rPr lang="en-US" sz="2000" b="1" dirty="0" smtClean="0"/>
              <a:t>study  Due 2/1 /12</a:t>
            </a:r>
          </a:p>
          <a:p>
            <a:pPr>
              <a:buFont typeface="Wingdings" charset="2"/>
              <a:buChar char="Ø"/>
            </a:pPr>
            <a:r>
              <a:rPr lang="en-US" sz="2000" b="1" dirty="0" smtClean="0"/>
              <a:t>Georgia Institute of Technology – is offering a $5,000 non-renewable scholarship for any course of </a:t>
            </a:r>
            <a:r>
              <a:rPr lang="en-US" sz="2000" b="1" dirty="0" smtClean="0"/>
              <a:t>study Due 3/1/12</a:t>
            </a:r>
          </a:p>
          <a:p>
            <a:pPr>
              <a:buFont typeface="Wingdings" charset="2"/>
              <a:buChar char="Ø"/>
            </a:pPr>
            <a:r>
              <a:rPr lang="en-US" sz="2000" b="1" dirty="0" err="1" smtClean="0"/>
              <a:t>MaRT</a:t>
            </a:r>
            <a:r>
              <a:rPr lang="en-US" sz="2000" b="1" dirty="0" smtClean="0"/>
              <a:t> Education (CA) – is offering four $1,250 - $2,500 non-renewable scholarships for any course of study at the college of your choice.  For participants in the Inland Empire &amp; Desert Regions of </a:t>
            </a:r>
            <a:r>
              <a:rPr lang="en-US" sz="2000" b="1" dirty="0" smtClean="0"/>
              <a:t>California Due 2/9/12</a:t>
            </a:r>
          </a:p>
          <a:p>
            <a:pPr>
              <a:buFont typeface="Wingdings" charset="2"/>
              <a:buChar char="Ø"/>
            </a:pPr>
            <a:r>
              <a:rPr lang="en-US" sz="2000" b="1" dirty="0" smtClean="0"/>
              <a:t>University of Texas at San Antonio – is offering two scholarships for $20,000/year for any major in the School of Science, Engineering, and Technology</a:t>
            </a:r>
            <a:r>
              <a:rPr lang="en-US" sz="2000" b="1" dirty="0" smtClean="0"/>
              <a:t>  due 8/4/12</a:t>
            </a:r>
          </a:p>
          <a:p>
            <a:pPr>
              <a:buFont typeface="Wingdings" charset="2"/>
              <a:buChar char="Ø"/>
            </a:pPr>
            <a:r>
              <a:rPr lang="en-US" sz="2000" b="1" dirty="0" smtClean="0"/>
              <a:t>University of Tennessee (Knoxville) – is offering four scholarships for $1,000/year for studying </a:t>
            </a:r>
            <a:r>
              <a:rPr lang="en-US" sz="2000" b="1" dirty="0" smtClean="0"/>
              <a:t>engineering Due 2/1/12</a:t>
            </a:r>
            <a:endParaRPr lang="en-US" sz="2000" dirty="0"/>
          </a:p>
        </p:txBody>
      </p:sp>
      <p:pic>
        <p:nvPicPr>
          <p:cNvPr id="4" name="Picture 3" descr="FIRSTScholarshipSeal_noDate-large.gif"/>
          <p:cNvPicPr>
            <a:picLocks noChangeAspect="1"/>
          </p:cNvPicPr>
          <p:nvPr/>
        </p:nvPicPr>
        <p:blipFill>
          <a:blip r:embed="rId2"/>
          <a:stretch>
            <a:fillRect/>
          </a:stretch>
        </p:blipFill>
        <p:spPr>
          <a:xfrm>
            <a:off x="7086600" y="416768"/>
            <a:ext cx="1828799" cy="1259632"/>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New for 2012</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charset="2"/>
              <a:buChar char="Ø"/>
            </a:pPr>
            <a:r>
              <a:rPr lang="en-US" b="1" dirty="0" smtClean="0"/>
              <a:t>Vaughn College of Aeronautics and Technology (NY) – is offering four scholarships for $5,000/year for studying engineering or </a:t>
            </a:r>
            <a:r>
              <a:rPr lang="en-US" b="1" dirty="0" smtClean="0"/>
              <a:t>technology Due 4/1/12</a:t>
            </a:r>
          </a:p>
          <a:p>
            <a:pPr>
              <a:buFont typeface="Wingdings" charset="2"/>
              <a:buChar char="Ø"/>
            </a:pPr>
            <a:r>
              <a:rPr lang="en-US" b="1" dirty="0" smtClean="0"/>
              <a:t>Yale </a:t>
            </a:r>
            <a:r>
              <a:rPr lang="en-US" b="1" dirty="0" smtClean="0"/>
              <a:t>University (CT) – is offering several scholarships of need-based aid up to full cost of attendance, for any course of </a:t>
            </a:r>
            <a:r>
              <a:rPr lang="en-US" b="1" dirty="0" smtClean="0"/>
              <a:t>study Due 3/10/12</a:t>
            </a:r>
          </a:p>
          <a:p>
            <a:pPr>
              <a:buFont typeface="Wingdings" charset="2"/>
              <a:buChar char="Ø"/>
            </a:pPr>
            <a:r>
              <a:rPr lang="en-US" b="1" dirty="0" smtClean="0"/>
              <a:t>Youngstown State University (OH) – is offering one $500/year scholarship for STEM </a:t>
            </a:r>
            <a:r>
              <a:rPr lang="en-US" b="1" dirty="0" smtClean="0"/>
              <a:t>majors Due4/1/12 </a:t>
            </a:r>
            <a:endParaRPr lang="en-US" dirty="0"/>
          </a:p>
        </p:txBody>
      </p:sp>
      <p:pic>
        <p:nvPicPr>
          <p:cNvPr id="4" name="Picture 3" descr="FIRSTScholarshipSeal_noDate-large.gif"/>
          <p:cNvPicPr>
            <a:picLocks noChangeAspect="1"/>
          </p:cNvPicPr>
          <p:nvPr/>
        </p:nvPicPr>
        <p:blipFill>
          <a:blip r:embed="rId2"/>
          <a:stretch>
            <a:fillRect/>
          </a:stretch>
        </p:blipFill>
        <p:spPr>
          <a:xfrm>
            <a:off x="6858001" y="762000"/>
            <a:ext cx="1828799" cy="125963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Juniors:</a:t>
            </a:r>
            <a:r>
              <a:rPr lang="en-US" dirty="0" smtClean="0"/>
              <a:t>  </a:t>
            </a:r>
            <a:r>
              <a:rPr lang="en-US" b="1" dirty="0" smtClean="0"/>
              <a:t>Note that the following schools offer scholarships to Juniors:</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College </a:t>
            </a:r>
            <a:r>
              <a:rPr lang="en-US" dirty="0"/>
              <a:t>of Southern Maryland</a:t>
            </a:r>
          </a:p>
          <a:p>
            <a:r>
              <a:rPr lang="en-US" dirty="0"/>
              <a:t>Eastern Washington University</a:t>
            </a:r>
          </a:p>
          <a:p>
            <a:r>
              <a:rPr lang="en-US" dirty="0"/>
              <a:t>ITT Technical Institute</a:t>
            </a:r>
          </a:p>
          <a:p>
            <a:r>
              <a:rPr lang="en-US" dirty="0"/>
              <a:t>Lawrence Technological University</a:t>
            </a:r>
          </a:p>
          <a:p>
            <a:r>
              <a:rPr lang="en-US" dirty="0"/>
              <a:t>Polytechnic University</a:t>
            </a:r>
          </a:p>
          <a:p>
            <a:r>
              <a:rPr lang="en-US" dirty="0" err="1"/>
              <a:t>QuestBridge</a:t>
            </a:r>
            <a:endParaRPr lang="en-US" dirty="0"/>
          </a:p>
          <a:p>
            <a:r>
              <a:rPr lang="en-US" dirty="0"/>
              <a:t>Rensselaer Polytechnic Institute/BAE Systems</a:t>
            </a:r>
          </a:p>
          <a:p>
            <a:r>
              <a:rPr lang="en-US" dirty="0"/>
              <a:t>Virginia Tech/BAE Systems  (***only for Junior women***)</a:t>
            </a:r>
          </a:p>
          <a:p>
            <a:endParaRPr lang="en-US" dirty="0"/>
          </a:p>
        </p:txBody>
      </p:sp>
      <p:pic>
        <p:nvPicPr>
          <p:cNvPr id="4" name="Picture 3" descr="FIRSTScholarshipSeal_noDate-large.gif"/>
          <p:cNvPicPr>
            <a:picLocks noChangeAspect="1"/>
          </p:cNvPicPr>
          <p:nvPr/>
        </p:nvPicPr>
        <p:blipFill>
          <a:blip r:embed="rId2"/>
          <a:stretch>
            <a:fillRect/>
          </a:stretch>
        </p:blipFill>
        <p:spPr>
          <a:xfrm>
            <a:off x="7543800" y="644395"/>
            <a:ext cx="1447800" cy="997209"/>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Girls Only</a:t>
            </a:r>
            <a:endParaRPr lang="en-US" dirty="0"/>
          </a:p>
        </p:txBody>
      </p:sp>
      <p:graphicFrame>
        <p:nvGraphicFramePr>
          <p:cNvPr id="4" name="Content Placeholder 3"/>
          <p:cNvGraphicFramePr>
            <a:graphicFrameLocks noGrp="1"/>
          </p:cNvGraphicFramePr>
          <p:nvPr>
            <p:ph idx="1"/>
          </p:nvPr>
        </p:nvGraphicFramePr>
        <p:xfrm>
          <a:off x="228600" y="2209800"/>
          <a:ext cx="8686800" cy="4388375"/>
        </p:xfrm>
        <a:graphic>
          <a:graphicData uri="http://schemas.openxmlformats.org/drawingml/2006/table">
            <a:tbl>
              <a:tblPr firstRow="1" bandRow="1">
                <a:tableStyleId>{8A107856-5554-42FB-B03E-39F5DBC370BA}</a:tableStyleId>
              </a:tblPr>
              <a:tblGrid>
                <a:gridCol w="1737360"/>
                <a:gridCol w="4206240"/>
                <a:gridCol w="1524000"/>
                <a:gridCol w="736600"/>
                <a:gridCol w="482600"/>
              </a:tblGrid>
              <a:tr h="2295369">
                <a:tc>
                  <a:txBody>
                    <a:bodyPr/>
                    <a:lstStyle/>
                    <a:p>
                      <a:r>
                        <a:rPr lang="en-US" sz="1800" b="1" u="none" strike="noStrike" kern="1200" dirty="0" smtClean="0">
                          <a:solidFill>
                            <a:schemeClr val="dk1"/>
                          </a:solidFill>
                          <a:latin typeface="+mn-lt"/>
                          <a:ea typeface="+mn-ea"/>
                          <a:cs typeface="+mn-cs"/>
                          <a:hlinkClick r:id="rId2"/>
                        </a:rPr>
                        <a:t>Society of Women Engineers - Houston Area</a:t>
                      </a:r>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TX</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$1,500 non-renewable </a:t>
                      </a:r>
                      <a:r>
                        <a:rPr lang="en-US" sz="1800" b="1" u="none" strike="noStrike" kern="1200" dirty="0" smtClean="0">
                          <a:solidFill>
                            <a:schemeClr val="dk1"/>
                          </a:solidFill>
                          <a:latin typeface="+mn-lt"/>
                          <a:ea typeface="+mn-ea"/>
                          <a:cs typeface="+mn-cs"/>
                          <a:hlinkClick r:id="rId3"/>
                        </a:rPr>
                        <a:t>More details...</a:t>
                      </a:r>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Woman pursuing Engineering at school of your choice. Must attend Texas high school or plan to attend college in Texas</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3/31/</a:t>
                      </a:r>
                      <a:r>
                        <a:rPr lang="en-US" sz="1800" b="1" kern="1200" dirty="0" smtClean="0">
                          <a:solidFill>
                            <a:schemeClr val="dk1"/>
                          </a:solidFill>
                          <a:latin typeface="+mn-lt"/>
                          <a:ea typeface="+mn-ea"/>
                          <a:cs typeface="+mn-cs"/>
                        </a:rPr>
                        <a:t>2012 </a:t>
                      </a:r>
                      <a:endParaRPr lang="en-US" sz="1800" b="1" kern="1200" dirty="0" smtClean="0">
                        <a:solidFill>
                          <a:schemeClr val="dk1"/>
                        </a:solidFill>
                        <a:latin typeface="+mn-lt"/>
                        <a:ea typeface="+mn-ea"/>
                        <a:cs typeface="+mn-cs"/>
                      </a:endParaRPr>
                    </a:p>
                    <a:p>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1</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FRC</a:t>
                      </a:r>
                    </a:p>
                    <a:p>
                      <a:r>
                        <a:rPr lang="en-US" sz="1800" b="1" kern="1200" dirty="0" smtClean="0">
                          <a:solidFill>
                            <a:schemeClr val="dk1"/>
                          </a:solidFill>
                          <a:latin typeface="+mn-lt"/>
                          <a:ea typeface="+mn-ea"/>
                          <a:cs typeface="+mn-cs"/>
                        </a:rPr>
                        <a:t>FTC</a:t>
                      </a:r>
                      <a:r>
                        <a:rPr lang="en-US" dirty="0" smtClean="0"/>
                        <a:t> </a:t>
                      </a:r>
                      <a:endParaRPr lang="en-US" dirty="0"/>
                    </a:p>
                  </a:txBody>
                  <a:tcPr/>
                </a:tc>
                <a:tc>
                  <a:txBody>
                    <a:bodyPr/>
                    <a:lstStyle/>
                    <a:p>
                      <a:r>
                        <a:rPr lang="en-US" sz="1800" b="1" kern="1200" dirty="0" err="1" smtClean="0">
                          <a:solidFill>
                            <a:schemeClr val="dk1"/>
                          </a:solidFill>
                          <a:latin typeface="+mn-lt"/>
                          <a:ea typeface="+mn-ea"/>
                          <a:cs typeface="+mn-cs"/>
                        </a:rPr>
                        <a:t>Sr</a:t>
                      </a:r>
                      <a:r>
                        <a:rPr lang="en-US" dirty="0" smtClean="0"/>
                        <a:t> </a:t>
                      </a:r>
                      <a:endParaRPr lang="en-US" dirty="0"/>
                    </a:p>
                  </a:txBody>
                  <a:tcPr/>
                </a:tc>
              </a:tr>
              <a:tr h="1046503">
                <a:tc>
                  <a:txBody>
                    <a:bodyPr/>
                    <a:lstStyle/>
                    <a:p>
                      <a:r>
                        <a:rPr lang="en-US" sz="1800" kern="1200" dirty="0" smtClean="0">
                          <a:solidFill>
                            <a:schemeClr val="dk1"/>
                          </a:solidFill>
                          <a:latin typeface="+mn-lt"/>
                          <a:ea typeface="+mn-ea"/>
                          <a:cs typeface="+mn-cs"/>
                        </a:rPr>
                        <a:t>Sweet Briar College</a:t>
                      </a:r>
                      <a:endParaRPr lang="en-US" dirty="0"/>
                    </a:p>
                  </a:txBody>
                  <a:tcPr/>
                </a:tc>
                <a:tc>
                  <a:txBody>
                    <a:bodyPr/>
                    <a:lstStyle/>
                    <a:p>
                      <a:r>
                        <a:rPr kumimoji="0" lang="en-US" sz="1800" kern="1200" dirty="0" smtClean="0">
                          <a:solidFill>
                            <a:schemeClr val="dk1"/>
                          </a:solidFill>
                          <a:latin typeface="+mn-lt"/>
                          <a:ea typeface="+mn-ea"/>
                          <a:cs typeface="+mn-cs"/>
                        </a:rPr>
                        <a:t>$ 1,000/year up to $4,000 for FIRST participation </a:t>
                      </a:r>
                      <a:r>
                        <a:rPr kumimoji="0" lang="en-US" sz="1800" kern="1200" dirty="0" smtClean="0">
                          <a:solidFill>
                            <a:schemeClr val="dk1"/>
                          </a:solidFill>
                          <a:latin typeface="+mn-lt"/>
                          <a:ea typeface="+mn-ea"/>
                          <a:cs typeface="+mn-cs"/>
                          <a:hlinkClick r:id="rId4"/>
                        </a:rPr>
                        <a:t>More details...    </a:t>
                      </a:r>
                      <a:r>
                        <a:rPr kumimoji="0" lang="en-US" sz="1800" kern="1200" dirty="0" smtClean="0">
                          <a:solidFill>
                            <a:schemeClr val="dk1"/>
                          </a:solidFill>
                          <a:latin typeface="+mn-lt"/>
                          <a:ea typeface="+mn-ea"/>
                          <a:cs typeface="+mn-cs"/>
                          <a:hlinkClick r:id="rId5"/>
                        </a:rPr>
                        <a:t>View Application... Any course of study</a:t>
                      </a:r>
                      <a:endParaRPr lang="en-US" dirty="0"/>
                    </a:p>
                  </a:txBody>
                  <a:tcPr/>
                </a:tc>
                <a:tc>
                  <a:txBody>
                    <a:bodyPr/>
                    <a:lstStyle/>
                    <a:p>
                      <a:r>
                        <a:rPr kumimoji="0" lang="en-US" sz="1800" b="1" kern="1200" dirty="0" smtClean="0">
                          <a:solidFill>
                            <a:schemeClr val="dk1"/>
                          </a:solidFill>
                          <a:latin typeface="+mn-lt"/>
                          <a:ea typeface="+mn-ea"/>
                          <a:cs typeface="+mn-cs"/>
                        </a:rPr>
                        <a:t>3/1/</a:t>
                      </a:r>
                      <a:r>
                        <a:rPr kumimoji="0" lang="en-US" sz="1800" b="1" kern="1200" dirty="0" smtClean="0">
                          <a:solidFill>
                            <a:schemeClr val="dk1"/>
                          </a:solidFill>
                          <a:latin typeface="+mn-lt"/>
                          <a:ea typeface="+mn-ea"/>
                          <a:cs typeface="+mn-cs"/>
                        </a:rPr>
                        <a:t>2012 </a:t>
                      </a:r>
                      <a:r>
                        <a:rPr kumimoji="0" lang="en-US" sz="1800" b="1" kern="1200" dirty="0" smtClean="0">
                          <a:solidFill>
                            <a:schemeClr val="dk1"/>
                          </a:solidFill>
                          <a:latin typeface="+mn-lt"/>
                          <a:ea typeface="+mn-ea"/>
                          <a:cs typeface="+mn-cs"/>
                        </a:rPr>
                        <a:t>unlimited</a:t>
                      </a:r>
                      <a:endParaRPr lang="en-US" dirty="0"/>
                    </a:p>
                  </a:txBody>
                  <a:tcPr/>
                </a:tc>
                <a:tc>
                  <a:txBody>
                    <a:bodyPr/>
                    <a:lstStyle/>
                    <a:p>
                      <a:r>
                        <a:rPr kumimoji="0" lang="en-US" sz="1800" kern="1200" dirty="0" smtClean="0">
                          <a:solidFill>
                            <a:schemeClr val="dk1"/>
                          </a:solidFill>
                          <a:latin typeface="+mn-lt"/>
                          <a:ea typeface="+mn-ea"/>
                          <a:cs typeface="+mn-cs"/>
                        </a:rPr>
                        <a:t>FRCFTC</a:t>
                      </a:r>
                      <a:endParaRPr lang="en-US" dirty="0"/>
                    </a:p>
                  </a:txBody>
                  <a:tcPr/>
                </a:tc>
                <a:tc>
                  <a:txBody>
                    <a:bodyPr/>
                    <a:lstStyle/>
                    <a:p>
                      <a:r>
                        <a:rPr lang="en-US" dirty="0" err="1" smtClean="0"/>
                        <a:t>Sr</a:t>
                      </a:r>
                      <a:endParaRPr lang="en-US" dirty="0"/>
                    </a:p>
                  </a:txBody>
                  <a:tcPr/>
                </a:tc>
              </a:tr>
              <a:tr h="1046503">
                <a:tc>
                  <a:txBody>
                    <a:bodyPr/>
                    <a:lstStyle/>
                    <a:p>
                      <a:r>
                        <a:rPr lang="en-US" sz="1800" kern="1200" dirty="0" smtClean="0">
                          <a:solidFill>
                            <a:schemeClr val="dk1"/>
                          </a:solidFill>
                          <a:latin typeface="+mn-lt"/>
                          <a:ea typeface="+mn-ea"/>
                          <a:cs typeface="+mn-cs"/>
                        </a:rPr>
                        <a:t>Virginia Tech</a:t>
                      </a:r>
                      <a:endParaRPr lang="en-US" dirty="0"/>
                    </a:p>
                  </a:txBody>
                  <a:tcPr/>
                </a:tc>
                <a:tc>
                  <a:txBody>
                    <a:bodyPr/>
                    <a:lstStyle/>
                    <a:p>
                      <a:r>
                        <a:rPr kumimoji="0" lang="en-US" sz="1800" kern="1200" dirty="0" smtClean="0">
                          <a:solidFill>
                            <a:schemeClr val="dk1"/>
                          </a:solidFill>
                          <a:latin typeface="+mn-lt"/>
                          <a:ea typeface="+mn-ea"/>
                          <a:cs typeface="+mn-cs"/>
                        </a:rPr>
                        <a:t>$2,500/year up to $10,000 </a:t>
                      </a:r>
                      <a:r>
                        <a:rPr kumimoji="0" lang="en-US" sz="1800" kern="1200" dirty="0" smtClean="0">
                          <a:solidFill>
                            <a:schemeClr val="dk1"/>
                          </a:solidFill>
                          <a:latin typeface="+mn-lt"/>
                          <a:ea typeface="+mn-ea"/>
                          <a:cs typeface="+mn-cs"/>
                          <a:hlinkClick r:id="rId6"/>
                        </a:rPr>
                        <a:t>More details...    Woman studying Engineering</a:t>
                      </a:r>
                      <a:endParaRPr lang="en-US" dirty="0"/>
                    </a:p>
                  </a:txBody>
                  <a:tcPr/>
                </a:tc>
                <a:tc>
                  <a:txBody>
                    <a:bodyPr/>
                    <a:lstStyle/>
                    <a:p>
                      <a:r>
                        <a:rPr kumimoji="0" lang="en-US" sz="1800" b="1" kern="1200" dirty="0" smtClean="0">
                          <a:solidFill>
                            <a:schemeClr val="dk1"/>
                          </a:solidFill>
                          <a:latin typeface="+mn-lt"/>
                          <a:ea typeface="+mn-ea"/>
                          <a:cs typeface="+mn-cs"/>
                        </a:rPr>
                        <a:t>4/1/</a:t>
                      </a:r>
                      <a:r>
                        <a:rPr kumimoji="0" lang="en-US" sz="1800" b="1" kern="1200" dirty="0" smtClean="0">
                          <a:solidFill>
                            <a:schemeClr val="dk1"/>
                          </a:solidFill>
                          <a:latin typeface="+mn-lt"/>
                          <a:ea typeface="+mn-ea"/>
                          <a:cs typeface="+mn-cs"/>
                        </a:rPr>
                        <a:t>2012 </a:t>
                      </a:r>
                      <a:r>
                        <a:rPr kumimoji="0" lang="en-US" sz="1800" b="1" kern="1200" dirty="0" smtClean="0">
                          <a:solidFill>
                            <a:schemeClr val="dk1"/>
                          </a:solidFill>
                          <a:latin typeface="+mn-lt"/>
                          <a:ea typeface="+mn-ea"/>
                          <a:cs typeface="+mn-cs"/>
                        </a:rPr>
                        <a:t>1</a:t>
                      </a:r>
                      <a:endParaRPr lang="en-US" dirty="0"/>
                    </a:p>
                  </a:txBody>
                  <a:tcPr/>
                </a:tc>
                <a:tc>
                  <a:txBody>
                    <a:bodyPr/>
                    <a:lstStyle/>
                    <a:p>
                      <a:r>
                        <a:rPr kumimoji="0" lang="en-US" sz="1800" kern="1200" dirty="0" smtClean="0">
                          <a:solidFill>
                            <a:schemeClr val="dk1"/>
                          </a:solidFill>
                          <a:latin typeface="+mn-lt"/>
                          <a:ea typeface="+mn-ea"/>
                          <a:cs typeface="+mn-cs"/>
                        </a:rPr>
                        <a:t>FRCFTC</a:t>
                      </a:r>
                      <a:endParaRPr lang="en-US" dirty="0"/>
                    </a:p>
                  </a:txBody>
                  <a:tcPr/>
                </a:tc>
                <a:tc>
                  <a:txBody>
                    <a:bodyPr/>
                    <a:lstStyle/>
                    <a:p>
                      <a:r>
                        <a:rPr kumimoji="0" lang="en-US" sz="1800" kern="1200" dirty="0" err="1" smtClean="0">
                          <a:solidFill>
                            <a:schemeClr val="dk1"/>
                          </a:solidFill>
                          <a:latin typeface="+mn-lt"/>
                          <a:ea typeface="+mn-ea"/>
                          <a:cs typeface="+mn-cs"/>
                        </a:rPr>
                        <a:t>Sr</a:t>
                      </a:r>
                      <a:endParaRPr lang="en-US" dirty="0"/>
                    </a:p>
                  </a:txBody>
                  <a:tcPr/>
                </a:tc>
              </a:tr>
            </a:tbl>
          </a:graphicData>
        </a:graphic>
      </p:graphicFrame>
      <p:pic>
        <p:nvPicPr>
          <p:cNvPr id="5" name="Picture 4" descr="FIRSTScholarshipSeal_noDate-large.gif"/>
          <p:cNvPicPr>
            <a:picLocks noChangeAspect="1"/>
          </p:cNvPicPr>
          <p:nvPr/>
        </p:nvPicPr>
        <p:blipFill>
          <a:blip r:embed="rId7"/>
          <a:stretch>
            <a:fillRect/>
          </a:stretch>
        </p:blipFill>
        <p:spPr>
          <a:xfrm>
            <a:off x="6858001" y="762000"/>
            <a:ext cx="1828799" cy="1259632"/>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ＭＳ ゴシック"/>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ＭＳ 明朝"/>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Urban.thmx</Template>
  <TotalTime>261</TotalTime>
  <Words>2614</Words>
  <Application>Microsoft Macintosh PowerPoint</Application>
  <PresentationFormat>On-screen Show (4:3)</PresentationFormat>
  <Paragraphs>338</Paragraphs>
  <Slides>23</Slides>
  <Notes>0</Notes>
  <HiddenSlides>0</HiddenSlides>
  <MMClips>0</MMClips>
  <ScaleCrop>false</ScaleCrop>
  <HeadingPairs>
    <vt:vector size="4" baseType="variant">
      <vt:variant>
        <vt:lpstr>Design Template</vt:lpstr>
      </vt:variant>
      <vt:variant>
        <vt:i4>1</vt:i4>
      </vt:variant>
      <vt:variant>
        <vt:lpstr>Slide Titles</vt:lpstr>
      </vt:variant>
      <vt:variant>
        <vt:i4>23</vt:i4>
      </vt:variant>
    </vt:vector>
  </HeadingPairs>
  <TitlesOfParts>
    <vt:vector size="24" baseType="lpstr">
      <vt:lpstr>Urban</vt:lpstr>
      <vt:lpstr>Scholarships for  Doing What You Love</vt:lpstr>
      <vt:lpstr>Make this Poster Visible to Students</vt:lpstr>
      <vt:lpstr>Welcome to the FIRST  Scholarship Program </vt:lpstr>
      <vt:lpstr>FIRST Scholarships: </vt:lpstr>
      <vt:lpstr>What types of scholarships are available?</vt:lpstr>
      <vt:lpstr>New Scholarships for 2012: </vt:lpstr>
      <vt:lpstr>More New for 2012</vt:lpstr>
      <vt:lpstr>Juniors:  Note that the following schools offer scholarships to Juniors: </vt:lpstr>
      <vt:lpstr>For Girls Only</vt:lpstr>
      <vt:lpstr>More Girl Stuff</vt:lpstr>
      <vt:lpstr>What to ask at the college fair</vt:lpstr>
      <vt:lpstr>Team Main Contact:  </vt:lpstr>
      <vt:lpstr>2012 Scholarships in Southern CA</vt:lpstr>
      <vt:lpstr>More CA Scholarships</vt:lpstr>
      <vt:lpstr>Slide 15</vt:lpstr>
      <vt:lpstr>Any State</vt:lpstr>
      <vt:lpstr>More CA Scholarships</vt:lpstr>
      <vt:lpstr>For Additional Information</vt:lpstr>
      <vt:lpstr>20 California Scholarships</vt:lpstr>
      <vt:lpstr>More Scholarships</vt:lpstr>
      <vt:lpstr>More Local Scholarships</vt:lpstr>
      <vt:lpstr>More CA Scholarships</vt:lpstr>
      <vt:lpstr>More CA Scholarships</vt:lpstr>
    </vt:vector>
  </TitlesOfParts>
  <Company>Chaminade College Preparatory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Scholarships for  Doing What You Love</dc:title>
  <dc:creator>Nancy McIntyre</dc:creator>
  <cp:lastModifiedBy>Nancy McIntyre</cp:lastModifiedBy>
  <cp:revision>57</cp:revision>
  <dcterms:created xsi:type="dcterms:W3CDTF">2011-11-05T01:00:20Z</dcterms:created>
  <dcterms:modified xsi:type="dcterms:W3CDTF">2011-11-05T02:33:46Z</dcterms:modified>
</cp:coreProperties>
</file>