
<file path=[Content_Types].xml><?xml version="1.0" encoding="utf-8"?>
<Types xmlns="http://schemas.openxmlformats.org/package/2006/content-types">
  <Override PartName="/ppt/slides/slide17.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15.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slides/slide1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102" d="100"/>
          <a:sy n="102" d="100"/>
        </p:scale>
        <p:origin x="-1072"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viewProps" Target="viewProps.xml"/><Relationship Id="rId2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presProps" Target="presProps.xml"/><Relationship Id="rId4" Type="http://schemas.openxmlformats.org/officeDocument/2006/relationships/slide" Target="slides/slide3.xml"/><Relationship Id="rId26" Type="http://schemas.openxmlformats.org/officeDocument/2006/relationships/tableStyles" Target="tableStyle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printerSettings" Target="printerSettings/printerSettings1.bin"/><Relationship Id="rId21" Type="http://schemas.openxmlformats.org/officeDocument/2006/relationships/slide" Target="slides/slide20.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B2D69FA-BB19-7D40-A19E-5EDB64D49417}" type="datetimeFigureOut">
              <a:rPr lang="en-US" smtClean="0"/>
              <a:pPr/>
              <a:t>11/3/10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F5B522A-ADE4-264A-B74F-0E403F45EA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2D69FA-BB19-7D40-A19E-5EDB64D49417}" type="datetimeFigureOut">
              <a:rPr lang="en-US" smtClean="0"/>
              <a:pPr/>
              <a:t>11/3/10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2D69FA-BB19-7D40-A19E-5EDB64D49417}" type="datetimeFigureOut">
              <a:rPr lang="en-US" smtClean="0"/>
              <a:pPr/>
              <a:t>11/3/10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2D69FA-BB19-7D40-A19E-5EDB64D49417}" type="datetimeFigureOut">
              <a:rPr lang="en-US" smtClean="0"/>
              <a:pPr/>
              <a:t>11/3/10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2D69FA-BB19-7D40-A19E-5EDB64D49417}" type="datetimeFigureOut">
              <a:rPr lang="en-US" smtClean="0"/>
              <a:pPr/>
              <a:t>11/3/10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2D69FA-BB19-7D40-A19E-5EDB64D49417}" type="datetimeFigureOut">
              <a:rPr lang="en-US" smtClean="0"/>
              <a:pPr/>
              <a:t>11/3/10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B2D69FA-BB19-7D40-A19E-5EDB64D49417}" type="datetimeFigureOut">
              <a:rPr lang="en-US" smtClean="0"/>
              <a:pPr/>
              <a:t>11/3/10</a:t>
            </a:fld>
            <a:endParaRPr lang="en-US"/>
          </a:p>
        </p:txBody>
      </p:sp>
      <p:sp>
        <p:nvSpPr>
          <p:cNvPr id="27" name="Slide Number Placeholder 26"/>
          <p:cNvSpPr>
            <a:spLocks noGrp="1"/>
          </p:cNvSpPr>
          <p:nvPr>
            <p:ph type="sldNum" sz="quarter" idx="11"/>
          </p:nvPr>
        </p:nvSpPr>
        <p:spPr/>
        <p:txBody>
          <a:bodyPr rtlCol="0"/>
          <a:lstStyle/>
          <a:p>
            <a:fld id="{4F5B522A-ADE4-264A-B74F-0E403F45EA0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B2D69FA-BB19-7D40-A19E-5EDB64D49417}" type="datetimeFigureOut">
              <a:rPr lang="en-US" smtClean="0"/>
              <a:pPr/>
              <a:t>11/3/10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F5B522A-ADE4-264A-B74F-0E403F45EA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D69FA-BB19-7D40-A19E-5EDB64D49417}" type="datetimeFigureOut">
              <a:rPr lang="en-US" smtClean="0"/>
              <a:pPr/>
              <a:t>11/3/10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2D69FA-BB19-7D40-A19E-5EDB64D49417}" type="datetimeFigureOut">
              <a:rPr lang="en-US" smtClean="0"/>
              <a:pPr/>
              <a:t>11/3/10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2D69FA-BB19-7D40-A19E-5EDB64D49417}" type="datetimeFigureOut">
              <a:rPr lang="en-US" smtClean="0"/>
              <a:pPr/>
              <a:t>11/3/10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B522A-ADE4-264A-B74F-0E403F45EA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B2D69FA-BB19-7D40-A19E-5EDB64D49417}" type="datetimeFigureOut">
              <a:rPr lang="en-US" smtClean="0"/>
              <a:pPr/>
              <a:t>11/3/10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F5B522A-ADE4-264A-B74F-0E403F45EA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usfirst.org/aboutus/content.aspx?id=15411" TargetMode="External"/><Relationship Id="rId3"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usfirst.org/uploadedfiles/About_Us/Scholarships/2011_Assets/2011_FIRST_BAE_Systems_Team_Scholarships_Desc.pdf" TargetMode="External"/><Relationship Id="rId4" Type="http://schemas.openxmlformats.org/officeDocument/2006/relationships/hyperlink" Target="https://my.usfirst.org/scholarships/index.lasso?page=scholarshipsearch&amp;sort=deadline&amp;event_type=ALL&amp;year=2011&amp;area=CA-USA&amp;grade=ALL" TargetMode="External"/><Relationship Id="rId5" Type="http://schemas.openxmlformats.org/officeDocument/2006/relationships/hyperlink" Target="http://www.asme.org/" TargetMode="External"/><Relationship Id="rId7" Type="http://schemas.openxmlformats.org/officeDocument/2006/relationships/hyperlink" Target="http://www.baesystems.com/" TargetMode="External"/><Relationship Id="rId1" Type="http://schemas.openxmlformats.org/officeDocument/2006/relationships/slideLayout" Target="../slideLayouts/slideLayout6.xml"/><Relationship Id="rId2" Type="http://schemas.openxmlformats.org/officeDocument/2006/relationships/hyperlink" Target="https://my.usfirst.org/scholarships/index.lasso?page=scholarshipsearch&amp;sort=name&amp;event_type=ALL&amp;year=2011&amp;area=CA-USA&amp;grade=ALL" TargetMode="External"/><Relationship Id="rId3" Type="http://schemas.openxmlformats.org/officeDocument/2006/relationships/hyperlink" Target="https://my.usfirst.org/scholarships/index.lasso?page=scholarshipsearch&amp;sort=location&amp;event_type=ALL&amp;year=2011&amp;area=CA-USA&amp;grade=ALL" TargetMode="External"/><Relationship Id="rId6" Type="http://schemas.openxmlformats.org/officeDocument/2006/relationships/hyperlink" Target="http://www.usfirst.org/uploadedfiles/About_Us/Scholarships/2011_Assets/2010_FIRST_ASME_Scholarship_Desc.pdf"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usfirst.org/uploadedfiles/About_Us/Scholarships/2011_Assets/2011_FIRST_CSULA_Boeing_Scholarship_Desc.pdf" TargetMode="External"/><Relationship Id="rId4" Type="http://schemas.openxmlformats.org/officeDocument/2006/relationships/hyperlink" Target="http://www.usfirst.org/uploadedfiles/About_Us/Scholarships/2011_Assets/2011_FIRST_CalPoly_Scholarship_App.pdf" TargetMode="External"/><Relationship Id="rId5" Type="http://schemas.openxmlformats.org/officeDocument/2006/relationships/hyperlink" Target="http://www.ecs.csun.edu/" TargetMode="External"/><Relationship Id="rId7" Type="http://schemas.openxmlformats.org/officeDocument/2006/relationships/hyperlink" Target="http://calstatela.edu/" TargetMode="External"/><Relationship Id="rId1" Type="http://schemas.openxmlformats.org/officeDocument/2006/relationships/slideLayout" Target="../slideLayouts/slideLayout6.xml"/><Relationship Id="rId2" Type="http://schemas.openxmlformats.org/officeDocument/2006/relationships/hyperlink" Target="http://www.ceng.calpoly.edu/" TargetMode="External"/><Relationship Id="rId3" Type="http://schemas.openxmlformats.org/officeDocument/2006/relationships/hyperlink" Target="http://www.usfirst.org/uploadedfiles/About_Us/Scholarships/2011_Assets/2011_FIRST_CalPoly_Scholarship_Desc.pdf" TargetMode="External"/><Relationship Id="rId6" Type="http://schemas.openxmlformats.org/officeDocument/2006/relationships/hyperlink" Target="http://www.usfirst.org/uploadedfiles/About_Us/Scholarships/2011_Assets/2011_FIRST_CSU_Northridge_Scholarship_Desc.pd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www.hmc.edu/" TargetMode="External"/><Relationship Id="rId4" Type="http://schemas.openxmlformats.org/officeDocument/2006/relationships/hyperlink" Target="http://www.usfirst.org/uploadedfiles/About_Us/Scholarships/2011_Assets/2011_FIRST_DeVry_U_Scholarship_App.pdf" TargetMode="External"/><Relationship Id="rId5" Type="http://schemas.openxmlformats.org/officeDocument/2006/relationships/hyperlink" Target="http://www.fpef.org/" TargetMode="External"/><Relationship Id="rId7" Type="http://schemas.openxmlformats.org/officeDocument/2006/relationships/hyperlink" Target="http://www.usfirst.org/uploadedfiles/About_Us/Scholarships/2011_Assets/2010_FIRST_Fluid_Power_Ed_Found_Scholarship_App.pdf" TargetMode="External"/><Relationship Id="rId1" Type="http://schemas.openxmlformats.org/officeDocument/2006/relationships/slideLayout" Target="../slideLayouts/slideLayout6.xml"/><Relationship Id="rId2" Type="http://schemas.openxmlformats.org/officeDocument/2006/relationships/hyperlink" Target="http://www.devry.edu/" TargetMode="External"/><Relationship Id="rId9" Type="http://schemas.openxmlformats.org/officeDocument/2006/relationships/hyperlink" Target="http://www.usfirst.org/uploadedfiles/About_Us/Scholarships/2011_Assets/2011_FIRST_Harvey_Mudd_College_Scholarship_Desc.pdf" TargetMode="External"/><Relationship Id="rId3" Type="http://schemas.openxmlformats.org/officeDocument/2006/relationships/hyperlink" Target="http://www.usfirst.org/uploadedfiles/About_Us/Scholarships/2011_Assets/2011_FIRST_DeVry_U_Scholarship_Desc.pdf" TargetMode="External"/><Relationship Id="rId6" Type="http://schemas.openxmlformats.org/officeDocument/2006/relationships/hyperlink" Target="http://www.usfirst.org/uploadedfiles/About_Us/Scholarships/2011_Assets/2010_FIRST_Fluid_Power_Ed_Found_Scholarship_Desc.pdf" TargetMode="External"/></Relationships>
</file>

<file path=ppt/slides/_rels/slide15.xml.rels><?xml version="1.0" encoding="UTF-8" standalone="yes"?>
<Relationships xmlns="http://schemas.openxmlformats.org/package/2006/relationships"><Relationship Id="rId4" Type="http://schemas.openxmlformats.org/officeDocument/2006/relationships/hyperlink" Target="http://www.usfirst.org/uploadedfiles/About_Us/Scholarships/2011_Assets/2011_FIRST_Intl_Fluid_Power_Soc_Scholarship_App.pdf" TargetMode="External"/><Relationship Id="rId5" Type="http://schemas.openxmlformats.org/officeDocument/2006/relationships/hyperlink" Target="http://www.itt-tech.edu/" TargetMode="External"/><Relationship Id="rId7" Type="http://schemas.openxmlformats.org/officeDocument/2006/relationships/hyperlink" Target="http://www.usfirst.org/uploadedfiles/About_Us/Scholarships/2011_Assets/2011_FIRST_ITT_Tech_Scholarship_App.pdf" TargetMode="External"/><Relationship Id="rId1" Type="http://schemas.openxmlformats.org/officeDocument/2006/relationships/slideLayout" Target="../slideLayouts/slideLayout6.xml"/><Relationship Id="rId2" Type="http://schemas.openxmlformats.org/officeDocument/2006/relationships/hyperlink" Target="http://www.ifps.org/" TargetMode="External"/><Relationship Id="rId3" Type="http://schemas.openxmlformats.org/officeDocument/2006/relationships/hyperlink" Target="http://www.usfirst.org/uploadedfiles/About_Us/Scholarships/2011_Assets/2011_FIRST_Intl_Fluid_Power_Soc_Scholarship_Desc.pdf" TargetMode="External"/><Relationship Id="rId6" Type="http://schemas.openxmlformats.org/officeDocument/2006/relationships/hyperlink" Target="http://www.usfirst.org/uploadedfiles/About_Us/Scholarships/2011_Assets/2011_FIRST_ITT_Tech_Scholarship_Desc.pdf" TargetMode="External"/></Relationships>
</file>

<file path=ppt/slides/_rels/slide16.xml.rels><?xml version="1.0" encoding="UTF-8" standalone="yes"?>
<Relationships xmlns="http://schemas.openxmlformats.org/package/2006/relationships"><Relationship Id="rId4" Type="http://schemas.openxmlformats.org/officeDocument/2006/relationships/hyperlink" Target="http://www.questbridge.org/" TargetMode="External"/><Relationship Id="rId5" Type="http://schemas.openxmlformats.org/officeDocument/2006/relationships/hyperlink" Target="http://www.usfirst.org/uploadedfiles/About_Us/Scholarships/2011_Assets/2010_FIRST_QuestBridge_Scholarship_Desc.pdf" TargetMode="External"/><Relationship Id="rId7" Type="http://schemas.openxmlformats.org/officeDocument/2006/relationships/hyperlink" Target="http://www.usfirst.org/uploadedfiles/About_Us/Scholarships/2011_Assets/2011_FIRST_Raytheon_Scholarship_Desc.pdf" TargetMode="External"/><Relationship Id="rId1" Type="http://schemas.openxmlformats.org/officeDocument/2006/relationships/slideLayout" Target="../slideLayouts/slideLayout6.xml"/><Relationship Id="rId2" Type="http://schemas.openxmlformats.org/officeDocument/2006/relationships/hyperlink" Target="http://www.fma-foundation.org/" TargetMode="External"/><Relationship Id="rId3" Type="http://schemas.openxmlformats.org/officeDocument/2006/relationships/hyperlink" Target="http://www.usfirst.org/uploadedfiles/About_Us/Scholarships/2011_Assets/2010_FIRST_Nuts%20Bolts%20Thingamajigs%20FMA_Scholarship_Desc.pdf" TargetMode="External"/><Relationship Id="rId6" Type="http://schemas.openxmlformats.org/officeDocument/2006/relationships/hyperlink" Target="http://www.raytheon.com/community" TargetMode="External"/></Relationships>
</file>

<file path=ppt/slides/_rels/slide17.xml.rels><?xml version="1.0" encoding="UTF-8" standalone="yes"?>
<Relationships xmlns="http://schemas.openxmlformats.org/package/2006/relationships"><Relationship Id="rId6" Type="http://schemas.openxmlformats.org/officeDocument/2006/relationships/hyperlink" Target="http://www.usfirst.org/uploadedfiles/About_Us/Scholarships/2011_Assets/2011_FIRST_SCRRF_Scholarship_Desc.pdf" TargetMode="External"/><Relationship Id="rId4" Type="http://schemas.openxmlformats.org/officeDocument/2006/relationships/hyperlink" Target="http://www.smeef.org/" TargetMode="External"/><Relationship Id="rId1" Type="http://schemas.openxmlformats.org/officeDocument/2006/relationships/slideLayout" Target="../slideLayouts/slideLayout6.xml"/><Relationship Id="rId2" Type="http://schemas.openxmlformats.org/officeDocument/2006/relationships/hyperlink" Target="http://www.sme.org/foundation" TargetMode="External"/><Relationship Id="rId3" Type="http://schemas.openxmlformats.org/officeDocument/2006/relationships/hyperlink" Target="http://www.usfirst.org/uploadedfiles/About_Us/Scholarships/2011_Assets/2011_FIRST_SME_Education_Foundation_Scholarship_Desc.pdf" TargetMode="External"/><Relationship Id="rId5" Type="http://schemas.openxmlformats.org/officeDocument/2006/relationships/hyperlink" Target="http://larobotics.org/SCRRF.htm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viterbi.usc.edu/" TargetMode="External"/><Relationship Id="rId4" Type="http://schemas.openxmlformats.org/officeDocument/2006/relationships/hyperlink" Target="http://www.sandiegorobotics.com/scholarship" TargetMode="External"/><Relationship Id="rId5" Type="http://schemas.openxmlformats.org/officeDocument/2006/relationships/hyperlink" Target="http://www.teradata.com/" TargetMode="External"/><Relationship Id="rId7" Type="http://schemas.openxmlformats.org/officeDocument/2006/relationships/hyperlink" Target="http://www.usfirst.org/uploadedfiles/About_Us/Scholarships/2011_Assets/2011_FIRST_Teradata_Corp_Scholarship_App.pdf" TargetMode="External"/><Relationship Id="rId1" Type="http://schemas.openxmlformats.org/officeDocument/2006/relationships/slideLayout" Target="../slideLayouts/slideLayout6.xml"/><Relationship Id="rId2" Type="http://schemas.openxmlformats.org/officeDocument/2006/relationships/hyperlink" Target="http://www.sandiegorobotics.com/" TargetMode="External"/><Relationship Id="rId9" Type="http://schemas.openxmlformats.org/officeDocument/2006/relationships/hyperlink" Target="http://www.usfirst.org/uploadedfiles/About_Us/Scholarships/2011_Assets/2011_FIRST_USC_Scholarship_Desc.pdf" TargetMode="External"/><Relationship Id="rId3" Type="http://schemas.openxmlformats.org/officeDocument/2006/relationships/hyperlink" Target="http://www.usfirst.org/uploadedfiles/About_Us/Scholarships/2011_Assets/2011_FIRST_Team_San_Diego_Scholarship_Desc.pdf" TargetMode="External"/><Relationship Id="rId6" Type="http://schemas.openxmlformats.org/officeDocument/2006/relationships/hyperlink" Target="http://www.usfirst.org/uploadedfiles/About_Us/Scholarships/2011_Assets/2011_FIRST_Teradata_Corp_Scholarship_Desc.pdf"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ww.westwood.edu/highschool" TargetMode="External"/><Relationship Id="rId3" Type="http://schemas.openxmlformats.org/officeDocument/2006/relationships/hyperlink" Target="http://www.usfirst.org/uploadedfiles/About_Us/Scholarships/2011_Assets/2010_FIRST_Westwood_College_Scholarship_Desc.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image" Target="../media/image2.gif"/><Relationship Id="rId1" Type="http://schemas.openxmlformats.org/officeDocument/2006/relationships/slideLayout" Target="../slideLayouts/slideLayout3.xml"/><Relationship Id="rId2" Type="http://schemas.openxmlformats.org/officeDocument/2006/relationships/hyperlink" Target="http://www.usfirst.org" TargetMode="External"/><Relationship Id="rId3" Type="http://schemas.openxmlformats.org/officeDocument/2006/relationships/hyperlink" Target="mailto:nmcintyre@chaminade.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hyperlink" Target="http://www.usfirst.org/uploadedfiles/About_Us/Scholarships/2011_Assets/2011_FIRST_Sweet_Briar_College_Scholarship_Desc.pdf" TargetMode="External"/><Relationship Id="rId5" Type="http://schemas.openxmlformats.org/officeDocument/2006/relationships/hyperlink" Target="http://www.usfirst.org/uploadedfiles/About_Us/Scholarships/2011_Assets/2011_FIRST_Sweet_Briar_College_Scholarship_App.pdf" TargetMode="External"/><Relationship Id="rId7" Type="http://schemas.openxmlformats.org/officeDocument/2006/relationships/image" Target="../media/image2.gif"/><Relationship Id="rId1" Type="http://schemas.openxmlformats.org/officeDocument/2006/relationships/slideLayout" Target="../slideLayouts/slideLayout2.xml"/><Relationship Id="rId2" Type="http://schemas.openxmlformats.org/officeDocument/2006/relationships/hyperlink" Target="http://www.swehouston.org/" TargetMode="External"/><Relationship Id="rId3" Type="http://schemas.openxmlformats.org/officeDocument/2006/relationships/hyperlink" Target="http://www.usfirst.org/uploadedfiles/About_Us/Scholarships/2011_Assets/2011_FIRST_SWE-HA_Scholarship_Desc.pdf" TargetMode="External"/><Relationship Id="rId6" Type="http://schemas.openxmlformats.org/officeDocument/2006/relationships/hyperlink" Target="http://www.usfirst.org/uploadedfiles/About_Us/Scholarships/2011_Assets/2011_FIRST_Virginia_Tech_BAE_Scholarship_Desc.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Scholarships for </a:t>
            </a:r>
            <a:br>
              <a:rPr lang="en-US" dirty="0" smtClean="0"/>
            </a:br>
            <a:r>
              <a:rPr lang="en-US" dirty="0" smtClean="0"/>
              <a:t>Doing What You Love</a:t>
            </a:r>
            <a:endParaRPr lang="en-US" dirty="0"/>
          </a:p>
        </p:txBody>
      </p:sp>
      <p:sp>
        <p:nvSpPr>
          <p:cNvPr id="3" name="Subtitle 2"/>
          <p:cNvSpPr>
            <a:spLocks noGrp="1"/>
          </p:cNvSpPr>
          <p:nvPr>
            <p:ph type="subTitle" idx="1"/>
          </p:nvPr>
        </p:nvSpPr>
        <p:spPr/>
        <p:txBody>
          <a:bodyPr/>
          <a:lstStyle/>
          <a:p>
            <a:r>
              <a:rPr lang="en-US" dirty="0" smtClean="0"/>
              <a:t>Nancy McIntyre</a:t>
            </a:r>
          </a:p>
          <a:p>
            <a:r>
              <a:rPr lang="en-US" dirty="0" smtClean="0"/>
              <a:t>FIRST Senior Mentor</a:t>
            </a:r>
          </a:p>
          <a:p>
            <a:endParaRPr lang="en-US" dirty="0"/>
          </a:p>
        </p:txBody>
      </p:sp>
      <p:pic>
        <p:nvPicPr>
          <p:cNvPr id="4" name="Picture 3" descr="FIRSTScholarshipSeal_noDate-large.gif"/>
          <p:cNvPicPr>
            <a:picLocks noChangeAspect="1"/>
          </p:cNvPicPr>
          <p:nvPr/>
        </p:nvPicPr>
        <p:blipFill>
          <a:blip r:embed="rId2"/>
          <a:stretch>
            <a:fillRect/>
          </a:stretch>
        </p:blipFill>
        <p:spPr>
          <a:xfrm>
            <a:off x="152400" y="152400"/>
            <a:ext cx="3276599" cy="225684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ask at the college fair</a:t>
            </a:r>
            <a:endParaRPr lang="en-US" dirty="0"/>
          </a:p>
        </p:txBody>
      </p:sp>
      <p:sp>
        <p:nvSpPr>
          <p:cNvPr id="3" name="Content Placeholder 2"/>
          <p:cNvSpPr>
            <a:spLocks noGrp="1"/>
          </p:cNvSpPr>
          <p:nvPr>
            <p:ph idx="1"/>
          </p:nvPr>
        </p:nvSpPr>
        <p:spPr/>
        <p:txBody>
          <a:bodyPr/>
          <a:lstStyle/>
          <a:p>
            <a:r>
              <a:rPr lang="en-US" b="1" dirty="0"/>
              <a:t>All Students:</a:t>
            </a:r>
            <a:r>
              <a:rPr lang="en-US" dirty="0"/>
              <a:t>  When talking to school representatives at colleges or college fairs, ask if they offer a </a:t>
            </a:r>
            <a:r>
              <a:rPr lang="en-US" i="1" dirty="0"/>
              <a:t>FIRST</a:t>
            </a:r>
            <a:r>
              <a:rPr lang="en-US" dirty="0"/>
              <a:t> Scholarship.  If they don’t, tell them about </a:t>
            </a:r>
            <a:r>
              <a:rPr lang="en-US" i="1" dirty="0"/>
              <a:t>FIRST</a:t>
            </a:r>
            <a:r>
              <a:rPr lang="en-US" dirty="0"/>
              <a:t> and why they should be trying to attract </a:t>
            </a:r>
            <a:r>
              <a:rPr lang="en-US" i="1" dirty="0"/>
              <a:t>FIRST</a:t>
            </a:r>
            <a:r>
              <a:rPr lang="en-US" dirty="0"/>
              <a:t> students by offering a </a:t>
            </a:r>
            <a:r>
              <a:rPr lang="en-US" i="1" dirty="0"/>
              <a:t>FIRST</a:t>
            </a:r>
            <a:r>
              <a:rPr lang="en-US" dirty="0"/>
              <a:t> Scholarship!</a:t>
            </a:r>
          </a:p>
          <a:p>
            <a:endParaRPr lang="en-US" dirty="0"/>
          </a:p>
        </p:txBody>
      </p:sp>
      <p:pic>
        <p:nvPicPr>
          <p:cNvPr id="4" name="Picture 3" descr="FIRSTScholarshipSeal_noDate-large.gif"/>
          <p:cNvPicPr>
            <a:picLocks noChangeAspect="1"/>
          </p:cNvPicPr>
          <p:nvPr/>
        </p:nvPicPr>
        <p:blipFill>
          <a:blip r:embed="rId2"/>
          <a:stretch>
            <a:fillRect/>
          </a:stretch>
        </p:blipFill>
        <p:spPr>
          <a:xfrm>
            <a:off x="7391400" y="696880"/>
            <a:ext cx="1295400" cy="8922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Team Main Contact:</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Please </a:t>
            </a:r>
            <a:r>
              <a:rPr lang="en-US" dirty="0"/>
              <a:t>help get </a:t>
            </a:r>
            <a:r>
              <a:rPr lang="en-US" i="1" dirty="0"/>
              <a:t>FIRST</a:t>
            </a:r>
            <a:r>
              <a:rPr lang="en-US" dirty="0"/>
              <a:t> Scholarship information into the hands of students, parents and guidance counselors.  There are additional materials to help you do this on the </a:t>
            </a:r>
            <a:r>
              <a:rPr lang="en-US" i="1" dirty="0"/>
              <a:t>FIRST</a:t>
            </a:r>
            <a:r>
              <a:rPr lang="en-US" dirty="0"/>
              <a:t> Scholarship Resources webpage at:  </a:t>
            </a:r>
            <a:r>
              <a:rPr lang="en-US" b="1" dirty="0">
                <a:hlinkClick r:id="rId2"/>
              </a:rPr>
              <a:t>http://www.usfirst.org/aboutus/content.aspx?id=15411</a:t>
            </a:r>
            <a:r>
              <a:rPr lang="en-US" dirty="0"/>
              <a:t>.  Check it out!</a:t>
            </a:r>
          </a:p>
          <a:p>
            <a:pPr lvl="0"/>
            <a:r>
              <a:rPr lang="en-US" dirty="0"/>
              <a:t>Please use the FRC TIMS system to enter contact information for a Scholarship Contact (team member who will help promote college and scholarship awareness to students) and/or Guidance Counselor.  </a:t>
            </a:r>
            <a:r>
              <a:rPr lang="en-US" i="1" dirty="0"/>
              <a:t>FIRST</a:t>
            </a:r>
            <a:r>
              <a:rPr lang="en-US" dirty="0"/>
              <a:t> will periodically send them special information about </a:t>
            </a:r>
            <a:r>
              <a:rPr lang="en-US" i="1" dirty="0"/>
              <a:t>FIRST</a:t>
            </a:r>
            <a:r>
              <a:rPr lang="en-US" dirty="0"/>
              <a:t> Scholarships. </a:t>
            </a:r>
          </a:p>
          <a:p>
            <a:endParaRPr lang="en-US" dirty="0"/>
          </a:p>
        </p:txBody>
      </p:sp>
      <p:pic>
        <p:nvPicPr>
          <p:cNvPr id="4" name="Picture 3" descr="FIRSTScholarshipSeal_noDate-large.gif"/>
          <p:cNvPicPr>
            <a:picLocks noChangeAspect="1"/>
          </p:cNvPicPr>
          <p:nvPr/>
        </p:nvPicPr>
        <p:blipFill>
          <a:blip r:embed="rId3"/>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dirty="0" smtClean="0"/>
              <a:t>20 California Scholarships</a:t>
            </a:r>
            <a:endParaRPr lang="en-US" dirty="0"/>
          </a:p>
        </p:txBody>
      </p:sp>
      <p:sp>
        <p:nvSpPr>
          <p:cNvPr id="5" name="Content Placeholder 4"/>
          <p:cNvSpPr>
            <a:spLocks noGrp="1"/>
          </p:cNvSpPr>
          <p:nvPr>
            <p:ph sz="half" idx="4294967295"/>
          </p:nvPr>
        </p:nvSpPr>
        <p:spPr>
          <a:xfrm>
            <a:off x="5105400" y="1600200"/>
            <a:ext cx="4038600" cy="4525963"/>
          </a:xfrm>
        </p:spPr>
        <p:txBody>
          <a:bodyPr>
            <a:normAutofit/>
          </a:bodyPr>
          <a:lstStyle/>
          <a:p>
            <a:r>
              <a:rPr lang="en-US" dirty="0" smtClean="0"/>
              <a:t> </a:t>
            </a:r>
          </a:p>
          <a:p>
            <a:endParaRPr lang="en-US" dirty="0"/>
          </a:p>
        </p:txBody>
      </p:sp>
      <p:graphicFrame>
        <p:nvGraphicFramePr>
          <p:cNvPr id="6" name="Table 5"/>
          <p:cNvGraphicFramePr>
            <a:graphicFrameLocks noGrp="1"/>
          </p:cNvGraphicFramePr>
          <p:nvPr/>
        </p:nvGraphicFramePr>
        <p:xfrm>
          <a:off x="457200" y="914400"/>
          <a:ext cx="8229600" cy="5820671"/>
        </p:xfrm>
        <a:graphic>
          <a:graphicData uri="http://schemas.openxmlformats.org/drawingml/2006/table">
            <a:tbl>
              <a:tblPr firstRow="1" bandRow="1">
                <a:tableStyleId>{9DCAF9ED-07DC-4A11-8D7F-57B35C25682E}</a:tableStyleId>
              </a:tblPr>
              <a:tblGrid>
                <a:gridCol w="1645920"/>
                <a:gridCol w="2926080"/>
                <a:gridCol w="1295400"/>
                <a:gridCol w="1295400"/>
                <a:gridCol w="1066800"/>
              </a:tblGrid>
              <a:tr h="1238512">
                <a:tc>
                  <a:txBody>
                    <a:bodyPr/>
                    <a:lstStyle/>
                    <a:p>
                      <a:r>
                        <a:rPr lang="en-US" sz="1800" u="none" strike="noStrike" kern="1200" dirty="0" smtClean="0">
                          <a:hlinkClick r:id="rId2"/>
                        </a:rPr>
                        <a:t>Scholarship Provider</a:t>
                      </a:r>
                      <a:endParaRPr lang="en-US" sz="1800" kern="1200" dirty="0" smtClean="0"/>
                    </a:p>
                    <a:p>
                      <a:r>
                        <a:rPr lang="en-US" sz="1800" kern="1200" dirty="0" smtClean="0"/>
                        <a:t> </a:t>
                      </a:r>
                    </a:p>
                    <a:p>
                      <a:r>
                        <a:rPr lang="en-US" sz="1800" u="none" strike="noStrike" kern="1200" dirty="0" smtClean="0">
                          <a:hlinkClick r:id="rId3"/>
                        </a:rPr>
                        <a:t>State, City</a:t>
                      </a:r>
                      <a:r>
                        <a:rPr lang="en-US" dirty="0" smtClean="0"/>
                        <a:t> </a:t>
                      </a:r>
                      <a:endParaRPr lang="en-US" dirty="0">
                        <a:solidFill>
                          <a:schemeClr val="bg1"/>
                        </a:solidFill>
                      </a:endParaRPr>
                    </a:p>
                  </a:txBody>
                  <a:tcPr/>
                </a:tc>
                <a:tc>
                  <a:txBody>
                    <a:bodyPr/>
                    <a:lstStyle/>
                    <a:p>
                      <a:r>
                        <a:rPr lang="en-US" sz="1800" b="1" kern="1200" dirty="0" smtClean="0">
                          <a:solidFill>
                            <a:schemeClr val="lt1"/>
                          </a:solidFill>
                          <a:latin typeface="+mn-lt"/>
                          <a:ea typeface="+mn-ea"/>
                          <a:cs typeface="+mn-cs"/>
                        </a:rPr>
                        <a:t>Brief Description</a:t>
                      </a:r>
                    </a:p>
                    <a:p>
                      <a:r>
                        <a:rPr lang="en-US" sz="1800" b="1" kern="1200" dirty="0" smtClean="0">
                          <a:solidFill>
                            <a:schemeClr val="lt1"/>
                          </a:solidFill>
                          <a:latin typeface="+mn-lt"/>
                          <a:ea typeface="+mn-ea"/>
                          <a:cs typeface="+mn-cs"/>
                        </a:rPr>
                        <a:t> </a:t>
                      </a:r>
                    </a:p>
                    <a:p>
                      <a:r>
                        <a:rPr lang="en-US" sz="1800" b="1" kern="1200" dirty="0" smtClean="0">
                          <a:solidFill>
                            <a:schemeClr val="lt1"/>
                          </a:solidFill>
                          <a:latin typeface="+mn-lt"/>
                          <a:ea typeface="+mn-ea"/>
                          <a:cs typeface="+mn-cs"/>
                        </a:rPr>
                        <a:t>Planned Major or Spec Qualification</a:t>
                      </a:r>
                      <a:r>
                        <a:rPr lang="en-US" dirty="0" smtClean="0"/>
                        <a:t> </a:t>
                      </a:r>
                      <a:endParaRPr lang="en-US" dirty="0"/>
                    </a:p>
                  </a:txBody>
                  <a:tcPr/>
                </a:tc>
                <a:tc>
                  <a:txBody>
                    <a:bodyPr/>
                    <a:lstStyle/>
                    <a:p>
                      <a:r>
                        <a:rPr lang="en-US" sz="1800" b="1" u="none" strike="noStrike" kern="1200" dirty="0" smtClean="0">
                          <a:solidFill>
                            <a:schemeClr val="lt1"/>
                          </a:solidFill>
                          <a:latin typeface="+mn-lt"/>
                          <a:ea typeface="+mn-ea"/>
                          <a:cs typeface="+mn-cs"/>
                          <a:hlinkClick r:id="rId4"/>
                        </a:rPr>
                        <a:t>Deadline</a:t>
                      </a:r>
                      <a:endParaRPr lang="en-US" sz="1800" b="1" kern="1200" dirty="0" smtClean="0">
                        <a:solidFill>
                          <a:schemeClr val="lt1"/>
                        </a:solidFill>
                        <a:latin typeface="+mn-lt"/>
                        <a:ea typeface="+mn-ea"/>
                        <a:cs typeface="+mn-cs"/>
                      </a:endParaRPr>
                    </a:p>
                    <a:p>
                      <a:r>
                        <a:rPr lang="en-US" sz="1800" b="1" kern="1200" dirty="0" smtClean="0">
                          <a:solidFill>
                            <a:schemeClr val="lt1"/>
                          </a:solidFill>
                          <a:latin typeface="+mn-lt"/>
                          <a:ea typeface="+mn-ea"/>
                          <a:cs typeface="+mn-cs"/>
                        </a:rPr>
                        <a:t> </a:t>
                      </a:r>
                    </a:p>
                    <a:p>
                      <a:r>
                        <a:rPr lang="en-US" sz="1800" b="1" kern="1200" dirty="0" smtClean="0">
                          <a:solidFill>
                            <a:schemeClr val="lt1"/>
                          </a:solidFill>
                          <a:latin typeface="+mn-lt"/>
                          <a:ea typeface="+mn-ea"/>
                          <a:cs typeface="+mn-cs"/>
                        </a:rPr>
                        <a:t>Qty Avail</a:t>
                      </a:r>
                      <a:r>
                        <a:rPr lang="en-US" dirty="0" smtClean="0"/>
                        <a:t> </a:t>
                      </a:r>
                      <a:endParaRPr lang="en-US" dirty="0"/>
                    </a:p>
                  </a:txBody>
                  <a:tcPr/>
                </a:tc>
                <a:tc>
                  <a:txBody>
                    <a:bodyPr/>
                    <a:lstStyle/>
                    <a:p>
                      <a:r>
                        <a:rPr lang="en-US" sz="1800" b="1" kern="1200" dirty="0" err="1" smtClean="0">
                          <a:solidFill>
                            <a:schemeClr val="lt1"/>
                          </a:solidFill>
                          <a:latin typeface="+mn-lt"/>
                          <a:ea typeface="+mn-ea"/>
                          <a:cs typeface="+mn-cs"/>
                        </a:rPr>
                        <a:t>Program(s</a:t>
                      </a:r>
                      <a:r>
                        <a:rPr lang="en-US" sz="1800" b="1" kern="1200" dirty="0" smtClean="0">
                          <a:solidFill>
                            <a:schemeClr val="lt1"/>
                          </a:solidFill>
                          <a:latin typeface="+mn-lt"/>
                          <a:ea typeface="+mn-ea"/>
                          <a:cs typeface="+mn-cs"/>
                        </a:rPr>
                        <a:t>)</a:t>
                      </a:r>
                      <a:r>
                        <a:rPr lang="en-US" dirty="0" smtClean="0"/>
                        <a:t> </a:t>
                      </a:r>
                      <a:endParaRPr lang="en-US" dirty="0"/>
                    </a:p>
                  </a:txBody>
                  <a:tcPr/>
                </a:tc>
                <a:tc>
                  <a:txBody>
                    <a:bodyPr/>
                    <a:lstStyle/>
                    <a:p>
                      <a:r>
                        <a:rPr lang="en-US" sz="1800" b="1" kern="1200" dirty="0" smtClean="0">
                          <a:solidFill>
                            <a:schemeClr val="lt1"/>
                          </a:solidFill>
                          <a:latin typeface="+mn-lt"/>
                          <a:ea typeface="+mn-ea"/>
                          <a:cs typeface="+mn-cs"/>
                        </a:rPr>
                        <a:t>Grades</a:t>
                      </a:r>
                      <a:r>
                        <a:rPr lang="en-US" dirty="0" smtClean="0"/>
                        <a:t> </a:t>
                      </a:r>
                      <a:endParaRPr lang="en-US" dirty="0"/>
                    </a:p>
                  </a:txBody>
                  <a:tcPr/>
                </a:tc>
              </a:tr>
              <a:tr h="2512207">
                <a:tc>
                  <a:txBody>
                    <a:bodyPr/>
                    <a:lstStyle/>
                    <a:p>
                      <a:r>
                        <a:rPr lang="en-US" sz="1800" b="1" u="none" strike="noStrike" kern="1200" dirty="0" smtClean="0">
                          <a:solidFill>
                            <a:schemeClr val="dk1"/>
                          </a:solidFill>
                          <a:latin typeface="+mn-lt"/>
                          <a:ea typeface="+mn-ea"/>
                          <a:cs typeface="+mn-cs"/>
                          <a:hlinkClick r:id="rId5"/>
                        </a:rPr>
                        <a:t>ASME - ASME Auxiliary</a:t>
                      </a:r>
                      <a:r>
                        <a:rPr lang="en-US" sz="1800" kern="1200" dirty="0" smtClean="0">
                          <a:solidFill>
                            <a:schemeClr val="dk1"/>
                          </a:solidFill>
                          <a:latin typeface="+mn-lt"/>
                          <a:ea typeface="+mn-ea"/>
                          <a:cs typeface="+mn-cs"/>
                        </a:rPr>
                        <a:t> </a:t>
                      </a:r>
                      <a:r>
                        <a:rPr lang="en-US" sz="1800" i="1" kern="1200" dirty="0" smtClean="0">
                          <a:solidFill>
                            <a:schemeClr val="dk1"/>
                          </a:solidFill>
                          <a:latin typeface="+mn-lt"/>
                          <a:ea typeface="+mn-ea"/>
                          <a:cs typeface="+mn-cs"/>
                        </a:rPr>
                        <a:t>(Not Yet Confirmed)</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$5,000 non-renewable for an ABET accredited Mechanical Engineering school/program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Must be nominated by an ASME member; for Mechanical Engineering or ME Technology degree</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3/15/2010</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5</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710281">
                <a:tc>
                  <a:txBody>
                    <a:bodyPr/>
                    <a:lstStyle/>
                    <a:p>
                      <a:r>
                        <a:rPr lang="en-US" sz="1800" b="1" u="none" strike="noStrike" kern="1200" dirty="0" smtClean="0">
                          <a:solidFill>
                            <a:schemeClr val="dk1"/>
                          </a:solidFill>
                          <a:latin typeface="+mn-lt"/>
                          <a:ea typeface="+mn-ea"/>
                          <a:cs typeface="+mn-cs"/>
                          <a:hlinkClick r:id="rId7"/>
                        </a:rPr>
                        <a:t>BAE Systems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 non-renewable </a:t>
                      </a:r>
                      <a:r>
                        <a:rPr lang="en-US" sz="1800" u="none" strike="noStrike" kern="1200" dirty="0" smtClean="0">
                          <a:solidFill>
                            <a:schemeClr val="dk1"/>
                          </a:solidFill>
                          <a:latin typeface="+mn-lt"/>
                          <a:ea typeface="+mn-ea"/>
                          <a:cs typeface="+mn-cs"/>
                          <a:hlinkClick r:id="rId8"/>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Science, Technology, Engineering, or Math. Student must be on team sponsored by BAE Systems</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4/30/2011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190</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More Scholarships</a:t>
            </a:r>
            <a:endParaRPr lang="en-US" dirty="0"/>
          </a:p>
        </p:txBody>
      </p:sp>
      <p:graphicFrame>
        <p:nvGraphicFramePr>
          <p:cNvPr id="3" name="Table 2"/>
          <p:cNvGraphicFramePr>
            <a:graphicFrameLocks noGrp="1"/>
          </p:cNvGraphicFramePr>
          <p:nvPr/>
        </p:nvGraphicFramePr>
        <p:xfrm>
          <a:off x="685800" y="1066800"/>
          <a:ext cx="8001000" cy="6598919"/>
        </p:xfrm>
        <a:graphic>
          <a:graphicData uri="http://schemas.openxmlformats.org/drawingml/2006/table">
            <a:tbl>
              <a:tblPr firstRow="1" bandRow="1">
                <a:tableStyleId>{8A107856-5554-42FB-B03E-39F5DBC370BA}</a:tableStyleId>
              </a:tblPr>
              <a:tblGrid>
                <a:gridCol w="1600200"/>
                <a:gridCol w="3733800"/>
                <a:gridCol w="1219200"/>
                <a:gridCol w="838200"/>
                <a:gridCol w="609600"/>
              </a:tblGrid>
              <a:tr h="1981200">
                <a:tc>
                  <a:txBody>
                    <a:bodyPr/>
                    <a:lstStyle/>
                    <a:p>
                      <a:r>
                        <a:rPr lang="en-US" sz="1800" b="1" u="none" strike="noStrike" kern="1200" dirty="0" smtClean="0">
                          <a:solidFill>
                            <a:schemeClr val="dk1"/>
                          </a:solidFill>
                          <a:latin typeface="+mn-lt"/>
                          <a:ea typeface="+mn-ea"/>
                          <a:cs typeface="+mn-cs"/>
                          <a:hlinkClick r:id="rId2"/>
                        </a:rPr>
                        <a:t>Cal Poly San Luis Obispo/BAE Systems</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CA, San Luis Obispo</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$1,250/year renewable up to $5,000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Engineering</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4/11/2011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1136650">
                <a:tc>
                  <a:txBody>
                    <a:bodyPr/>
                    <a:lstStyle/>
                    <a:p>
                      <a:r>
                        <a:rPr lang="en-US" sz="1800" b="1" u="none" strike="noStrike" kern="1200" dirty="0" smtClean="0">
                          <a:solidFill>
                            <a:schemeClr val="dk1"/>
                          </a:solidFill>
                          <a:latin typeface="+mn-lt"/>
                          <a:ea typeface="+mn-ea"/>
                          <a:cs typeface="+mn-cs"/>
                          <a:hlinkClick r:id="rId5"/>
                        </a:rPr>
                        <a:t>California State University Northridge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Northridge</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$2,500/year renewable up to $10,000 over 4 years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 or Computer Science</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3/1/2011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136650">
                <a:tc>
                  <a:txBody>
                    <a:bodyPr/>
                    <a:lstStyle/>
                    <a:p>
                      <a:r>
                        <a:rPr lang="en-US" sz="1800" b="1" u="none" strike="noStrike" kern="1200" dirty="0" smtClean="0">
                          <a:solidFill>
                            <a:schemeClr val="dk1"/>
                          </a:solidFill>
                          <a:latin typeface="+mn-lt"/>
                          <a:ea typeface="+mn-ea"/>
                          <a:cs typeface="+mn-cs"/>
                          <a:hlinkClick r:id="rId7"/>
                        </a:rPr>
                        <a:t>California State University, Los Angeles/Boeing</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Los Angeles</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$5,000/year up to $20,000 </a:t>
                      </a:r>
                      <a:r>
                        <a:rPr lang="en-US" sz="1800" u="none" strike="noStrike" kern="1200" dirty="0" smtClean="0">
                          <a:solidFill>
                            <a:schemeClr val="dk1"/>
                          </a:solidFill>
                          <a:latin typeface="+mn-lt"/>
                          <a:ea typeface="+mn-ea"/>
                          <a:cs typeface="+mn-cs"/>
                          <a:hlinkClick r:id="rId8"/>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2/1/2011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57"/>
            <a:ext cx="8229600" cy="487362"/>
          </a:xfrm>
        </p:spPr>
        <p:txBody>
          <a:bodyPr>
            <a:normAutofit fontScale="90000"/>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457200" y="762000"/>
          <a:ext cx="8534400" cy="6598920"/>
        </p:xfrm>
        <a:graphic>
          <a:graphicData uri="http://schemas.openxmlformats.org/drawingml/2006/table">
            <a:tbl>
              <a:tblPr firstRow="1" bandRow="1">
                <a:tableStyleId>{8A107856-5554-42FB-B03E-39F5DBC370BA}</a:tableStyleId>
              </a:tblPr>
              <a:tblGrid>
                <a:gridCol w="1706880"/>
                <a:gridCol w="4160520"/>
                <a:gridCol w="1447800"/>
                <a:gridCol w="685800"/>
                <a:gridCol w="533400"/>
              </a:tblGrid>
              <a:tr h="1174750">
                <a:tc>
                  <a:txBody>
                    <a:bodyPr/>
                    <a:lstStyle/>
                    <a:p>
                      <a:r>
                        <a:rPr lang="en-US" sz="1800" b="1" u="none" strike="noStrike" kern="1200" dirty="0" smtClean="0">
                          <a:solidFill>
                            <a:schemeClr val="dk1"/>
                          </a:solidFill>
                          <a:latin typeface="+mn-lt"/>
                          <a:ea typeface="+mn-ea"/>
                          <a:cs typeface="+mn-cs"/>
                          <a:hlinkClick r:id="rId2"/>
                        </a:rPr>
                        <a:t>DeVry University</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AZ CA CO FL GA IL IN MD MI MN MO NV NJ NY NC OH OK OR PA TN TX UT VA WA WI AB KY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$2,500 per semester (valued up to $22,500)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 course of study, onsite or online</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5/1/2011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50</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11747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smtClean="0">
                          <a:solidFill>
                            <a:schemeClr val="dk1"/>
                          </a:solidFill>
                          <a:latin typeface="+mn-lt"/>
                          <a:ea typeface="+mn-ea"/>
                          <a:cs typeface="+mn-cs"/>
                          <a:hlinkClick r:id="rId5"/>
                        </a:rPr>
                        <a:t>Fluid Power Educational Foundation</a:t>
                      </a:r>
                      <a:r>
                        <a:rPr lang="en-US" sz="1800" kern="1200" dirty="0" smtClean="0">
                          <a:solidFill>
                            <a:schemeClr val="dk1"/>
                          </a:solidFill>
                          <a:latin typeface="+mn-lt"/>
                          <a:ea typeface="+mn-ea"/>
                          <a:cs typeface="+mn-cs"/>
                        </a:rPr>
                        <a:t> </a:t>
                      </a:r>
                      <a:r>
                        <a:rPr lang="en-US" sz="1800" i="1" kern="1200" dirty="0" smtClean="0">
                          <a:solidFill>
                            <a:schemeClr val="dk1"/>
                          </a:solidFill>
                          <a:latin typeface="+mn-lt"/>
                          <a:ea typeface="+mn-ea"/>
                          <a:cs typeface="+mn-cs"/>
                        </a:rPr>
                        <a:t>(Not Yet Confirmed)</a:t>
                      </a:r>
                      <a:endParaRPr lang="en-US" sz="1800" kern="1200" dirty="0" smtClean="0">
                        <a:solidFill>
                          <a:schemeClr val="dk1"/>
                        </a:solidFill>
                        <a:latin typeface="+mn-lt"/>
                        <a:ea typeface="+mn-ea"/>
                        <a:cs typeface="+mn-cs"/>
                      </a:endParaRPr>
                    </a:p>
                    <a:p>
                      <a:endParaRPr lang="en-US" dirty="0"/>
                    </a:p>
                  </a:txBody>
                  <a:tcPr/>
                </a:tc>
                <a:tc>
                  <a:txBody>
                    <a:bodyPr/>
                    <a:lstStyle/>
                    <a:p>
                      <a:r>
                        <a:rPr lang="en-US" sz="1800" kern="1200" dirty="0" smtClean="0">
                          <a:solidFill>
                            <a:schemeClr val="dk1"/>
                          </a:solidFill>
                          <a:latin typeface="+mn-lt"/>
                          <a:ea typeface="+mn-ea"/>
                          <a:cs typeface="+mn-cs"/>
                        </a:rPr>
                        <a:t>$500 non-renewable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r>
                        <a:rPr lang="en-US" sz="1800" u="none" strike="noStrike" kern="1200" dirty="0" smtClean="0">
                          <a:solidFill>
                            <a:schemeClr val="dk1"/>
                          </a:solidFill>
                          <a:latin typeface="+mn-lt"/>
                          <a:ea typeface="+mn-ea"/>
                          <a:cs typeface="+mn-cs"/>
                          <a:hlinkClick r:id="rId7"/>
                        </a:rPr>
                        <a:t>View Application...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 or Engineering Technology at FPEF Key School. Must be on team using pneumatics in robot</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5/31/2010</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 or more</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174750">
                <a:tc>
                  <a:txBody>
                    <a:bodyPr/>
                    <a:lstStyle/>
                    <a:p>
                      <a:r>
                        <a:rPr lang="en-US" sz="1800" b="1" u="none" strike="noStrike" kern="1200" dirty="0" smtClean="0">
                          <a:solidFill>
                            <a:schemeClr val="dk1"/>
                          </a:solidFill>
                          <a:latin typeface="+mn-lt"/>
                          <a:ea typeface="+mn-ea"/>
                          <a:cs typeface="+mn-cs"/>
                          <a:hlinkClick r:id="rId8"/>
                        </a:rPr>
                        <a:t>Harvey Mudd College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Claremont</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$10,000/year up to $40,000 </a:t>
                      </a:r>
                      <a:r>
                        <a:rPr lang="en-US" sz="1800" u="none" strike="noStrike" kern="1200" dirty="0" smtClean="0">
                          <a:solidFill>
                            <a:schemeClr val="dk1"/>
                          </a:solidFill>
                          <a:latin typeface="+mn-lt"/>
                          <a:ea typeface="+mn-ea"/>
                          <a:cs typeface="+mn-cs"/>
                          <a:hlinkClick r:id="rId9"/>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 course of study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1/25/2011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457200" y="1397000"/>
          <a:ext cx="8305800" cy="5130800"/>
        </p:xfrm>
        <a:graphic>
          <a:graphicData uri="http://schemas.openxmlformats.org/drawingml/2006/table">
            <a:tbl>
              <a:tblPr firstRow="1" bandRow="1">
                <a:tableStyleId>{8A107856-5554-42FB-B03E-39F5DBC370BA}</a:tableStyleId>
              </a:tblPr>
              <a:tblGrid>
                <a:gridCol w="1569720"/>
                <a:gridCol w="4526280"/>
                <a:gridCol w="1066800"/>
                <a:gridCol w="609600"/>
                <a:gridCol w="533400"/>
              </a:tblGrid>
              <a:tr h="1289050">
                <a:tc>
                  <a:txBody>
                    <a:bodyPr/>
                    <a:lstStyle/>
                    <a:p>
                      <a:r>
                        <a:rPr lang="en-US" sz="1800" b="1" u="none" strike="noStrike" kern="1200" dirty="0" smtClean="0">
                          <a:solidFill>
                            <a:schemeClr val="dk1"/>
                          </a:solidFill>
                          <a:latin typeface="+mn-lt"/>
                          <a:ea typeface="+mn-ea"/>
                          <a:cs typeface="+mn-cs"/>
                          <a:hlinkClick r:id="rId2"/>
                        </a:rPr>
                        <a:t>International Fluid Power Society</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$2,500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ABET 4-year post-secondary Engineering or Engineering Technology School; must use pneumatics on team robot</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5/31/2011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sz="1800" b="1" kern="1200" baseline="0" dirty="0" smtClean="0">
                          <a:solidFill>
                            <a:schemeClr val="dk1"/>
                          </a:solidFill>
                          <a:latin typeface="+mn-lt"/>
                          <a:ea typeface="+mn-ea"/>
                          <a:cs typeface="+mn-cs"/>
                        </a:rPr>
                        <a:t> </a:t>
                      </a:r>
                      <a:endParaRPr lang="en-US" dirty="0"/>
                    </a:p>
                  </a:txBody>
                  <a:tcPr/>
                </a:tc>
              </a:tr>
              <a:tr h="1289050">
                <a:tc>
                  <a:txBody>
                    <a:bodyPr/>
                    <a:lstStyle/>
                    <a:p>
                      <a:r>
                        <a:rPr lang="en-US" sz="1800" b="1" u="none" strike="noStrike" kern="1200" dirty="0" smtClean="0">
                          <a:solidFill>
                            <a:schemeClr val="dk1"/>
                          </a:solidFill>
                          <a:latin typeface="+mn-lt"/>
                          <a:ea typeface="+mn-ea"/>
                          <a:cs typeface="+mn-cs"/>
                          <a:hlinkClick r:id="rId5"/>
                        </a:rPr>
                        <a:t>ITT Technical Institute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AZ CA GA ID IN LA MD MA MI MO NV NY NC OH OK PA SC TX VA WA WV WI</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$9,000/year up to $18,000 toward associates degree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r>
                        <a:rPr lang="en-US" sz="1800" u="none" strike="noStrike" kern="1200" dirty="0" smtClean="0">
                          <a:solidFill>
                            <a:schemeClr val="dk1"/>
                          </a:solidFill>
                          <a:latin typeface="+mn-lt"/>
                          <a:ea typeface="+mn-ea"/>
                          <a:cs typeface="+mn-cs"/>
                          <a:hlinkClick r:id="rId7"/>
                        </a:rPr>
                        <a:t>View Application...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Any associates degree program at a participating campus</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4/8/2011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1 per campus</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Jr. Sr.</a:t>
                      </a:r>
                      <a:r>
                        <a:rPr lang="en-US" dirty="0" smtClean="0"/>
                        <a:t> </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457200" y="990601"/>
          <a:ext cx="8305800" cy="5615939"/>
        </p:xfrm>
        <a:graphic>
          <a:graphicData uri="http://schemas.openxmlformats.org/drawingml/2006/table">
            <a:tbl>
              <a:tblPr firstRow="1" bandRow="1">
                <a:tableStyleId>{8A107856-5554-42FB-B03E-39F5DBC370BA}</a:tableStyleId>
              </a:tblPr>
              <a:tblGrid>
                <a:gridCol w="1584960"/>
                <a:gridCol w="4434840"/>
                <a:gridCol w="1066800"/>
                <a:gridCol w="609600"/>
                <a:gridCol w="609600"/>
              </a:tblGrid>
              <a:tr h="19049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dirty="0" smtClean="0">
                          <a:hlinkClick r:id="rId2"/>
                        </a:rPr>
                        <a:t>Nuts, Bolts &amp; Thingamajigs, The Foundation of FMA, Intl.</a:t>
                      </a:r>
                      <a:r>
                        <a:rPr lang="en-US" sz="1800" kern="1200" dirty="0" smtClean="0"/>
                        <a:t> (Not Yet Confirmed)</a:t>
                      </a:r>
                    </a:p>
                    <a:p>
                      <a:endParaRPr lang="en-US" dirty="0"/>
                    </a:p>
                  </a:txBody>
                  <a:tcPr/>
                </a:tc>
                <a:tc>
                  <a:txBody>
                    <a:bodyPr/>
                    <a:lstStyle/>
                    <a:p>
                      <a:r>
                        <a:rPr lang="en-US" sz="1800" kern="1200" dirty="0" smtClean="0"/>
                        <a:t>Up to $3,000 or $5,000 non-renewable scholarship </a:t>
                      </a:r>
                      <a:r>
                        <a:rPr lang="en-US" sz="1800" u="none" strike="noStrike" kern="1200" dirty="0" smtClean="0">
                          <a:hlinkClick r:id="rId3"/>
                        </a:rPr>
                        <a:t>More details...</a:t>
                      </a:r>
                      <a:r>
                        <a:rPr lang="en-US" sz="1800" kern="1200" dirty="0" smtClean="0"/>
                        <a:t>    </a:t>
                      </a:r>
                    </a:p>
                    <a:p>
                      <a:r>
                        <a:rPr lang="en-US" sz="1800" kern="1200" dirty="0" smtClean="0"/>
                        <a:t> </a:t>
                      </a:r>
                    </a:p>
                    <a:p>
                      <a:r>
                        <a:rPr lang="en-US" sz="1800" kern="1200" dirty="0" smtClean="0"/>
                        <a:t>Engineering or manufacturing-related  course of study at any college or trade school</a:t>
                      </a:r>
                      <a:r>
                        <a:rPr lang="en-US" dirty="0" smtClean="0"/>
                        <a:t> </a:t>
                      </a:r>
                      <a:r>
                        <a:rPr lang="en-US" sz="1800" kern="1200" dirty="0" smtClean="0"/>
                        <a:t> </a:t>
                      </a:r>
                      <a:endParaRPr lang="en-US" dirty="0"/>
                    </a:p>
                  </a:txBody>
                  <a:tcPr/>
                </a:tc>
                <a:tc>
                  <a:txBody>
                    <a:bodyPr/>
                    <a:lstStyle/>
                    <a:p>
                      <a:r>
                        <a:rPr lang="en-US" sz="1800" kern="1200" dirty="0" smtClean="0"/>
                        <a:t>4/1/2010 </a:t>
                      </a:r>
                    </a:p>
                    <a:p>
                      <a:r>
                        <a:rPr lang="en-US" sz="1800" kern="1200" dirty="0" smtClean="0"/>
                        <a:t> </a:t>
                      </a:r>
                    </a:p>
                    <a:p>
                      <a:r>
                        <a:rPr lang="en-US" sz="1800" kern="1200" dirty="0" smtClean="0"/>
                        <a:t>up to 12</a:t>
                      </a:r>
                      <a:r>
                        <a:rPr lang="en-US" dirty="0" smtClean="0"/>
                        <a:t> </a:t>
                      </a:r>
                      <a:endParaRPr lang="en-US" dirty="0"/>
                    </a:p>
                  </a:txBody>
                  <a:tcPr/>
                </a:tc>
                <a:tc>
                  <a:txBody>
                    <a:bodyPr/>
                    <a:lstStyle/>
                    <a:p>
                      <a:r>
                        <a:rPr lang="en-US" sz="1800" kern="1200" dirty="0" smtClean="0"/>
                        <a:t>FRC</a:t>
                      </a:r>
                    </a:p>
                    <a:p>
                      <a:r>
                        <a:rPr lang="en-US" sz="1800" kern="1200" dirty="0" smtClean="0"/>
                        <a:t>FTC</a:t>
                      </a:r>
                      <a:r>
                        <a:rPr lang="en-US" dirty="0" smtClean="0"/>
                        <a:t> </a:t>
                      </a:r>
                      <a:endParaRPr lang="en-US" dirty="0"/>
                    </a:p>
                  </a:txBody>
                  <a:tcPr/>
                </a:tc>
                <a:tc>
                  <a:txBody>
                    <a:bodyPr/>
                    <a:lstStyle/>
                    <a:p>
                      <a:r>
                        <a:rPr lang="en-US" sz="1800" kern="1200" dirty="0" smtClean="0"/>
                        <a:t>Sr. P</a:t>
                      </a:r>
                      <a:r>
                        <a:rPr lang="en-US" dirty="0" smtClean="0"/>
                        <a:t> </a:t>
                      </a:r>
                      <a:endParaRPr lang="en-US" dirty="0"/>
                    </a:p>
                  </a:txBody>
                  <a:tcPr/>
                </a:tc>
              </a:tr>
              <a:tr h="1308100">
                <a:tc>
                  <a:txBody>
                    <a:bodyPr/>
                    <a:lstStyle/>
                    <a:p>
                      <a:r>
                        <a:rPr lang="en-US" sz="1800" u="none" strike="noStrike" kern="1200" dirty="0" smtClean="0">
                          <a:hlinkClick r:id="rId4"/>
                        </a:rPr>
                        <a:t>QuestBridge</a:t>
                      </a:r>
                      <a:r>
                        <a:rPr lang="en-US" sz="1800" kern="1200" dirty="0" smtClean="0"/>
                        <a:t> (Not Yet Confirmed)</a:t>
                      </a:r>
                    </a:p>
                    <a:p>
                      <a:r>
                        <a:rPr lang="en-US" sz="1800" kern="1200" dirty="0" smtClean="0"/>
                        <a:t> </a:t>
                      </a:r>
                    </a:p>
                    <a:p>
                      <a:r>
                        <a:rPr lang="en-US" sz="1800" kern="1200" dirty="0" smtClean="0"/>
                        <a:t>Any</a:t>
                      </a:r>
                      <a:r>
                        <a:rPr lang="en-US" dirty="0" smtClean="0"/>
                        <a:t> </a:t>
                      </a:r>
                      <a:endParaRPr lang="en-US" dirty="0"/>
                    </a:p>
                  </a:txBody>
                  <a:tcPr/>
                </a:tc>
                <a:tc>
                  <a:txBody>
                    <a:bodyPr/>
                    <a:lstStyle/>
                    <a:p>
                      <a:r>
                        <a:rPr lang="en-US" sz="1800" kern="1200" dirty="0" smtClean="0"/>
                        <a:t>Generous to full 4-year scholarships to some of the nations most selective colleges </a:t>
                      </a:r>
                      <a:r>
                        <a:rPr lang="en-US" sz="1800" u="none" strike="noStrike" kern="1200" dirty="0" smtClean="0">
                          <a:hlinkClick r:id="rId5"/>
                        </a:rPr>
                        <a:t>More details...</a:t>
                      </a:r>
                      <a:r>
                        <a:rPr lang="en-US" sz="1800" kern="1200" dirty="0" smtClean="0"/>
                        <a:t>    </a:t>
                      </a:r>
                    </a:p>
                    <a:p>
                      <a:r>
                        <a:rPr lang="en-US" sz="1800" kern="1200" dirty="0" smtClean="0"/>
                        <a:t> </a:t>
                      </a:r>
                    </a:p>
                    <a:p>
                      <a:r>
                        <a:rPr lang="en-US" sz="1800" kern="1200" dirty="0" smtClean="0"/>
                        <a:t>High-achieving student from low-income family (&lt;$60,000/year)</a:t>
                      </a:r>
                      <a:r>
                        <a:rPr lang="en-US" dirty="0" smtClean="0"/>
                        <a:t> </a:t>
                      </a:r>
                      <a:endParaRPr lang="en-US" dirty="0"/>
                    </a:p>
                  </a:txBody>
                  <a:tcPr/>
                </a:tc>
                <a:tc>
                  <a:txBody>
                    <a:bodyPr/>
                    <a:lstStyle/>
                    <a:p>
                      <a:r>
                        <a:rPr lang="en-US" sz="1800" kern="1200" dirty="0" smtClean="0"/>
                        <a:t>3/31/2010 </a:t>
                      </a:r>
                    </a:p>
                    <a:p>
                      <a:r>
                        <a:rPr lang="en-US" sz="1800" kern="1200" dirty="0" smtClean="0"/>
                        <a:t> </a:t>
                      </a:r>
                    </a:p>
                    <a:p>
                      <a:r>
                        <a:rPr lang="en-US" sz="1800" kern="1200" dirty="0" smtClean="0"/>
                        <a:t>unlimited</a:t>
                      </a:r>
                      <a:r>
                        <a:rPr lang="en-US" dirty="0" smtClean="0"/>
                        <a:t> </a:t>
                      </a:r>
                      <a:endParaRPr lang="en-US" dirty="0"/>
                    </a:p>
                  </a:txBody>
                  <a:tcPr/>
                </a:tc>
                <a:tc>
                  <a:txBody>
                    <a:bodyPr/>
                    <a:lstStyle/>
                    <a:p>
                      <a:r>
                        <a:rPr lang="en-US" sz="1800" kern="1200" dirty="0" smtClean="0"/>
                        <a:t>FRC</a:t>
                      </a:r>
                    </a:p>
                    <a:p>
                      <a:r>
                        <a:rPr lang="en-US" sz="1800" kern="1200" dirty="0" smtClean="0"/>
                        <a:t>FTC</a:t>
                      </a:r>
                      <a:r>
                        <a:rPr lang="en-US" dirty="0" smtClean="0"/>
                        <a:t> </a:t>
                      </a:r>
                      <a:endParaRPr lang="en-US" dirty="0"/>
                    </a:p>
                  </a:txBody>
                  <a:tcPr/>
                </a:tc>
                <a:tc>
                  <a:txBody>
                    <a:bodyPr/>
                    <a:lstStyle/>
                    <a:p>
                      <a:r>
                        <a:rPr lang="en-US" sz="1800" kern="1200" dirty="0" smtClean="0"/>
                        <a:t>Jr.</a:t>
                      </a:r>
                      <a:r>
                        <a:rPr lang="en-US" dirty="0" smtClean="0"/>
                        <a:t> </a:t>
                      </a:r>
                      <a:endParaRPr lang="en-US" dirty="0"/>
                    </a:p>
                  </a:txBody>
                  <a:tcPr/>
                </a:tc>
              </a:tr>
              <a:tr h="1308100">
                <a:tc>
                  <a:txBody>
                    <a:bodyPr/>
                    <a:lstStyle/>
                    <a:p>
                      <a:r>
                        <a:rPr lang="en-US" sz="1800" u="none" strike="noStrike" kern="1200" dirty="0" smtClean="0">
                          <a:hlinkClick r:id="rId6"/>
                        </a:rPr>
                        <a:t>Raytheon Company</a:t>
                      </a:r>
                      <a:r>
                        <a:rPr lang="en-US" sz="1800" kern="1200" dirty="0" smtClean="0"/>
                        <a:t> </a:t>
                      </a:r>
                    </a:p>
                    <a:p>
                      <a:r>
                        <a:rPr lang="en-US" sz="1800" kern="1200" dirty="0" smtClean="0"/>
                        <a:t> </a:t>
                      </a:r>
                    </a:p>
                    <a:p>
                      <a:r>
                        <a:rPr lang="en-US" sz="1800" kern="1200" dirty="0" smtClean="0"/>
                        <a:t>Any</a:t>
                      </a:r>
                      <a:r>
                        <a:rPr lang="en-US" dirty="0" smtClean="0"/>
                        <a:t> </a:t>
                      </a:r>
                      <a:endParaRPr lang="en-US" dirty="0"/>
                    </a:p>
                  </a:txBody>
                  <a:tcPr/>
                </a:tc>
                <a:tc>
                  <a:txBody>
                    <a:bodyPr/>
                    <a:lstStyle/>
                    <a:p>
                      <a:r>
                        <a:rPr lang="en-US" sz="1800" kern="1200" dirty="0" smtClean="0"/>
                        <a:t>$1,000 non-renewable </a:t>
                      </a:r>
                      <a:r>
                        <a:rPr lang="en-US" sz="1800" u="none" strike="noStrike" kern="1200" dirty="0" smtClean="0">
                          <a:hlinkClick r:id="rId7"/>
                        </a:rPr>
                        <a:t>More details...</a:t>
                      </a:r>
                      <a:r>
                        <a:rPr lang="en-US" sz="1800" kern="1200" dirty="0" smtClean="0"/>
                        <a:t>    </a:t>
                      </a:r>
                    </a:p>
                    <a:p>
                      <a:r>
                        <a:rPr lang="en-US" sz="1800" kern="1200" dirty="0" smtClean="0"/>
                        <a:t> </a:t>
                      </a:r>
                    </a:p>
                    <a:p>
                      <a:r>
                        <a:rPr lang="en-US" sz="1800" kern="1200" dirty="0" smtClean="0"/>
                        <a:t>Math, Science, or Technology at school of your choice</a:t>
                      </a:r>
                      <a:r>
                        <a:rPr lang="en-US" dirty="0" smtClean="0"/>
                        <a:t> </a:t>
                      </a:r>
                      <a:endParaRPr lang="en-US" dirty="0"/>
                    </a:p>
                  </a:txBody>
                  <a:tcPr/>
                </a:tc>
                <a:tc>
                  <a:txBody>
                    <a:bodyPr/>
                    <a:lstStyle/>
                    <a:p>
                      <a:r>
                        <a:rPr lang="en-US" sz="1800" kern="1200" dirty="0" smtClean="0"/>
                        <a:t>4/30/2011 </a:t>
                      </a:r>
                    </a:p>
                    <a:p>
                      <a:r>
                        <a:rPr lang="en-US" sz="1800" kern="1200" dirty="0" smtClean="0"/>
                        <a:t> </a:t>
                      </a:r>
                    </a:p>
                    <a:p>
                      <a:r>
                        <a:rPr lang="en-US" sz="1800" kern="1200" dirty="0" smtClean="0"/>
                        <a:t>40</a:t>
                      </a:r>
                      <a:r>
                        <a:rPr lang="en-US" dirty="0" smtClean="0"/>
                        <a:t> </a:t>
                      </a:r>
                      <a:endParaRPr lang="en-US" dirty="0"/>
                    </a:p>
                  </a:txBody>
                  <a:tcPr/>
                </a:tc>
                <a:tc>
                  <a:txBody>
                    <a:bodyPr/>
                    <a:lstStyle/>
                    <a:p>
                      <a:r>
                        <a:rPr lang="en-US" sz="1800" kern="1200" dirty="0" smtClean="0"/>
                        <a:t>FRC</a:t>
                      </a:r>
                    </a:p>
                    <a:p>
                      <a:r>
                        <a:rPr lang="en-US" sz="1800" kern="1200" dirty="0" smtClean="0"/>
                        <a:t>FTC</a:t>
                      </a:r>
                      <a:r>
                        <a:rPr lang="en-US" dirty="0" smtClean="0"/>
                        <a:t> </a:t>
                      </a:r>
                      <a:endParaRPr lang="en-US" dirty="0"/>
                    </a:p>
                  </a:txBody>
                  <a:tcPr/>
                </a:tc>
                <a:tc>
                  <a:txBody>
                    <a:bodyPr/>
                    <a:lstStyle/>
                    <a:p>
                      <a:r>
                        <a:rPr lang="en-US" sz="1800" kern="1200" dirty="0" smtClean="0"/>
                        <a:t>Sr. P</a:t>
                      </a:r>
                      <a:r>
                        <a:rPr lang="en-US" dirty="0" smtClean="0"/>
                        <a:t> </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More CA Scholarships</a:t>
            </a:r>
            <a:endParaRPr lang="en-US" dirty="0"/>
          </a:p>
        </p:txBody>
      </p:sp>
      <p:graphicFrame>
        <p:nvGraphicFramePr>
          <p:cNvPr id="3" name="Table 2"/>
          <p:cNvGraphicFramePr>
            <a:graphicFrameLocks noGrp="1"/>
          </p:cNvGraphicFramePr>
          <p:nvPr/>
        </p:nvGraphicFramePr>
        <p:xfrm>
          <a:off x="685800" y="1417640"/>
          <a:ext cx="8001000" cy="5405120"/>
        </p:xfrm>
        <a:graphic>
          <a:graphicData uri="http://schemas.openxmlformats.org/drawingml/2006/table">
            <a:tbl>
              <a:tblPr firstRow="1" bandRow="1">
                <a:tableStyleId>{8A107856-5554-42FB-B03E-39F5DBC370BA}</a:tableStyleId>
              </a:tblPr>
              <a:tblGrid>
                <a:gridCol w="1600200"/>
                <a:gridCol w="3886200"/>
                <a:gridCol w="1143000"/>
                <a:gridCol w="533400"/>
                <a:gridCol w="838200"/>
              </a:tblGrid>
              <a:tr h="1283890">
                <a:tc>
                  <a:txBody>
                    <a:bodyPr/>
                    <a:lstStyle/>
                    <a:p>
                      <a:r>
                        <a:rPr lang="en-US" sz="1800" b="1" u="none" strike="noStrike" kern="1200" dirty="0" smtClean="0">
                          <a:solidFill>
                            <a:schemeClr val="dk1"/>
                          </a:solidFill>
                          <a:latin typeface="+mn-lt"/>
                          <a:ea typeface="+mn-ea"/>
                          <a:cs typeface="+mn-cs"/>
                          <a:hlinkClick r:id="rId2"/>
                        </a:rPr>
                        <a:t>SME Education Foundation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$1,250 non-renewable at accredited school of your choice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Manufacturing Engineering, Manufacturing Technology, or a closely related program</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2/1/2011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 P</a:t>
                      </a:r>
                      <a:r>
                        <a:rPr lang="en-US" dirty="0" smtClean="0"/>
                        <a:t> </a:t>
                      </a:r>
                      <a:endParaRPr lang="en-US" dirty="0"/>
                    </a:p>
                  </a:txBody>
                  <a:tcPr/>
                </a:tc>
              </a:tr>
              <a:tr h="1283890">
                <a:tc>
                  <a:txBody>
                    <a:bodyPr/>
                    <a:lstStyle/>
                    <a:p>
                      <a:r>
                        <a:rPr lang="en-US" sz="1800" b="1" u="none" strike="noStrike" kern="1200" dirty="0" smtClean="0">
                          <a:solidFill>
                            <a:schemeClr val="dk1"/>
                          </a:solidFill>
                          <a:latin typeface="+mn-lt"/>
                          <a:ea typeface="+mn-ea"/>
                          <a:cs typeface="+mn-cs"/>
                          <a:hlinkClick r:id="rId5"/>
                        </a:rPr>
                        <a:t>Southern California Regional Robotics Forum (SCRRF)/Time Warner Cable</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 non-renewable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 Math, Science, Technology, on </a:t>
                      </a:r>
                      <a:r>
                        <a:rPr lang="en-US" sz="1800" kern="1200" dirty="0" err="1" smtClean="0">
                          <a:solidFill>
                            <a:schemeClr val="dk1"/>
                          </a:solidFill>
                          <a:latin typeface="+mn-lt"/>
                          <a:ea typeface="+mn-ea"/>
                          <a:cs typeface="+mn-cs"/>
                        </a:rPr>
                        <a:t>So.California</a:t>
                      </a:r>
                      <a:r>
                        <a:rPr lang="en-US" sz="1800" kern="1200" dirty="0" smtClean="0">
                          <a:solidFill>
                            <a:schemeClr val="dk1"/>
                          </a:solidFill>
                          <a:latin typeface="+mn-lt"/>
                          <a:ea typeface="+mn-ea"/>
                          <a:cs typeface="+mn-cs"/>
                        </a:rPr>
                        <a:t> team at qualifying regional events in So. California</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2/24/2011</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 or 3</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More Local Scholarships</a:t>
            </a:r>
            <a:endParaRPr lang="en-US" dirty="0"/>
          </a:p>
        </p:txBody>
      </p:sp>
      <p:graphicFrame>
        <p:nvGraphicFramePr>
          <p:cNvPr id="3" name="Table 2"/>
          <p:cNvGraphicFramePr>
            <a:graphicFrameLocks noGrp="1"/>
          </p:cNvGraphicFramePr>
          <p:nvPr/>
        </p:nvGraphicFramePr>
        <p:xfrm>
          <a:off x="457200" y="914400"/>
          <a:ext cx="8229600" cy="5501639"/>
        </p:xfrm>
        <a:graphic>
          <a:graphicData uri="http://schemas.openxmlformats.org/drawingml/2006/table">
            <a:tbl>
              <a:tblPr firstRow="1" bandRow="1">
                <a:tableStyleId>{8A107856-5554-42FB-B03E-39F5DBC370BA}</a:tableStyleId>
              </a:tblPr>
              <a:tblGrid>
                <a:gridCol w="1645920"/>
                <a:gridCol w="4297680"/>
                <a:gridCol w="1066800"/>
                <a:gridCol w="685800"/>
                <a:gridCol w="533400"/>
              </a:tblGrid>
              <a:tr h="1828800">
                <a:tc>
                  <a:txBody>
                    <a:bodyPr/>
                    <a:lstStyle/>
                    <a:p>
                      <a:r>
                        <a:rPr lang="en-US" sz="1800" b="1" u="none" strike="noStrike" kern="1200" dirty="0" smtClean="0">
                          <a:solidFill>
                            <a:schemeClr val="dk1"/>
                          </a:solidFill>
                          <a:latin typeface="+mn-lt"/>
                          <a:ea typeface="+mn-ea"/>
                          <a:cs typeface="+mn-cs"/>
                          <a:hlinkClick r:id="rId2"/>
                        </a:rPr>
                        <a:t>Team San Diego/Time Warner Cable</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CA, San Diego</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$1,000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r>
                        <a:rPr lang="en-US" sz="1800" b="1" u="none" strike="noStrike" kern="1200" dirty="0" smtClean="0">
                          <a:solidFill>
                            <a:schemeClr val="dk1"/>
                          </a:solidFill>
                          <a:latin typeface="+mn-lt"/>
                          <a:ea typeface="+mn-ea"/>
                          <a:cs typeface="+mn-cs"/>
                          <a:hlinkClick r:id="rId4"/>
                        </a:rPr>
                        <a:t>View Application...</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College/major of your choice. Student must be member of a Team San Diego team</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2/12/2011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1231900">
                <a:tc>
                  <a:txBody>
                    <a:bodyPr/>
                    <a:lstStyle/>
                    <a:p>
                      <a:r>
                        <a:rPr lang="en-US" sz="1800" b="1" u="none" strike="noStrike" kern="1200" dirty="0" smtClean="0">
                          <a:solidFill>
                            <a:schemeClr val="dk1"/>
                          </a:solidFill>
                          <a:latin typeface="+mn-lt"/>
                          <a:ea typeface="+mn-ea"/>
                          <a:cs typeface="+mn-cs"/>
                          <a:hlinkClick r:id="rId5"/>
                        </a:rPr>
                        <a:t>Teradata Corporation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GA OH NC SC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$1,000 non-renewable </a:t>
                      </a:r>
                      <a:r>
                        <a:rPr lang="en-US" sz="1800" u="none" strike="noStrike" kern="1200" dirty="0" smtClean="0">
                          <a:solidFill>
                            <a:schemeClr val="dk1"/>
                          </a:solidFill>
                          <a:latin typeface="+mn-lt"/>
                          <a:ea typeface="+mn-ea"/>
                          <a:cs typeface="+mn-cs"/>
                          <a:hlinkClick r:id="rId6"/>
                        </a:rPr>
                        <a:t>More details...</a:t>
                      </a:r>
                      <a:r>
                        <a:rPr lang="en-US" sz="1800" kern="1200" dirty="0" smtClean="0">
                          <a:solidFill>
                            <a:schemeClr val="dk1"/>
                          </a:solidFill>
                          <a:latin typeface="+mn-lt"/>
                          <a:ea typeface="+mn-ea"/>
                          <a:cs typeface="+mn-cs"/>
                        </a:rPr>
                        <a:t>    </a:t>
                      </a:r>
                      <a:r>
                        <a:rPr lang="en-US" sz="1800" u="none" strike="noStrike" kern="1200" dirty="0" smtClean="0">
                          <a:solidFill>
                            <a:schemeClr val="dk1"/>
                          </a:solidFill>
                          <a:latin typeface="+mn-lt"/>
                          <a:ea typeface="+mn-ea"/>
                          <a:cs typeface="+mn-cs"/>
                          <a:hlinkClick r:id="rId7"/>
                        </a:rPr>
                        <a:t>View Application...</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Student must be on team sponsored by </a:t>
                      </a:r>
                      <a:r>
                        <a:rPr lang="en-US" sz="1800" kern="1200" dirty="0" err="1" smtClean="0">
                          <a:solidFill>
                            <a:schemeClr val="dk1"/>
                          </a:solidFill>
                          <a:latin typeface="+mn-lt"/>
                          <a:ea typeface="+mn-ea"/>
                          <a:cs typeface="+mn-cs"/>
                        </a:rPr>
                        <a:t>Teradata</a:t>
                      </a:r>
                      <a:r>
                        <a:rPr lang="en-US" sz="1800" kern="1200" dirty="0" smtClean="0">
                          <a:solidFill>
                            <a:schemeClr val="dk1"/>
                          </a:solidFill>
                          <a:latin typeface="+mn-lt"/>
                          <a:ea typeface="+mn-ea"/>
                          <a:cs typeface="+mn-cs"/>
                        </a:rPr>
                        <a:t> Corporation. Science, Technology, Engineering, or Math</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12/10/2010</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up to 10</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r h="1231900">
                <a:tc>
                  <a:txBody>
                    <a:bodyPr/>
                    <a:lstStyle/>
                    <a:p>
                      <a:r>
                        <a:rPr lang="en-US" sz="1800" b="1" u="none" strike="noStrike" kern="1200" dirty="0" smtClean="0">
                          <a:solidFill>
                            <a:schemeClr val="dk1"/>
                          </a:solidFill>
                          <a:latin typeface="+mn-lt"/>
                          <a:ea typeface="+mn-ea"/>
                          <a:cs typeface="+mn-cs"/>
                          <a:hlinkClick r:id="rId8"/>
                        </a:rPr>
                        <a:t>University of Southern California</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CA, Los Angeles</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$5,000/year up to $20,000 </a:t>
                      </a:r>
                      <a:r>
                        <a:rPr lang="en-US" sz="1800" u="none" strike="noStrike" kern="1200" dirty="0" smtClean="0">
                          <a:solidFill>
                            <a:schemeClr val="dk1"/>
                          </a:solidFill>
                          <a:latin typeface="+mn-lt"/>
                          <a:ea typeface="+mn-ea"/>
                          <a:cs typeface="+mn-cs"/>
                          <a:hlinkClick r:id="rId9"/>
                        </a:rPr>
                        <a:t>More details...</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Engineering</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12/1/2010</a:t>
                      </a:r>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 </a:t>
                      </a:r>
                    </a:p>
                    <a:p>
                      <a:r>
                        <a:rPr lang="en-US" sz="1800"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FRC</a:t>
                      </a:r>
                    </a:p>
                    <a:p>
                      <a:r>
                        <a:rPr lang="en-US" sz="1800"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kern="1200" dirty="0" smtClean="0">
                          <a:solidFill>
                            <a:schemeClr val="dk1"/>
                          </a:solidFill>
                          <a:latin typeface="+mn-lt"/>
                          <a:ea typeface="+mn-ea"/>
                          <a:cs typeface="+mn-cs"/>
                        </a:rPr>
                        <a:t>Sr.</a:t>
                      </a:r>
                      <a:r>
                        <a:rPr lang="en-US" dirty="0" smtClean="0"/>
                        <a:t> </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Table 2"/>
          <p:cNvGraphicFramePr>
            <a:graphicFrameLocks noGrp="1"/>
          </p:cNvGraphicFramePr>
          <p:nvPr/>
        </p:nvGraphicFramePr>
        <p:xfrm>
          <a:off x="457200" y="1752600"/>
          <a:ext cx="8229600" cy="4800600"/>
        </p:xfrm>
        <a:graphic>
          <a:graphicData uri="http://schemas.openxmlformats.org/drawingml/2006/table">
            <a:tbl>
              <a:tblPr firstRow="1" bandRow="1">
                <a:tableStyleId>{8A107856-5554-42FB-B03E-39F5DBC370BA}</a:tableStyleId>
              </a:tblPr>
              <a:tblGrid>
                <a:gridCol w="1645920"/>
                <a:gridCol w="4221480"/>
                <a:gridCol w="990600"/>
                <a:gridCol w="762000"/>
                <a:gridCol w="609600"/>
              </a:tblGrid>
              <a:tr h="2400300">
                <a:tc>
                  <a:txBody>
                    <a:bodyPr/>
                    <a:lstStyle/>
                    <a:p>
                      <a:r>
                        <a:rPr lang="en-US" sz="1800" b="1" u="none" strike="noStrike" kern="1200" dirty="0" smtClean="0">
                          <a:solidFill>
                            <a:schemeClr val="dk1"/>
                          </a:solidFill>
                          <a:latin typeface="+mn-lt"/>
                          <a:ea typeface="+mn-ea"/>
                          <a:cs typeface="+mn-cs"/>
                          <a:hlinkClick r:id="rId2"/>
                        </a:rPr>
                        <a:t>Westwood College</a:t>
                      </a:r>
                      <a:r>
                        <a:rPr lang="en-US" sz="1800" b="1" kern="1200" dirty="0" smtClean="0">
                          <a:solidFill>
                            <a:schemeClr val="dk1"/>
                          </a:solidFill>
                          <a:latin typeface="+mn-lt"/>
                          <a:ea typeface="+mn-ea"/>
                          <a:cs typeface="+mn-cs"/>
                        </a:rPr>
                        <a:t> </a:t>
                      </a:r>
                      <a:r>
                        <a:rPr lang="en-US" sz="1800" b="1" i="1" kern="1200" dirty="0" smtClean="0">
                          <a:solidFill>
                            <a:schemeClr val="dk1"/>
                          </a:solidFill>
                          <a:latin typeface="+mn-lt"/>
                          <a:ea typeface="+mn-ea"/>
                          <a:cs typeface="+mn-cs"/>
                        </a:rPr>
                        <a:t>(Not Yet Confirmed)</a:t>
                      </a:r>
                      <a:endParaRPr lang="en-US" sz="1800" b="1" kern="1200" dirty="0" smtClean="0">
                        <a:solidFill>
                          <a:schemeClr val="dk1"/>
                        </a:solidFill>
                        <a:latin typeface="+mn-lt"/>
                        <a:ea typeface="+mn-ea"/>
                        <a:cs typeface="+mn-cs"/>
                      </a:endParaRP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CA CO GA IL TX VA</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$2,500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Any course of study</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7/1/2010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2</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Sr.</a:t>
                      </a:r>
                      <a:r>
                        <a:rPr lang="en-US" dirty="0" smtClean="0"/>
                        <a:t> </a:t>
                      </a:r>
                      <a:endParaRPr lang="en-US" dirty="0"/>
                    </a:p>
                  </a:txBody>
                  <a:tcPr/>
                </a:tc>
              </a:tr>
              <a:tr h="2400300">
                <a:tc>
                  <a:txBody>
                    <a:bodyPr/>
                    <a:lstStyle/>
                    <a:p>
                      <a:endParaRPr lang="en-US"/>
                    </a:p>
                  </a:txBody>
                  <a:tcPr/>
                </a:tc>
                <a:tc>
                  <a:txBody>
                    <a:bodyPr/>
                    <a:lstStyle/>
                    <a:p>
                      <a:pPr algn="ctr"/>
                      <a:r>
                        <a:rPr lang="en-US" dirty="0" smtClean="0"/>
                        <a:t>Keep Checking the FIRST Website for additional Scholarships!</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Make this Poster Visible to Students</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r>
              <a:rPr lang="en-US" dirty="0" smtClean="0"/>
              <a:t>Post</a:t>
            </a:r>
            <a:r>
              <a:rPr lang="en-US" dirty="0" smtClean="0"/>
              <a:t> in Math Room</a:t>
            </a:r>
          </a:p>
          <a:p>
            <a:r>
              <a:rPr lang="en-US" dirty="0" smtClean="0"/>
              <a:t>Post</a:t>
            </a:r>
            <a:r>
              <a:rPr lang="en-US" dirty="0" smtClean="0"/>
              <a:t> </a:t>
            </a:r>
            <a:r>
              <a:rPr lang="en-US" dirty="0" smtClean="0"/>
              <a:t>in Science Classrooms</a:t>
            </a:r>
            <a:endParaRPr lang="en-US" dirty="0" smtClean="0"/>
          </a:p>
          <a:p>
            <a:r>
              <a:rPr lang="en-US" dirty="0" smtClean="0"/>
              <a:t>Post</a:t>
            </a:r>
            <a:r>
              <a:rPr lang="en-US" dirty="0" smtClean="0"/>
              <a:t> </a:t>
            </a:r>
            <a:r>
              <a:rPr lang="en-US" dirty="0" smtClean="0"/>
              <a:t>in Team Workspace</a:t>
            </a:r>
            <a:endParaRPr lang="en-US" dirty="0" smtClean="0"/>
          </a:p>
          <a:p>
            <a:r>
              <a:rPr lang="en-US" dirty="0" smtClean="0"/>
              <a:t>Post</a:t>
            </a:r>
            <a:r>
              <a:rPr lang="en-US" dirty="0" smtClean="0"/>
              <a:t> </a:t>
            </a:r>
            <a:r>
              <a:rPr lang="en-US" dirty="0" smtClean="0"/>
              <a:t>in Guidance Office</a:t>
            </a:r>
            <a:endParaRPr lang="en-US" dirty="0" smtClean="0"/>
          </a:p>
          <a:p>
            <a:r>
              <a:rPr lang="en-US" dirty="0" smtClean="0"/>
              <a:t>Post</a:t>
            </a:r>
            <a:r>
              <a:rPr lang="en-US" dirty="0" smtClean="0"/>
              <a:t> </a:t>
            </a:r>
            <a:r>
              <a:rPr lang="en-US" dirty="0" smtClean="0"/>
              <a:t>in Cafeteria</a:t>
            </a:r>
            <a:endParaRPr lang="en-US" dirty="0" smtClean="0"/>
          </a:p>
          <a:p>
            <a:r>
              <a:rPr lang="en-US" dirty="0" smtClean="0"/>
              <a:t>Post</a:t>
            </a:r>
            <a:r>
              <a:rPr lang="en-US" dirty="0" smtClean="0"/>
              <a:t> </a:t>
            </a:r>
            <a:r>
              <a:rPr lang="en-US" dirty="0" smtClean="0"/>
              <a:t>in Activities </a:t>
            </a:r>
            <a:r>
              <a:rPr lang="en-US" dirty="0" smtClean="0"/>
              <a:t>Office</a:t>
            </a:r>
          </a:p>
          <a:p>
            <a:r>
              <a:rPr lang="en-US" dirty="0" smtClean="0"/>
              <a:t>Post in Computer Lab </a:t>
            </a:r>
            <a:endParaRPr lang="en-US" dirty="0"/>
          </a:p>
        </p:txBody>
      </p:sp>
      <p:pic>
        <p:nvPicPr>
          <p:cNvPr id="4" name="Picture 3"/>
          <p:cNvPicPr>
            <a:picLocks noChangeAspect="1"/>
          </p:cNvPicPr>
          <p:nvPr/>
        </p:nvPicPr>
        <p:blipFill>
          <a:blip r:embed="rId2"/>
          <a:stretch>
            <a:fillRect/>
          </a:stretch>
        </p:blipFill>
        <p:spPr>
          <a:xfrm>
            <a:off x="838200" y="2324100"/>
            <a:ext cx="3022600" cy="45339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Additional Information</a:t>
            </a:r>
            <a:endParaRPr lang="en-US" dirty="0"/>
          </a:p>
        </p:txBody>
      </p:sp>
      <p:sp>
        <p:nvSpPr>
          <p:cNvPr id="6" name="Text Placeholder 5"/>
          <p:cNvSpPr>
            <a:spLocks noGrp="1"/>
          </p:cNvSpPr>
          <p:nvPr>
            <p:ph type="body" idx="1"/>
          </p:nvPr>
        </p:nvSpPr>
        <p:spPr>
          <a:xfrm>
            <a:off x="722313" y="3367088"/>
            <a:ext cx="7772400" cy="2424112"/>
          </a:xfrm>
        </p:spPr>
        <p:txBody>
          <a:bodyPr/>
          <a:lstStyle/>
          <a:p>
            <a:r>
              <a:rPr lang="en-US" dirty="0" smtClean="0"/>
              <a:t>Visit the FIRST Website at </a:t>
            </a:r>
            <a:r>
              <a:rPr lang="en-US" dirty="0" smtClean="0">
                <a:hlinkClick r:id="rId2"/>
              </a:rPr>
              <a:t>www.usfirst.org</a:t>
            </a:r>
            <a:endParaRPr lang="en-US" dirty="0" smtClean="0"/>
          </a:p>
          <a:p>
            <a:r>
              <a:rPr lang="en-US" dirty="0" smtClean="0"/>
              <a:t>You are also welcome to ask me any questions;</a:t>
            </a:r>
          </a:p>
          <a:p>
            <a:r>
              <a:rPr lang="en-US" dirty="0" smtClean="0"/>
              <a:t>Nancy McIntyre</a:t>
            </a:r>
          </a:p>
          <a:p>
            <a:r>
              <a:rPr lang="en-US" dirty="0" smtClean="0">
                <a:hlinkClick r:id="rId3"/>
              </a:rPr>
              <a:t>nmcintyre@chaminade.org</a:t>
            </a:r>
            <a:endParaRPr lang="en-US" dirty="0" smtClean="0"/>
          </a:p>
          <a:p>
            <a:endParaRPr lang="en-US" dirty="0" smtClean="0"/>
          </a:p>
          <a:p>
            <a:endParaRPr lang="en-US" dirty="0" smtClean="0"/>
          </a:p>
          <a:p>
            <a:endParaRPr lang="en-US" dirty="0"/>
          </a:p>
        </p:txBody>
      </p:sp>
      <p:pic>
        <p:nvPicPr>
          <p:cNvPr id="3" name="Picture 2" descr="FIRSTScholarshipSeal_noDate-large.gif"/>
          <p:cNvPicPr>
            <a:picLocks noChangeAspect="1"/>
          </p:cNvPicPr>
          <p:nvPr/>
        </p:nvPicPr>
        <p:blipFill>
          <a:blip r:embed="rId4"/>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Welcome to the</a:t>
            </a:r>
            <a:r>
              <a:rPr lang="en-US" b="1" i="1" dirty="0"/>
              <a:t> FIRST</a:t>
            </a:r>
            <a:r>
              <a:rPr lang="en-US" b="1" dirty="0" smtClean="0"/>
              <a:t> </a:t>
            </a:r>
            <a:br>
              <a:rPr lang="en-US" b="1" dirty="0" smtClean="0"/>
            </a:br>
            <a:r>
              <a:rPr lang="en-US" b="1" dirty="0" smtClean="0"/>
              <a:t>Scholarship </a:t>
            </a:r>
            <a:r>
              <a:rPr lang="en-US" b="1" dirty="0"/>
              <a:t>Program</a:t>
            </a:r>
            <a:r>
              <a:rPr lang="en-US" dirty="0"/>
              <a:t/>
            </a:r>
            <a:br>
              <a:rPr lang="en-US" dirty="0"/>
            </a:br>
            <a:endParaRPr lang="en-US" dirty="0"/>
          </a:p>
        </p:txBody>
      </p:sp>
      <p:sp>
        <p:nvSpPr>
          <p:cNvPr id="6" name="Content Placeholder 5"/>
          <p:cNvSpPr>
            <a:spLocks noGrp="1"/>
          </p:cNvSpPr>
          <p:nvPr>
            <p:ph idx="1"/>
          </p:nvPr>
        </p:nvSpPr>
        <p:spPr/>
        <p:txBody>
          <a:bodyPr>
            <a:normAutofit lnSpcReduction="10000"/>
          </a:bodyPr>
          <a:lstStyle/>
          <a:p>
            <a:r>
              <a:rPr lang="en-US" sz="2800" dirty="0"/>
              <a:t>Many colleges and universities, professional associations, and corporations offer college scholarships to high school students on </a:t>
            </a:r>
            <a:r>
              <a:rPr lang="en-US" sz="2800" i="1" dirty="0"/>
              <a:t>FIRST</a:t>
            </a:r>
            <a:r>
              <a:rPr lang="en-US" sz="2800" dirty="0"/>
              <a:t> teams. This is official recognition of the knowledge and technical and life skills these students have gained from participating in a </a:t>
            </a:r>
            <a:r>
              <a:rPr lang="en-US" sz="2800" i="1" dirty="0"/>
              <a:t>FIRST</a:t>
            </a:r>
            <a:r>
              <a:rPr lang="en-US" sz="2800" dirty="0"/>
              <a:t> competition.  For 2011, over </a:t>
            </a:r>
            <a:r>
              <a:rPr lang="en-US" sz="2800" b="1" dirty="0"/>
              <a:t>128 scholarship providers </a:t>
            </a:r>
            <a:r>
              <a:rPr lang="en-US" sz="2800" dirty="0"/>
              <a:t>are making available over </a:t>
            </a:r>
            <a:r>
              <a:rPr lang="en-US" sz="2800" b="1" dirty="0"/>
              <a:t>853 individual scholarship opportunities</a:t>
            </a:r>
            <a:r>
              <a:rPr lang="en-US" sz="2800" dirty="0"/>
              <a:t> with a total value of over </a:t>
            </a:r>
            <a:r>
              <a:rPr lang="en-US" sz="2800" b="1" dirty="0"/>
              <a:t>$14 Million</a:t>
            </a:r>
            <a:r>
              <a:rPr lang="en-US" sz="2800" dirty="0"/>
              <a:t>!</a:t>
            </a:r>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FIRST</a:t>
            </a:r>
            <a:r>
              <a:rPr lang="en-US" b="1" dirty="0"/>
              <a:t> Scholarships: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800" dirty="0"/>
              <a:t>Vary from one-time awards of $1,000 to full four-year tuition (estimated at $153,000)   Are typically merit-based and cover a broad range of scholastic abilities   May be for STEM majors (60%); or for any course of study (40%)   Are usually for use at a specific college/university, but a few can be used at any school   Each have their own eligibility requirements, deadline dates, and application procedures</a:t>
            </a:r>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types of scholarships are available?</a:t>
            </a:r>
            <a:endParaRPr lang="en-US" dirty="0"/>
          </a:p>
        </p:txBody>
      </p:sp>
      <p:sp>
        <p:nvSpPr>
          <p:cNvPr id="3" name="Content Placeholder 2"/>
          <p:cNvSpPr>
            <a:spLocks noGrp="1"/>
          </p:cNvSpPr>
          <p:nvPr>
            <p:ph idx="1"/>
          </p:nvPr>
        </p:nvSpPr>
        <p:spPr/>
        <p:txBody>
          <a:bodyPr/>
          <a:lstStyle/>
          <a:p>
            <a:pPr>
              <a:buNone/>
            </a:pPr>
            <a:r>
              <a:rPr lang="en-US" dirty="0" smtClean="0"/>
              <a:t>    There </a:t>
            </a:r>
            <a:r>
              <a:rPr lang="en-US" dirty="0"/>
              <a:t>are scholarships specifically for engineering, computer science, technology, science, or math, and many others that can be applied to any course of study.  Most scholarships are for academic achievements, but some are for financial need and others simply for participation on a </a:t>
            </a:r>
            <a:r>
              <a:rPr lang="en-US" i="1" dirty="0"/>
              <a:t>FIRST</a:t>
            </a:r>
            <a:r>
              <a:rPr lang="en-US" dirty="0"/>
              <a:t> team.  There are plenty of scholarship opportunities for all students to consider.</a:t>
            </a:r>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New Scholarships for 2011:</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Clemson </a:t>
            </a:r>
            <a:r>
              <a:rPr lang="en-US" b="1" dirty="0"/>
              <a:t>University</a:t>
            </a:r>
            <a:r>
              <a:rPr lang="en-US" dirty="0"/>
              <a:t> (Clemson, SC) – four scholarships of $2,500/year renewable up to $10,000 for any major in the College of Engineering and Science.  (Due 3/1/11)</a:t>
            </a:r>
          </a:p>
          <a:p>
            <a:r>
              <a:rPr lang="en-US" b="1" dirty="0"/>
              <a:t>College of the Atlantic</a:t>
            </a:r>
            <a:r>
              <a:rPr lang="en-US" dirty="0"/>
              <a:t> (Bar Harbor, ME) – four scholarships of $10,000/year renewable up to $40,000 for any enrolled </a:t>
            </a:r>
            <a:r>
              <a:rPr lang="en-US" i="1" dirty="0"/>
              <a:t>FIRST</a:t>
            </a:r>
            <a:r>
              <a:rPr lang="en-US" dirty="0"/>
              <a:t> participant majoring in any course of study. (Due 2/15/11)</a:t>
            </a:r>
          </a:p>
          <a:p>
            <a:r>
              <a:rPr lang="en-US" b="1" dirty="0"/>
              <a:t>Eastern Washington University</a:t>
            </a:r>
            <a:r>
              <a:rPr lang="en-US" dirty="0"/>
              <a:t> (Cheney, WA) – fifteen scholarships of $2,000/year up to $4,000 for Washington state residents studying engineering, technology, math, or computer science. (Due 8/31/11)</a:t>
            </a:r>
          </a:p>
          <a:p>
            <a:r>
              <a:rPr lang="en-US" b="1" dirty="0"/>
              <a:t>Texas A&amp;M University</a:t>
            </a:r>
            <a:r>
              <a:rPr lang="en-US" dirty="0"/>
              <a:t> (College Station, TX) – one non-renewable scholarship of $1,500 for the study of Computer Science or Computer Engineering.  (Due 1/15/11)</a:t>
            </a:r>
          </a:p>
          <a:p>
            <a:r>
              <a:rPr lang="en-US" b="1" dirty="0"/>
              <a:t>American Petroleum Institute</a:t>
            </a:r>
            <a:r>
              <a:rPr lang="en-US" dirty="0"/>
              <a:t> – Delta Chapter (LA) – one non-renewable scholarship for $1,500 to a student participating in the </a:t>
            </a:r>
            <a:r>
              <a:rPr lang="en-US" i="1" dirty="0"/>
              <a:t>FIRST</a:t>
            </a:r>
            <a:r>
              <a:rPr lang="en-US" dirty="0"/>
              <a:t> Bayou Regional who will be studying any degree pertaining to oil and gas industry at any college.  (Due 3/15/11)</a:t>
            </a:r>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Approaching Deadlines</a:t>
            </a:r>
            <a:endParaRPr lang="en-US" dirty="0"/>
          </a:p>
        </p:txBody>
      </p:sp>
      <p:sp>
        <p:nvSpPr>
          <p:cNvPr id="3" name="Content Placeholder 2"/>
          <p:cNvSpPr>
            <a:spLocks noGrp="1"/>
          </p:cNvSpPr>
          <p:nvPr>
            <p:ph idx="1"/>
          </p:nvPr>
        </p:nvSpPr>
        <p:spPr/>
        <p:txBody>
          <a:bodyPr/>
          <a:lstStyle/>
          <a:p>
            <a:r>
              <a:rPr lang="en-US" b="1" dirty="0"/>
              <a:t>Seniors:</a:t>
            </a:r>
            <a:r>
              <a:rPr lang="en-US" dirty="0"/>
              <a:t>  </a:t>
            </a:r>
            <a:r>
              <a:rPr lang="en-US" b="1" dirty="0"/>
              <a:t>Note that the following schools have deadlines coming up soon:</a:t>
            </a:r>
            <a:endParaRPr lang="en-US" dirty="0" smtClean="0"/>
          </a:p>
          <a:p>
            <a:r>
              <a:rPr lang="en-US" dirty="0" smtClean="0"/>
              <a:t>University </a:t>
            </a:r>
            <a:r>
              <a:rPr lang="en-US" dirty="0"/>
              <a:t>of Southern California (Dec 1)</a:t>
            </a:r>
          </a:p>
          <a:p>
            <a:r>
              <a:rPr lang="en-US" dirty="0"/>
              <a:t>University of Texas-Austin (Dec 1)</a:t>
            </a:r>
          </a:p>
          <a:p>
            <a:r>
              <a:rPr lang="en-US" dirty="0" err="1"/>
              <a:t>Teradata</a:t>
            </a:r>
            <a:r>
              <a:rPr lang="en-US" dirty="0"/>
              <a:t> Corporation (Dec 10)</a:t>
            </a:r>
          </a:p>
          <a:p>
            <a:endParaRPr lang="en-US" dirty="0"/>
          </a:p>
        </p:txBody>
      </p:sp>
      <p:pic>
        <p:nvPicPr>
          <p:cNvPr id="4" name="Picture 3" descr="FIRSTScholarshipSeal_noDate-large.gif"/>
          <p:cNvPicPr>
            <a:picLocks noChangeAspect="1"/>
          </p:cNvPicPr>
          <p:nvPr/>
        </p:nvPicPr>
        <p:blipFill>
          <a:blip r:embed="rId2"/>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Juniors:</a:t>
            </a:r>
            <a:r>
              <a:rPr lang="en-US" dirty="0" smtClean="0"/>
              <a:t>  </a:t>
            </a:r>
            <a:r>
              <a:rPr lang="en-US" b="1" dirty="0" smtClean="0"/>
              <a:t>Note that the following schools offer scholarships to Juniors: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College </a:t>
            </a:r>
            <a:r>
              <a:rPr lang="en-US" dirty="0"/>
              <a:t>of Southern Maryland</a:t>
            </a:r>
          </a:p>
          <a:p>
            <a:r>
              <a:rPr lang="en-US" dirty="0"/>
              <a:t>Eastern Washington University</a:t>
            </a:r>
          </a:p>
          <a:p>
            <a:r>
              <a:rPr lang="en-US" dirty="0"/>
              <a:t>ITT Technical Institute</a:t>
            </a:r>
          </a:p>
          <a:p>
            <a:r>
              <a:rPr lang="en-US" dirty="0"/>
              <a:t>Lawrence Technological University</a:t>
            </a:r>
          </a:p>
          <a:p>
            <a:r>
              <a:rPr lang="en-US" dirty="0"/>
              <a:t>Polytechnic University</a:t>
            </a:r>
          </a:p>
          <a:p>
            <a:r>
              <a:rPr lang="en-US" dirty="0" err="1"/>
              <a:t>QuestBridge</a:t>
            </a:r>
            <a:endParaRPr lang="en-US" dirty="0"/>
          </a:p>
          <a:p>
            <a:r>
              <a:rPr lang="en-US" dirty="0"/>
              <a:t>Rensselaer Polytechnic Institute/BAE Systems</a:t>
            </a:r>
          </a:p>
          <a:p>
            <a:r>
              <a:rPr lang="en-US" dirty="0"/>
              <a:t>Virginia Tech/BAE Systems  (***only for Junior women***)</a:t>
            </a:r>
          </a:p>
          <a:p>
            <a:endParaRPr lang="en-US" dirty="0"/>
          </a:p>
        </p:txBody>
      </p:sp>
      <p:pic>
        <p:nvPicPr>
          <p:cNvPr id="4" name="Picture 3" descr="FIRSTScholarshipSeal_noDate-large.gif"/>
          <p:cNvPicPr>
            <a:picLocks noChangeAspect="1"/>
          </p:cNvPicPr>
          <p:nvPr/>
        </p:nvPicPr>
        <p:blipFill>
          <a:blip r:embed="rId2"/>
          <a:stretch>
            <a:fillRect/>
          </a:stretch>
        </p:blipFill>
        <p:spPr>
          <a:xfrm>
            <a:off x="7543800" y="644395"/>
            <a:ext cx="1447800" cy="99720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r>
              <a:rPr lang="en-US" dirty="0" smtClean="0"/>
              <a:t>Girls Only</a:t>
            </a:r>
            <a:endParaRPr lang="en-US" dirty="0"/>
          </a:p>
        </p:txBody>
      </p:sp>
      <p:graphicFrame>
        <p:nvGraphicFramePr>
          <p:cNvPr id="4" name="Content Placeholder 3"/>
          <p:cNvGraphicFramePr>
            <a:graphicFrameLocks noGrp="1"/>
          </p:cNvGraphicFramePr>
          <p:nvPr>
            <p:ph idx="1"/>
          </p:nvPr>
        </p:nvGraphicFramePr>
        <p:xfrm>
          <a:off x="228600" y="2209800"/>
          <a:ext cx="8686800" cy="4388375"/>
        </p:xfrm>
        <a:graphic>
          <a:graphicData uri="http://schemas.openxmlformats.org/drawingml/2006/table">
            <a:tbl>
              <a:tblPr firstRow="1" bandRow="1">
                <a:tableStyleId>{8A107856-5554-42FB-B03E-39F5DBC370BA}</a:tableStyleId>
              </a:tblPr>
              <a:tblGrid>
                <a:gridCol w="1737360"/>
                <a:gridCol w="4206240"/>
                <a:gridCol w="1524000"/>
                <a:gridCol w="736600"/>
                <a:gridCol w="482600"/>
              </a:tblGrid>
              <a:tr h="2295369">
                <a:tc>
                  <a:txBody>
                    <a:bodyPr/>
                    <a:lstStyle/>
                    <a:p>
                      <a:r>
                        <a:rPr lang="en-US" sz="1800" b="1" u="none" strike="noStrike" kern="1200" dirty="0" smtClean="0">
                          <a:solidFill>
                            <a:schemeClr val="dk1"/>
                          </a:solidFill>
                          <a:latin typeface="+mn-lt"/>
                          <a:ea typeface="+mn-ea"/>
                          <a:cs typeface="+mn-cs"/>
                          <a:hlinkClick r:id="rId2"/>
                        </a:rPr>
                        <a:t>Society of Women Engineers - Houston Area</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TX</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$1,500 non-renewable </a:t>
                      </a:r>
                      <a:r>
                        <a:rPr lang="en-US" sz="1800" b="1" u="none" strike="noStrike" kern="1200" dirty="0" smtClean="0">
                          <a:solidFill>
                            <a:schemeClr val="dk1"/>
                          </a:solidFill>
                          <a:latin typeface="+mn-lt"/>
                          <a:ea typeface="+mn-ea"/>
                          <a:cs typeface="+mn-cs"/>
                          <a:hlinkClick r:id="rId3"/>
                        </a:rPr>
                        <a:t>More details...</a:t>
                      </a:r>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Woman pursuing Engineering at school of your choice. Must attend Texas high school or plan to attend college in Texas</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3/31/2011 </a:t>
                      </a:r>
                    </a:p>
                    <a:p>
                      <a:r>
                        <a:rPr lang="en-US" sz="1800" b="1" kern="1200" dirty="0" smtClean="0">
                          <a:solidFill>
                            <a:schemeClr val="dk1"/>
                          </a:solidFill>
                          <a:latin typeface="+mn-lt"/>
                          <a:ea typeface="+mn-ea"/>
                          <a:cs typeface="+mn-cs"/>
                        </a:rPr>
                        <a:t> </a:t>
                      </a:r>
                    </a:p>
                    <a:p>
                      <a:r>
                        <a:rPr lang="en-US" sz="1800" b="1" kern="1200" dirty="0" smtClean="0">
                          <a:solidFill>
                            <a:schemeClr val="dk1"/>
                          </a:solidFill>
                          <a:latin typeface="+mn-lt"/>
                          <a:ea typeface="+mn-ea"/>
                          <a:cs typeface="+mn-cs"/>
                        </a:rPr>
                        <a:t>1</a:t>
                      </a:r>
                      <a:r>
                        <a:rPr lang="en-US" dirty="0" smtClean="0"/>
                        <a:t> </a:t>
                      </a:r>
                      <a:endParaRPr lang="en-US" dirty="0"/>
                    </a:p>
                  </a:txBody>
                  <a:tcPr/>
                </a:tc>
                <a:tc>
                  <a:txBody>
                    <a:bodyPr/>
                    <a:lstStyle/>
                    <a:p>
                      <a:r>
                        <a:rPr lang="en-US" sz="1800" b="1" kern="1200" dirty="0" smtClean="0">
                          <a:solidFill>
                            <a:schemeClr val="dk1"/>
                          </a:solidFill>
                          <a:latin typeface="+mn-lt"/>
                          <a:ea typeface="+mn-ea"/>
                          <a:cs typeface="+mn-cs"/>
                        </a:rPr>
                        <a:t>FRC</a:t>
                      </a:r>
                    </a:p>
                    <a:p>
                      <a:r>
                        <a:rPr lang="en-US" sz="1800" b="1" kern="1200" dirty="0" smtClean="0">
                          <a:solidFill>
                            <a:schemeClr val="dk1"/>
                          </a:solidFill>
                          <a:latin typeface="+mn-lt"/>
                          <a:ea typeface="+mn-ea"/>
                          <a:cs typeface="+mn-cs"/>
                        </a:rPr>
                        <a:t>FTC</a:t>
                      </a:r>
                      <a:r>
                        <a:rPr lang="en-US" dirty="0" smtClean="0"/>
                        <a:t> </a:t>
                      </a:r>
                      <a:endParaRPr lang="en-US" dirty="0"/>
                    </a:p>
                  </a:txBody>
                  <a:tcPr/>
                </a:tc>
                <a:tc>
                  <a:txBody>
                    <a:bodyPr/>
                    <a:lstStyle/>
                    <a:p>
                      <a:r>
                        <a:rPr lang="en-US" sz="1800" b="1" kern="1200" dirty="0" err="1" smtClean="0">
                          <a:solidFill>
                            <a:schemeClr val="dk1"/>
                          </a:solidFill>
                          <a:latin typeface="+mn-lt"/>
                          <a:ea typeface="+mn-ea"/>
                          <a:cs typeface="+mn-cs"/>
                        </a:rPr>
                        <a:t>Sr</a:t>
                      </a:r>
                      <a:r>
                        <a:rPr lang="en-US" dirty="0" smtClean="0"/>
                        <a:t> </a:t>
                      </a:r>
                      <a:endParaRPr lang="en-US" dirty="0"/>
                    </a:p>
                  </a:txBody>
                  <a:tcPr/>
                </a:tc>
              </a:tr>
              <a:tr h="1046503">
                <a:tc>
                  <a:txBody>
                    <a:bodyPr/>
                    <a:lstStyle/>
                    <a:p>
                      <a:r>
                        <a:rPr lang="en-US" sz="1800" kern="1200" dirty="0" smtClean="0">
                          <a:solidFill>
                            <a:schemeClr val="dk1"/>
                          </a:solidFill>
                          <a:latin typeface="+mn-lt"/>
                          <a:ea typeface="+mn-ea"/>
                          <a:cs typeface="+mn-cs"/>
                        </a:rPr>
                        <a:t>Sweet Briar </a:t>
                      </a:r>
                      <a:r>
                        <a:rPr lang="en-US" sz="1800" kern="1200" dirty="0" smtClean="0">
                          <a:solidFill>
                            <a:schemeClr val="dk1"/>
                          </a:solidFill>
                          <a:latin typeface="+mn-lt"/>
                          <a:ea typeface="+mn-ea"/>
                          <a:cs typeface="+mn-cs"/>
                        </a:rPr>
                        <a:t>College</a:t>
                      </a:r>
                      <a:endParaRPr lang="en-US" dirty="0"/>
                    </a:p>
                  </a:txBody>
                  <a:tcPr/>
                </a:tc>
                <a:tc>
                  <a:txBody>
                    <a:bodyPr/>
                    <a:lstStyle/>
                    <a:p>
                      <a:r>
                        <a:rPr kumimoji="0" lang="en-US" sz="1800" kern="1200" dirty="0" smtClean="0">
                          <a:solidFill>
                            <a:schemeClr val="dk1"/>
                          </a:solidFill>
                          <a:latin typeface="+mn-lt"/>
                          <a:ea typeface="+mn-ea"/>
                          <a:cs typeface="+mn-cs"/>
                        </a:rPr>
                        <a:t>$ 1,000/year up to $4,000 for FIRST participation </a:t>
                      </a:r>
                      <a:r>
                        <a:rPr kumimoji="0" lang="en-US" sz="1800" kern="1200" dirty="0" smtClean="0">
                          <a:solidFill>
                            <a:schemeClr val="dk1"/>
                          </a:solidFill>
                          <a:latin typeface="+mn-lt"/>
                          <a:ea typeface="+mn-ea"/>
                          <a:cs typeface="+mn-cs"/>
                          <a:hlinkClick r:id="rId4"/>
                        </a:rPr>
                        <a:t>More details...    </a:t>
                      </a:r>
                      <a:r>
                        <a:rPr kumimoji="0" lang="en-US" sz="1800" kern="1200" dirty="0" smtClean="0">
                          <a:solidFill>
                            <a:schemeClr val="dk1"/>
                          </a:solidFill>
                          <a:latin typeface="+mn-lt"/>
                          <a:ea typeface="+mn-ea"/>
                          <a:cs typeface="+mn-cs"/>
                          <a:hlinkClick r:id="rId5"/>
                        </a:rPr>
                        <a:t>View Application... Any course of study</a:t>
                      </a:r>
                      <a:endParaRPr lang="en-US" dirty="0"/>
                    </a:p>
                  </a:txBody>
                  <a:tcPr/>
                </a:tc>
                <a:tc>
                  <a:txBody>
                    <a:bodyPr/>
                    <a:lstStyle/>
                    <a:p>
                      <a:r>
                        <a:rPr kumimoji="0" lang="en-US" sz="1800" b="1" kern="1200" dirty="0" smtClean="0">
                          <a:solidFill>
                            <a:schemeClr val="dk1"/>
                          </a:solidFill>
                          <a:latin typeface="+mn-lt"/>
                          <a:ea typeface="+mn-ea"/>
                          <a:cs typeface="+mn-cs"/>
                        </a:rPr>
                        <a:t>3/1/2011 unlimited</a:t>
                      </a:r>
                      <a:endParaRPr lang="en-US" dirty="0"/>
                    </a:p>
                  </a:txBody>
                  <a:tcPr/>
                </a:tc>
                <a:tc>
                  <a:txBody>
                    <a:bodyPr/>
                    <a:lstStyle/>
                    <a:p>
                      <a:r>
                        <a:rPr kumimoji="0" lang="en-US" sz="1800" kern="1200" dirty="0" smtClean="0">
                          <a:solidFill>
                            <a:schemeClr val="dk1"/>
                          </a:solidFill>
                          <a:latin typeface="+mn-lt"/>
                          <a:ea typeface="+mn-ea"/>
                          <a:cs typeface="+mn-cs"/>
                        </a:rPr>
                        <a:t>FRCFTC</a:t>
                      </a:r>
                      <a:endParaRPr lang="en-US" dirty="0"/>
                    </a:p>
                  </a:txBody>
                  <a:tcPr/>
                </a:tc>
                <a:tc>
                  <a:txBody>
                    <a:bodyPr/>
                    <a:lstStyle/>
                    <a:p>
                      <a:r>
                        <a:rPr lang="en-US" dirty="0" err="1" smtClean="0"/>
                        <a:t>Sr</a:t>
                      </a:r>
                      <a:endParaRPr lang="en-US" dirty="0"/>
                    </a:p>
                  </a:txBody>
                  <a:tcPr/>
                </a:tc>
              </a:tr>
              <a:tr h="1046503">
                <a:tc>
                  <a:txBody>
                    <a:bodyPr/>
                    <a:lstStyle/>
                    <a:p>
                      <a:r>
                        <a:rPr lang="en-US" sz="1800" kern="1200" dirty="0" smtClean="0">
                          <a:solidFill>
                            <a:schemeClr val="dk1"/>
                          </a:solidFill>
                          <a:latin typeface="+mn-lt"/>
                          <a:ea typeface="+mn-ea"/>
                          <a:cs typeface="+mn-cs"/>
                        </a:rPr>
                        <a:t>Virginia Tech</a:t>
                      </a:r>
                      <a:endParaRPr lang="en-US" dirty="0"/>
                    </a:p>
                  </a:txBody>
                  <a:tcPr/>
                </a:tc>
                <a:tc>
                  <a:txBody>
                    <a:bodyPr/>
                    <a:lstStyle/>
                    <a:p>
                      <a:r>
                        <a:rPr kumimoji="0" lang="en-US" sz="1800" kern="1200" dirty="0" smtClean="0">
                          <a:solidFill>
                            <a:schemeClr val="dk1"/>
                          </a:solidFill>
                          <a:latin typeface="+mn-lt"/>
                          <a:ea typeface="+mn-ea"/>
                          <a:cs typeface="+mn-cs"/>
                        </a:rPr>
                        <a:t>$2,500/year up to $10,000 </a:t>
                      </a:r>
                      <a:r>
                        <a:rPr kumimoji="0" lang="en-US" sz="1800" kern="1200" dirty="0" smtClean="0">
                          <a:solidFill>
                            <a:schemeClr val="dk1"/>
                          </a:solidFill>
                          <a:latin typeface="+mn-lt"/>
                          <a:ea typeface="+mn-ea"/>
                          <a:cs typeface="+mn-cs"/>
                          <a:hlinkClick r:id="rId6"/>
                        </a:rPr>
                        <a:t>More details...    Woman studying Engineering</a:t>
                      </a:r>
                      <a:endParaRPr lang="en-US" dirty="0"/>
                    </a:p>
                  </a:txBody>
                  <a:tcPr/>
                </a:tc>
                <a:tc>
                  <a:txBody>
                    <a:bodyPr/>
                    <a:lstStyle/>
                    <a:p>
                      <a:r>
                        <a:rPr kumimoji="0" lang="en-US" sz="1800" b="1" kern="1200" dirty="0" smtClean="0">
                          <a:solidFill>
                            <a:schemeClr val="dk1"/>
                          </a:solidFill>
                          <a:latin typeface="+mn-lt"/>
                          <a:ea typeface="+mn-ea"/>
                          <a:cs typeface="+mn-cs"/>
                        </a:rPr>
                        <a:t>4/1/2011 1</a:t>
                      </a:r>
                      <a:endParaRPr lang="en-US" dirty="0"/>
                    </a:p>
                  </a:txBody>
                  <a:tcPr/>
                </a:tc>
                <a:tc>
                  <a:txBody>
                    <a:bodyPr/>
                    <a:lstStyle/>
                    <a:p>
                      <a:r>
                        <a:rPr kumimoji="0" lang="en-US" sz="1800" kern="1200" dirty="0" smtClean="0">
                          <a:solidFill>
                            <a:schemeClr val="dk1"/>
                          </a:solidFill>
                          <a:latin typeface="+mn-lt"/>
                          <a:ea typeface="+mn-ea"/>
                          <a:cs typeface="+mn-cs"/>
                        </a:rPr>
                        <a:t>FRCFTC</a:t>
                      </a:r>
                      <a:endParaRPr lang="en-US" dirty="0"/>
                    </a:p>
                  </a:txBody>
                  <a:tcPr/>
                </a:tc>
                <a:tc>
                  <a:txBody>
                    <a:bodyPr/>
                    <a:lstStyle/>
                    <a:p>
                      <a:r>
                        <a:rPr kumimoji="0" lang="en-US" sz="1800" kern="1200" dirty="0" err="1" smtClean="0">
                          <a:solidFill>
                            <a:schemeClr val="dk1"/>
                          </a:solidFill>
                          <a:latin typeface="+mn-lt"/>
                          <a:ea typeface="+mn-ea"/>
                          <a:cs typeface="+mn-cs"/>
                        </a:rPr>
                        <a:t>Sr</a:t>
                      </a:r>
                      <a:endParaRPr lang="en-US" dirty="0"/>
                    </a:p>
                  </a:txBody>
                  <a:tcPr/>
                </a:tc>
              </a:tr>
            </a:tbl>
          </a:graphicData>
        </a:graphic>
      </p:graphicFrame>
      <p:pic>
        <p:nvPicPr>
          <p:cNvPr id="5" name="Picture 4" descr="FIRSTScholarshipSeal_noDate-large.gif"/>
          <p:cNvPicPr>
            <a:picLocks noChangeAspect="1"/>
          </p:cNvPicPr>
          <p:nvPr/>
        </p:nvPicPr>
        <p:blipFill>
          <a:blip r:embed="rId7"/>
          <a:stretch>
            <a:fillRect/>
          </a:stretch>
        </p:blipFill>
        <p:spPr>
          <a:xfrm>
            <a:off x="6858001" y="762000"/>
            <a:ext cx="1828799" cy="125963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163</TotalTime>
  <Words>2024</Words>
  <Application>Microsoft Macintosh PowerPoint</Application>
  <PresentationFormat>On-screen Show (4:3)</PresentationFormat>
  <Paragraphs>307</Paragraphs>
  <Slides>20</Slides>
  <Notes>0</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Urban</vt:lpstr>
      <vt:lpstr>Scholarships for  Doing What You Love</vt:lpstr>
      <vt:lpstr>Make this Poster Visible to Students</vt:lpstr>
      <vt:lpstr>Welcome to the FIRST  Scholarship Program </vt:lpstr>
      <vt:lpstr>FIRST Scholarships: </vt:lpstr>
      <vt:lpstr>What types of scholarships are available?</vt:lpstr>
      <vt:lpstr>New Scholarships for 2011: </vt:lpstr>
      <vt:lpstr>Approaching Deadlines</vt:lpstr>
      <vt:lpstr>Juniors:  Note that the following schools offer scholarships to Juniors: </vt:lpstr>
      <vt:lpstr>For Girls Only</vt:lpstr>
      <vt:lpstr>What to ask at the college fair</vt:lpstr>
      <vt:lpstr>Team Main Contact:  </vt:lpstr>
      <vt:lpstr>20 California Scholarships</vt:lpstr>
      <vt:lpstr>More Scholarships</vt:lpstr>
      <vt:lpstr>More CA Scholarships</vt:lpstr>
      <vt:lpstr>More CA Scholarships</vt:lpstr>
      <vt:lpstr>More CA Scholarships</vt:lpstr>
      <vt:lpstr>More CA Scholarships</vt:lpstr>
      <vt:lpstr>More Local Scholarships</vt:lpstr>
      <vt:lpstr>Slide 19</vt:lpstr>
      <vt:lpstr>For Additional Information</vt:lpstr>
    </vt:vector>
  </TitlesOfParts>
  <Company>Chaminade College Preparatory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Scholarships for  Doing What You Love</dc:title>
  <dc:creator>Nancy McIntyre</dc:creator>
  <cp:lastModifiedBy>Nancy McIntyre</cp:lastModifiedBy>
  <cp:revision>39</cp:revision>
  <dcterms:created xsi:type="dcterms:W3CDTF">2010-11-04T03:41:04Z</dcterms:created>
  <dcterms:modified xsi:type="dcterms:W3CDTF">2010-11-04T04:01:56Z</dcterms:modified>
</cp:coreProperties>
</file>