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9144000" cy="5143500"/>
  <p:notesSz cx="6858000" cy="9144000"/>
  <p:embeddedFontLst>
    <p:embeddedFont>
      <p:font typeface="Montserrat" panose="00000500000000000000"/>
      <p:regular r:id="rId27"/>
    </p:embeddedFont>
    <p:embeddedFont>
      <p:font typeface="Lato" panose="020F0502020204030203"/>
      <p:regular r:id="rId28"/>
    </p:embeddedFont>
    <p:embeddedFont>
      <p:font typeface="Average" panose="02000503040000020003"/>
      <p:regular r:id="rId29"/>
    </p:embeddedFont>
    <p:embeddedFont>
      <p:font typeface="Calibri" panose="020F0502020204030204"/>
      <p:regular r:id="rId30"/>
      <p:bold r:id="rId31"/>
      <p:italic r:id="rId32"/>
      <p:boldItalic r:id="rId33"/>
    </p:embeddedFont>
    <p:embeddedFont>
      <p:font typeface="Roboto" panose="02000000000000000000"/>
      <p:regular r:id="rId34"/>
      <p:italic r:id="rId35"/>
      <p:boldItalic r:id="rId36"/>
    </p:embeddedFont>
    <p:embeddedFont>
      <p:font typeface="Arial Black" panose="020B0A04020102020204" charset="0"/>
      <p:bold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19" userDrawn="1">
          <p15:clr>
            <a:srgbClr val="A4A3A4"/>
          </p15:clr>
        </p15:guide>
        <p15:guide id="2" pos="291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19"/>
        <p:guide pos="2914"/>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7" Type="http://schemas.openxmlformats.org/officeDocument/2006/relationships/font" Target="fonts/font11.fntdata"/><Relationship Id="rId36" Type="http://schemas.openxmlformats.org/officeDocument/2006/relationships/font" Target="fonts/font10.fntdata"/><Relationship Id="rId35" Type="http://schemas.openxmlformats.org/officeDocument/2006/relationships/font" Target="fonts/font9.fntdata"/><Relationship Id="rId34" Type="http://schemas.openxmlformats.org/officeDocument/2006/relationships/font" Target="fonts/font8.fntdata"/><Relationship Id="rId33" Type="http://schemas.openxmlformats.org/officeDocument/2006/relationships/font" Target="fonts/font7.fntdata"/><Relationship Id="rId32" Type="http://schemas.openxmlformats.org/officeDocument/2006/relationships/font" Target="fonts/font6.fntdata"/><Relationship Id="rId31" Type="http://schemas.openxmlformats.org/officeDocument/2006/relationships/font" Target="fonts/font5.fntdata"/><Relationship Id="rId30" Type="http://schemas.openxmlformats.org/officeDocument/2006/relationships/font" Target="fonts/font4.fntdata"/><Relationship Id="rId3" Type="http://schemas.openxmlformats.org/officeDocument/2006/relationships/slide" Target="slides/slide1.xml"/><Relationship Id="rId29" Type="http://schemas.openxmlformats.org/officeDocument/2006/relationships/font" Target="fonts/font3.fntdata"/><Relationship Id="rId28" Type="http://schemas.openxmlformats.org/officeDocument/2006/relationships/font" Target="fonts/font2.fntdata"/><Relationship Id="rId27" Type="http://schemas.openxmlformats.org/officeDocument/2006/relationships/font" Target="fonts/font1.fntdata"/><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0" name="Shape 130"/>
        <p:cNvGrpSpPr/>
        <p:nvPr/>
      </p:nvGrpSpPr>
      <p:grpSpPr>
        <a:xfrm>
          <a:off x="0" y="0"/>
          <a:ext cx="0" cy="0"/>
          <a:chOff x="0" y="0"/>
          <a:chExt cx="0" cy="0"/>
        </a:xfrm>
      </p:grpSpPr>
      <p:sp>
        <p:nvSpPr>
          <p:cNvPr id="131" name="Google Shape;131;g723630543_3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723630543_3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3" name="Shape 213"/>
        <p:cNvGrpSpPr/>
        <p:nvPr/>
      </p:nvGrpSpPr>
      <p:grpSpPr>
        <a:xfrm>
          <a:off x="0" y="0"/>
          <a:ext cx="0" cy="0"/>
          <a:chOff x="0" y="0"/>
          <a:chExt cx="0" cy="0"/>
        </a:xfrm>
      </p:grpSpPr>
      <p:sp>
        <p:nvSpPr>
          <p:cNvPr id="214" name="Google Shape;214;g96583b9c04_0_39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96583b9c04_0_39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1" name="Shape 221"/>
        <p:cNvGrpSpPr/>
        <p:nvPr/>
      </p:nvGrpSpPr>
      <p:grpSpPr>
        <a:xfrm>
          <a:off x="0" y="0"/>
          <a:ext cx="0" cy="0"/>
          <a:chOff x="0" y="0"/>
          <a:chExt cx="0" cy="0"/>
        </a:xfrm>
      </p:grpSpPr>
      <p:sp>
        <p:nvSpPr>
          <p:cNvPr id="222" name="Google Shape;222;g96583b9c04_0_40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96583b9c04_0_40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8" name="Shape 228"/>
        <p:cNvGrpSpPr/>
        <p:nvPr/>
      </p:nvGrpSpPr>
      <p:grpSpPr>
        <a:xfrm>
          <a:off x="0" y="0"/>
          <a:ext cx="0" cy="0"/>
          <a:chOff x="0" y="0"/>
          <a:chExt cx="0" cy="0"/>
        </a:xfrm>
      </p:grpSpPr>
      <p:sp>
        <p:nvSpPr>
          <p:cNvPr id="229" name="Google Shape;229;ge965474a9_3_28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e965474a9_3_28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4" name="Shape 234"/>
        <p:cNvGrpSpPr/>
        <p:nvPr/>
      </p:nvGrpSpPr>
      <p:grpSpPr>
        <a:xfrm>
          <a:off x="0" y="0"/>
          <a:ext cx="0" cy="0"/>
          <a:chOff x="0" y="0"/>
          <a:chExt cx="0" cy="0"/>
        </a:xfrm>
      </p:grpSpPr>
      <p:sp>
        <p:nvSpPr>
          <p:cNvPr id="235" name="Google Shape;235;g96583b9c04_0_41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96583b9c04_0_4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1" name="Shape 241"/>
        <p:cNvGrpSpPr/>
        <p:nvPr/>
      </p:nvGrpSpPr>
      <p:grpSpPr>
        <a:xfrm>
          <a:off x="0" y="0"/>
          <a:ext cx="0" cy="0"/>
          <a:chOff x="0" y="0"/>
          <a:chExt cx="0" cy="0"/>
        </a:xfrm>
      </p:grpSpPr>
      <p:sp>
        <p:nvSpPr>
          <p:cNvPr id="242" name="Google Shape;242;g96583b9c04_0_42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96583b9c04_0_4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9" name="Shape 249"/>
        <p:cNvGrpSpPr/>
        <p:nvPr/>
      </p:nvGrpSpPr>
      <p:grpSpPr>
        <a:xfrm>
          <a:off x="0" y="0"/>
          <a:ext cx="0" cy="0"/>
          <a:chOff x="0" y="0"/>
          <a:chExt cx="0" cy="0"/>
        </a:xfrm>
      </p:grpSpPr>
      <p:sp>
        <p:nvSpPr>
          <p:cNvPr id="250" name="Google Shape;250;g96583b9c04_0_43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96583b9c04_0_43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6" name="Shape 256"/>
        <p:cNvGrpSpPr/>
        <p:nvPr/>
      </p:nvGrpSpPr>
      <p:grpSpPr>
        <a:xfrm>
          <a:off x="0" y="0"/>
          <a:ext cx="0" cy="0"/>
          <a:chOff x="0" y="0"/>
          <a:chExt cx="0" cy="0"/>
        </a:xfrm>
      </p:grpSpPr>
      <p:sp>
        <p:nvSpPr>
          <p:cNvPr id="257" name="Google Shape;257;g96583b9c04_0_44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96583b9c04_0_44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3" name="Shape 263"/>
        <p:cNvGrpSpPr/>
        <p:nvPr/>
      </p:nvGrpSpPr>
      <p:grpSpPr>
        <a:xfrm>
          <a:off x="0" y="0"/>
          <a:ext cx="0" cy="0"/>
          <a:chOff x="0" y="0"/>
          <a:chExt cx="0" cy="0"/>
        </a:xfrm>
      </p:grpSpPr>
      <p:sp>
        <p:nvSpPr>
          <p:cNvPr id="264" name="Google Shape;264;g93a84fd293_0_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93a84fd293_0_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9" name="Shape 269"/>
        <p:cNvGrpSpPr/>
        <p:nvPr/>
      </p:nvGrpSpPr>
      <p:grpSpPr>
        <a:xfrm>
          <a:off x="0" y="0"/>
          <a:ext cx="0" cy="0"/>
          <a:chOff x="0" y="0"/>
          <a:chExt cx="0" cy="0"/>
        </a:xfrm>
      </p:grpSpPr>
      <p:sp>
        <p:nvSpPr>
          <p:cNvPr id="270" name="Google Shape;270;g95ecb03b7b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95ecb03b7b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5" name="Shape 275"/>
        <p:cNvGrpSpPr/>
        <p:nvPr/>
      </p:nvGrpSpPr>
      <p:grpSpPr>
        <a:xfrm>
          <a:off x="0" y="0"/>
          <a:ext cx="0" cy="0"/>
          <a:chOff x="0" y="0"/>
          <a:chExt cx="0" cy="0"/>
        </a:xfrm>
      </p:grpSpPr>
      <p:sp>
        <p:nvSpPr>
          <p:cNvPr id="276" name="Google Shape;276;gcb9a0b074_1_21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cb9a0b074_1_2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9" name="Shape 159"/>
        <p:cNvGrpSpPr/>
        <p:nvPr/>
      </p:nvGrpSpPr>
      <p:grpSpPr>
        <a:xfrm>
          <a:off x="0" y="0"/>
          <a:ext cx="0" cy="0"/>
          <a:chOff x="0" y="0"/>
          <a:chExt cx="0" cy="0"/>
        </a:xfrm>
      </p:grpSpPr>
      <p:sp>
        <p:nvSpPr>
          <p:cNvPr id="160" name="Google Shape;160;gcb9a0b074_1_1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cb9a0b074_1_1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 name="Shape 165"/>
        <p:cNvGrpSpPr/>
        <p:nvPr/>
      </p:nvGrpSpPr>
      <p:grpSpPr>
        <a:xfrm>
          <a:off x="0" y="0"/>
          <a:ext cx="0" cy="0"/>
          <a:chOff x="0" y="0"/>
          <a:chExt cx="0" cy="0"/>
        </a:xfrm>
      </p:grpSpPr>
      <p:sp>
        <p:nvSpPr>
          <p:cNvPr id="166" name="Google Shape;166;gd251bb473_0_60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d251bb473_0_60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1" name="Shape 171"/>
        <p:cNvGrpSpPr/>
        <p:nvPr/>
      </p:nvGrpSpPr>
      <p:grpSpPr>
        <a:xfrm>
          <a:off x="0" y="0"/>
          <a:ext cx="0" cy="0"/>
          <a:chOff x="0" y="0"/>
          <a:chExt cx="0" cy="0"/>
        </a:xfrm>
      </p:grpSpPr>
      <p:sp>
        <p:nvSpPr>
          <p:cNvPr id="172" name="Google Shape;172;gd5b15f0a3_5_2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d5b15f0a3_5_2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7" name="Shape 177"/>
        <p:cNvGrpSpPr/>
        <p:nvPr/>
      </p:nvGrpSpPr>
      <p:grpSpPr>
        <a:xfrm>
          <a:off x="0" y="0"/>
          <a:ext cx="0" cy="0"/>
          <a:chOff x="0" y="0"/>
          <a:chExt cx="0" cy="0"/>
        </a:xfrm>
      </p:grpSpPr>
      <p:sp>
        <p:nvSpPr>
          <p:cNvPr id="178" name="Google Shape;178;g96583b9c04_0_33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96583b9c04_0_33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5" name="Shape 185"/>
        <p:cNvGrpSpPr/>
        <p:nvPr/>
      </p:nvGrpSpPr>
      <p:grpSpPr>
        <a:xfrm>
          <a:off x="0" y="0"/>
          <a:ext cx="0" cy="0"/>
          <a:chOff x="0" y="0"/>
          <a:chExt cx="0" cy="0"/>
        </a:xfrm>
      </p:grpSpPr>
      <p:sp>
        <p:nvSpPr>
          <p:cNvPr id="186" name="Google Shape;186;g96583b9c04_0_34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96583b9c04_0_34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2" name="Shape 192"/>
        <p:cNvGrpSpPr/>
        <p:nvPr/>
      </p:nvGrpSpPr>
      <p:grpSpPr>
        <a:xfrm>
          <a:off x="0" y="0"/>
          <a:ext cx="0" cy="0"/>
          <a:chOff x="0" y="0"/>
          <a:chExt cx="0" cy="0"/>
        </a:xfrm>
      </p:grpSpPr>
      <p:sp>
        <p:nvSpPr>
          <p:cNvPr id="193" name="Google Shape;193;g96583b9c04_0_36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96583b9c04_0_36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9" name="Shape 199"/>
        <p:cNvGrpSpPr/>
        <p:nvPr/>
      </p:nvGrpSpPr>
      <p:grpSpPr>
        <a:xfrm>
          <a:off x="0" y="0"/>
          <a:ext cx="0" cy="0"/>
          <a:chOff x="0" y="0"/>
          <a:chExt cx="0" cy="0"/>
        </a:xfrm>
      </p:grpSpPr>
      <p:sp>
        <p:nvSpPr>
          <p:cNvPr id="200" name="Google Shape;200;g96583b9c04_0_37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96583b9c04_0_37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6" name="Shape 206"/>
        <p:cNvGrpSpPr/>
        <p:nvPr/>
      </p:nvGrpSpPr>
      <p:grpSpPr>
        <a:xfrm>
          <a:off x="0" y="0"/>
          <a:ext cx="0" cy="0"/>
          <a:chOff x="0" y="0"/>
          <a:chExt cx="0" cy="0"/>
        </a:xfrm>
      </p:grpSpPr>
      <p:sp>
        <p:nvSpPr>
          <p:cNvPr id="207" name="Google Shape;207;g96583b9c04_0_38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96583b9c04_0_38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 name="Google Shape;16;p2"/>
          <p:cNvSpPr txBox="1"/>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5" name="Google Shape;125;p11"/>
          <p:cNvSpPr txBox="1"/>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p:txBody>
      </p:sp>
      <p:sp>
        <p:nvSpPr>
          <p:cNvPr id="127" name="Google Shape;127;p11"/>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28" name="Shape 128"/>
        <p:cNvGrpSpPr/>
        <p:nvPr/>
      </p:nvGrpSpPr>
      <p:grpSpPr>
        <a:xfrm>
          <a:off x="0" y="0"/>
          <a:ext cx="0" cy="0"/>
          <a:chOff x="0" y="0"/>
          <a:chExt cx="0" cy="0"/>
        </a:xfrm>
      </p:grpSpPr>
      <p:sp>
        <p:nvSpPr>
          <p:cNvPr id="129" name="Google Shape;129;p12"/>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9" name="Google Shape;39;p3"/>
          <p:cNvSpPr txBox="1"/>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5" name="Google Shape;45;p4"/>
          <p:cNvSpPr txBox="1"/>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p:txBody>
      </p:sp>
      <p:sp>
        <p:nvSpPr>
          <p:cNvPr id="47" name="Google Shape;47;p4"/>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2" name="Google Shape;52;p5"/>
          <p:cNvSpPr txBox="1"/>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p:txBody>
      </p:sp>
      <p:sp>
        <p:nvSpPr>
          <p:cNvPr id="54" name="Google Shape;54;p5"/>
          <p:cNvSpPr txBox="1"/>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p:txBody>
      </p:sp>
      <p:sp>
        <p:nvSpPr>
          <p:cNvPr id="55" name="Google Shape;55;p5"/>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0" name="Google Shape;60;p6"/>
          <p:cNvSpPr txBox="1"/>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6" name="Google Shape;66;p7"/>
          <p:cNvSpPr txBox="1"/>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p:txBody>
      </p:sp>
      <p:sp>
        <p:nvSpPr>
          <p:cNvPr id="68" name="Google Shape;68;p7"/>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9" name="Google Shape;89;p8"/>
          <p:cNvSpPr txBox="1"/>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5" name="Google Shape;95;p9"/>
          <p:cNvSpPr txBox="1"/>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p:txBody>
      </p:sp>
      <p:sp>
        <p:nvSpPr>
          <p:cNvPr id="98" name="Google Shape;98;p9"/>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3" name="Google Shape;103;p10"/>
          <p:cNvSpPr txBox="1"/>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p:txBody>
      </p:sp>
      <p:sp>
        <p:nvSpPr>
          <p:cNvPr id="104" name="Google Shape;104;p10"/>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1pPr>
            <a:lvl2pPr lvl="1">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2pPr>
            <a:lvl3pPr lvl="2">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3pPr>
            <a:lvl4pPr lvl="3">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4pPr>
            <a:lvl5pPr lvl="4">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5pPr>
            <a:lvl6pPr lvl="5">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6pPr>
            <a:lvl7pPr lvl="6">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7pPr>
            <a:lvl8pPr lvl="7">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8pPr>
            <a:lvl9pPr lvl="8">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panose="020F0502020204030203"/>
              <a:buChar char="●"/>
              <a:defRPr sz="1300">
                <a:solidFill>
                  <a:schemeClr val="lt1"/>
                </a:solidFill>
                <a:latin typeface="Lato" panose="020F0502020204030203"/>
                <a:ea typeface="Lato" panose="020F0502020204030203"/>
                <a:cs typeface="Lato" panose="020F0502020204030203"/>
                <a:sym typeface="Lato" panose="020F0502020204030203"/>
              </a:defRPr>
            </a:lvl1pPr>
            <a:lvl2pPr marL="914400" lvl="1" indent="-298450">
              <a:lnSpc>
                <a:spcPct val="115000"/>
              </a:lnSpc>
              <a:spcBef>
                <a:spcPts val="160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2pPr>
            <a:lvl3pPr marL="1371600" lvl="2" indent="-298450">
              <a:lnSpc>
                <a:spcPct val="115000"/>
              </a:lnSpc>
              <a:spcBef>
                <a:spcPts val="160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3pPr>
            <a:lvl4pPr marL="1828800" lvl="3" indent="-298450">
              <a:lnSpc>
                <a:spcPct val="115000"/>
              </a:lnSpc>
              <a:spcBef>
                <a:spcPts val="160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4pPr>
            <a:lvl5pPr marL="2286000" lvl="4" indent="-298450">
              <a:lnSpc>
                <a:spcPct val="115000"/>
              </a:lnSpc>
              <a:spcBef>
                <a:spcPts val="160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5pPr>
            <a:lvl6pPr marL="2743200" lvl="5" indent="-298450">
              <a:lnSpc>
                <a:spcPct val="115000"/>
              </a:lnSpc>
              <a:spcBef>
                <a:spcPts val="160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6pPr>
            <a:lvl7pPr marL="3200400" lvl="6" indent="-298450">
              <a:lnSpc>
                <a:spcPct val="115000"/>
              </a:lnSpc>
              <a:spcBef>
                <a:spcPts val="160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7pPr>
            <a:lvl8pPr marL="3657600" lvl="7" indent="-298450">
              <a:lnSpc>
                <a:spcPct val="115000"/>
              </a:lnSpc>
              <a:spcBef>
                <a:spcPts val="160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8pPr>
            <a:lvl9pPr marL="4114800" lvl="8" indent="-298450">
              <a:lnSpc>
                <a:spcPct val="115000"/>
              </a:lnSpc>
              <a:spcBef>
                <a:spcPts val="1600"/>
              </a:spcBef>
              <a:spcAft>
                <a:spcPts val="160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panose="020F0502020204030203"/>
                <a:ea typeface="Lato" panose="020F0502020204030203"/>
                <a:cs typeface="Lato" panose="020F0502020204030203"/>
                <a:sym typeface="Lato" panose="020F0502020204030203"/>
              </a:defRPr>
            </a:lvl1pPr>
            <a:lvl2pPr lvl="1" algn="r">
              <a:buNone/>
              <a:defRPr sz="1000">
                <a:solidFill>
                  <a:schemeClr val="lt1"/>
                </a:solidFill>
                <a:latin typeface="Lato" panose="020F0502020204030203"/>
                <a:ea typeface="Lato" panose="020F0502020204030203"/>
                <a:cs typeface="Lato" panose="020F0502020204030203"/>
                <a:sym typeface="Lato" panose="020F0502020204030203"/>
              </a:defRPr>
            </a:lvl2pPr>
            <a:lvl3pPr lvl="2" algn="r">
              <a:buNone/>
              <a:defRPr sz="1000">
                <a:solidFill>
                  <a:schemeClr val="lt1"/>
                </a:solidFill>
                <a:latin typeface="Lato" panose="020F0502020204030203"/>
                <a:ea typeface="Lato" panose="020F0502020204030203"/>
                <a:cs typeface="Lato" panose="020F0502020204030203"/>
                <a:sym typeface="Lato" panose="020F0502020204030203"/>
              </a:defRPr>
            </a:lvl3pPr>
            <a:lvl4pPr lvl="3" algn="r">
              <a:buNone/>
              <a:defRPr sz="1000">
                <a:solidFill>
                  <a:schemeClr val="lt1"/>
                </a:solidFill>
                <a:latin typeface="Lato" panose="020F0502020204030203"/>
                <a:ea typeface="Lato" panose="020F0502020204030203"/>
                <a:cs typeface="Lato" panose="020F0502020204030203"/>
                <a:sym typeface="Lato" panose="020F0502020204030203"/>
              </a:defRPr>
            </a:lvl4pPr>
            <a:lvl5pPr lvl="4" algn="r">
              <a:buNone/>
              <a:defRPr sz="1000">
                <a:solidFill>
                  <a:schemeClr val="lt1"/>
                </a:solidFill>
                <a:latin typeface="Lato" panose="020F0502020204030203"/>
                <a:ea typeface="Lato" panose="020F0502020204030203"/>
                <a:cs typeface="Lato" panose="020F0502020204030203"/>
                <a:sym typeface="Lato" panose="020F0502020204030203"/>
              </a:defRPr>
            </a:lvl5pPr>
            <a:lvl6pPr lvl="5" algn="r">
              <a:buNone/>
              <a:defRPr sz="1000">
                <a:solidFill>
                  <a:schemeClr val="lt1"/>
                </a:solidFill>
                <a:latin typeface="Lato" panose="020F0502020204030203"/>
                <a:ea typeface="Lato" panose="020F0502020204030203"/>
                <a:cs typeface="Lato" panose="020F0502020204030203"/>
                <a:sym typeface="Lato" panose="020F0502020204030203"/>
              </a:defRPr>
            </a:lvl6pPr>
            <a:lvl7pPr lvl="6" algn="r">
              <a:buNone/>
              <a:defRPr sz="1000">
                <a:solidFill>
                  <a:schemeClr val="lt1"/>
                </a:solidFill>
                <a:latin typeface="Lato" panose="020F0502020204030203"/>
                <a:ea typeface="Lato" panose="020F0502020204030203"/>
                <a:cs typeface="Lato" panose="020F0502020204030203"/>
                <a:sym typeface="Lato" panose="020F0502020204030203"/>
              </a:defRPr>
            </a:lvl7pPr>
            <a:lvl8pPr lvl="7" algn="r">
              <a:buNone/>
              <a:defRPr sz="1000">
                <a:solidFill>
                  <a:schemeClr val="lt1"/>
                </a:solidFill>
                <a:latin typeface="Lato" panose="020F0502020204030203"/>
                <a:ea typeface="Lato" panose="020F0502020204030203"/>
                <a:cs typeface="Lato" panose="020F0502020204030203"/>
                <a:sym typeface="Lato" panose="020F0502020204030203"/>
              </a:defRPr>
            </a:lvl8pPr>
            <a:lvl9pPr lvl="8" algn="r">
              <a:buNone/>
              <a:defRPr sz="1000">
                <a:solidFill>
                  <a:schemeClr val="l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1.xml"/><Relationship Id="rId1"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1.xml"/><Relationship Id="rId1" Type="http://schemas.openxmlformats.org/officeDocument/2006/relationships/image" Target="../media/image8.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1.xml"/><Relationship Id="rId1" Type="http://schemas.openxmlformats.org/officeDocument/2006/relationships/image" Target="../media/image9.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image" Target="../media/image10.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1.xml"/><Relationship Id="rId1" Type="http://schemas.openxmlformats.org/officeDocument/2006/relationships/image" Target="../media/image11.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image" Target="../media/image12.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1.xml"/><Relationship Id="rId1" Type="http://schemas.openxmlformats.org/officeDocument/2006/relationships/image" Target="../media/image13.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1.xml"/><Relationship Id="rId1" Type="http://schemas.openxmlformats.org/officeDocument/2006/relationships/image" Target="../media/image14.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1.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1.xml"/><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1.xml"/><Relationship Id="rId1"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33" name="Shape 133"/>
        <p:cNvGrpSpPr/>
        <p:nvPr/>
      </p:nvGrpSpPr>
      <p:grpSpPr>
        <a:xfrm>
          <a:off x="0" y="0"/>
          <a:ext cx="0" cy="0"/>
          <a:chOff x="0" y="0"/>
          <a:chExt cx="0" cy="0"/>
        </a:xfrm>
      </p:grpSpPr>
      <p:sp>
        <p:nvSpPr>
          <p:cNvPr id="134" name="Google Shape;134;p13"/>
          <p:cNvSpPr txBox="1"/>
          <p:nvPr>
            <p:ph type="ctrTitle" idx="4294967295"/>
          </p:nvPr>
        </p:nvSpPr>
        <p:spPr>
          <a:xfrm>
            <a:off x="0" y="585025"/>
            <a:ext cx="9144000" cy="5163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2500" b="1">
                <a:solidFill>
                  <a:srgbClr val="FFFFFF"/>
                </a:solidFill>
                <a:latin typeface="Arial" panose="020B0604020202020204"/>
                <a:ea typeface="Arial" panose="020B0604020202020204"/>
                <a:cs typeface="Arial" panose="020B0604020202020204"/>
                <a:sym typeface="Arial" panose="020B0604020202020204"/>
              </a:rPr>
              <a:t>INTELLIGENT  TRAFFIC  MONITORING  SYSTEM</a:t>
            </a:r>
            <a:endParaRPr sz="4700">
              <a:solidFill>
                <a:srgbClr val="FFFFFF"/>
              </a:solidFill>
              <a:latin typeface="Arial" panose="020B0604020202020204"/>
              <a:ea typeface="Arial" panose="020B0604020202020204"/>
              <a:cs typeface="Arial" panose="020B0604020202020204"/>
              <a:sym typeface="Arial" panose="020B0604020202020204"/>
            </a:endParaRPr>
          </a:p>
        </p:txBody>
      </p:sp>
      <p:sp>
        <p:nvSpPr>
          <p:cNvPr id="136" name="Google Shape;136;p13"/>
          <p:cNvSpPr txBox="1"/>
          <p:nvPr/>
        </p:nvSpPr>
        <p:spPr>
          <a:xfrm>
            <a:off x="1035300" y="4608275"/>
            <a:ext cx="7225800" cy="371700"/>
          </a:xfrm>
          <a:prstGeom prst="rect">
            <a:avLst/>
          </a:prstGeom>
          <a:noFill/>
          <a:ln>
            <a:noFill/>
          </a:ln>
        </p:spPr>
        <p:txBody>
          <a:bodyPr spcFirstLastPara="1" wrap="square" lIns="91425" tIns="91425" rIns="91425" bIns="91425" anchor="t" anchorCtr="0">
            <a:noAutofit/>
          </a:bodyPr>
          <a:lstStyle/>
          <a:p>
            <a:pPr marL="0" indent="0">
              <a:spcAft>
                <a:spcPts val="1000"/>
              </a:spcAft>
              <a:buNone/>
            </a:pPr>
            <a:r>
              <a:rPr lang="en-GB" b="1">
                <a:solidFill>
                  <a:srgbClr val="FFFFFF"/>
                </a:solidFill>
                <a:latin typeface="Average" panose="02000503040000020003"/>
                <a:ea typeface="Average" panose="02000503040000020003"/>
                <a:cs typeface="Average" panose="02000503040000020003"/>
                <a:sym typeface="Average" panose="02000503040000020003"/>
              </a:rPr>
              <a:t>TECHNOCRATS INSTITUTE OF TECHNOLOGY AND SCIENCE , BHOPAL-262022, MP.</a:t>
            </a:r>
            <a:endParaRPr>
              <a:solidFill>
                <a:srgbClr val="FFFFFF"/>
              </a:solidFill>
              <a:latin typeface="Average" panose="02000503040000020003"/>
              <a:ea typeface="Average" panose="02000503040000020003"/>
              <a:cs typeface="Average" panose="02000503040000020003"/>
              <a:sym typeface="Average" panose="02000503040000020003"/>
            </a:endParaRPr>
          </a:p>
        </p:txBody>
      </p:sp>
      <p:sp>
        <p:nvSpPr>
          <p:cNvPr id="137" name="Google Shape;137;p13"/>
          <p:cNvSpPr txBox="1"/>
          <p:nvPr/>
        </p:nvSpPr>
        <p:spPr>
          <a:xfrm>
            <a:off x="3727950" y="52300"/>
            <a:ext cx="1688100" cy="173400"/>
          </a:xfrm>
          <a:prstGeom prst="rect">
            <a:avLst/>
          </a:prstGeom>
          <a:noFill/>
          <a:ln>
            <a:noFill/>
          </a:ln>
        </p:spPr>
        <p:txBody>
          <a:bodyPr spcFirstLastPara="1" wrap="square" lIns="91425" tIns="91425" rIns="91425" bIns="91425" anchor="t" anchorCtr="0">
            <a:noAutofit/>
          </a:bodyPr>
          <a:lstStyle/>
          <a:p>
            <a:pPr marL="0" indent="0">
              <a:buNone/>
            </a:pPr>
            <a:r>
              <a:rPr lang="en-GB" sz="1600" i="1">
                <a:solidFill>
                  <a:srgbClr val="FFFFFF"/>
                </a:solidFill>
                <a:latin typeface="Lato" panose="020F0502020204030203"/>
                <a:ea typeface="Lato" panose="020F0502020204030203"/>
                <a:cs typeface="Lato" panose="020F0502020204030203"/>
                <a:sym typeface="Lato" panose="020F0502020204030203"/>
              </a:rPr>
              <a:t>Final year Project </a:t>
            </a:r>
            <a:endParaRPr sz="1600" i="1">
              <a:solidFill>
                <a:srgbClr val="FFFFFF"/>
              </a:solidFill>
              <a:latin typeface="Lato" panose="020F0502020204030203"/>
              <a:ea typeface="Lato" panose="020F0502020204030203"/>
              <a:cs typeface="Lato" panose="020F0502020204030203"/>
              <a:sym typeface="Lato" panose="020F0502020204030203"/>
            </a:endParaRPr>
          </a:p>
        </p:txBody>
      </p:sp>
      <p:sp>
        <p:nvSpPr>
          <p:cNvPr id="138" name="Google Shape;138;p13"/>
          <p:cNvSpPr txBox="1"/>
          <p:nvPr/>
        </p:nvSpPr>
        <p:spPr>
          <a:xfrm>
            <a:off x="4288325" y="301900"/>
            <a:ext cx="421500" cy="173400"/>
          </a:xfrm>
          <a:prstGeom prst="rect">
            <a:avLst/>
          </a:prstGeom>
          <a:noFill/>
          <a:ln>
            <a:noFill/>
          </a:ln>
        </p:spPr>
        <p:txBody>
          <a:bodyPr spcFirstLastPara="1" wrap="square" lIns="91425" tIns="91425" rIns="91425" bIns="91425" anchor="t" anchorCtr="0">
            <a:noAutofit/>
          </a:bodyPr>
          <a:lstStyle/>
          <a:p>
            <a:pPr marL="0" indent="0">
              <a:buNone/>
            </a:pPr>
            <a:r>
              <a:rPr lang="en-GB" i="1">
                <a:solidFill>
                  <a:srgbClr val="FFFFFF"/>
                </a:solidFill>
                <a:latin typeface="Lato" panose="020F0502020204030203"/>
                <a:ea typeface="Lato" panose="020F0502020204030203"/>
                <a:cs typeface="Lato" panose="020F0502020204030203"/>
                <a:sym typeface="Lato" panose="020F0502020204030203"/>
              </a:rPr>
              <a:t>on</a:t>
            </a:r>
            <a:endParaRPr i="1">
              <a:solidFill>
                <a:srgbClr val="FFFFFF"/>
              </a:solidFill>
              <a:latin typeface="Lato" panose="020F0502020204030203"/>
              <a:ea typeface="Lato" panose="020F0502020204030203"/>
              <a:cs typeface="Lato" panose="020F0502020204030203"/>
              <a:sym typeface="Lato" panose="020F0502020204030203"/>
            </a:endParaRPr>
          </a:p>
        </p:txBody>
      </p:sp>
      <p:sp>
        <p:nvSpPr>
          <p:cNvPr id="139" name="Google Shape;139;p13"/>
          <p:cNvSpPr txBox="1"/>
          <p:nvPr/>
        </p:nvSpPr>
        <p:spPr>
          <a:xfrm>
            <a:off x="1276575" y="2928650"/>
            <a:ext cx="2503500" cy="458700"/>
          </a:xfrm>
          <a:prstGeom prst="rect">
            <a:avLst/>
          </a:prstGeom>
          <a:noFill/>
          <a:ln>
            <a:noFill/>
          </a:ln>
        </p:spPr>
        <p:txBody>
          <a:bodyPr spcFirstLastPara="1" wrap="square" lIns="91425" tIns="91425" rIns="91425" bIns="91425" anchor="t" anchorCtr="0">
            <a:noAutofit/>
          </a:bodyPr>
          <a:lstStyle/>
          <a:p>
            <a:pPr marL="0" indent="0">
              <a:buNone/>
            </a:pPr>
            <a:r>
              <a:rPr lang="en-GB" sz="1600" b="1" i="1">
                <a:solidFill>
                  <a:srgbClr val="FFFFFF"/>
                </a:solidFill>
                <a:latin typeface="Lato" panose="020F0502020204030203"/>
                <a:ea typeface="Lato" panose="020F0502020204030203"/>
                <a:cs typeface="Lato" panose="020F0502020204030203"/>
                <a:sym typeface="Lato" panose="020F0502020204030203"/>
              </a:rPr>
              <a:t>Submitted By :</a:t>
            </a:r>
            <a:endParaRPr sz="1600" b="1" i="1">
              <a:solidFill>
                <a:srgbClr val="FFFFFF"/>
              </a:solidFill>
              <a:latin typeface="Lato" panose="020F0502020204030203"/>
              <a:ea typeface="Lato" panose="020F0502020204030203"/>
              <a:cs typeface="Lato" panose="020F0502020204030203"/>
              <a:sym typeface="Lato" panose="020F0502020204030203"/>
            </a:endParaRPr>
          </a:p>
        </p:txBody>
      </p:sp>
      <p:sp>
        <p:nvSpPr>
          <p:cNvPr id="140" name="Google Shape;140;p13"/>
          <p:cNvSpPr txBox="1"/>
          <p:nvPr/>
        </p:nvSpPr>
        <p:spPr>
          <a:xfrm>
            <a:off x="6122625" y="2928650"/>
            <a:ext cx="2020200" cy="458700"/>
          </a:xfrm>
          <a:prstGeom prst="rect">
            <a:avLst/>
          </a:prstGeom>
          <a:noFill/>
          <a:ln>
            <a:noFill/>
          </a:ln>
        </p:spPr>
        <p:txBody>
          <a:bodyPr spcFirstLastPara="1" wrap="square" lIns="91425" tIns="91425" rIns="91425" bIns="91425" anchor="t" anchorCtr="0">
            <a:noAutofit/>
          </a:bodyPr>
          <a:lstStyle/>
          <a:p>
            <a:pPr marL="0" indent="0">
              <a:buNone/>
            </a:pPr>
            <a:r>
              <a:rPr lang="en-GB" sz="1600" b="1" i="1">
                <a:solidFill>
                  <a:srgbClr val="FFFFFF"/>
                </a:solidFill>
                <a:latin typeface="Lato" panose="020F0502020204030203"/>
                <a:ea typeface="Lato" panose="020F0502020204030203"/>
                <a:cs typeface="Lato" panose="020F0502020204030203"/>
                <a:sym typeface="Lato" panose="020F0502020204030203"/>
              </a:rPr>
              <a:t>Submitted to :</a:t>
            </a:r>
            <a:endParaRPr sz="1600" b="1" i="1">
              <a:solidFill>
                <a:srgbClr val="FFFFFF"/>
              </a:solidFill>
              <a:latin typeface="Lato" panose="020F0502020204030203"/>
              <a:ea typeface="Lato" panose="020F0502020204030203"/>
              <a:cs typeface="Lato" panose="020F0502020204030203"/>
              <a:sym typeface="Lato" panose="020F0502020204030203"/>
            </a:endParaRPr>
          </a:p>
        </p:txBody>
      </p:sp>
      <p:sp>
        <p:nvSpPr>
          <p:cNvPr id="141" name="Google Shape;141;p13"/>
          <p:cNvSpPr txBox="1"/>
          <p:nvPr/>
        </p:nvSpPr>
        <p:spPr>
          <a:xfrm>
            <a:off x="1326105" y="3390265"/>
            <a:ext cx="3656100" cy="1284600"/>
          </a:xfrm>
          <a:prstGeom prst="rect">
            <a:avLst/>
          </a:prstGeom>
          <a:noFill/>
          <a:ln>
            <a:noFill/>
          </a:ln>
        </p:spPr>
        <p:txBody>
          <a:bodyPr spcFirstLastPara="1" wrap="square" lIns="91425" tIns="91425" rIns="91425" bIns="91425" anchor="t" anchorCtr="0">
            <a:noAutofit/>
          </a:bodyPr>
          <a:lstStyle/>
          <a:p>
            <a:pPr marL="0" indent="0">
              <a:buNone/>
            </a:pPr>
            <a:r>
              <a:rPr lang="en-GB">
                <a:solidFill>
                  <a:srgbClr val="FFFFFF"/>
                </a:solidFill>
                <a:latin typeface="Lato" panose="020F0502020204030203"/>
                <a:ea typeface="Lato" panose="020F0502020204030203"/>
                <a:cs typeface="Lato" panose="020F0502020204030203"/>
                <a:sym typeface="Lato" panose="020F0502020204030203"/>
              </a:rPr>
              <a:t>Abhimanyu Payasi (0192CS211003)</a:t>
            </a:r>
            <a:endParaRPr lang="en-GB">
              <a:solidFill>
                <a:srgbClr val="FFFFFF"/>
              </a:solidFill>
              <a:latin typeface="Lato" panose="020F0502020204030203"/>
              <a:ea typeface="Lato" panose="020F0502020204030203"/>
              <a:cs typeface="Lato" panose="020F0502020204030203"/>
              <a:sym typeface="Lato" panose="020F0502020204030203"/>
            </a:endParaRPr>
          </a:p>
          <a:p>
            <a:pPr marL="0" indent="0">
              <a:buNone/>
            </a:pPr>
            <a:r>
              <a:rPr lang="en-GB">
                <a:solidFill>
                  <a:srgbClr val="FFFFFF"/>
                </a:solidFill>
                <a:latin typeface="Lato" panose="020F0502020204030203"/>
                <a:ea typeface="Lato" panose="020F0502020204030203"/>
                <a:cs typeface="Lato" panose="020F0502020204030203"/>
                <a:sym typeface="Lato" panose="020F0502020204030203"/>
              </a:rPr>
              <a:t>Ankit Kumar (0192CS211028)</a:t>
            </a:r>
            <a:endParaRPr lang="en-GB">
              <a:solidFill>
                <a:srgbClr val="FFFFFF"/>
              </a:solidFill>
              <a:latin typeface="Lato" panose="020F0502020204030203"/>
              <a:ea typeface="Lato" panose="020F0502020204030203"/>
              <a:cs typeface="Lato" panose="020F0502020204030203"/>
              <a:sym typeface="Lato" panose="020F0502020204030203"/>
            </a:endParaRPr>
          </a:p>
          <a:p>
            <a:pPr marL="0" indent="0">
              <a:buNone/>
            </a:pPr>
            <a:r>
              <a:rPr lang="en-GB">
                <a:solidFill>
                  <a:srgbClr val="FFFFFF"/>
                </a:solidFill>
                <a:latin typeface="Lato" panose="020F0502020204030203"/>
                <a:ea typeface="Lato" panose="020F0502020204030203"/>
                <a:cs typeface="Lato" panose="020F0502020204030203"/>
                <a:sym typeface="Lato" panose="020F0502020204030203"/>
              </a:rPr>
              <a:t>Manish Kumar (0192CS211081)</a:t>
            </a:r>
            <a:endParaRPr lang="en-GB">
              <a:solidFill>
                <a:srgbClr val="FFFFFF"/>
              </a:solidFill>
              <a:latin typeface="Lato" panose="020F0502020204030203"/>
              <a:ea typeface="Lato" panose="020F0502020204030203"/>
              <a:cs typeface="Lato" panose="020F0502020204030203"/>
              <a:sym typeface="Lato" panose="020F0502020204030203"/>
            </a:endParaRPr>
          </a:p>
          <a:p>
            <a:pPr marL="0" indent="0">
              <a:buNone/>
            </a:pPr>
            <a:r>
              <a:rPr lang="en-GB">
                <a:solidFill>
                  <a:srgbClr val="FFFFFF"/>
                </a:solidFill>
                <a:latin typeface="Lato" panose="020F0502020204030203"/>
                <a:ea typeface="Lato" panose="020F0502020204030203"/>
                <a:cs typeface="Lato" panose="020F0502020204030203"/>
                <a:sym typeface="Lato" panose="020F0502020204030203"/>
              </a:rPr>
              <a:t>Rahul Kumar (0192CS211121)</a:t>
            </a:r>
            <a:endParaRPr lang="en-GB">
              <a:solidFill>
                <a:srgbClr val="FFFFFF"/>
              </a:solidFill>
              <a:latin typeface="Lato" panose="020F0502020204030203"/>
              <a:ea typeface="Lato" panose="020F0502020204030203"/>
              <a:cs typeface="Lato" panose="020F0502020204030203"/>
              <a:sym typeface="Lato" panose="020F0502020204030203"/>
            </a:endParaRPr>
          </a:p>
        </p:txBody>
      </p:sp>
      <p:sp>
        <p:nvSpPr>
          <p:cNvPr id="142" name="Google Shape;142;p13"/>
          <p:cNvSpPr txBox="1"/>
          <p:nvPr/>
        </p:nvSpPr>
        <p:spPr>
          <a:xfrm>
            <a:off x="5911925" y="3387350"/>
            <a:ext cx="1908600" cy="780900"/>
          </a:xfrm>
          <a:prstGeom prst="rect">
            <a:avLst/>
          </a:prstGeom>
          <a:noFill/>
          <a:ln>
            <a:noFill/>
          </a:ln>
        </p:spPr>
        <p:txBody>
          <a:bodyPr spcFirstLastPara="1" wrap="square" lIns="91425" tIns="91425" rIns="91425" bIns="91425" anchor="t" anchorCtr="0">
            <a:noAutofit/>
          </a:bodyPr>
          <a:lstStyle/>
          <a:p>
            <a:pPr marL="0" indent="0" algn="ctr">
              <a:lnSpc>
                <a:spcPct val="115000"/>
              </a:lnSpc>
              <a:buNone/>
            </a:pPr>
            <a:r>
              <a:rPr lang="en-GB" sz="1600" b="1">
                <a:solidFill>
                  <a:srgbClr val="FFFFFF"/>
                </a:solidFill>
                <a:latin typeface="Calibri" panose="020F0502020204030204"/>
                <a:ea typeface="Calibri" panose="020F0502020204030204"/>
                <a:cs typeface="Calibri" panose="020F0502020204030204"/>
                <a:sym typeface="Calibri" panose="020F0502020204030204"/>
              </a:rPr>
              <a:t>Prof. R. K. Tiwari</a:t>
            </a:r>
            <a:endParaRPr sz="1600" b="1">
              <a:solidFill>
                <a:srgbClr val="FFFFFF"/>
              </a:solidFill>
              <a:latin typeface="Calibri" panose="020F0502020204030204"/>
              <a:ea typeface="Calibri" panose="020F0502020204030204"/>
              <a:cs typeface="Calibri" panose="020F0502020204030204"/>
              <a:sym typeface="Calibri" panose="020F0502020204030204"/>
            </a:endParaRPr>
          </a:p>
          <a:p>
            <a:pPr marL="0" indent="0" algn="ctr">
              <a:lnSpc>
                <a:spcPct val="115000"/>
              </a:lnSpc>
              <a:spcBef>
                <a:spcPts val="1000"/>
              </a:spcBef>
              <a:spcAft>
                <a:spcPts val="1000"/>
              </a:spcAft>
              <a:buNone/>
            </a:pPr>
            <a:r>
              <a:rPr lang="en-GB">
                <a:solidFill>
                  <a:srgbClr val="FFFFFF"/>
                </a:solidFill>
                <a:latin typeface="Roboto" panose="02000000000000000000"/>
                <a:ea typeface="Roboto" panose="02000000000000000000"/>
                <a:cs typeface="Roboto" panose="02000000000000000000"/>
                <a:sym typeface="Roboto" panose="02000000000000000000"/>
              </a:rPr>
              <a:t>(Head of Deparment)</a:t>
            </a:r>
            <a:endParaRPr sz="1600" b="1">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43" name="Google Shape;143;p13"/>
          <p:cNvSpPr txBox="1"/>
          <p:nvPr/>
        </p:nvSpPr>
        <p:spPr>
          <a:xfrm>
            <a:off x="4010550" y="2654700"/>
            <a:ext cx="1275300" cy="247800"/>
          </a:xfrm>
          <a:prstGeom prst="rect">
            <a:avLst/>
          </a:prstGeom>
          <a:noFill/>
          <a:ln>
            <a:noFill/>
          </a:ln>
        </p:spPr>
        <p:txBody>
          <a:bodyPr spcFirstLastPara="1" wrap="square" lIns="91425" tIns="91425" rIns="91425" bIns="91425" anchor="t" anchorCtr="0">
            <a:noAutofit/>
          </a:bodyPr>
          <a:lstStyle/>
          <a:p>
            <a:pPr marL="0" indent="0">
              <a:buNone/>
            </a:pPr>
            <a:r>
              <a:rPr lang="en-GB" b="1">
                <a:solidFill>
                  <a:srgbClr val="FFFFFF"/>
                </a:solidFill>
                <a:latin typeface="Lato" panose="020F0502020204030203"/>
                <a:ea typeface="Lato" panose="020F0502020204030203"/>
                <a:cs typeface="Lato" panose="020F0502020204030203"/>
                <a:sym typeface="Lato" panose="020F0502020204030203"/>
              </a:rPr>
              <a:t>(2024-2025)</a:t>
            </a:r>
            <a:endParaRPr b="1">
              <a:solidFill>
                <a:srgbClr val="FFFFFF"/>
              </a:solidFill>
              <a:latin typeface="Lato" panose="020F0502020204030203"/>
              <a:ea typeface="Lato" panose="020F0502020204030203"/>
              <a:cs typeface="Lato" panose="020F0502020204030203"/>
              <a:sym typeface="Lato" panose="020F0502020204030203"/>
            </a:endParaRPr>
          </a:p>
        </p:txBody>
      </p:sp>
      <p:pic>
        <p:nvPicPr>
          <p:cNvPr id="1073743881" name="image2.png"/>
          <p:cNvPicPr>
            <a:picLocks noChangeAspect="1"/>
          </p:cNvPicPr>
          <p:nvPr/>
        </p:nvPicPr>
        <p:blipFill>
          <a:blip r:embed="rId1"/>
          <a:stretch>
            <a:fillRect/>
          </a:stretch>
        </p:blipFill>
        <p:spPr>
          <a:xfrm>
            <a:off x="3780155" y="1231900"/>
            <a:ext cx="1356360" cy="1360170"/>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16" name="Shape 216"/>
        <p:cNvGrpSpPr/>
        <p:nvPr/>
      </p:nvGrpSpPr>
      <p:grpSpPr>
        <a:xfrm>
          <a:off x="0" y="0"/>
          <a:ext cx="0" cy="0"/>
          <a:chOff x="0" y="0"/>
          <a:chExt cx="0" cy="0"/>
        </a:xfrm>
      </p:grpSpPr>
      <p:sp>
        <p:nvSpPr>
          <p:cNvPr id="217" name="Google Shape;217;p23"/>
          <p:cNvSpPr txBox="1"/>
          <p:nvPr/>
        </p:nvSpPr>
        <p:spPr>
          <a:xfrm>
            <a:off x="306975" y="112475"/>
            <a:ext cx="8684700" cy="627900"/>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GB" sz="2100" b="1">
                <a:solidFill>
                  <a:srgbClr val="FFFFFF"/>
                </a:solidFill>
                <a:latin typeface="Roboto" panose="02000000000000000000"/>
                <a:ea typeface="Roboto" panose="02000000000000000000"/>
                <a:cs typeface="Roboto" panose="02000000000000000000"/>
                <a:sym typeface="Roboto" panose="02000000000000000000"/>
              </a:rPr>
              <a:t>1.5 Character Segmentation and Character recognition</a:t>
            </a:r>
            <a:endParaRPr sz="3100" b="1">
              <a:solidFill>
                <a:srgbClr val="FFFFFF"/>
              </a:solidFill>
              <a:latin typeface="Roboto" panose="02000000000000000000"/>
              <a:ea typeface="Roboto" panose="02000000000000000000"/>
              <a:cs typeface="Roboto" panose="02000000000000000000"/>
              <a:sym typeface="Roboto" panose="02000000000000000000"/>
            </a:endParaRPr>
          </a:p>
        </p:txBody>
      </p:sp>
      <p:sp>
        <p:nvSpPr>
          <p:cNvPr id="218" name="Google Shape;218;p23"/>
          <p:cNvSpPr txBox="1"/>
          <p:nvPr/>
        </p:nvSpPr>
        <p:spPr>
          <a:xfrm>
            <a:off x="172200" y="822100"/>
            <a:ext cx="4522200" cy="30036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GB" sz="1600">
                <a:solidFill>
                  <a:srgbClr val="FFFFFF"/>
                </a:solidFill>
                <a:latin typeface="Roboto" panose="02000000000000000000"/>
                <a:ea typeface="Roboto" panose="02000000000000000000"/>
                <a:cs typeface="Roboto" panose="02000000000000000000"/>
                <a:sym typeface="Roboto" panose="02000000000000000000"/>
              </a:rPr>
              <a:t>Character segmentation means recognise each character and separate them.</a:t>
            </a:r>
            <a:endParaRPr sz="1600">
              <a:solidFill>
                <a:srgbClr val="FFFFFF"/>
              </a:solidFill>
              <a:latin typeface="Roboto" panose="02000000000000000000"/>
              <a:ea typeface="Roboto" panose="02000000000000000000"/>
              <a:cs typeface="Roboto" panose="02000000000000000000"/>
              <a:sym typeface="Roboto" panose="02000000000000000000"/>
            </a:endParaRPr>
          </a:p>
          <a:p>
            <a:pPr marL="0" lvl="0" indent="0" algn="just" rtl="0">
              <a:lnSpc>
                <a:spcPct val="150000"/>
              </a:lnSpc>
              <a:spcBef>
                <a:spcPts val="0"/>
              </a:spcBef>
              <a:spcAft>
                <a:spcPts val="0"/>
              </a:spcAft>
              <a:buNone/>
            </a:pPr>
            <a:r>
              <a:rPr lang="en-GB" sz="1600">
                <a:solidFill>
                  <a:srgbClr val="FFFFFF"/>
                </a:solidFill>
                <a:latin typeface="Roboto" panose="02000000000000000000"/>
                <a:ea typeface="Roboto" panose="02000000000000000000"/>
                <a:cs typeface="Roboto" panose="02000000000000000000"/>
                <a:sym typeface="Roboto" panose="02000000000000000000"/>
              </a:rPr>
              <a:t>Character recognition is a machine learning process which recognise the character according it shape and divide it into category according to matching percentage with all A-Z and 0-9. We take the best matching percentage for each character.</a:t>
            </a:r>
            <a:endParaRPr sz="1600">
              <a:solidFill>
                <a:srgbClr val="FFFFFF"/>
              </a:solidFill>
              <a:latin typeface="Roboto" panose="02000000000000000000"/>
              <a:ea typeface="Roboto" panose="02000000000000000000"/>
              <a:cs typeface="Roboto" panose="02000000000000000000"/>
              <a:sym typeface="Roboto" panose="02000000000000000000"/>
            </a:endParaRPr>
          </a:p>
          <a:p>
            <a:pPr marL="0" lvl="0" indent="0" algn="just" rtl="0">
              <a:lnSpc>
                <a:spcPct val="150000"/>
              </a:lnSpc>
              <a:spcBef>
                <a:spcPts val="0"/>
              </a:spcBef>
              <a:spcAft>
                <a:spcPts val="0"/>
              </a:spcAft>
              <a:buNone/>
            </a:pPr>
            <a:endParaRPr sz="1600">
              <a:solidFill>
                <a:srgbClr val="FFFFFF"/>
              </a:solidFill>
              <a:latin typeface="Roboto" panose="02000000000000000000"/>
              <a:ea typeface="Roboto" panose="02000000000000000000"/>
              <a:cs typeface="Roboto" panose="02000000000000000000"/>
              <a:sym typeface="Roboto" panose="02000000000000000000"/>
            </a:endParaRPr>
          </a:p>
          <a:p>
            <a:pPr marL="0" lvl="0" indent="0" algn="just" rtl="0">
              <a:lnSpc>
                <a:spcPct val="115000"/>
              </a:lnSpc>
              <a:spcBef>
                <a:spcPts val="0"/>
              </a:spcBef>
              <a:spcAft>
                <a:spcPts val="0"/>
              </a:spcAft>
              <a:buNone/>
            </a:pPr>
            <a:endParaRPr sz="1700">
              <a:solidFill>
                <a:srgbClr val="FFFFFF"/>
              </a:solidFill>
              <a:latin typeface="Roboto" panose="02000000000000000000"/>
              <a:ea typeface="Roboto" panose="02000000000000000000"/>
              <a:cs typeface="Roboto" panose="02000000000000000000"/>
              <a:sym typeface="Roboto" panose="02000000000000000000"/>
            </a:endParaRPr>
          </a:p>
          <a:p>
            <a:pPr marL="0" lvl="0" indent="0" algn="just" rtl="0">
              <a:lnSpc>
                <a:spcPct val="115000"/>
              </a:lnSpc>
              <a:spcBef>
                <a:spcPts val="0"/>
              </a:spcBef>
              <a:spcAft>
                <a:spcPts val="0"/>
              </a:spcAft>
              <a:buNone/>
            </a:pPr>
            <a:endParaRPr sz="1700">
              <a:solidFill>
                <a:srgbClr val="FFFFFF"/>
              </a:solidFill>
              <a:latin typeface="Roboto" panose="02000000000000000000"/>
              <a:ea typeface="Roboto" panose="02000000000000000000"/>
              <a:cs typeface="Roboto" panose="02000000000000000000"/>
              <a:sym typeface="Roboto" panose="02000000000000000000"/>
            </a:endParaRPr>
          </a:p>
        </p:txBody>
      </p:sp>
      <p:pic>
        <p:nvPicPr>
          <p:cNvPr id="219" name="Google Shape;219;p23"/>
          <p:cNvPicPr preferRelativeResize="0"/>
          <p:nvPr/>
        </p:nvPicPr>
        <p:blipFill>
          <a:blip r:embed="rId1"/>
          <a:stretch>
            <a:fillRect/>
          </a:stretch>
        </p:blipFill>
        <p:spPr>
          <a:xfrm>
            <a:off x="4996550" y="1280275"/>
            <a:ext cx="3867150" cy="1801675"/>
          </a:xfrm>
          <a:prstGeom prst="rect">
            <a:avLst/>
          </a:prstGeom>
          <a:noFill/>
          <a:ln>
            <a:noFill/>
          </a:ln>
        </p:spPr>
      </p:pic>
      <p:sp>
        <p:nvSpPr>
          <p:cNvPr id="220" name="Google Shape;220;p23"/>
          <p:cNvSpPr txBox="1"/>
          <p:nvPr/>
        </p:nvSpPr>
        <p:spPr>
          <a:xfrm>
            <a:off x="5016225" y="3309200"/>
            <a:ext cx="3847500" cy="91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900">
                <a:solidFill>
                  <a:srgbClr val="FFFFFF"/>
                </a:solidFill>
                <a:latin typeface="Lato" panose="020F0502020204030203"/>
                <a:ea typeface="Lato" panose="020F0502020204030203"/>
                <a:cs typeface="Lato" panose="020F0502020204030203"/>
                <a:sym typeface="Lato" panose="020F0502020204030203"/>
              </a:rPr>
              <a:t>This is our license plate number.</a:t>
            </a:r>
            <a:endParaRPr sz="1900">
              <a:solidFill>
                <a:srgbClr val="FFFFFF"/>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GB" sz="1900">
                <a:solidFill>
                  <a:srgbClr val="FFFFFF"/>
                </a:solidFill>
                <a:latin typeface="Lato" panose="020F0502020204030203"/>
                <a:ea typeface="Lato" panose="020F0502020204030203"/>
                <a:cs typeface="Lato" panose="020F0502020204030203"/>
                <a:sym typeface="Lato" panose="020F0502020204030203"/>
              </a:rPr>
              <a:t>KL 05 AB 7000</a:t>
            </a:r>
            <a:endParaRPr sz="1900">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24" name="Shape 224"/>
        <p:cNvGrpSpPr/>
        <p:nvPr/>
      </p:nvGrpSpPr>
      <p:grpSpPr>
        <a:xfrm>
          <a:off x="0" y="0"/>
          <a:ext cx="0" cy="0"/>
          <a:chOff x="0" y="0"/>
          <a:chExt cx="0" cy="0"/>
        </a:xfrm>
      </p:grpSpPr>
      <p:sp>
        <p:nvSpPr>
          <p:cNvPr id="225" name="Google Shape;225;p24"/>
          <p:cNvSpPr txBox="1"/>
          <p:nvPr/>
        </p:nvSpPr>
        <p:spPr>
          <a:xfrm>
            <a:off x="321925" y="112475"/>
            <a:ext cx="8332800" cy="627900"/>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GB" sz="2100" b="1">
                <a:solidFill>
                  <a:srgbClr val="FFFFFF"/>
                </a:solidFill>
                <a:latin typeface="Roboto" panose="02000000000000000000"/>
                <a:ea typeface="Roboto" panose="02000000000000000000"/>
                <a:cs typeface="Roboto" panose="02000000000000000000"/>
                <a:sym typeface="Roboto" panose="02000000000000000000"/>
              </a:rPr>
              <a:t>2 </a:t>
            </a:r>
            <a:r>
              <a:rPr lang="en-GB" sz="2100" b="1">
                <a:solidFill>
                  <a:schemeClr val="lt1"/>
                </a:solidFill>
                <a:latin typeface="Lato" panose="020F0502020204030203"/>
                <a:ea typeface="Lato" panose="020F0502020204030203"/>
                <a:cs typeface="Lato" panose="020F0502020204030203"/>
                <a:sym typeface="Lato" panose="020F0502020204030203"/>
              </a:rPr>
              <a:t>Intelligence traffic light control using live traffic  data.</a:t>
            </a:r>
            <a:endParaRPr sz="2100" b="1">
              <a:solidFill>
                <a:schemeClr val="lt1"/>
              </a:solidFill>
              <a:latin typeface="Lato" panose="020F0502020204030203"/>
              <a:ea typeface="Lato" panose="020F0502020204030203"/>
              <a:cs typeface="Lato" panose="020F0502020204030203"/>
              <a:sym typeface="Lato" panose="020F0502020204030203"/>
            </a:endParaRPr>
          </a:p>
          <a:p>
            <a:pPr marL="0" lvl="0" indent="0" algn="ctr" rtl="0">
              <a:lnSpc>
                <a:spcPct val="150000"/>
              </a:lnSpc>
              <a:spcBef>
                <a:spcPts val="0"/>
              </a:spcBef>
              <a:spcAft>
                <a:spcPts val="0"/>
              </a:spcAft>
              <a:buNone/>
            </a:pPr>
            <a:endParaRPr sz="2100" b="1">
              <a:solidFill>
                <a:srgbClr val="FFFFFF"/>
              </a:solidFill>
              <a:latin typeface="Roboto" panose="02000000000000000000"/>
              <a:ea typeface="Roboto" panose="02000000000000000000"/>
              <a:cs typeface="Roboto" panose="02000000000000000000"/>
              <a:sym typeface="Roboto" panose="02000000000000000000"/>
            </a:endParaRPr>
          </a:p>
        </p:txBody>
      </p:sp>
      <p:sp>
        <p:nvSpPr>
          <p:cNvPr id="226" name="Google Shape;226;p24"/>
          <p:cNvSpPr txBox="1"/>
          <p:nvPr/>
        </p:nvSpPr>
        <p:spPr>
          <a:xfrm>
            <a:off x="172200" y="828250"/>
            <a:ext cx="5082600" cy="42597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GB" sz="1600">
                <a:solidFill>
                  <a:srgbClr val="FFFFFF"/>
                </a:solidFill>
                <a:latin typeface="Roboto" panose="02000000000000000000"/>
                <a:ea typeface="Roboto" panose="02000000000000000000"/>
                <a:cs typeface="Roboto" panose="02000000000000000000"/>
                <a:sym typeface="Roboto" panose="02000000000000000000"/>
              </a:rPr>
              <a:t>We are taking the live traffic density data from google map Api by giving the longitude and latitude position and google map api give the current location traffic data.</a:t>
            </a:r>
            <a:endParaRPr sz="1600">
              <a:solidFill>
                <a:srgbClr val="FFFFFF"/>
              </a:solidFill>
              <a:latin typeface="Roboto" panose="02000000000000000000"/>
              <a:ea typeface="Roboto" panose="02000000000000000000"/>
              <a:cs typeface="Roboto" panose="02000000000000000000"/>
              <a:sym typeface="Roboto" panose="02000000000000000000"/>
            </a:endParaRPr>
          </a:p>
          <a:p>
            <a:pPr marL="0" lvl="0" indent="0" algn="just" rtl="0">
              <a:lnSpc>
                <a:spcPct val="115000"/>
              </a:lnSpc>
              <a:spcBef>
                <a:spcPts val="0"/>
              </a:spcBef>
              <a:spcAft>
                <a:spcPts val="0"/>
              </a:spcAft>
              <a:buNone/>
            </a:pPr>
            <a:r>
              <a:rPr lang="en-GB" sz="1600">
                <a:solidFill>
                  <a:srgbClr val="FFFFFF"/>
                </a:solidFill>
                <a:latin typeface="Roboto" panose="02000000000000000000"/>
                <a:ea typeface="Roboto" panose="02000000000000000000"/>
                <a:cs typeface="Roboto" panose="02000000000000000000"/>
                <a:sym typeface="Roboto" panose="02000000000000000000"/>
              </a:rPr>
              <a:t>We can improve the live traffic data by using the cctv camera at traffic light.</a:t>
            </a:r>
            <a:endParaRPr sz="1600">
              <a:solidFill>
                <a:srgbClr val="FFFFFF"/>
              </a:solidFill>
              <a:latin typeface="Roboto" panose="02000000000000000000"/>
              <a:ea typeface="Roboto" panose="02000000000000000000"/>
              <a:cs typeface="Roboto" panose="02000000000000000000"/>
              <a:sym typeface="Roboto" panose="02000000000000000000"/>
            </a:endParaRPr>
          </a:p>
          <a:p>
            <a:pPr marL="0" lvl="0" indent="0" algn="just" rtl="0">
              <a:lnSpc>
                <a:spcPct val="115000"/>
              </a:lnSpc>
              <a:spcBef>
                <a:spcPts val="0"/>
              </a:spcBef>
              <a:spcAft>
                <a:spcPts val="0"/>
              </a:spcAft>
              <a:buNone/>
            </a:pPr>
            <a:r>
              <a:rPr lang="en-GB" sz="1600">
                <a:solidFill>
                  <a:srgbClr val="FFFFFF"/>
                </a:solidFill>
                <a:latin typeface="Roboto" panose="02000000000000000000"/>
                <a:ea typeface="Roboto" panose="02000000000000000000"/>
                <a:cs typeface="Roboto" panose="02000000000000000000"/>
                <a:sym typeface="Roboto" panose="02000000000000000000"/>
              </a:rPr>
              <a:t>After getting the number of vehicle at 3/4/ 5 ways crossing ,we can decide which side should be green signal according the traffic count and timestamp and this algorithm is like priority scheduling algorithm and we add timestamp for save from ageing condition.</a:t>
            </a:r>
            <a:endParaRPr sz="1600">
              <a:solidFill>
                <a:srgbClr val="FFFFFF"/>
              </a:solidFill>
              <a:latin typeface="Roboto" panose="02000000000000000000"/>
              <a:ea typeface="Roboto" panose="02000000000000000000"/>
              <a:cs typeface="Roboto" panose="02000000000000000000"/>
              <a:sym typeface="Roboto" panose="02000000000000000000"/>
            </a:endParaRPr>
          </a:p>
          <a:p>
            <a:pPr marL="0" lvl="0" indent="0" algn="just" rtl="0">
              <a:lnSpc>
                <a:spcPct val="115000"/>
              </a:lnSpc>
              <a:spcBef>
                <a:spcPts val="0"/>
              </a:spcBef>
              <a:spcAft>
                <a:spcPts val="0"/>
              </a:spcAft>
              <a:buNone/>
            </a:pPr>
            <a:r>
              <a:rPr lang="en-GB" sz="1600">
                <a:solidFill>
                  <a:srgbClr val="FFFFFF"/>
                </a:solidFill>
                <a:latin typeface="Roboto" panose="02000000000000000000"/>
                <a:ea typeface="Roboto" panose="02000000000000000000"/>
                <a:cs typeface="Roboto" panose="02000000000000000000"/>
                <a:sym typeface="Roboto" panose="02000000000000000000"/>
              </a:rPr>
              <a:t>So by using the above algorithm we can make the automatic traffic light control system.</a:t>
            </a:r>
            <a:endParaRPr sz="1600">
              <a:solidFill>
                <a:srgbClr val="FFFFFF"/>
              </a:solidFill>
              <a:latin typeface="Roboto" panose="02000000000000000000"/>
              <a:ea typeface="Roboto" panose="02000000000000000000"/>
              <a:cs typeface="Roboto" panose="02000000000000000000"/>
              <a:sym typeface="Roboto" panose="02000000000000000000"/>
            </a:endParaRPr>
          </a:p>
          <a:p>
            <a:pPr marL="0" lvl="0" indent="0" algn="just" rtl="0">
              <a:lnSpc>
                <a:spcPct val="115000"/>
              </a:lnSpc>
              <a:spcBef>
                <a:spcPts val="0"/>
              </a:spcBef>
              <a:spcAft>
                <a:spcPts val="0"/>
              </a:spcAft>
              <a:buNone/>
            </a:pPr>
            <a:endParaRPr sz="1700">
              <a:solidFill>
                <a:srgbClr val="FFFFFF"/>
              </a:solidFill>
              <a:latin typeface="Roboto" panose="02000000000000000000"/>
              <a:ea typeface="Roboto" panose="02000000000000000000"/>
              <a:cs typeface="Roboto" panose="02000000000000000000"/>
              <a:sym typeface="Roboto" panose="02000000000000000000"/>
            </a:endParaRPr>
          </a:p>
          <a:p>
            <a:pPr marL="0" lvl="0" indent="0" algn="just" rtl="0">
              <a:lnSpc>
                <a:spcPct val="115000"/>
              </a:lnSpc>
              <a:spcBef>
                <a:spcPts val="0"/>
              </a:spcBef>
              <a:spcAft>
                <a:spcPts val="0"/>
              </a:spcAft>
              <a:buNone/>
            </a:pPr>
            <a:endParaRPr sz="1700">
              <a:solidFill>
                <a:srgbClr val="FFFFFF"/>
              </a:solidFill>
              <a:latin typeface="Roboto" panose="02000000000000000000"/>
              <a:ea typeface="Roboto" panose="02000000000000000000"/>
              <a:cs typeface="Roboto" panose="02000000000000000000"/>
              <a:sym typeface="Roboto" panose="02000000000000000000"/>
            </a:endParaRPr>
          </a:p>
        </p:txBody>
      </p:sp>
      <p:pic>
        <p:nvPicPr>
          <p:cNvPr id="227" name="Google Shape;227;p24"/>
          <p:cNvPicPr preferRelativeResize="0"/>
          <p:nvPr/>
        </p:nvPicPr>
        <p:blipFill>
          <a:blip r:embed="rId1"/>
          <a:stretch>
            <a:fillRect/>
          </a:stretch>
        </p:blipFill>
        <p:spPr>
          <a:xfrm>
            <a:off x="5254800" y="1308500"/>
            <a:ext cx="3701999" cy="2380351"/>
          </a:xfrm>
          <a:prstGeom prst="rect">
            <a:avLst/>
          </a:prstGeom>
          <a:noFill/>
          <a:ln>
            <a:noFill/>
          </a:ln>
        </p:spPr>
      </p:pic>
      <p:sp>
        <p:nvSpPr>
          <p:cNvPr id="2" name="Rectangles 1"/>
          <p:cNvSpPr/>
          <p:nvPr/>
        </p:nvSpPr>
        <p:spPr>
          <a:xfrm>
            <a:off x="5307965" y="1363345"/>
            <a:ext cx="262255" cy="374015"/>
          </a:xfrm>
          <a:prstGeom prst="rect">
            <a:avLst/>
          </a:prstGeom>
          <a:solidFill>
            <a:schemeClr val="tx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31" name="Shape 231"/>
        <p:cNvGrpSpPr/>
        <p:nvPr/>
      </p:nvGrpSpPr>
      <p:grpSpPr>
        <a:xfrm>
          <a:off x="0" y="0"/>
          <a:ext cx="0" cy="0"/>
          <a:chOff x="0" y="0"/>
          <a:chExt cx="0" cy="0"/>
        </a:xfrm>
      </p:grpSpPr>
      <p:pic>
        <p:nvPicPr>
          <p:cNvPr id="232" name="Google Shape;232;p25"/>
          <p:cNvPicPr preferRelativeResize="0"/>
          <p:nvPr/>
        </p:nvPicPr>
        <p:blipFill>
          <a:blip r:embed="rId1"/>
          <a:stretch>
            <a:fillRect/>
          </a:stretch>
        </p:blipFill>
        <p:spPr>
          <a:xfrm>
            <a:off x="0" y="612475"/>
            <a:ext cx="9144000" cy="4531026"/>
          </a:xfrm>
          <a:prstGeom prst="rect">
            <a:avLst/>
          </a:prstGeom>
          <a:noFill/>
          <a:ln>
            <a:noFill/>
          </a:ln>
        </p:spPr>
      </p:pic>
      <p:sp>
        <p:nvSpPr>
          <p:cNvPr id="233" name="Google Shape;233;p25"/>
          <p:cNvSpPr txBox="1"/>
          <p:nvPr/>
        </p:nvSpPr>
        <p:spPr>
          <a:xfrm>
            <a:off x="-75" y="62650"/>
            <a:ext cx="9144000" cy="424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400" b="1">
                <a:solidFill>
                  <a:srgbClr val="FFFFFF"/>
                </a:solidFill>
                <a:latin typeface="Lato" panose="020F0502020204030203"/>
                <a:ea typeface="Lato" panose="020F0502020204030203"/>
                <a:cs typeface="Lato" panose="020F0502020204030203"/>
                <a:sym typeface="Lato" panose="020F0502020204030203"/>
              </a:rPr>
              <a:t>Automatic traffic light control</a:t>
            </a:r>
            <a:endParaRPr sz="2400" b="1">
              <a:solidFill>
                <a:srgbClr val="FFFFFF"/>
              </a:solidFill>
              <a:latin typeface="Lato" panose="020F0502020204030203"/>
              <a:ea typeface="Lato" panose="020F0502020204030203"/>
              <a:cs typeface="Lato" panose="020F0502020204030203"/>
              <a:sym typeface="Lato" panose="020F0502020204030203"/>
            </a:endParaRPr>
          </a:p>
        </p:txBody>
      </p:sp>
      <p:sp>
        <p:nvSpPr>
          <p:cNvPr id="2" name="Rectangles 1"/>
          <p:cNvSpPr/>
          <p:nvPr/>
        </p:nvSpPr>
        <p:spPr>
          <a:xfrm>
            <a:off x="19685" y="676910"/>
            <a:ext cx="941705" cy="863600"/>
          </a:xfrm>
          <a:prstGeom prst="rect">
            <a:avLst/>
          </a:prstGeom>
          <a:solidFill>
            <a:schemeClr val="tx1"/>
          </a:solidFill>
        </p:spPr>
        <p:style>
          <a:lnRef idx="0">
            <a:srgbClr val="FFFFFF"/>
          </a:lnRef>
          <a:fillRef idx="1">
            <a:schemeClr val="accent1"/>
          </a:fillRef>
          <a:effectRef idx="0">
            <a:srgbClr val="FFFFFF"/>
          </a:effectRef>
          <a:fontRef idx="minor">
            <a:schemeClr val="lt1"/>
          </a:fontRef>
        </p:style>
        <p:txBody>
          <a:bodyPr rtlCol="0" anchor="ctr"/>
          <a:p>
            <a:pPr algn="ctr"/>
            <a:endParaRPr lang="en-GB"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37" name="Shape 237"/>
        <p:cNvGrpSpPr/>
        <p:nvPr/>
      </p:nvGrpSpPr>
      <p:grpSpPr>
        <a:xfrm>
          <a:off x="0" y="0"/>
          <a:ext cx="0" cy="0"/>
          <a:chOff x="0" y="0"/>
          <a:chExt cx="0" cy="0"/>
        </a:xfrm>
      </p:grpSpPr>
      <p:sp>
        <p:nvSpPr>
          <p:cNvPr id="238" name="Google Shape;238;p26"/>
          <p:cNvSpPr txBox="1"/>
          <p:nvPr/>
        </p:nvSpPr>
        <p:spPr>
          <a:xfrm>
            <a:off x="321925" y="112475"/>
            <a:ext cx="8332800" cy="627900"/>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GB" sz="2100" b="1">
                <a:solidFill>
                  <a:srgbClr val="FFFFFF"/>
                </a:solidFill>
                <a:latin typeface="Roboto" panose="02000000000000000000"/>
                <a:ea typeface="Roboto" panose="02000000000000000000"/>
                <a:cs typeface="Roboto" panose="02000000000000000000"/>
                <a:sym typeface="Roboto" panose="02000000000000000000"/>
              </a:rPr>
              <a:t>3</a:t>
            </a:r>
            <a:r>
              <a:rPr lang="en-GB" sz="2100" b="1">
                <a:solidFill>
                  <a:srgbClr val="FFFFFF"/>
                </a:solidFill>
                <a:latin typeface="Roboto" panose="02000000000000000000"/>
                <a:ea typeface="Roboto" panose="02000000000000000000"/>
                <a:cs typeface="Roboto" panose="02000000000000000000"/>
                <a:sym typeface="Roboto" panose="02000000000000000000"/>
              </a:rPr>
              <a:t> </a:t>
            </a:r>
            <a:r>
              <a:rPr lang="en-GB" sz="2000" b="1">
                <a:solidFill>
                  <a:schemeClr val="lt1"/>
                </a:solidFill>
                <a:latin typeface="Lato" panose="020F0502020204030203"/>
                <a:ea typeface="Lato" panose="020F0502020204030203"/>
                <a:cs typeface="Lato" panose="020F0502020204030203"/>
                <a:sym typeface="Lato" panose="020F0502020204030203"/>
              </a:rPr>
              <a:t>Traffic density of particular area in graph form</a:t>
            </a:r>
            <a:r>
              <a:rPr lang="en-GB" sz="2300" b="1">
                <a:solidFill>
                  <a:schemeClr val="lt1"/>
                </a:solidFill>
                <a:latin typeface="Lato" panose="020F0502020204030203"/>
                <a:ea typeface="Lato" panose="020F0502020204030203"/>
                <a:cs typeface="Lato" panose="020F0502020204030203"/>
                <a:sym typeface="Lato" panose="020F0502020204030203"/>
              </a:rPr>
              <a:t>.</a:t>
            </a:r>
            <a:endParaRPr sz="2300" b="1">
              <a:solidFill>
                <a:schemeClr val="lt1"/>
              </a:solidFill>
              <a:latin typeface="Lato" panose="020F0502020204030203"/>
              <a:ea typeface="Lato" panose="020F0502020204030203"/>
              <a:cs typeface="Lato" panose="020F0502020204030203"/>
              <a:sym typeface="Lato" panose="020F0502020204030203"/>
            </a:endParaRPr>
          </a:p>
          <a:p>
            <a:pPr marL="0" lvl="0" indent="0" algn="ctr" rtl="0">
              <a:lnSpc>
                <a:spcPct val="150000"/>
              </a:lnSpc>
              <a:spcBef>
                <a:spcPts val="0"/>
              </a:spcBef>
              <a:spcAft>
                <a:spcPts val="0"/>
              </a:spcAft>
              <a:buNone/>
            </a:pPr>
            <a:endParaRPr sz="2100" b="1">
              <a:solidFill>
                <a:srgbClr val="FFFFFF"/>
              </a:solidFill>
              <a:latin typeface="Roboto" panose="02000000000000000000"/>
              <a:ea typeface="Roboto" panose="02000000000000000000"/>
              <a:cs typeface="Roboto" panose="02000000000000000000"/>
              <a:sym typeface="Roboto" panose="02000000000000000000"/>
            </a:endParaRPr>
          </a:p>
        </p:txBody>
      </p:sp>
      <p:sp>
        <p:nvSpPr>
          <p:cNvPr id="239" name="Google Shape;239;p26"/>
          <p:cNvSpPr txBox="1"/>
          <p:nvPr/>
        </p:nvSpPr>
        <p:spPr>
          <a:xfrm>
            <a:off x="201850" y="1280650"/>
            <a:ext cx="4551900" cy="39114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GB" sz="1600">
                <a:solidFill>
                  <a:srgbClr val="FFFFFF"/>
                </a:solidFill>
                <a:latin typeface="Roboto" panose="02000000000000000000"/>
                <a:ea typeface="Roboto" panose="02000000000000000000"/>
                <a:cs typeface="Roboto" panose="02000000000000000000"/>
                <a:sym typeface="Roboto" panose="02000000000000000000"/>
              </a:rPr>
              <a:t>In this we are showing the traffic density of some particular area in month wise and it will help us to predict the next day, month the traffic of those area.</a:t>
            </a:r>
            <a:endParaRPr sz="1600">
              <a:solidFill>
                <a:srgbClr val="FFFFFF"/>
              </a:solidFill>
              <a:latin typeface="Roboto" panose="02000000000000000000"/>
              <a:ea typeface="Roboto" panose="02000000000000000000"/>
              <a:cs typeface="Roboto" panose="02000000000000000000"/>
              <a:sym typeface="Roboto" panose="02000000000000000000"/>
            </a:endParaRPr>
          </a:p>
          <a:p>
            <a:pPr marL="0" lvl="0" indent="0" algn="just" rtl="0">
              <a:lnSpc>
                <a:spcPct val="115000"/>
              </a:lnSpc>
              <a:spcBef>
                <a:spcPts val="0"/>
              </a:spcBef>
              <a:spcAft>
                <a:spcPts val="0"/>
              </a:spcAft>
              <a:buNone/>
            </a:pPr>
            <a:r>
              <a:rPr lang="en-GB" sz="1600">
                <a:solidFill>
                  <a:srgbClr val="FFFFFF"/>
                </a:solidFill>
                <a:latin typeface="Roboto" panose="02000000000000000000"/>
                <a:ea typeface="Roboto" panose="02000000000000000000"/>
                <a:cs typeface="Roboto" panose="02000000000000000000"/>
                <a:sym typeface="Roboto" panose="02000000000000000000"/>
              </a:rPr>
              <a:t>Using the traffic density we can get the knowledge that in which time the traffic is higher. Using this data government would take the decision of  road widening in some particular area to reduce the traffic congestion.</a:t>
            </a:r>
            <a:endParaRPr sz="1600">
              <a:solidFill>
                <a:srgbClr val="FFFFFF"/>
              </a:solidFill>
              <a:latin typeface="Roboto" panose="02000000000000000000"/>
              <a:ea typeface="Roboto" panose="02000000000000000000"/>
              <a:cs typeface="Roboto" panose="02000000000000000000"/>
              <a:sym typeface="Roboto" panose="02000000000000000000"/>
            </a:endParaRPr>
          </a:p>
          <a:p>
            <a:pPr marL="0" lvl="0" indent="0" algn="just" rtl="0">
              <a:lnSpc>
                <a:spcPct val="115000"/>
              </a:lnSpc>
              <a:spcBef>
                <a:spcPts val="0"/>
              </a:spcBef>
              <a:spcAft>
                <a:spcPts val="0"/>
              </a:spcAft>
              <a:buNone/>
            </a:pPr>
            <a:endParaRPr sz="1700">
              <a:solidFill>
                <a:srgbClr val="FFFFFF"/>
              </a:solidFill>
              <a:latin typeface="Roboto" panose="02000000000000000000"/>
              <a:ea typeface="Roboto" panose="02000000000000000000"/>
              <a:cs typeface="Roboto" panose="02000000000000000000"/>
              <a:sym typeface="Roboto" panose="02000000000000000000"/>
            </a:endParaRPr>
          </a:p>
        </p:txBody>
      </p:sp>
      <p:pic>
        <p:nvPicPr>
          <p:cNvPr id="240" name="Google Shape;240;p26"/>
          <p:cNvPicPr preferRelativeResize="0"/>
          <p:nvPr/>
        </p:nvPicPr>
        <p:blipFill>
          <a:blip r:embed="rId1"/>
          <a:stretch>
            <a:fillRect/>
          </a:stretch>
        </p:blipFill>
        <p:spPr>
          <a:xfrm>
            <a:off x="4795550" y="1461600"/>
            <a:ext cx="3979626" cy="2800175"/>
          </a:xfrm>
          <a:prstGeom prst="rect">
            <a:avLst/>
          </a:prstGeom>
          <a:noFill/>
          <a:ln>
            <a:noFill/>
          </a:ln>
        </p:spPr>
      </p:pic>
      <p:sp>
        <p:nvSpPr>
          <p:cNvPr id="2" name="Rectangles 1"/>
          <p:cNvSpPr/>
          <p:nvPr/>
        </p:nvSpPr>
        <p:spPr>
          <a:xfrm>
            <a:off x="4838065" y="1477010"/>
            <a:ext cx="326390" cy="445770"/>
          </a:xfrm>
          <a:prstGeom prst="rect">
            <a:avLst/>
          </a:prstGeom>
          <a:solidFill>
            <a:schemeClr val="tx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44" name="Shape 244"/>
        <p:cNvGrpSpPr/>
        <p:nvPr/>
      </p:nvGrpSpPr>
      <p:grpSpPr>
        <a:xfrm>
          <a:off x="0" y="0"/>
          <a:ext cx="0" cy="0"/>
          <a:chOff x="0" y="0"/>
          <a:chExt cx="0" cy="0"/>
        </a:xfrm>
      </p:grpSpPr>
      <p:sp>
        <p:nvSpPr>
          <p:cNvPr id="245" name="Google Shape;245;p27"/>
          <p:cNvSpPr txBox="1"/>
          <p:nvPr/>
        </p:nvSpPr>
        <p:spPr>
          <a:xfrm>
            <a:off x="2734950" y="235475"/>
            <a:ext cx="3477300" cy="38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100" b="1">
                <a:solidFill>
                  <a:srgbClr val="FFFFFF"/>
                </a:solidFill>
                <a:latin typeface="Lato" panose="020F0502020204030203"/>
                <a:ea typeface="Lato" panose="020F0502020204030203"/>
                <a:cs typeface="Lato" panose="020F0502020204030203"/>
                <a:sym typeface="Lato" panose="020F0502020204030203"/>
              </a:rPr>
              <a:t>TRAFFIC DENSITY GRAPH</a:t>
            </a:r>
            <a:endParaRPr sz="2100" b="1">
              <a:solidFill>
                <a:srgbClr val="FFFFFF"/>
              </a:solidFill>
              <a:latin typeface="Lato" panose="020F0502020204030203"/>
              <a:ea typeface="Lato" panose="020F0502020204030203"/>
              <a:cs typeface="Lato" panose="020F0502020204030203"/>
              <a:sym typeface="Lato" panose="020F0502020204030203"/>
            </a:endParaRPr>
          </a:p>
        </p:txBody>
      </p:sp>
      <p:sp>
        <p:nvSpPr>
          <p:cNvPr id="246" name="Google Shape;246;p27"/>
          <p:cNvSpPr txBox="1"/>
          <p:nvPr/>
        </p:nvSpPr>
        <p:spPr>
          <a:xfrm>
            <a:off x="1267975" y="1540600"/>
            <a:ext cx="7345800" cy="85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247" name="Google Shape;247;p27"/>
          <p:cNvSpPr txBox="1"/>
          <p:nvPr/>
        </p:nvSpPr>
        <p:spPr>
          <a:xfrm>
            <a:off x="1472575" y="1540600"/>
            <a:ext cx="6936600" cy="322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500">
              <a:highlight>
                <a:srgbClr val="FFFFFF"/>
              </a:highlight>
            </a:endParaRPr>
          </a:p>
        </p:txBody>
      </p:sp>
      <p:pic>
        <p:nvPicPr>
          <p:cNvPr id="248" name="Google Shape;248;p27"/>
          <p:cNvPicPr preferRelativeResize="0"/>
          <p:nvPr/>
        </p:nvPicPr>
        <p:blipFill>
          <a:blip r:embed="rId1"/>
          <a:stretch>
            <a:fillRect/>
          </a:stretch>
        </p:blipFill>
        <p:spPr>
          <a:xfrm>
            <a:off x="0" y="689050"/>
            <a:ext cx="9144000" cy="4589174"/>
          </a:xfrm>
          <a:prstGeom prst="rect">
            <a:avLst/>
          </a:prstGeom>
          <a:noFill/>
          <a:ln>
            <a:noFill/>
          </a:ln>
        </p:spPr>
      </p:pic>
      <p:sp>
        <p:nvSpPr>
          <p:cNvPr id="2" name="Rectangles 1"/>
          <p:cNvSpPr/>
          <p:nvPr/>
        </p:nvSpPr>
        <p:spPr>
          <a:xfrm>
            <a:off x="15240" y="724535"/>
            <a:ext cx="851535" cy="644525"/>
          </a:xfrm>
          <a:prstGeom prst="rect">
            <a:avLst/>
          </a:prstGeom>
          <a:solidFill>
            <a:schemeClr val="tx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52" name="Shape 252"/>
        <p:cNvGrpSpPr/>
        <p:nvPr/>
      </p:nvGrpSpPr>
      <p:grpSpPr>
        <a:xfrm>
          <a:off x="0" y="0"/>
          <a:ext cx="0" cy="0"/>
          <a:chOff x="0" y="0"/>
          <a:chExt cx="0" cy="0"/>
        </a:xfrm>
      </p:grpSpPr>
      <p:sp>
        <p:nvSpPr>
          <p:cNvPr id="253" name="Google Shape;253;p28"/>
          <p:cNvSpPr txBox="1"/>
          <p:nvPr/>
        </p:nvSpPr>
        <p:spPr>
          <a:xfrm>
            <a:off x="321925" y="112475"/>
            <a:ext cx="8332800" cy="627900"/>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GB" sz="2100" b="1">
                <a:solidFill>
                  <a:srgbClr val="FFFFFF"/>
                </a:solidFill>
                <a:latin typeface="Roboto" panose="02000000000000000000"/>
                <a:ea typeface="Roboto" panose="02000000000000000000"/>
                <a:cs typeface="Roboto" panose="02000000000000000000"/>
                <a:sym typeface="Roboto" panose="02000000000000000000"/>
              </a:rPr>
              <a:t>4</a:t>
            </a:r>
            <a:r>
              <a:rPr lang="en-GB" sz="2100" b="1">
                <a:solidFill>
                  <a:srgbClr val="FFFFFF"/>
                </a:solidFill>
                <a:latin typeface="Roboto" panose="02000000000000000000"/>
                <a:ea typeface="Roboto" panose="02000000000000000000"/>
                <a:cs typeface="Roboto" panose="02000000000000000000"/>
                <a:sym typeface="Roboto" panose="02000000000000000000"/>
              </a:rPr>
              <a:t> </a:t>
            </a:r>
            <a:r>
              <a:rPr lang="en-GB" sz="2100" b="1">
                <a:solidFill>
                  <a:schemeClr val="lt1"/>
                </a:solidFill>
                <a:latin typeface="Lato" panose="020F0502020204030203"/>
                <a:ea typeface="Lato" panose="020F0502020204030203"/>
                <a:cs typeface="Lato" panose="020F0502020204030203"/>
                <a:sym typeface="Lato" panose="020F0502020204030203"/>
              </a:rPr>
              <a:t>Online Vehicle license registration.</a:t>
            </a:r>
            <a:endParaRPr sz="2800" b="1">
              <a:solidFill>
                <a:schemeClr val="lt1"/>
              </a:solidFill>
              <a:latin typeface="Lato" panose="020F0502020204030203"/>
              <a:ea typeface="Lato" panose="020F0502020204030203"/>
              <a:cs typeface="Lato" panose="020F0502020204030203"/>
              <a:sym typeface="Lato" panose="020F0502020204030203"/>
            </a:endParaRPr>
          </a:p>
          <a:p>
            <a:pPr marL="0" lvl="0" indent="0" algn="ctr" rtl="0">
              <a:lnSpc>
                <a:spcPct val="150000"/>
              </a:lnSpc>
              <a:spcBef>
                <a:spcPts val="0"/>
              </a:spcBef>
              <a:spcAft>
                <a:spcPts val="0"/>
              </a:spcAft>
              <a:buNone/>
            </a:pPr>
            <a:endParaRPr sz="2100" b="1">
              <a:solidFill>
                <a:srgbClr val="FFFFFF"/>
              </a:solidFill>
              <a:latin typeface="Roboto" panose="02000000000000000000"/>
              <a:ea typeface="Roboto" panose="02000000000000000000"/>
              <a:cs typeface="Roboto" panose="02000000000000000000"/>
              <a:sym typeface="Roboto" panose="02000000000000000000"/>
            </a:endParaRPr>
          </a:p>
        </p:txBody>
      </p:sp>
      <p:sp>
        <p:nvSpPr>
          <p:cNvPr id="254" name="Google Shape;254;p28"/>
          <p:cNvSpPr txBox="1"/>
          <p:nvPr/>
        </p:nvSpPr>
        <p:spPr>
          <a:xfrm>
            <a:off x="236650" y="1280650"/>
            <a:ext cx="4517100" cy="39114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GB" sz="1600">
                <a:solidFill>
                  <a:srgbClr val="FFFFFF"/>
                </a:solidFill>
                <a:latin typeface="Roboto" panose="02000000000000000000"/>
                <a:ea typeface="Roboto" panose="02000000000000000000"/>
                <a:cs typeface="Roboto" panose="02000000000000000000"/>
                <a:sym typeface="Roboto" panose="02000000000000000000"/>
              </a:rPr>
              <a:t>This is a registration form for new vehicle and in this form all field is mandatory ,mean use have to fill all the field.</a:t>
            </a:r>
            <a:endParaRPr sz="1600">
              <a:solidFill>
                <a:srgbClr val="FFFFFF"/>
              </a:solidFill>
              <a:latin typeface="Roboto" panose="02000000000000000000"/>
              <a:ea typeface="Roboto" panose="02000000000000000000"/>
              <a:cs typeface="Roboto" panose="02000000000000000000"/>
              <a:sym typeface="Roboto" panose="02000000000000000000"/>
            </a:endParaRPr>
          </a:p>
          <a:p>
            <a:pPr marL="0" lvl="0" indent="0" algn="just" rtl="0">
              <a:lnSpc>
                <a:spcPct val="115000"/>
              </a:lnSpc>
              <a:spcBef>
                <a:spcPts val="0"/>
              </a:spcBef>
              <a:spcAft>
                <a:spcPts val="0"/>
              </a:spcAft>
              <a:buNone/>
            </a:pPr>
            <a:r>
              <a:rPr lang="en-GB" sz="1600">
                <a:solidFill>
                  <a:srgbClr val="FFFFFF"/>
                </a:solidFill>
                <a:latin typeface="Roboto" panose="02000000000000000000"/>
                <a:ea typeface="Roboto" panose="02000000000000000000"/>
                <a:cs typeface="Roboto" panose="02000000000000000000"/>
                <a:sym typeface="Roboto" panose="02000000000000000000"/>
              </a:rPr>
              <a:t>It is only take the correct </a:t>
            </a:r>
            <a:r>
              <a:rPr lang="en-GB" sz="1600">
                <a:solidFill>
                  <a:srgbClr val="FFFFFF"/>
                </a:solidFill>
                <a:latin typeface="Roboto" panose="02000000000000000000"/>
                <a:ea typeface="Roboto" panose="02000000000000000000"/>
                <a:cs typeface="Roboto" panose="02000000000000000000"/>
                <a:sym typeface="Roboto" panose="02000000000000000000"/>
              </a:rPr>
              <a:t>format</a:t>
            </a:r>
            <a:r>
              <a:rPr lang="en-GB" sz="1600">
                <a:solidFill>
                  <a:srgbClr val="FFFFFF"/>
                </a:solidFill>
                <a:latin typeface="Roboto" panose="02000000000000000000"/>
                <a:ea typeface="Roboto" panose="02000000000000000000"/>
                <a:cs typeface="Roboto" panose="02000000000000000000"/>
                <a:sym typeface="Roboto" panose="02000000000000000000"/>
              </a:rPr>
              <a:t> of vehicle number and if user filled invalid vehicle number then it will not accept.</a:t>
            </a:r>
            <a:endParaRPr sz="1600">
              <a:solidFill>
                <a:srgbClr val="FFFFFF"/>
              </a:solidFill>
              <a:latin typeface="Roboto" panose="02000000000000000000"/>
              <a:ea typeface="Roboto" panose="02000000000000000000"/>
              <a:cs typeface="Roboto" panose="02000000000000000000"/>
              <a:sym typeface="Roboto" panose="02000000000000000000"/>
            </a:endParaRPr>
          </a:p>
          <a:p>
            <a:pPr marL="0" lvl="0" indent="0" algn="just" rtl="0">
              <a:lnSpc>
                <a:spcPct val="115000"/>
              </a:lnSpc>
              <a:spcBef>
                <a:spcPts val="0"/>
              </a:spcBef>
              <a:spcAft>
                <a:spcPts val="0"/>
              </a:spcAft>
              <a:buNone/>
            </a:pPr>
            <a:r>
              <a:rPr lang="en-GB" sz="1600">
                <a:solidFill>
                  <a:srgbClr val="FFFFFF"/>
                </a:solidFill>
                <a:latin typeface="Roboto" panose="02000000000000000000"/>
                <a:ea typeface="Roboto" panose="02000000000000000000"/>
                <a:cs typeface="Roboto" panose="02000000000000000000"/>
                <a:sym typeface="Roboto" panose="02000000000000000000"/>
              </a:rPr>
              <a:t>Correct </a:t>
            </a:r>
            <a:r>
              <a:rPr lang="en-GB" sz="1600">
                <a:solidFill>
                  <a:srgbClr val="FFFFFF"/>
                </a:solidFill>
                <a:latin typeface="Roboto" panose="02000000000000000000"/>
                <a:ea typeface="Roboto" panose="02000000000000000000"/>
                <a:cs typeface="Roboto" panose="02000000000000000000"/>
                <a:sym typeface="Roboto" panose="02000000000000000000"/>
              </a:rPr>
              <a:t>format</a:t>
            </a:r>
            <a:r>
              <a:rPr lang="en-GB" sz="1600">
                <a:solidFill>
                  <a:srgbClr val="FFFFFF"/>
                </a:solidFill>
                <a:latin typeface="Roboto" panose="02000000000000000000"/>
                <a:ea typeface="Roboto" panose="02000000000000000000"/>
                <a:cs typeface="Roboto" panose="02000000000000000000"/>
                <a:sym typeface="Roboto" panose="02000000000000000000"/>
              </a:rPr>
              <a:t> for indian vehicle number is</a:t>
            </a:r>
            <a:endParaRPr sz="1600">
              <a:solidFill>
                <a:srgbClr val="FFFFFF"/>
              </a:solidFill>
              <a:latin typeface="Roboto" panose="02000000000000000000"/>
              <a:ea typeface="Roboto" panose="02000000000000000000"/>
              <a:cs typeface="Roboto" panose="02000000000000000000"/>
              <a:sym typeface="Roboto" panose="02000000000000000000"/>
            </a:endParaRPr>
          </a:p>
          <a:p>
            <a:pPr marL="0" lvl="0" indent="0" algn="just" rtl="0">
              <a:lnSpc>
                <a:spcPct val="115000"/>
              </a:lnSpc>
              <a:spcBef>
                <a:spcPts val="0"/>
              </a:spcBef>
              <a:spcAft>
                <a:spcPts val="0"/>
              </a:spcAft>
              <a:buNone/>
            </a:pPr>
            <a:r>
              <a:rPr lang="en-GB" sz="1600">
                <a:solidFill>
                  <a:srgbClr val="FFFFFF"/>
                </a:solidFill>
                <a:latin typeface="Roboto" panose="02000000000000000000"/>
                <a:ea typeface="Roboto" panose="02000000000000000000"/>
                <a:cs typeface="Roboto" panose="02000000000000000000"/>
                <a:sym typeface="Roboto" panose="02000000000000000000"/>
              </a:rPr>
              <a:t>First two letter </a:t>
            </a:r>
            <a:r>
              <a:rPr lang="en-GB" sz="1600">
                <a:solidFill>
                  <a:srgbClr val="FFFFFF"/>
                </a:solidFill>
                <a:latin typeface="Roboto" panose="02000000000000000000"/>
                <a:ea typeface="Roboto" panose="02000000000000000000"/>
                <a:cs typeface="Roboto" panose="02000000000000000000"/>
                <a:sym typeface="Roboto" panose="02000000000000000000"/>
              </a:rPr>
              <a:t>are</a:t>
            </a:r>
            <a:r>
              <a:rPr lang="en-GB" sz="1600">
                <a:solidFill>
                  <a:srgbClr val="FFFFFF"/>
                </a:solidFill>
                <a:latin typeface="Roboto" panose="02000000000000000000"/>
                <a:ea typeface="Roboto" panose="02000000000000000000"/>
                <a:cs typeface="Roboto" panose="02000000000000000000"/>
                <a:sym typeface="Roboto" panose="02000000000000000000"/>
              </a:rPr>
              <a:t> Alphabet and next two are </a:t>
            </a:r>
            <a:r>
              <a:rPr lang="en-GB" sz="1600">
                <a:solidFill>
                  <a:srgbClr val="FFFFFF"/>
                </a:solidFill>
                <a:latin typeface="Roboto" panose="02000000000000000000"/>
                <a:ea typeface="Roboto" panose="02000000000000000000"/>
                <a:cs typeface="Roboto" panose="02000000000000000000"/>
                <a:sym typeface="Roboto" panose="02000000000000000000"/>
              </a:rPr>
              <a:t>numeric</a:t>
            </a:r>
            <a:r>
              <a:rPr lang="en-GB" sz="1600">
                <a:solidFill>
                  <a:srgbClr val="FFFFFF"/>
                </a:solidFill>
                <a:latin typeface="Roboto" panose="02000000000000000000"/>
                <a:ea typeface="Roboto" panose="02000000000000000000"/>
                <a:cs typeface="Roboto" panose="02000000000000000000"/>
                <a:sym typeface="Roboto" panose="02000000000000000000"/>
              </a:rPr>
              <a:t> and next two are alphabetic and next 4 are numeric.</a:t>
            </a:r>
            <a:endParaRPr sz="1600">
              <a:solidFill>
                <a:srgbClr val="FFFFFF"/>
              </a:solidFill>
              <a:latin typeface="Roboto" panose="02000000000000000000"/>
              <a:ea typeface="Roboto" panose="02000000000000000000"/>
              <a:cs typeface="Roboto" panose="02000000000000000000"/>
              <a:sym typeface="Roboto" panose="02000000000000000000"/>
            </a:endParaRPr>
          </a:p>
          <a:p>
            <a:pPr marL="0" lvl="0" indent="0" algn="just" rtl="0">
              <a:lnSpc>
                <a:spcPct val="115000"/>
              </a:lnSpc>
              <a:spcBef>
                <a:spcPts val="0"/>
              </a:spcBef>
              <a:spcAft>
                <a:spcPts val="0"/>
              </a:spcAft>
              <a:buNone/>
            </a:pPr>
            <a:r>
              <a:rPr lang="en-GB" sz="1600">
                <a:solidFill>
                  <a:srgbClr val="FFFFFF"/>
                </a:solidFill>
                <a:latin typeface="Roboto" panose="02000000000000000000"/>
                <a:ea typeface="Roboto" panose="02000000000000000000"/>
                <a:cs typeface="Roboto" panose="02000000000000000000"/>
                <a:sym typeface="Roboto" panose="02000000000000000000"/>
              </a:rPr>
              <a:t>Example: UP 65 AA 1234</a:t>
            </a:r>
            <a:endParaRPr sz="1600">
              <a:solidFill>
                <a:srgbClr val="FFFFFF"/>
              </a:solidFill>
              <a:latin typeface="Roboto" panose="02000000000000000000"/>
              <a:ea typeface="Roboto" panose="02000000000000000000"/>
              <a:cs typeface="Roboto" panose="02000000000000000000"/>
              <a:sym typeface="Roboto" panose="02000000000000000000"/>
            </a:endParaRPr>
          </a:p>
          <a:p>
            <a:pPr marL="0" lvl="0" indent="0" algn="just" rtl="0">
              <a:lnSpc>
                <a:spcPct val="115000"/>
              </a:lnSpc>
              <a:spcBef>
                <a:spcPts val="0"/>
              </a:spcBef>
              <a:spcAft>
                <a:spcPts val="0"/>
              </a:spcAft>
              <a:buNone/>
            </a:pPr>
            <a:endParaRPr sz="1600">
              <a:solidFill>
                <a:srgbClr val="FFFFFF"/>
              </a:solidFill>
              <a:latin typeface="Roboto" panose="02000000000000000000"/>
              <a:ea typeface="Roboto" panose="02000000000000000000"/>
              <a:cs typeface="Roboto" panose="02000000000000000000"/>
              <a:sym typeface="Roboto" panose="02000000000000000000"/>
            </a:endParaRPr>
          </a:p>
          <a:p>
            <a:pPr marL="0" lvl="0" indent="0" algn="just" rtl="0">
              <a:lnSpc>
                <a:spcPct val="115000"/>
              </a:lnSpc>
              <a:spcBef>
                <a:spcPts val="0"/>
              </a:spcBef>
              <a:spcAft>
                <a:spcPts val="0"/>
              </a:spcAft>
              <a:buNone/>
            </a:pPr>
            <a:endParaRPr sz="1600">
              <a:solidFill>
                <a:srgbClr val="FFFFFF"/>
              </a:solidFill>
              <a:latin typeface="Roboto" panose="02000000000000000000"/>
              <a:ea typeface="Roboto" panose="02000000000000000000"/>
              <a:cs typeface="Roboto" panose="02000000000000000000"/>
              <a:sym typeface="Roboto" panose="02000000000000000000"/>
            </a:endParaRPr>
          </a:p>
        </p:txBody>
      </p:sp>
      <p:pic>
        <p:nvPicPr>
          <p:cNvPr id="255" name="Google Shape;255;p28"/>
          <p:cNvPicPr preferRelativeResize="0"/>
          <p:nvPr/>
        </p:nvPicPr>
        <p:blipFill>
          <a:blip r:embed="rId1"/>
          <a:stretch>
            <a:fillRect/>
          </a:stretch>
        </p:blipFill>
        <p:spPr>
          <a:xfrm>
            <a:off x="5045450" y="1099700"/>
            <a:ext cx="3480224" cy="3787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59" name="Shape 259"/>
        <p:cNvGrpSpPr/>
        <p:nvPr/>
      </p:nvGrpSpPr>
      <p:grpSpPr>
        <a:xfrm>
          <a:off x="0" y="0"/>
          <a:ext cx="0" cy="0"/>
          <a:chOff x="0" y="0"/>
          <a:chExt cx="0" cy="0"/>
        </a:xfrm>
      </p:grpSpPr>
      <p:sp>
        <p:nvSpPr>
          <p:cNvPr id="260" name="Google Shape;260;p29"/>
          <p:cNvSpPr txBox="1"/>
          <p:nvPr/>
        </p:nvSpPr>
        <p:spPr>
          <a:xfrm>
            <a:off x="321925" y="112475"/>
            <a:ext cx="8332800" cy="627900"/>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GB" sz="2100" b="1">
                <a:solidFill>
                  <a:srgbClr val="FFFFFF"/>
                </a:solidFill>
                <a:latin typeface="Roboto" panose="02000000000000000000"/>
                <a:ea typeface="Roboto" panose="02000000000000000000"/>
                <a:cs typeface="Roboto" panose="02000000000000000000"/>
                <a:sym typeface="Roboto" panose="02000000000000000000"/>
              </a:rPr>
              <a:t>5</a:t>
            </a:r>
            <a:r>
              <a:rPr lang="en-GB" sz="2100" b="1">
                <a:solidFill>
                  <a:srgbClr val="FFFFFF"/>
                </a:solidFill>
                <a:latin typeface="Roboto" panose="02000000000000000000"/>
                <a:ea typeface="Roboto" panose="02000000000000000000"/>
                <a:cs typeface="Roboto" panose="02000000000000000000"/>
                <a:sym typeface="Roboto" panose="02000000000000000000"/>
              </a:rPr>
              <a:t> </a:t>
            </a:r>
            <a:r>
              <a:rPr lang="en-GB" sz="2100" b="1">
                <a:solidFill>
                  <a:schemeClr val="lt1"/>
                </a:solidFill>
                <a:latin typeface="Lato" panose="020F0502020204030203"/>
                <a:ea typeface="Lato" panose="020F0502020204030203"/>
                <a:cs typeface="Lato" panose="020F0502020204030203"/>
                <a:sym typeface="Lato" panose="020F0502020204030203"/>
              </a:rPr>
              <a:t>Smart fine system</a:t>
            </a:r>
            <a:endParaRPr sz="3300" b="1">
              <a:solidFill>
                <a:schemeClr val="lt1"/>
              </a:solidFill>
              <a:latin typeface="Lato" panose="020F0502020204030203"/>
              <a:ea typeface="Lato" panose="020F0502020204030203"/>
              <a:cs typeface="Lato" panose="020F0502020204030203"/>
              <a:sym typeface="Lato" panose="020F0502020204030203"/>
            </a:endParaRPr>
          </a:p>
          <a:p>
            <a:pPr marL="0" lvl="0" indent="0" algn="ctr" rtl="0">
              <a:lnSpc>
                <a:spcPct val="150000"/>
              </a:lnSpc>
              <a:spcBef>
                <a:spcPts val="0"/>
              </a:spcBef>
              <a:spcAft>
                <a:spcPts val="0"/>
              </a:spcAft>
              <a:buNone/>
            </a:pPr>
            <a:endParaRPr sz="2100" b="1">
              <a:solidFill>
                <a:srgbClr val="FFFFFF"/>
              </a:solidFill>
              <a:latin typeface="Roboto" panose="02000000000000000000"/>
              <a:ea typeface="Roboto" panose="02000000000000000000"/>
              <a:cs typeface="Roboto" panose="02000000000000000000"/>
              <a:sym typeface="Roboto" panose="02000000000000000000"/>
            </a:endParaRPr>
          </a:p>
        </p:txBody>
      </p:sp>
      <p:sp>
        <p:nvSpPr>
          <p:cNvPr id="261" name="Google Shape;261;p29"/>
          <p:cNvSpPr txBox="1"/>
          <p:nvPr/>
        </p:nvSpPr>
        <p:spPr>
          <a:xfrm>
            <a:off x="160075" y="842175"/>
            <a:ext cx="4593900" cy="43014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endParaRPr sz="1600">
              <a:solidFill>
                <a:srgbClr val="FFFFFF"/>
              </a:solidFill>
              <a:latin typeface="Roboto" panose="02000000000000000000"/>
              <a:ea typeface="Roboto" panose="02000000000000000000"/>
              <a:cs typeface="Roboto" panose="02000000000000000000"/>
              <a:sym typeface="Roboto" panose="02000000000000000000"/>
            </a:endParaRPr>
          </a:p>
          <a:p>
            <a:pPr marL="0" lvl="0" indent="0" algn="just" rtl="0">
              <a:lnSpc>
                <a:spcPct val="115000"/>
              </a:lnSpc>
              <a:spcBef>
                <a:spcPts val="0"/>
              </a:spcBef>
              <a:spcAft>
                <a:spcPts val="0"/>
              </a:spcAft>
              <a:buNone/>
            </a:pPr>
            <a:r>
              <a:rPr lang="en-GB" sz="1600">
                <a:solidFill>
                  <a:srgbClr val="FFFFFF"/>
                </a:solidFill>
                <a:latin typeface="Roboto" panose="02000000000000000000"/>
                <a:ea typeface="Roboto" panose="02000000000000000000"/>
                <a:cs typeface="Roboto" panose="02000000000000000000"/>
                <a:sym typeface="Roboto" panose="02000000000000000000"/>
              </a:rPr>
              <a:t>This is a online fine system ,in which administration has to only fill the valid </a:t>
            </a:r>
            <a:r>
              <a:rPr lang="en-GB" sz="1600">
                <a:solidFill>
                  <a:srgbClr val="FFFFFF"/>
                </a:solidFill>
                <a:latin typeface="Roboto" panose="02000000000000000000"/>
                <a:ea typeface="Roboto" panose="02000000000000000000"/>
                <a:cs typeface="Roboto" panose="02000000000000000000"/>
                <a:sym typeface="Roboto" panose="02000000000000000000"/>
              </a:rPr>
              <a:t>license</a:t>
            </a:r>
            <a:r>
              <a:rPr lang="en-GB" sz="1600">
                <a:solidFill>
                  <a:srgbClr val="FFFFFF"/>
                </a:solidFill>
                <a:latin typeface="Roboto" panose="02000000000000000000"/>
                <a:ea typeface="Roboto" panose="02000000000000000000"/>
                <a:cs typeface="Roboto" panose="02000000000000000000"/>
                <a:sym typeface="Roboto" panose="02000000000000000000"/>
              </a:rPr>
              <a:t> number of vehicle and it will check vehicle number in our database and if data this vehicle is present in our database then it will show the detail of vehicle owner.</a:t>
            </a:r>
            <a:endParaRPr sz="1600">
              <a:solidFill>
                <a:srgbClr val="FFFFFF"/>
              </a:solidFill>
              <a:latin typeface="Roboto" panose="02000000000000000000"/>
              <a:ea typeface="Roboto" panose="02000000000000000000"/>
              <a:cs typeface="Roboto" panose="02000000000000000000"/>
              <a:sym typeface="Roboto" panose="02000000000000000000"/>
            </a:endParaRPr>
          </a:p>
          <a:p>
            <a:pPr marL="0" lvl="0" indent="0" algn="just" rtl="0">
              <a:lnSpc>
                <a:spcPct val="115000"/>
              </a:lnSpc>
              <a:spcBef>
                <a:spcPts val="0"/>
              </a:spcBef>
              <a:spcAft>
                <a:spcPts val="0"/>
              </a:spcAft>
              <a:buNone/>
            </a:pPr>
            <a:r>
              <a:rPr lang="en-GB" sz="1600">
                <a:solidFill>
                  <a:srgbClr val="FFFFFF"/>
                </a:solidFill>
                <a:latin typeface="Roboto" panose="02000000000000000000"/>
                <a:ea typeface="Roboto" panose="02000000000000000000"/>
                <a:cs typeface="Roboto" panose="02000000000000000000"/>
                <a:sym typeface="Roboto" panose="02000000000000000000"/>
              </a:rPr>
              <a:t>And then admin can send the fine to the user.</a:t>
            </a:r>
            <a:endParaRPr sz="1600">
              <a:solidFill>
                <a:srgbClr val="FFFFFF"/>
              </a:solidFill>
              <a:latin typeface="Roboto" panose="02000000000000000000"/>
              <a:ea typeface="Roboto" panose="02000000000000000000"/>
              <a:cs typeface="Roboto" panose="02000000000000000000"/>
              <a:sym typeface="Roboto" panose="02000000000000000000"/>
            </a:endParaRPr>
          </a:p>
        </p:txBody>
      </p:sp>
      <p:pic>
        <p:nvPicPr>
          <p:cNvPr id="262" name="Google Shape;262;p29"/>
          <p:cNvPicPr preferRelativeResize="0"/>
          <p:nvPr/>
        </p:nvPicPr>
        <p:blipFill>
          <a:blip r:embed="rId1"/>
          <a:stretch>
            <a:fillRect/>
          </a:stretch>
        </p:blipFill>
        <p:spPr>
          <a:xfrm>
            <a:off x="4753975" y="932650"/>
            <a:ext cx="4327625" cy="4210850"/>
          </a:xfrm>
          <a:prstGeom prst="rect">
            <a:avLst/>
          </a:prstGeom>
          <a:noFill/>
          <a:ln>
            <a:noFill/>
          </a:ln>
        </p:spPr>
      </p:pic>
      <p:sp>
        <p:nvSpPr>
          <p:cNvPr id="2" name="Rectangles 1"/>
          <p:cNvSpPr/>
          <p:nvPr/>
        </p:nvSpPr>
        <p:spPr>
          <a:xfrm>
            <a:off x="4813935" y="1047115"/>
            <a:ext cx="278765" cy="581025"/>
          </a:xfrm>
          <a:prstGeom prst="rect">
            <a:avLst/>
          </a:prstGeom>
          <a:solidFill>
            <a:schemeClr val="tx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66" name="Shape 266"/>
        <p:cNvGrpSpPr/>
        <p:nvPr/>
      </p:nvGrpSpPr>
      <p:grpSpPr>
        <a:xfrm>
          <a:off x="0" y="0"/>
          <a:ext cx="0" cy="0"/>
          <a:chOff x="0" y="0"/>
          <a:chExt cx="0" cy="0"/>
        </a:xfrm>
      </p:grpSpPr>
      <p:sp>
        <p:nvSpPr>
          <p:cNvPr id="267" name="Google Shape;267;p30"/>
          <p:cNvSpPr txBox="1"/>
          <p:nvPr/>
        </p:nvSpPr>
        <p:spPr>
          <a:xfrm>
            <a:off x="877350" y="127950"/>
            <a:ext cx="7389300" cy="688200"/>
          </a:xfrm>
          <a:prstGeom prst="rect">
            <a:avLst/>
          </a:prstGeom>
          <a:noFill/>
          <a:ln>
            <a:noFill/>
          </a:ln>
        </p:spPr>
        <p:txBody>
          <a:bodyPr spcFirstLastPara="1" wrap="square" lIns="91425" tIns="91425" rIns="91425" bIns="91425" anchor="t" anchorCtr="0">
            <a:noAutofit/>
          </a:bodyPr>
          <a:lstStyle/>
          <a:p>
            <a:pPr marL="0" lvl="0" indent="457200" algn="l" rtl="0">
              <a:lnSpc>
                <a:spcPct val="115000"/>
              </a:lnSpc>
              <a:spcBef>
                <a:spcPts val="0"/>
              </a:spcBef>
              <a:spcAft>
                <a:spcPts val="0"/>
              </a:spcAft>
              <a:buNone/>
            </a:pPr>
            <a:r>
              <a:rPr lang="en-GB" sz="2500">
                <a:solidFill>
                  <a:schemeClr val="lt1"/>
                </a:solidFill>
                <a:latin typeface="Roboto" panose="02000000000000000000"/>
                <a:ea typeface="Roboto" panose="02000000000000000000"/>
                <a:cs typeface="Roboto" panose="02000000000000000000"/>
                <a:sym typeface="Roboto" panose="02000000000000000000"/>
              </a:rPr>
              <a:t>Smart fine system for breaking traffic rules.</a:t>
            </a:r>
            <a:endParaRPr sz="2500">
              <a:solidFill>
                <a:schemeClr val="lt1"/>
              </a:solidFill>
              <a:latin typeface="Roboto" panose="02000000000000000000"/>
              <a:ea typeface="Roboto" panose="02000000000000000000"/>
              <a:cs typeface="Roboto" panose="02000000000000000000"/>
              <a:sym typeface="Roboto" panose="02000000000000000000"/>
            </a:endParaRPr>
          </a:p>
          <a:p>
            <a:pPr marL="0" lvl="0" indent="457200" algn="l" rtl="0">
              <a:lnSpc>
                <a:spcPct val="115000"/>
              </a:lnSpc>
              <a:spcBef>
                <a:spcPts val="0"/>
              </a:spcBef>
              <a:spcAft>
                <a:spcPts val="0"/>
              </a:spcAft>
              <a:buNone/>
            </a:pPr>
            <a:endParaRPr sz="1800">
              <a:solidFill>
                <a:schemeClr val="lt1"/>
              </a:solidFill>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endParaRPr sz="1700">
              <a:latin typeface="Lato" panose="020F0502020204030203"/>
              <a:ea typeface="Lato" panose="020F0502020204030203"/>
              <a:cs typeface="Lato" panose="020F0502020204030203"/>
              <a:sym typeface="Lato" panose="020F0502020204030203"/>
            </a:endParaRPr>
          </a:p>
        </p:txBody>
      </p:sp>
      <p:pic>
        <p:nvPicPr>
          <p:cNvPr id="268" name="Google Shape;268;p30"/>
          <p:cNvPicPr preferRelativeResize="0"/>
          <p:nvPr/>
        </p:nvPicPr>
        <p:blipFill>
          <a:blip r:embed="rId1"/>
          <a:stretch>
            <a:fillRect/>
          </a:stretch>
        </p:blipFill>
        <p:spPr>
          <a:xfrm>
            <a:off x="152400" y="816150"/>
            <a:ext cx="8991601" cy="4174950"/>
          </a:xfrm>
          <a:prstGeom prst="rect">
            <a:avLst/>
          </a:prstGeom>
          <a:noFill/>
          <a:ln>
            <a:noFill/>
          </a:ln>
        </p:spPr>
      </p:pic>
      <p:sp>
        <p:nvSpPr>
          <p:cNvPr id="2" name="Rectangles 1"/>
          <p:cNvSpPr/>
          <p:nvPr/>
        </p:nvSpPr>
        <p:spPr>
          <a:xfrm>
            <a:off x="214630" y="888365"/>
            <a:ext cx="851535" cy="732155"/>
          </a:xfrm>
          <a:prstGeom prst="rect">
            <a:avLst/>
          </a:prstGeom>
          <a:solidFill>
            <a:schemeClr val="tx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72" name="Shape 272"/>
        <p:cNvGrpSpPr/>
        <p:nvPr/>
      </p:nvGrpSpPr>
      <p:grpSpPr>
        <a:xfrm>
          <a:off x="0" y="0"/>
          <a:ext cx="0" cy="0"/>
          <a:chOff x="0" y="0"/>
          <a:chExt cx="0" cy="0"/>
        </a:xfrm>
      </p:grpSpPr>
      <p:sp>
        <p:nvSpPr>
          <p:cNvPr id="273" name="Google Shape;273;p31"/>
          <p:cNvSpPr txBox="1"/>
          <p:nvPr/>
        </p:nvSpPr>
        <p:spPr>
          <a:xfrm>
            <a:off x="3475200" y="44050"/>
            <a:ext cx="2193600" cy="60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800" b="1">
                <a:solidFill>
                  <a:srgbClr val="FFFFFF"/>
                </a:solidFill>
                <a:latin typeface="Lato" panose="020F0502020204030203"/>
                <a:ea typeface="Lato" panose="020F0502020204030203"/>
                <a:cs typeface="Lato" panose="020F0502020204030203"/>
                <a:sym typeface="Lato" panose="020F0502020204030203"/>
              </a:rPr>
              <a:t>Applications</a:t>
            </a:r>
            <a:endParaRPr sz="2800" b="1">
              <a:solidFill>
                <a:srgbClr val="FFFFFF"/>
              </a:solidFill>
              <a:latin typeface="Lato" panose="020F0502020204030203"/>
              <a:ea typeface="Lato" panose="020F0502020204030203"/>
              <a:cs typeface="Lato" panose="020F0502020204030203"/>
              <a:sym typeface="Lato" panose="020F0502020204030203"/>
            </a:endParaRPr>
          </a:p>
        </p:txBody>
      </p:sp>
      <p:sp>
        <p:nvSpPr>
          <p:cNvPr id="274" name="Google Shape;274;p31"/>
          <p:cNvSpPr txBox="1"/>
          <p:nvPr/>
        </p:nvSpPr>
        <p:spPr>
          <a:xfrm>
            <a:off x="772575" y="866150"/>
            <a:ext cx="7973700" cy="4110300"/>
          </a:xfrm>
          <a:prstGeom prst="rect">
            <a:avLst/>
          </a:prstGeom>
          <a:noFill/>
          <a:ln>
            <a:noFill/>
          </a:ln>
        </p:spPr>
        <p:txBody>
          <a:bodyPr spcFirstLastPara="1" wrap="square" lIns="91425" tIns="91425" rIns="91425" bIns="91425" anchor="t" anchorCtr="0">
            <a:noAutofit/>
          </a:bodyPr>
          <a:lstStyle/>
          <a:p>
            <a:pPr marL="457200" lvl="0" indent="-317500" algn="just" rtl="0">
              <a:lnSpc>
                <a:spcPct val="200000"/>
              </a:lnSpc>
              <a:spcBef>
                <a:spcPts val="0"/>
              </a:spcBef>
              <a:spcAft>
                <a:spcPts val="0"/>
              </a:spcAft>
              <a:buClr>
                <a:srgbClr val="FFFFFF"/>
              </a:buClr>
              <a:buSzPts val="1400"/>
              <a:buAutoNum type="arabicPeriod"/>
            </a:pPr>
            <a:r>
              <a:rPr lang="en-GB">
                <a:solidFill>
                  <a:srgbClr val="FFFFFF"/>
                </a:solidFill>
              </a:rPr>
              <a:t>Automated track the location of stolen vehicle</a:t>
            </a:r>
            <a:endParaRPr>
              <a:solidFill>
                <a:srgbClr val="FFFFFF"/>
              </a:solidFill>
            </a:endParaRPr>
          </a:p>
          <a:p>
            <a:pPr marL="457200" lvl="0" indent="-317500" algn="just" rtl="0">
              <a:lnSpc>
                <a:spcPct val="200000"/>
              </a:lnSpc>
              <a:spcBef>
                <a:spcPts val="0"/>
              </a:spcBef>
              <a:spcAft>
                <a:spcPts val="0"/>
              </a:spcAft>
              <a:buClr>
                <a:srgbClr val="FFFFFF"/>
              </a:buClr>
              <a:buSzPts val="1400"/>
              <a:buAutoNum type="arabicPeriod"/>
            </a:pPr>
            <a:r>
              <a:rPr lang="en-GB">
                <a:solidFill>
                  <a:srgbClr val="FFFFFF"/>
                </a:solidFill>
              </a:rPr>
              <a:t>Anti-Theft/ Vehicle detection.</a:t>
            </a:r>
            <a:endParaRPr>
              <a:solidFill>
                <a:srgbClr val="FFFFFF"/>
              </a:solidFill>
            </a:endParaRPr>
          </a:p>
          <a:p>
            <a:pPr marL="457200" lvl="0" indent="-317500" algn="just" rtl="0">
              <a:lnSpc>
                <a:spcPct val="200000"/>
              </a:lnSpc>
              <a:spcBef>
                <a:spcPts val="0"/>
              </a:spcBef>
              <a:spcAft>
                <a:spcPts val="0"/>
              </a:spcAft>
              <a:buClr>
                <a:srgbClr val="FFFFFF"/>
              </a:buClr>
              <a:buSzPts val="1400"/>
              <a:buAutoNum type="arabicPeriod"/>
            </a:pPr>
            <a:r>
              <a:rPr lang="en-GB">
                <a:solidFill>
                  <a:srgbClr val="FFFFFF"/>
                </a:solidFill>
              </a:rPr>
              <a:t>Traffic light automation ,no requirement of Traffic police.</a:t>
            </a:r>
            <a:endParaRPr>
              <a:solidFill>
                <a:srgbClr val="FFFFFF"/>
              </a:solidFill>
            </a:endParaRPr>
          </a:p>
          <a:p>
            <a:pPr marL="457200" lvl="0" indent="-317500" algn="just" rtl="0">
              <a:lnSpc>
                <a:spcPct val="200000"/>
              </a:lnSpc>
              <a:spcBef>
                <a:spcPts val="0"/>
              </a:spcBef>
              <a:spcAft>
                <a:spcPts val="0"/>
              </a:spcAft>
              <a:buClr>
                <a:srgbClr val="FFFFFF"/>
              </a:buClr>
              <a:buSzPts val="1400"/>
              <a:buAutoNum type="arabicPeriod"/>
            </a:pPr>
            <a:r>
              <a:rPr lang="en-GB">
                <a:solidFill>
                  <a:srgbClr val="FFFFFF"/>
                </a:solidFill>
              </a:rPr>
              <a:t>Smart fine /E Challan Systems.</a:t>
            </a:r>
            <a:endParaRPr>
              <a:solidFill>
                <a:srgbClr val="FFFFFF"/>
              </a:solidFill>
            </a:endParaRPr>
          </a:p>
          <a:p>
            <a:pPr marL="457200" lvl="0" indent="-317500" algn="just" rtl="0">
              <a:lnSpc>
                <a:spcPct val="200000"/>
              </a:lnSpc>
              <a:spcBef>
                <a:spcPts val="0"/>
              </a:spcBef>
              <a:spcAft>
                <a:spcPts val="0"/>
              </a:spcAft>
              <a:buClr>
                <a:srgbClr val="FFFFFF"/>
              </a:buClr>
              <a:buSzPts val="1400"/>
              <a:buAutoNum type="arabicPeriod"/>
            </a:pPr>
            <a:r>
              <a:rPr lang="en-GB">
                <a:solidFill>
                  <a:srgbClr val="FFFFFF"/>
                </a:solidFill>
              </a:rPr>
              <a:t>Car Parking / Automatic Toll Deduction.</a:t>
            </a:r>
            <a:endParaRPr>
              <a:solidFill>
                <a:srgbClr val="FFFFFF"/>
              </a:solidFill>
            </a:endParaRPr>
          </a:p>
          <a:p>
            <a:pPr marL="457200" lvl="0" indent="-317500" algn="just" rtl="0">
              <a:lnSpc>
                <a:spcPct val="200000"/>
              </a:lnSpc>
              <a:spcBef>
                <a:spcPts val="0"/>
              </a:spcBef>
              <a:spcAft>
                <a:spcPts val="0"/>
              </a:spcAft>
              <a:buClr>
                <a:srgbClr val="FFFFFF"/>
              </a:buClr>
              <a:buSzPts val="1400"/>
              <a:buAutoNum type="arabicPeriod"/>
            </a:pPr>
            <a:r>
              <a:rPr lang="en-GB">
                <a:solidFill>
                  <a:srgbClr val="FFFFFF"/>
                </a:solidFill>
              </a:rPr>
              <a:t>Law Enforcement</a:t>
            </a:r>
            <a:endParaRPr>
              <a:solidFill>
                <a:srgbClr val="FFFFFF"/>
              </a:solidFill>
            </a:endParaRPr>
          </a:p>
          <a:p>
            <a:pPr marL="457200" lvl="0" indent="-317500" algn="just" rtl="0">
              <a:lnSpc>
                <a:spcPct val="200000"/>
              </a:lnSpc>
              <a:spcBef>
                <a:spcPts val="0"/>
              </a:spcBef>
              <a:spcAft>
                <a:spcPts val="0"/>
              </a:spcAft>
              <a:buClr>
                <a:srgbClr val="FFFFFF"/>
              </a:buClr>
              <a:buSzPts val="1400"/>
              <a:buAutoNum type="arabicPeriod"/>
            </a:pPr>
            <a:r>
              <a:rPr lang="en-GB">
                <a:solidFill>
                  <a:srgbClr val="FFFFFF"/>
                </a:solidFill>
              </a:rPr>
              <a:t>VIP/Ambulance path Clearance</a:t>
            </a:r>
            <a:endParaRPr>
              <a:solidFill>
                <a:srgbClr val="FFFFFF"/>
              </a:solidFill>
            </a:endParaRPr>
          </a:p>
          <a:p>
            <a:pPr marL="457200" lvl="0" indent="-317500" algn="just" rtl="0">
              <a:lnSpc>
                <a:spcPct val="200000"/>
              </a:lnSpc>
              <a:spcBef>
                <a:spcPts val="0"/>
              </a:spcBef>
              <a:spcAft>
                <a:spcPts val="0"/>
              </a:spcAft>
              <a:buClr>
                <a:srgbClr val="FFFFFF"/>
              </a:buClr>
              <a:buSzPts val="1400"/>
              <a:buAutoNum type="arabicPeriod"/>
            </a:pPr>
            <a:r>
              <a:rPr lang="en-GB">
                <a:solidFill>
                  <a:srgbClr val="FFFFFF"/>
                </a:solidFill>
              </a:rPr>
              <a:t>Help the </a:t>
            </a:r>
            <a:r>
              <a:rPr lang="en-GB">
                <a:solidFill>
                  <a:srgbClr val="FFFFFF"/>
                </a:solidFill>
              </a:rPr>
              <a:t>government</a:t>
            </a:r>
            <a:r>
              <a:rPr lang="en-GB">
                <a:solidFill>
                  <a:srgbClr val="FFFFFF"/>
                </a:solidFill>
              </a:rPr>
              <a:t> to take the decision of road widening and road construction according to traffic density data.</a:t>
            </a:r>
            <a:endParaRPr>
              <a:solidFill>
                <a:srgbClr val="FFFF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278" name="Shape 278"/>
        <p:cNvGrpSpPr/>
        <p:nvPr/>
      </p:nvGrpSpPr>
      <p:grpSpPr>
        <a:xfrm>
          <a:off x="0" y="0"/>
          <a:ext cx="0" cy="0"/>
          <a:chOff x="0" y="0"/>
          <a:chExt cx="0" cy="0"/>
        </a:xfrm>
      </p:grpSpPr>
      <p:sp>
        <p:nvSpPr>
          <p:cNvPr id="279" name="Google Shape;279;p32"/>
          <p:cNvSpPr txBox="1"/>
          <p:nvPr/>
        </p:nvSpPr>
        <p:spPr>
          <a:xfrm>
            <a:off x="3313950" y="82600"/>
            <a:ext cx="2516100" cy="54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800" b="1">
                <a:solidFill>
                  <a:srgbClr val="FFFFFF"/>
                </a:solidFill>
                <a:latin typeface="Lato" panose="020F0502020204030203"/>
                <a:ea typeface="Lato" panose="020F0502020204030203"/>
                <a:cs typeface="Lato" panose="020F0502020204030203"/>
                <a:sym typeface="Lato" panose="020F0502020204030203"/>
              </a:rPr>
              <a:t>CONCLUSION</a:t>
            </a:r>
            <a:endParaRPr sz="2800" b="1">
              <a:solidFill>
                <a:srgbClr val="FFFFFF"/>
              </a:solidFill>
              <a:latin typeface="Lato" panose="020F0502020204030203"/>
              <a:ea typeface="Lato" panose="020F0502020204030203"/>
              <a:cs typeface="Lato" panose="020F0502020204030203"/>
              <a:sym typeface="Lato" panose="020F0502020204030203"/>
            </a:endParaRPr>
          </a:p>
        </p:txBody>
      </p:sp>
      <p:sp>
        <p:nvSpPr>
          <p:cNvPr id="280" name="Google Shape;280;p32"/>
          <p:cNvSpPr txBox="1"/>
          <p:nvPr/>
        </p:nvSpPr>
        <p:spPr>
          <a:xfrm>
            <a:off x="285375" y="675125"/>
            <a:ext cx="8714100" cy="44682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GB" sz="1700">
                <a:solidFill>
                  <a:srgbClr val="FFFFFF"/>
                </a:solidFill>
                <a:latin typeface="Lato" panose="020F0502020204030203"/>
                <a:ea typeface="Lato" panose="020F0502020204030203"/>
                <a:cs typeface="Lato" panose="020F0502020204030203"/>
                <a:sym typeface="Lato" panose="020F0502020204030203"/>
              </a:rPr>
              <a:t>A simple effort has been made in this work to develop </a:t>
            </a:r>
            <a:endParaRPr sz="1700">
              <a:solidFill>
                <a:srgbClr val="FFFFFF"/>
              </a:solidFill>
              <a:latin typeface="Lato" panose="020F0502020204030203"/>
              <a:ea typeface="Lato" panose="020F0502020204030203"/>
              <a:cs typeface="Lato" panose="020F0502020204030203"/>
              <a:sym typeface="Lato" panose="020F0502020204030203"/>
            </a:endParaRPr>
          </a:p>
          <a:p>
            <a:pPr marL="0" lvl="0" indent="0" algn="just" rtl="0">
              <a:spcBef>
                <a:spcPts val="0"/>
              </a:spcBef>
              <a:spcAft>
                <a:spcPts val="0"/>
              </a:spcAft>
              <a:buNone/>
            </a:pPr>
            <a:r>
              <a:rPr lang="en-GB" sz="1700">
                <a:solidFill>
                  <a:srgbClr val="FFFFFF"/>
                </a:solidFill>
                <a:latin typeface="Lato" panose="020F0502020204030203"/>
                <a:ea typeface="Lato" panose="020F0502020204030203"/>
                <a:cs typeface="Lato" panose="020F0502020204030203"/>
                <a:sym typeface="Lato" panose="020F0502020204030203"/>
              </a:rPr>
              <a:t>an </a:t>
            </a:r>
            <a:r>
              <a:rPr lang="en-GB" sz="1700" b="1">
                <a:solidFill>
                  <a:srgbClr val="FFFFFF"/>
                </a:solidFill>
                <a:latin typeface="Lato" panose="020F0502020204030203"/>
                <a:ea typeface="Lato" panose="020F0502020204030203"/>
                <a:cs typeface="Lato" panose="020F0502020204030203"/>
                <a:sym typeface="Lato" panose="020F0502020204030203"/>
              </a:rPr>
              <a:t>accurate and automatic number plate recognition system</a:t>
            </a:r>
            <a:r>
              <a:rPr lang="en-GB" sz="1700">
                <a:solidFill>
                  <a:srgbClr val="FFFFFF"/>
                </a:solidFill>
                <a:latin typeface="Lato" panose="020F0502020204030203"/>
                <a:ea typeface="Lato" panose="020F0502020204030203"/>
                <a:cs typeface="Lato" panose="020F0502020204030203"/>
                <a:sym typeface="Lato" panose="020F0502020204030203"/>
              </a:rPr>
              <a:t>, </a:t>
            </a:r>
            <a:endParaRPr sz="1700">
              <a:solidFill>
                <a:srgbClr val="FFFFFF"/>
              </a:solidFill>
              <a:latin typeface="Lato" panose="020F0502020204030203"/>
              <a:ea typeface="Lato" panose="020F0502020204030203"/>
              <a:cs typeface="Lato" panose="020F0502020204030203"/>
              <a:sym typeface="Lato" panose="020F0502020204030203"/>
            </a:endParaRPr>
          </a:p>
          <a:p>
            <a:pPr marL="0" lvl="0" indent="0" algn="just" rtl="0">
              <a:spcBef>
                <a:spcPts val="0"/>
              </a:spcBef>
              <a:spcAft>
                <a:spcPts val="0"/>
              </a:spcAft>
              <a:buNone/>
            </a:pPr>
            <a:r>
              <a:rPr lang="en-GB" sz="1700" b="1">
                <a:solidFill>
                  <a:srgbClr val="FFFFFF"/>
                </a:solidFill>
                <a:latin typeface="Lato" panose="020F0502020204030203"/>
                <a:ea typeface="Lato" panose="020F0502020204030203"/>
                <a:cs typeface="Lato" panose="020F0502020204030203"/>
                <a:sym typeface="Lato" panose="020F0502020204030203"/>
              </a:rPr>
              <a:t>Automatic traffic light control using google Api live traffic density data</a:t>
            </a:r>
            <a:r>
              <a:rPr lang="en-GB" sz="1700">
                <a:solidFill>
                  <a:srgbClr val="FFFFFF"/>
                </a:solidFill>
                <a:latin typeface="Lato" panose="020F0502020204030203"/>
                <a:ea typeface="Lato" panose="020F0502020204030203"/>
                <a:cs typeface="Lato" panose="020F0502020204030203"/>
                <a:sym typeface="Lato" panose="020F0502020204030203"/>
              </a:rPr>
              <a:t>, </a:t>
            </a:r>
            <a:endParaRPr sz="1700">
              <a:solidFill>
                <a:srgbClr val="FFFFFF"/>
              </a:solidFill>
              <a:latin typeface="Lato" panose="020F0502020204030203"/>
              <a:ea typeface="Lato" panose="020F0502020204030203"/>
              <a:cs typeface="Lato" panose="020F0502020204030203"/>
              <a:sym typeface="Lato" panose="020F0502020204030203"/>
            </a:endParaRPr>
          </a:p>
          <a:p>
            <a:pPr marL="0" lvl="0" indent="0" algn="just" rtl="0">
              <a:spcBef>
                <a:spcPts val="0"/>
              </a:spcBef>
              <a:spcAft>
                <a:spcPts val="0"/>
              </a:spcAft>
              <a:buNone/>
            </a:pPr>
            <a:r>
              <a:rPr lang="en-GB" sz="1700" b="1">
                <a:solidFill>
                  <a:srgbClr val="FFFFFF"/>
                </a:solidFill>
                <a:latin typeface="Lato" panose="020F0502020204030203"/>
                <a:ea typeface="Lato" panose="020F0502020204030203"/>
                <a:cs typeface="Lato" panose="020F0502020204030203"/>
                <a:sym typeface="Lato" panose="020F0502020204030203"/>
              </a:rPr>
              <a:t>smart fine system</a:t>
            </a:r>
            <a:r>
              <a:rPr lang="en-GB" sz="1700">
                <a:solidFill>
                  <a:srgbClr val="FFFFFF"/>
                </a:solidFill>
                <a:latin typeface="Lato" panose="020F0502020204030203"/>
                <a:ea typeface="Lato" panose="020F0502020204030203"/>
                <a:cs typeface="Lato" panose="020F0502020204030203"/>
                <a:sym typeface="Lato" panose="020F0502020204030203"/>
              </a:rPr>
              <a:t> and also We can track the lost vehicle using vehicle number plate detection. </a:t>
            </a:r>
            <a:endParaRPr sz="1700">
              <a:solidFill>
                <a:srgbClr val="FFFFFF"/>
              </a:solidFill>
              <a:latin typeface="Lato" panose="020F0502020204030203"/>
              <a:ea typeface="Lato" panose="020F0502020204030203"/>
              <a:cs typeface="Lato" panose="020F0502020204030203"/>
              <a:sym typeface="Lato" panose="020F0502020204030203"/>
            </a:endParaRPr>
          </a:p>
          <a:p>
            <a:pPr marL="0" lvl="0" indent="0" algn="just" rtl="0">
              <a:spcBef>
                <a:spcPts val="0"/>
              </a:spcBef>
              <a:spcAft>
                <a:spcPts val="0"/>
              </a:spcAft>
              <a:buNone/>
            </a:pPr>
            <a:r>
              <a:rPr lang="en-GB" sz="1700">
                <a:solidFill>
                  <a:srgbClr val="FFFFFF"/>
                </a:solidFill>
                <a:latin typeface="Lato" panose="020F0502020204030203"/>
                <a:ea typeface="Lato" panose="020F0502020204030203"/>
                <a:cs typeface="Lato" panose="020F0502020204030203"/>
                <a:sym typeface="Lato" panose="020F0502020204030203"/>
              </a:rPr>
              <a:t>We have used Python for machine learning and optical character recognition with mongodb database to obtain the desired results. </a:t>
            </a:r>
            <a:endParaRPr sz="1700">
              <a:solidFill>
                <a:srgbClr val="FFFFFF"/>
              </a:solidFill>
              <a:latin typeface="Lato" panose="020F0502020204030203"/>
              <a:ea typeface="Lato" panose="020F0502020204030203"/>
              <a:cs typeface="Lato" panose="020F0502020204030203"/>
              <a:sym typeface="Lato" panose="020F0502020204030203"/>
            </a:endParaRPr>
          </a:p>
          <a:p>
            <a:pPr marL="0" lvl="0" indent="0" algn="just" rtl="0">
              <a:spcBef>
                <a:spcPts val="0"/>
              </a:spcBef>
              <a:spcAft>
                <a:spcPts val="0"/>
              </a:spcAft>
              <a:buNone/>
            </a:pPr>
            <a:r>
              <a:rPr lang="en-GB" sz="1700">
                <a:solidFill>
                  <a:srgbClr val="FFFFFF"/>
                </a:solidFill>
                <a:latin typeface="Lato" panose="020F0502020204030203"/>
                <a:ea typeface="Lato" panose="020F0502020204030203"/>
                <a:cs typeface="Lato" panose="020F0502020204030203"/>
                <a:sym typeface="Lato" panose="020F0502020204030203"/>
              </a:rPr>
              <a:t>License plate detection setup has been tested for 30 vehicles containing different number plates from different states. In the process of final evaluation after optimizing the parameters like brightness, contrast and gamma, adjustments, optimum values for lightening and the angle from which the image is to be taken. We get an overall efficiency of 98% for this system. Though this accuracy is not acceptable in general, still the system can be used for vehicle identification. It may be concluded that the project has been by and far successful. It can give us a relative advantage of data acquisition and online warning in case of stolen vehicles which is not possible by traditional manhandled check posts While thousands of vehicles pass in a day.</a:t>
            </a:r>
            <a:endParaRPr sz="1600">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62" name="Shape 162"/>
        <p:cNvGrpSpPr/>
        <p:nvPr/>
      </p:nvGrpSpPr>
      <p:grpSpPr>
        <a:xfrm>
          <a:off x="0" y="0"/>
          <a:ext cx="0" cy="0"/>
          <a:chOff x="0" y="0"/>
          <a:chExt cx="0" cy="0"/>
        </a:xfrm>
      </p:grpSpPr>
      <p:sp>
        <p:nvSpPr>
          <p:cNvPr id="163" name="Google Shape;163;p15"/>
          <p:cNvSpPr txBox="1"/>
          <p:nvPr/>
        </p:nvSpPr>
        <p:spPr>
          <a:xfrm>
            <a:off x="3071700" y="210700"/>
            <a:ext cx="3000600" cy="61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800" b="1">
                <a:solidFill>
                  <a:srgbClr val="FFFFFF"/>
                </a:solidFill>
                <a:latin typeface="Lato" panose="020F0502020204030203"/>
                <a:ea typeface="Lato" panose="020F0502020204030203"/>
                <a:cs typeface="Lato" panose="020F0502020204030203"/>
                <a:sym typeface="Lato" panose="020F0502020204030203"/>
              </a:rPr>
              <a:t>INTRODUCTION</a:t>
            </a:r>
            <a:endParaRPr sz="2800" b="1">
              <a:solidFill>
                <a:srgbClr val="FFFFFF"/>
              </a:solidFill>
              <a:latin typeface="Lato" panose="020F0502020204030203"/>
              <a:ea typeface="Lato" panose="020F0502020204030203"/>
              <a:cs typeface="Lato" panose="020F0502020204030203"/>
              <a:sym typeface="Lato" panose="020F0502020204030203"/>
            </a:endParaRPr>
          </a:p>
        </p:txBody>
      </p:sp>
      <p:sp>
        <p:nvSpPr>
          <p:cNvPr id="164" name="Google Shape;164;p15"/>
          <p:cNvSpPr txBox="1"/>
          <p:nvPr/>
        </p:nvSpPr>
        <p:spPr>
          <a:xfrm>
            <a:off x="263325" y="830500"/>
            <a:ext cx="8700600" cy="4015500"/>
          </a:xfrm>
          <a:prstGeom prst="rect">
            <a:avLst/>
          </a:prstGeom>
          <a:noFill/>
          <a:ln>
            <a:noFill/>
          </a:ln>
        </p:spPr>
        <p:txBody>
          <a:bodyPr spcFirstLastPara="1" wrap="square" lIns="91425" tIns="91425" rIns="91425" bIns="91425" anchor="t" anchorCtr="0">
            <a:noAutofit/>
          </a:bodyPr>
          <a:lstStyle/>
          <a:p>
            <a:pPr marL="0" lvl="0" indent="0" algn="just" rtl="0">
              <a:lnSpc>
                <a:spcPct val="160000"/>
              </a:lnSpc>
              <a:spcBef>
                <a:spcPts val="0"/>
              </a:spcBef>
              <a:spcAft>
                <a:spcPts val="0"/>
              </a:spcAft>
              <a:buNone/>
            </a:pPr>
            <a:r>
              <a:rPr lang="en-GB">
                <a:solidFill>
                  <a:srgbClr val="FFFFFF"/>
                </a:solidFill>
              </a:rPr>
              <a:t>Due to a huge number of vehicles ,very busy road  and parking which may not be possible manually as a human being, tends to get fatigued due to monotonous nature of the job and they cannot keep track of the vehicles when there are multiple vehicles are passing in a very short time. So modern cities need to establish effective automatic systems for traffic management and scheduling.</a:t>
            </a:r>
            <a:endParaRPr>
              <a:solidFill>
                <a:srgbClr val="FFFFFF"/>
              </a:solidFill>
            </a:endParaRPr>
          </a:p>
          <a:p>
            <a:pPr marL="0" lvl="0" indent="0" algn="just" rtl="0">
              <a:lnSpc>
                <a:spcPct val="160000"/>
              </a:lnSpc>
              <a:spcBef>
                <a:spcPts val="1500"/>
              </a:spcBef>
              <a:spcAft>
                <a:spcPts val="0"/>
              </a:spcAft>
              <a:buNone/>
            </a:pPr>
            <a:r>
              <a:rPr lang="en-GB" sz="1500">
                <a:solidFill>
                  <a:srgbClr val="FFFFFF"/>
                </a:solidFill>
              </a:rPr>
              <a:t>The objective of this project is to design and develop an accurate and automatic number plate recognition system, Automatic traffic light control using google Api live traffic density data, smart fine system and also We can track the lost vehicle using vehicle number plate detection and find its location by google Map API.</a:t>
            </a:r>
            <a:endParaRPr sz="1500">
              <a:solidFill>
                <a:srgbClr val="FFFFFF"/>
              </a:solidFill>
            </a:endParaRPr>
          </a:p>
          <a:p>
            <a:pPr marL="0" lvl="0" indent="0" algn="just" rtl="0">
              <a:lnSpc>
                <a:spcPct val="160000"/>
              </a:lnSpc>
              <a:spcBef>
                <a:spcPts val="1500"/>
              </a:spcBef>
              <a:spcAft>
                <a:spcPts val="1500"/>
              </a:spcAft>
              <a:buNone/>
            </a:pPr>
            <a:r>
              <a:rPr lang="en-GB" sz="1600">
                <a:solidFill>
                  <a:srgbClr val="FFFFFF"/>
                </a:solidFill>
              </a:rPr>
              <a:t>Intelligent Traffic Monitoring System</a:t>
            </a:r>
            <a:r>
              <a:rPr lang="en-GB">
                <a:solidFill>
                  <a:srgbClr val="FFFFFF"/>
                </a:solidFill>
              </a:rPr>
              <a:t> (ITMS) is an image processing and machine learning technology to identify vehicles by their license plates and we uses the microService of google API for live traffic density.</a:t>
            </a:r>
            <a:endParaRPr sz="1600">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47000">
              <a:schemeClr val="accent1">
                <a:lumMod val="45000"/>
                <a:lumOff val="55000"/>
              </a:schemeClr>
            </a:gs>
            <a:gs pos="100000">
              <a:schemeClr val="accent1">
                <a:lumMod val="1000"/>
                <a:lumOff val="99000"/>
                <a:alpha val="0"/>
              </a:schemeClr>
            </a:gs>
            <a:gs pos="100000">
              <a:schemeClr val="accent1">
                <a:lumMod val="30000"/>
                <a:lumOff val="70000"/>
              </a:schemeClr>
            </a:gs>
          </a:gsLst>
          <a:lin ang="5400000" scaled="0"/>
        </a:gradFill>
        <a:effectLst/>
      </p:bgPr>
    </p:bg>
    <p:spTree>
      <p:nvGrpSpPr>
        <p:cNvPr id="1" name=""/>
        <p:cNvGrpSpPr/>
        <p:nvPr/>
      </p:nvGrpSpPr>
      <p:grpSpPr/>
      <p:sp>
        <p:nvSpPr>
          <p:cNvPr id="2" name="Text Box 1"/>
          <p:cNvSpPr txBox="1"/>
          <p:nvPr/>
        </p:nvSpPr>
        <p:spPr>
          <a:xfrm>
            <a:off x="922020" y="959485"/>
            <a:ext cx="6899910" cy="3027680"/>
          </a:xfrm>
          <a:prstGeom prst="rect">
            <a:avLst/>
          </a:prstGeom>
          <a:noFill/>
        </p:spPr>
        <p:txBody>
          <a:bodyPr wrap="square" rtlCol="0">
            <a:noAutofit/>
          </a:bodyPr>
          <a:p>
            <a:pPr marL="1371600" lvl="3" indent="457200" algn="l">
              <a:lnSpc>
                <a:spcPct val="310000"/>
              </a:lnSpc>
            </a:pPr>
            <a:r>
              <a:rPr lang="en-GB" altLang="en-US" sz="4000" b="1">
                <a:solidFill>
                  <a:schemeClr val="bg1"/>
                </a:solidFill>
                <a:latin typeface="Arial Black" panose="020B0A04020102020204" charset="0"/>
                <a:cs typeface="Arial Black" panose="020B0A04020102020204" charset="0"/>
              </a:rPr>
              <a:t>“ THANK YOU </a:t>
            </a:r>
            <a:r>
              <a:rPr lang="en-GB" altLang="en-US" sz="4000" b="1">
                <a:solidFill>
                  <a:schemeClr val="bg1"/>
                </a:solidFill>
                <a:latin typeface="Arial Black" panose="020B0A04020102020204" charset="0"/>
                <a:cs typeface="Arial Black" panose="020B0A04020102020204" charset="0"/>
                <a:sym typeface="+mn-ea"/>
              </a:rPr>
              <a:t>“</a:t>
            </a:r>
            <a:r>
              <a:rPr lang="en-GB" altLang="en-US" sz="4000" b="1">
                <a:solidFill>
                  <a:schemeClr val="bg1"/>
                </a:solidFill>
                <a:latin typeface="Arial Black" panose="020B0A04020102020204" charset="0"/>
                <a:cs typeface="Arial Black" panose="020B0A04020102020204" charset="0"/>
              </a:rPr>
              <a:t> </a:t>
            </a:r>
            <a:endParaRPr lang="en-GB" altLang="en-US" sz="4000" b="1">
              <a:solidFill>
                <a:schemeClr val="bg1"/>
              </a:solidFill>
              <a:latin typeface="Arial Black" panose="020B0A04020102020204" charset="0"/>
              <a:cs typeface="Arial Black" panose="020B0A0402010202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68" name="Shape 168"/>
        <p:cNvGrpSpPr/>
        <p:nvPr/>
      </p:nvGrpSpPr>
      <p:grpSpPr>
        <a:xfrm>
          <a:off x="0" y="0"/>
          <a:ext cx="0" cy="0"/>
          <a:chOff x="0" y="0"/>
          <a:chExt cx="0" cy="0"/>
        </a:xfrm>
      </p:grpSpPr>
      <p:sp>
        <p:nvSpPr>
          <p:cNvPr id="169" name="Google Shape;169;p16"/>
          <p:cNvSpPr txBox="1"/>
          <p:nvPr>
            <p:ph type="title"/>
          </p:nvPr>
        </p:nvSpPr>
        <p:spPr>
          <a:xfrm>
            <a:off x="256200" y="122300"/>
            <a:ext cx="8631600" cy="5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					</a:t>
            </a:r>
            <a:r>
              <a:rPr lang="en-GB" b="1"/>
              <a:t>Project Objective</a:t>
            </a:r>
            <a:endParaRPr b="1"/>
          </a:p>
          <a:p>
            <a:pPr marL="0" lvl="0" indent="0" algn="l" rtl="0">
              <a:spcBef>
                <a:spcPts val="0"/>
              </a:spcBef>
              <a:spcAft>
                <a:spcPts val="0"/>
              </a:spcAft>
              <a:buNone/>
            </a:pPr>
          </a:p>
        </p:txBody>
      </p:sp>
      <p:sp>
        <p:nvSpPr>
          <p:cNvPr id="170" name="Google Shape;170;p16"/>
          <p:cNvSpPr txBox="1"/>
          <p:nvPr/>
        </p:nvSpPr>
        <p:spPr>
          <a:xfrm>
            <a:off x="148175" y="716600"/>
            <a:ext cx="8661600" cy="29382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FFFFFF"/>
              </a:buClr>
              <a:buSzPts val="1400"/>
              <a:buFont typeface="Lato" panose="020F0502020204030203"/>
              <a:buChar char="●"/>
            </a:pPr>
            <a:r>
              <a:rPr lang="en-GB" b="1">
                <a:solidFill>
                  <a:srgbClr val="FFFFFF"/>
                </a:solidFill>
                <a:latin typeface="Lato" panose="020F0502020204030203"/>
                <a:ea typeface="Lato" panose="020F0502020204030203"/>
                <a:cs typeface="Lato" panose="020F0502020204030203"/>
                <a:sym typeface="Lato" panose="020F0502020204030203"/>
              </a:rPr>
              <a:t>Increase the efficiency of existing transport infrastructure</a:t>
            </a:r>
            <a:endParaRPr b="1">
              <a:solidFill>
                <a:srgbClr val="FFFFFF"/>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b="1">
              <a:solidFill>
                <a:srgbClr val="FFFFFF"/>
              </a:solidFill>
              <a:latin typeface="Lato" panose="020F0502020204030203"/>
              <a:ea typeface="Lato" panose="020F0502020204030203"/>
              <a:cs typeface="Lato" panose="020F0502020204030203"/>
              <a:sym typeface="Lato" panose="020F0502020204030203"/>
            </a:endParaRPr>
          </a:p>
          <a:p>
            <a:pPr marL="457200" lvl="0" indent="-317500" algn="l" rtl="0">
              <a:spcBef>
                <a:spcPts val="0"/>
              </a:spcBef>
              <a:spcAft>
                <a:spcPts val="0"/>
              </a:spcAft>
              <a:buClr>
                <a:srgbClr val="FFFFFF"/>
              </a:buClr>
              <a:buSzPts val="1400"/>
              <a:buFont typeface="Lato" panose="020F0502020204030203"/>
              <a:buChar char="●"/>
            </a:pPr>
            <a:r>
              <a:rPr lang="en-GB" b="1">
                <a:solidFill>
                  <a:srgbClr val="FFFFFF"/>
                </a:solidFill>
                <a:latin typeface="Lato" panose="020F0502020204030203"/>
                <a:ea typeface="Lato" panose="020F0502020204030203"/>
                <a:cs typeface="Lato" panose="020F0502020204030203"/>
                <a:sym typeface="Lato" panose="020F0502020204030203"/>
              </a:rPr>
              <a:t>Develop a license plate recognition system,</a:t>
            </a:r>
            <a:endParaRPr b="1">
              <a:solidFill>
                <a:srgbClr val="FFFFFF"/>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b="1">
              <a:solidFill>
                <a:srgbClr val="FFFFFF"/>
              </a:solidFill>
              <a:latin typeface="Lato" panose="020F0502020204030203"/>
              <a:ea typeface="Lato" panose="020F0502020204030203"/>
              <a:cs typeface="Lato" panose="020F0502020204030203"/>
              <a:sym typeface="Lato" panose="020F0502020204030203"/>
            </a:endParaRPr>
          </a:p>
          <a:p>
            <a:pPr marL="457200" lvl="0" indent="-317500" algn="l" rtl="0">
              <a:spcBef>
                <a:spcPts val="0"/>
              </a:spcBef>
              <a:spcAft>
                <a:spcPts val="0"/>
              </a:spcAft>
              <a:buClr>
                <a:srgbClr val="FFFFFF"/>
              </a:buClr>
              <a:buSzPts val="1400"/>
              <a:buFont typeface="Lato" panose="020F0502020204030203"/>
              <a:buChar char="●"/>
            </a:pPr>
            <a:r>
              <a:rPr lang="en-GB" b="1">
                <a:solidFill>
                  <a:srgbClr val="FFFFFF"/>
                </a:solidFill>
                <a:latin typeface="Lato" panose="020F0502020204030203"/>
                <a:ea typeface="Lato" panose="020F0502020204030203"/>
                <a:cs typeface="Lato" panose="020F0502020204030203"/>
                <a:sym typeface="Lato" panose="020F0502020204030203"/>
              </a:rPr>
              <a:t>Build a smart fine system and in future enhancement automated fine systems for vehicles. </a:t>
            </a:r>
            <a:endParaRPr b="1">
              <a:solidFill>
                <a:srgbClr val="FFFFFF"/>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b="1">
              <a:solidFill>
                <a:srgbClr val="FFFFFF"/>
              </a:solidFill>
              <a:latin typeface="Lato" panose="020F0502020204030203"/>
              <a:ea typeface="Lato" panose="020F0502020204030203"/>
              <a:cs typeface="Lato" panose="020F0502020204030203"/>
              <a:sym typeface="Lato" panose="020F0502020204030203"/>
            </a:endParaRPr>
          </a:p>
          <a:p>
            <a:pPr marL="457200" lvl="0" indent="-317500" algn="l" rtl="0">
              <a:spcBef>
                <a:spcPts val="0"/>
              </a:spcBef>
              <a:spcAft>
                <a:spcPts val="0"/>
              </a:spcAft>
              <a:buClr>
                <a:srgbClr val="FFFFFF"/>
              </a:buClr>
              <a:buSzPts val="1400"/>
              <a:buFont typeface="Lato" panose="020F0502020204030203"/>
              <a:buChar char="●"/>
            </a:pPr>
            <a:r>
              <a:rPr lang="en-GB" b="1">
                <a:solidFill>
                  <a:srgbClr val="FFFFFF"/>
                </a:solidFill>
                <a:latin typeface="Lato" panose="020F0502020204030203"/>
                <a:ea typeface="Lato" panose="020F0502020204030203"/>
                <a:cs typeface="Lato" panose="020F0502020204030203"/>
                <a:sym typeface="Lato" panose="020F0502020204030203"/>
              </a:rPr>
              <a:t>Live Traffic detection system and automated traffic light control system. </a:t>
            </a:r>
            <a:endParaRPr b="1">
              <a:solidFill>
                <a:srgbClr val="FFFFFF"/>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b="1">
              <a:solidFill>
                <a:srgbClr val="FFFFFF"/>
              </a:solidFill>
              <a:latin typeface="Lato" panose="020F0502020204030203"/>
              <a:ea typeface="Lato" panose="020F0502020204030203"/>
              <a:cs typeface="Lato" panose="020F0502020204030203"/>
              <a:sym typeface="Lato" panose="020F0502020204030203"/>
            </a:endParaRPr>
          </a:p>
          <a:p>
            <a:pPr marL="457200" lvl="0" indent="-317500" algn="l" rtl="0">
              <a:spcBef>
                <a:spcPts val="0"/>
              </a:spcBef>
              <a:spcAft>
                <a:spcPts val="0"/>
              </a:spcAft>
              <a:buClr>
                <a:srgbClr val="FFFFFF"/>
              </a:buClr>
              <a:buSzPts val="1400"/>
              <a:buFont typeface="Lato" panose="020F0502020204030203"/>
              <a:buChar char="●"/>
            </a:pPr>
            <a:r>
              <a:rPr lang="en-GB" b="1">
                <a:solidFill>
                  <a:srgbClr val="FFFFFF"/>
                </a:solidFill>
                <a:latin typeface="Lato" panose="020F0502020204030203"/>
                <a:ea typeface="Lato" panose="020F0502020204030203"/>
                <a:cs typeface="Lato" panose="020F0502020204030203"/>
                <a:sym typeface="Lato" panose="020F0502020204030203"/>
              </a:rPr>
              <a:t>Predict the traffic density using machine learning for specific areas by its previous data. </a:t>
            </a:r>
            <a:endParaRPr b="1">
              <a:solidFill>
                <a:srgbClr val="FFFFFF"/>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b="1">
              <a:solidFill>
                <a:srgbClr val="FFFFFF"/>
              </a:solidFill>
              <a:latin typeface="Lato" panose="020F0502020204030203"/>
              <a:ea typeface="Lato" panose="020F0502020204030203"/>
              <a:cs typeface="Lato" panose="020F0502020204030203"/>
              <a:sym typeface="Lato" panose="020F0502020204030203"/>
            </a:endParaRPr>
          </a:p>
          <a:p>
            <a:pPr marL="457200" lvl="0" indent="-317500" algn="l" rtl="0">
              <a:spcBef>
                <a:spcPts val="0"/>
              </a:spcBef>
              <a:spcAft>
                <a:spcPts val="0"/>
              </a:spcAft>
              <a:buClr>
                <a:srgbClr val="FFFFFF"/>
              </a:buClr>
              <a:buSzPts val="1400"/>
              <a:buFont typeface="Lato" panose="020F0502020204030203"/>
              <a:buChar char="●"/>
            </a:pPr>
            <a:r>
              <a:rPr lang="en-GB" b="1">
                <a:solidFill>
                  <a:srgbClr val="FFFFFF"/>
                </a:solidFill>
                <a:latin typeface="Lato" panose="020F0502020204030203"/>
                <a:ea typeface="Lato" panose="020F0502020204030203"/>
                <a:cs typeface="Lato" panose="020F0502020204030203"/>
                <a:sym typeface="Lato" panose="020F0502020204030203"/>
              </a:rPr>
              <a:t>Automated lost vehicle detection system and information to administration.</a:t>
            </a:r>
            <a:endParaRPr b="1">
              <a:solidFill>
                <a:srgbClr val="FFFFFF"/>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b="1">
              <a:solidFill>
                <a:srgbClr val="FFFFFF"/>
              </a:solidFill>
              <a:latin typeface="Lato" panose="020F0502020204030203"/>
              <a:ea typeface="Lato" panose="020F0502020204030203"/>
              <a:cs typeface="Lato" panose="020F0502020204030203"/>
              <a:sym typeface="Lato" panose="020F0502020204030203"/>
            </a:endParaRPr>
          </a:p>
          <a:p>
            <a:pPr marL="457200" lvl="0" indent="-317500" algn="l" rtl="0">
              <a:spcBef>
                <a:spcPts val="0"/>
              </a:spcBef>
              <a:spcAft>
                <a:spcPts val="0"/>
              </a:spcAft>
              <a:buClr>
                <a:srgbClr val="FFFFFF"/>
              </a:buClr>
              <a:buSzPts val="1400"/>
              <a:buFont typeface="Lato" panose="020F0502020204030203"/>
              <a:buChar char="●"/>
            </a:pPr>
            <a:r>
              <a:rPr lang="en-GB" b="1">
                <a:solidFill>
                  <a:schemeClr val="lt1"/>
                </a:solidFill>
                <a:latin typeface="Lato" panose="020F0502020204030203"/>
                <a:ea typeface="Lato" panose="020F0502020204030203"/>
                <a:cs typeface="Lato" panose="020F0502020204030203"/>
                <a:sym typeface="Lato" panose="020F0502020204030203"/>
              </a:rPr>
              <a:t>Handle traffic congestion using automated light control system.</a:t>
            </a:r>
            <a:endParaRPr b="1">
              <a:solidFill>
                <a:srgbClr val="FFFFFF"/>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b="1">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74" name="Shape 174"/>
        <p:cNvGrpSpPr/>
        <p:nvPr/>
      </p:nvGrpSpPr>
      <p:grpSpPr>
        <a:xfrm>
          <a:off x="0" y="0"/>
          <a:ext cx="0" cy="0"/>
          <a:chOff x="0" y="0"/>
          <a:chExt cx="0" cy="0"/>
        </a:xfrm>
      </p:grpSpPr>
      <p:sp>
        <p:nvSpPr>
          <p:cNvPr id="175" name="Google Shape;175;p17"/>
          <p:cNvSpPr txBox="1"/>
          <p:nvPr>
            <p:ph type="title"/>
          </p:nvPr>
        </p:nvSpPr>
        <p:spPr>
          <a:xfrm>
            <a:off x="823850" y="2053000"/>
            <a:ext cx="4587000" cy="1148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3600">
                <a:solidFill>
                  <a:schemeClr val="dk1"/>
                </a:solidFill>
              </a:rPr>
              <a:t>Selling your idea</a:t>
            </a:r>
            <a:endParaRPr sz="2400"/>
          </a:p>
        </p:txBody>
      </p:sp>
      <p:sp>
        <p:nvSpPr>
          <p:cNvPr id="176" name="Google Shape;176;p17"/>
          <p:cNvSpPr txBox="1"/>
          <p:nvPr>
            <p:ph type="title"/>
          </p:nvPr>
        </p:nvSpPr>
        <p:spPr>
          <a:xfrm>
            <a:off x="783650" y="185700"/>
            <a:ext cx="6950100" cy="45855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2000" b="1">
                <a:solidFill>
                  <a:srgbClr val="FFFFFF"/>
                </a:solidFill>
                <a:latin typeface="Lato" panose="020F0502020204030203"/>
                <a:ea typeface="Lato" panose="020F0502020204030203"/>
                <a:cs typeface="Lato" panose="020F0502020204030203"/>
                <a:sym typeface="Lato" panose="020F0502020204030203"/>
              </a:rPr>
              <a:t>Our project consists of six main modules :</a:t>
            </a:r>
            <a:endParaRPr sz="2000" b="1">
              <a:solidFill>
                <a:srgbClr val="FFFFFF"/>
              </a:solidFill>
              <a:latin typeface="Lato" panose="020F0502020204030203"/>
              <a:ea typeface="Lato" panose="020F0502020204030203"/>
              <a:cs typeface="Lato" panose="020F0502020204030203"/>
              <a:sym typeface="Lato" panose="020F0502020204030203"/>
            </a:endParaRPr>
          </a:p>
          <a:p>
            <a:pPr marL="457200" lvl="0" indent="-330200" algn="l" rtl="0">
              <a:lnSpc>
                <a:spcPct val="200000"/>
              </a:lnSpc>
              <a:spcBef>
                <a:spcPts val="1600"/>
              </a:spcBef>
              <a:spcAft>
                <a:spcPts val="0"/>
              </a:spcAft>
              <a:buClr>
                <a:srgbClr val="FFFFFF"/>
              </a:buClr>
              <a:buSzPts val="1600"/>
              <a:buFont typeface="Lato" panose="020F0502020204030203"/>
              <a:buAutoNum type="arabicPeriod"/>
            </a:pPr>
            <a:r>
              <a:rPr lang="en-GB" sz="1600">
                <a:solidFill>
                  <a:srgbClr val="FFFFFF"/>
                </a:solidFill>
                <a:latin typeface="Lato" panose="020F0502020204030203"/>
                <a:ea typeface="Lato" panose="020F0502020204030203"/>
                <a:cs typeface="Lato" panose="020F0502020204030203"/>
                <a:sym typeface="Lato" panose="020F0502020204030203"/>
              </a:rPr>
              <a:t>License plate number recognition.</a:t>
            </a:r>
            <a:endParaRPr sz="1600">
              <a:solidFill>
                <a:srgbClr val="FFFFFF"/>
              </a:solidFill>
              <a:latin typeface="Lato" panose="020F0502020204030203"/>
              <a:ea typeface="Lato" panose="020F0502020204030203"/>
              <a:cs typeface="Lato" panose="020F0502020204030203"/>
              <a:sym typeface="Lato" panose="020F0502020204030203"/>
            </a:endParaRPr>
          </a:p>
          <a:p>
            <a:pPr marL="457200" lvl="0" indent="-330200" algn="l" rtl="0">
              <a:lnSpc>
                <a:spcPct val="200000"/>
              </a:lnSpc>
              <a:spcBef>
                <a:spcPts val="0"/>
              </a:spcBef>
              <a:spcAft>
                <a:spcPts val="0"/>
              </a:spcAft>
              <a:buClr>
                <a:srgbClr val="FFFFFF"/>
              </a:buClr>
              <a:buSzPts val="1600"/>
              <a:buFont typeface="Lato" panose="020F0502020204030203"/>
              <a:buAutoNum type="arabicPeriod"/>
            </a:pPr>
            <a:r>
              <a:rPr lang="en-GB" sz="1600">
                <a:solidFill>
                  <a:srgbClr val="FFFFFF"/>
                </a:solidFill>
                <a:latin typeface="Lato" panose="020F0502020204030203"/>
                <a:ea typeface="Lato" panose="020F0502020204030203"/>
                <a:cs typeface="Lato" panose="020F0502020204030203"/>
                <a:sym typeface="Lato" panose="020F0502020204030203"/>
              </a:rPr>
              <a:t>Matching the plate number with Database.</a:t>
            </a:r>
            <a:endParaRPr sz="1600">
              <a:solidFill>
                <a:srgbClr val="FFFFFF"/>
              </a:solidFill>
              <a:latin typeface="Lato" panose="020F0502020204030203"/>
              <a:ea typeface="Lato" panose="020F0502020204030203"/>
              <a:cs typeface="Lato" panose="020F0502020204030203"/>
              <a:sym typeface="Lato" panose="020F0502020204030203"/>
            </a:endParaRPr>
          </a:p>
          <a:p>
            <a:pPr marL="457200" lvl="0" indent="-330200" algn="l" rtl="0">
              <a:lnSpc>
                <a:spcPct val="200000"/>
              </a:lnSpc>
              <a:spcBef>
                <a:spcPts val="0"/>
              </a:spcBef>
              <a:spcAft>
                <a:spcPts val="0"/>
              </a:spcAft>
              <a:buClr>
                <a:srgbClr val="FFFFFF"/>
              </a:buClr>
              <a:buSzPts val="1600"/>
              <a:buFont typeface="Lato" panose="020F0502020204030203"/>
              <a:buAutoNum type="arabicPeriod"/>
            </a:pPr>
            <a:r>
              <a:rPr lang="en-GB" sz="1600">
                <a:solidFill>
                  <a:srgbClr val="FFFFFF"/>
                </a:solidFill>
                <a:latin typeface="Lato" panose="020F0502020204030203"/>
                <a:ea typeface="Lato" panose="020F0502020204030203"/>
                <a:cs typeface="Lato" panose="020F0502020204030203"/>
                <a:sym typeface="Lato" panose="020F0502020204030203"/>
              </a:rPr>
              <a:t>Intelligence traffic light control using live traffic density data.</a:t>
            </a:r>
            <a:endParaRPr sz="1600">
              <a:solidFill>
                <a:srgbClr val="FFFFFF"/>
              </a:solidFill>
              <a:latin typeface="Lato" panose="020F0502020204030203"/>
              <a:ea typeface="Lato" panose="020F0502020204030203"/>
              <a:cs typeface="Lato" panose="020F0502020204030203"/>
              <a:sym typeface="Lato" panose="020F0502020204030203"/>
            </a:endParaRPr>
          </a:p>
          <a:p>
            <a:pPr marL="457200" lvl="0" indent="-330200" algn="l" rtl="0">
              <a:lnSpc>
                <a:spcPct val="200000"/>
              </a:lnSpc>
              <a:spcBef>
                <a:spcPts val="0"/>
              </a:spcBef>
              <a:spcAft>
                <a:spcPts val="0"/>
              </a:spcAft>
              <a:buClr>
                <a:srgbClr val="FFFFFF"/>
              </a:buClr>
              <a:buSzPts val="1600"/>
              <a:buFont typeface="Lato" panose="020F0502020204030203"/>
              <a:buAutoNum type="arabicPeriod"/>
            </a:pPr>
            <a:r>
              <a:rPr lang="en-GB" sz="1600">
                <a:solidFill>
                  <a:srgbClr val="FFFFFF"/>
                </a:solidFill>
                <a:latin typeface="Lato" panose="020F0502020204030203"/>
                <a:ea typeface="Lato" panose="020F0502020204030203"/>
                <a:cs typeface="Lato" panose="020F0502020204030203"/>
                <a:sym typeface="Lato" panose="020F0502020204030203"/>
              </a:rPr>
              <a:t>Show traffic density of particular area for some duration of month in form of graph.</a:t>
            </a:r>
            <a:endParaRPr sz="1600">
              <a:solidFill>
                <a:srgbClr val="FFFFFF"/>
              </a:solidFill>
              <a:latin typeface="Lato" panose="020F0502020204030203"/>
              <a:ea typeface="Lato" panose="020F0502020204030203"/>
              <a:cs typeface="Lato" panose="020F0502020204030203"/>
              <a:sym typeface="Lato" panose="020F0502020204030203"/>
            </a:endParaRPr>
          </a:p>
          <a:p>
            <a:pPr marL="457200" lvl="0" indent="-330200" algn="l" rtl="0">
              <a:lnSpc>
                <a:spcPct val="200000"/>
              </a:lnSpc>
              <a:spcBef>
                <a:spcPts val="0"/>
              </a:spcBef>
              <a:spcAft>
                <a:spcPts val="0"/>
              </a:spcAft>
              <a:buClr>
                <a:srgbClr val="FFFFFF"/>
              </a:buClr>
              <a:buSzPts val="1600"/>
              <a:buFont typeface="Lato" panose="020F0502020204030203"/>
              <a:buAutoNum type="arabicPeriod"/>
            </a:pPr>
            <a:r>
              <a:rPr lang="en-GB" sz="1600">
                <a:solidFill>
                  <a:srgbClr val="FFFFFF"/>
                </a:solidFill>
                <a:latin typeface="Lato" panose="020F0502020204030203"/>
                <a:ea typeface="Lato" panose="020F0502020204030203"/>
                <a:cs typeface="Lato" panose="020F0502020204030203"/>
                <a:sym typeface="Lato" panose="020F0502020204030203"/>
              </a:rPr>
              <a:t>Online Vehicle license registration.</a:t>
            </a:r>
            <a:endParaRPr sz="1600">
              <a:solidFill>
                <a:srgbClr val="FFFFFF"/>
              </a:solidFill>
              <a:latin typeface="Lato" panose="020F0502020204030203"/>
              <a:ea typeface="Lato" panose="020F0502020204030203"/>
              <a:cs typeface="Lato" panose="020F0502020204030203"/>
              <a:sym typeface="Lato" panose="020F0502020204030203"/>
            </a:endParaRPr>
          </a:p>
          <a:p>
            <a:pPr marL="457200" lvl="0" indent="-330200" algn="l" rtl="0">
              <a:lnSpc>
                <a:spcPct val="200000"/>
              </a:lnSpc>
              <a:spcBef>
                <a:spcPts val="0"/>
              </a:spcBef>
              <a:spcAft>
                <a:spcPts val="0"/>
              </a:spcAft>
              <a:buClr>
                <a:srgbClr val="FFFFFF"/>
              </a:buClr>
              <a:buSzPts val="1600"/>
              <a:buFont typeface="Lato" panose="020F0502020204030203"/>
              <a:buAutoNum type="arabicPeriod"/>
            </a:pPr>
            <a:r>
              <a:rPr lang="en-GB" sz="1600">
                <a:solidFill>
                  <a:srgbClr val="FFFFFF"/>
                </a:solidFill>
                <a:latin typeface="Lato" panose="020F0502020204030203"/>
                <a:ea typeface="Lato" panose="020F0502020204030203"/>
                <a:cs typeface="Lato" panose="020F0502020204030203"/>
                <a:sym typeface="Lato" panose="020F0502020204030203"/>
              </a:rPr>
              <a:t>Smart fine system.</a:t>
            </a:r>
            <a:endParaRPr sz="1600">
              <a:solidFill>
                <a:srgbClr val="FFFFFF"/>
              </a:solidFill>
              <a:latin typeface="Lato" panose="020F0502020204030203"/>
              <a:ea typeface="Lato" panose="020F0502020204030203"/>
              <a:cs typeface="Lato" panose="020F0502020204030203"/>
              <a:sym typeface="Lato" panose="020F0502020204030203"/>
            </a:endParaRPr>
          </a:p>
          <a:p>
            <a:pPr marL="457200" lvl="0" indent="0" algn="l" rtl="0">
              <a:lnSpc>
                <a:spcPct val="200000"/>
              </a:lnSpc>
              <a:spcBef>
                <a:spcPts val="1600"/>
              </a:spcBef>
              <a:spcAft>
                <a:spcPts val="0"/>
              </a:spcAft>
              <a:buNone/>
            </a:pPr>
            <a:endParaRPr sz="1400">
              <a:solidFill>
                <a:srgbClr val="FFFFFF"/>
              </a:solidFill>
              <a:latin typeface="Lato" panose="020F0502020204030203"/>
              <a:ea typeface="Lato" panose="020F0502020204030203"/>
              <a:cs typeface="Lato" panose="020F0502020204030203"/>
              <a:sym typeface="Lato" panose="020F0502020204030203"/>
            </a:endParaRPr>
          </a:p>
          <a:p>
            <a:pPr marL="0" lvl="0" indent="0" algn="l" rtl="0">
              <a:lnSpc>
                <a:spcPct val="115000"/>
              </a:lnSpc>
              <a:spcBef>
                <a:spcPts val="1600"/>
              </a:spcBef>
              <a:spcAft>
                <a:spcPts val="1600"/>
              </a:spcAft>
              <a:buNone/>
            </a:pPr>
            <a:endParaRPr sz="1400">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80" name="Shape 180"/>
        <p:cNvGrpSpPr/>
        <p:nvPr/>
      </p:nvGrpSpPr>
      <p:grpSpPr>
        <a:xfrm>
          <a:off x="0" y="0"/>
          <a:ext cx="0" cy="0"/>
          <a:chOff x="0" y="0"/>
          <a:chExt cx="0" cy="0"/>
        </a:xfrm>
      </p:grpSpPr>
      <p:sp>
        <p:nvSpPr>
          <p:cNvPr id="181" name="Google Shape;181;p18"/>
          <p:cNvSpPr txBox="1"/>
          <p:nvPr/>
        </p:nvSpPr>
        <p:spPr>
          <a:xfrm>
            <a:off x="352775" y="134050"/>
            <a:ext cx="8727600" cy="501000"/>
          </a:xfrm>
          <a:prstGeom prst="rect">
            <a:avLst/>
          </a:prstGeom>
          <a:noFill/>
          <a:ln>
            <a:noFill/>
          </a:ln>
        </p:spPr>
        <p:txBody>
          <a:bodyPr spcFirstLastPara="1" wrap="square" lIns="91425" tIns="91425" rIns="91425" bIns="91425" anchor="t" anchorCtr="0">
            <a:noAutofit/>
          </a:bodyPr>
          <a:lstStyle/>
          <a:p>
            <a:pPr marL="457200" lvl="0" indent="-342900" algn="ctr" rtl="0">
              <a:lnSpc>
                <a:spcPct val="200000"/>
              </a:lnSpc>
              <a:spcBef>
                <a:spcPts val="0"/>
              </a:spcBef>
              <a:spcAft>
                <a:spcPts val="0"/>
              </a:spcAft>
              <a:buClr>
                <a:schemeClr val="lt1"/>
              </a:buClr>
              <a:buSzPts val="1800"/>
              <a:buFont typeface="Lato" panose="020F0502020204030203"/>
              <a:buAutoNum type="arabicPeriod"/>
            </a:pPr>
            <a:r>
              <a:rPr lang="en-GB" sz="1800" b="1">
                <a:solidFill>
                  <a:schemeClr val="lt1"/>
                </a:solidFill>
                <a:latin typeface="Lato" panose="020F0502020204030203"/>
                <a:ea typeface="Lato" panose="020F0502020204030203"/>
                <a:cs typeface="Lato" panose="020F0502020204030203"/>
                <a:sym typeface="Lato" panose="020F0502020204030203"/>
              </a:rPr>
              <a:t>License plate number recognition.</a:t>
            </a:r>
            <a:endParaRPr sz="1800" b="1">
              <a:solidFill>
                <a:schemeClr val="lt1"/>
              </a:solidFill>
              <a:latin typeface="Lato" panose="020F0502020204030203"/>
              <a:ea typeface="Lato" panose="020F0502020204030203"/>
              <a:cs typeface="Lato" panose="020F0502020204030203"/>
              <a:sym typeface="Lato" panose="020F0502020204030203"/>
            </a:endParaRPr>
          </a:p>
          <a:p>
            <a:pPr marL="0" lvl="0" indent="0" algn="ctr" rtl="0">
              <a:lnSpc>
                <a:spcPct val="115000"/>
              </a:lnSpc>
              <a:spcBef>
                <a:spcPts val="1600"/>
              </a:spcBef>
              <a:spcAft>
                <a:spcPts val="1600"/>
              </a:spcAft>
              <a:buNone/>
            </a:pPr>
            <a:endParaRPr sz="2000" b="1">
              <a:solidFill>
                <a:schemeClr val="lt1"/>
              </a:solidFill>
              <a:latin typeface="Lato" panose="020F0502020204030203"/>
              <a:ea typeface="Lato" panose="020F0502020204030203"/>
              <a:cs typeface="Lato" panose="020F0502020204030203"/>
              <a:sym typeface="Lato" panose="020F0502020204030203"/>
            </a:endParaRPr>
          </a:p>
        </p:txBody>
      </p:sp>
      <p:sp>
        <p:nvSpPr>
          <p:cNvPr id="182" name="Google Shape;182;p18"/>
          <p:cNvSpPr txBox="1"/>
          <p:nvPr/>
        </p:nvSpPr>
        <p:spPr>
          <a:xfrm>
            <a:off x="310450" y="564450"/>
            <a:ext cx="8727600" cy="9453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GB" sz="1600">
                <a:solidFill>
                  <a:srgbClr val="FFFFFF"/>
                </a:solidFill>
                <a:latin typeface="Roboto" panose="02000000000000000000"/>
                <a:ea typeface="Roboto" panose="02000000000000000000"/>
                <a:cs typeface="Roboto" panose="02000000000000000000"/>
                <a:sym typeface="Roboto" panose="02000000000000000000"/>
              </a:rPr>
              <a:t>License plate recognition systems is a image processing and machine learning algorithm and its main work is to extract the license plate from vehicle image and give the license number in </a:t>
            </a:r>
            <a:r>
              <a:rPr lang="en-GB" sz="1600">
                <a:solidFill>
                  <a:srgbClr val="FFFFFF"/>
                </a:solidFill>
                <a:latin typeface="Roboto" panose="02000000000000000000"/>
                <a:ea typeface="Roboto" panose="02000000000000000000"/>
                <a:cs typeface="Roboto" panose="02000000000000000000"/>
                <a:sym typeface="Roboto" panose="02000000000000000000"/>
              </a:rPr>
              <a:t>alphanumeric</a:t>
            </a:r>
            <a:r>
              <a:rPr lang="en-GB" sz="1600">
                <a:solidFill>
                  <a:srgbClr val="FFFFFF"/>
                </a:solidFill>
                <a:latin typeface="Roboto" panose="02000000000000000000"/>
                <a:ea typeface="Roboto" panose="02000000000000000000"/>
                <a:cs typeface="Roboto" panose="02000000000000000000"/>
                <a:sym typeface="Roboto" panose="02000000000000000000"/>
              </a:rPr>
              <a:t> form.</a:t>
            </a:r>
            <a:endParaRPr sz="1600">
              <a:solidFill>
                <a:srgbClr val="FFFFFF"/>
              </a:solidFill>
              <a:latin typeface="Roboto" panose="02000000000000000000"/>
              <a:ea typeface="Roboto" panose="02000000000000000000"/>
              <a:cs typeface="Roboto" panose="02000000000000000000"/>
              <a:sym typeface="Roboto" panose="02000000000000000000"/>
            </a:endParaRPr>
          </a:p>
          <a:p>
            <a:pPr marL="0" lvl="0" indent="0" algn="just" rtl="0">
              <a:lnSpc>
                <a:spcPct val="115000"/>
              </a:lnSpc>
              <a:spcBef>
                <a:spcPts val="0"/>
              </a:spcBef>
              <a:spcAft>
                <a:spcPts val="0"/>
              </a:spcAft>
              <a:buNone/>
            </a:pPr>
            <a:endParaRPr sz="1600">
              <a:solidFill>
                <a:srgbClr val="FFFFFF"/>
              </a:solidFill>
              <a:latin typeface="Roboto" panose="02000000000000000000"/>
              <a:ea typeface="Roboto" panose="02000000000000000000"/>
              <a:cs typeface="Roboto" panose="02000000000000000000"/>
              <a:sym typeface="Roboto" panose="02000000000000000000"/>
            </a:endParaRPr>
          </a:p>
          <a:p>
            <a:pPr marL="0" lvl="0" indent="0" algn="just" rtl="0">
              <a:lnSpc>
                <a:spcPct val="150000"/>
              </a:lnSpc>
              <a:spcBef>
                <a:spcPts val="0"/>
              </a:spcBef>
              <a:spcAft>
                <a:spcPts val="0"/>
              </a:spcAft>
              <a:buNone/>
            </a:pPr>
            <a:endParaRPr sz="1600">
              <a:solidFill>
                <a:srgbClr val="FFFFFF"/>
              </a:solidFill>
              <a:latin typeface="Roboto" panose="02000000000000000000"/>
              <a:ea typeface="Roboto" panose="02000000000000000000"/>
              <a:cs typeface="Roboto" panose="02000000000000000000"/>
              <a:sym typeface="Roboto" panose="02000000000000000000"/>
            </a:endParaRPr>
          </a:p>
          <a:p>
            <a:pPr marL="457200" lvl="0" indent="0" algn="just" rtl="0">
              <a:lnSpc>
                <a:spcPct val="115000"/>
              </a:lnSpc>
              <a:spcBef>
                <a:spcPts val="0"/>
              </a:spcBef>
              <a:spcAft>
                <a:spcPts val="0"/>
              </a:spcAft>
              <a:buNone/>
            </a:pPr>
            <a:endParaRPr sz="1600">
              <a:solidFill>
                <a:srgbClr val="FFFFFF"/>
              </a:solidFill>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183" name="Google Shape;183;p18"/>
          <p:cNvSpPr txBox="1"/>
          <p:nvPr/>
        </p:nvSpPr>
        <p:spPr>
          <a:xfrm>
            <a:off x="310450" y="1629825"/>
            <a:ext cx="4812000" cy="34431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GB" sz="1600">
                <a:solidFill>
                  <a:srgbClr val="FFFFFF"/>
                </a:solidFill>
                <a:latin typeface="Roboto" panose="02000000000000000000"/>
                <a:ea typeface="Roboto" panose="02000000000000000000"/>
                <a:cs typeface="Roboto" panose="02000000000000000000"/>
                <a:sym typeface="Roboto" panose="02000000000000000000"/>
              </a:rPr>
              <a:t>In license plate number recognition , there are 6 steps are involved:</a:t>
            </a:r>
            <a:endParaRPr sz="1600">
              <a:solidFill>
                <a:srgbClr val="FFFFFF"/>
              </a:solidFill>
              <a:latin typeface="Roboto" panose="02000000000000000000"/>
              <a:ea typeface="Roboto" panose="02000000000000000000"/>
              <a:cs typeface="Roboto" panose="02000000000000000000"/>
              <a:sym typeface="Roboto" panose="02000000000000000000"/>
            </a:endParaRPr>
          </a:p>
          <a:p>
            <a:pPr marL="457200" lvl="0" indent="-330200" algn="just" rtl="0">
              <a:lnSpc>
                <a:spcPct val="150000"/>
              </a:lnSpc>
              <a:spcBef>
                <a:spcPts val="0"/>
              </a:spcBef>
              <a:spcAft>
                <a:spcPts val="0"/>
              </a:spcAft>
              <a:buClr>
                <a:srgbClr val="FFFFFF"/>
              </a:buClr>
              <a:buSzPts val="1600"/>
              <a:buFont typeface="Roboto" panose="02000000000000000000"/>
              <a:buAutoNum type="arabicPeriod"/>
            </a:pPr>
            <a:r>
              <a:rPr lang="en-GB" sz="1600">
                <a:solidFill>
                  <a:srgbClr val="FFFFFF"/>
                </a:solidFill>
                <a:latin typeface="Roboto" panose="02000000000000000000"/>
                <a:ea typeface="Roboto" panose="02000000000000000000"/>
                <a:cs typeface="Roboto" panose="02000000000000000000"/>
                <a:sym typeface="Roboto" panose="02000000000000000000"/>
              </a:rPr>
              <a:t>Image acquisition</a:t>
            </a:r>
            <a:endParaRPr sz="1600">
              <a:solidFill>
                <a:srgbClr val="FFFFFF"/>
              </a:solidFill>
              <a:latin typeface="Roboto" panose="02000000000000000000"/>
              <a:ea typeface="Roboto" panose="02000000000000000000"/>
              <a:cs typeface="Roboto" panose="02000000000000000000"/>
              <a:sym typeface="Roboto" panose="02000000000000000000"/>
            </a:endParaRPr>
          </a:p>
          <a:p>
            <a:pPr marL="457200" lvl="0" indent="-330200" algn="just" rtl="0">
              <a:lnSpc>
                <a:spcPct val="150000"/>
              </a:lnSpc>
              <a:spcBef>
                <a:spcPts val="0"/>
              </a:spcBef>
              <a:spcAft>
                <a:spcPts val="0"/>
              </a:spcAft>
              <a:buClr>
                <a:srgbClr val="FFFFFF"/>
              </a:buClr>
              <a:buSzPts val="1600"/>
              <a:buFont typeface="Roboto" panose="02000000000000000000"/>
              <a:buAutoNum type="arabicPeriod"/>
            </a:pPr>
            <a:r>
              <a:rPr lang="en-GB" sz="1600">
                <a:solidFill>
                  <a:srgbClr val="FFFFFF"/>
                </a:solidFill>
                <a:latin typeface="Roboto" panose="02000000000000000000"/>
                <a:ea typeface="Roboto" panose="02000000000000000000"/>
                <a:cs typeface="Roboto" panose="02000000000000000000"/>
                <a:sym typeface="Roboto" panose="02000000000000000000"/>
              </a:rPr>
              <a:t>Convert image into grayscale Image</a:t>
            </a:r>
            <a:endParaRPr sz="1600">
              <a:solidFill>
                <a:srgbClr val="FFFFFF"/>
              </a:solidFill>
              <a:latin typeface="Roboto" panose="02000000000000000000"/>
              <a:ea typeface="Roboto" panose="02000000000000000000"/>
              <a:cs typeface="Roboto" panose="02000000000000000000"/>
              <a:sym typeface="Roboto" panose="02000000000000000000"/>
            </a:endParaRPr>
          </a:p>
          <a:p>
            <a:pPr marL="457200" lvl="0" indent="-330200" algn="just" rtl="0">
              <a:lnSpc>
                <a:spcPct val="150000"/>
              </a:lnSpc>
              <a:spcBef>
                <a:spcPts val="0"/>
              </a:spcBef>
              <a:spcAft>
                <a:spcPts val="0"/>
              </a:spcAft>
              <a:buClr>
                <a:srgbClr val="FFFFFF"/>
              </a:buClr>
              <a:buSzPts val="1600"/>
              <a:buFont typeface="Roboto" panose="02000000000000000000"/>
              <a:buAutoNum type="arabicPeriod"/>
            </a:pPr>
            <a:r>
              <a:rPr lang="en-GB" sz="1600">
                <a:solidFill>
                  <a:srgbClr val="FFFFFF"/>
                </a:solidFill>
                <a:latin typeface="Roboto" panose="02000000000000000000"/>
                <a:ea typeface="Roboto" panose="02000000000000000000"/>
                <a:cs typeface="Roboto" panose="02000000000000000000"/>
                <a:sym typeface="Roboto" panose="02000000000000000000"/>
              </a:rPr>
              <a:t>License plate extraction</a:t>
            </a:r>
            <a:endParaRPr sz="1600">
              <a:solidFill>
                <a:srgbClr val="FFFFFF"/>
              </a:solidFill>
              <a:latin typeface="Roboto" panose="02000000000000000000"/>
              <a:ea typeface="Roboto" panose="02000000000000000000"/>
              <a:cs typeface="Roboto" panose="02000000000000000000"/>
              <a:sym typeface="Roboto" panose="02000000000000000000"/>
            </a:endParaRPr>
          </a:p>
          <a:p>
            <a:pPr marL="457200" lvl="0" indent="-330200" algn="just" rtl="0">
              <a:lnSpc>
                <a:spcPct val="150000"/>
              </a:lnSpc>
              <a:spcBef>
                <a:spcPts val="0"/>
              </a:spcBef>
              <a:spcAft>
                <a:spcPts val="0"/>
              </a:spcAft>
              <a:buClr>
                <a:srgbClr val="FFFFFF"/>
              </a:buClr>
              <a:buSzPts val="1600"/>
              <a:buFont typeface="Roboto" panose="02000000000000000000"/>
              <a:buAutoNum type="arabicPeriod"/>
            </a:pPr>
            <a:r>
              <a:rPr lang="en-GB" sz="1600">
                <a:solidFill>
                  <a:srgbClr val="FFFFFF"/>
                </a:solidFill>
                <a:latin typeface="Roboto" panose="02000000000000000000"/>
                <a:ea typeface="Roboto" panose="02000000000000000000"/>
                <a:cs typeface="Roboto" panose="02000000000000000000"/>
                <a:sym typeface="Roboto" panose="02000000000000000000"/>
              </a:rPr>
              <a:t>Preprocessing image data</a:t>
            </a:r>
            <a:endParaRPr sz="1600">
              <a:solidFill>
                <a:srgbClr val="FFFFFF"/>
              </a:solidFill>
              <a:latin typeface="Roboto" panose="02000000000000000000"/>
              <a:ea typeface="Roboto" panose="02000000000000000000"/>
              <a:cs typeface="Roboto" panose="02000000000000000000"/>
              <a:sym typeface="Roboto" panose="02000000000000000000"/>
            </a:endParaRPr>
          </a:p>
          <a:p>
            <a:pPr marL="457200" lvl="0" indent="-330200" algn="just" rtl="0">
              <a:lnSpc>
                <a:spcPct val="150000"/>
              </a:lnSpc>
              <a:spcBef>
                <a:spcPts val="0"/>
              </a:spcBef>
              <a:spcAft>
                <a:spcPts val="0"/>
              </a:spcAft>
              <a:buClr>
                <a:srgbClr val="FFFFFF"/>
              </a:buClr>
              <a:buSzPts val="1600"/>
              <a:buFont typeface="Roboto" panose="02000000000000000000"/>
              <a:buAutoNum type="arabicPeriod"/>
            </a:pPr>
            <a:r>
              <a:rPr lang="en-GB" sz="1600">
                <a:solidFill>
                  <a:srgbClr val="FFFFFF"/>
                </a:solidFill>
                <a:latin typeface="Roboto" panose="02000000000000000000"/>
                <a:ea typeface="Roboto" panose="02000000000000000000"/>
                <a:cs typeface="Roboto" panose="02000000000000000000"/>
                <a:sym typeface="Roboto" panose="02000000000000000000"/>
              </a:rPr>
              <a:t>Character segmentation and Character recognition</a:t>
            </a:r>
            <a:endParaRPr sz="1600">
              <a:solidFill>
                <a:srgbClr val="FFFFFF"/>
              </a:solidFill>
              <a:latin typeface="Roboto" panose="02000000000000000000"/>
              <a:ea typeface="Roboto" panose="02000000000000000000"/>
              <a:cs typeface="Roboto" panose="02000000000000000000"/>
              <a:sym typeface="Roboto" panose="02000000000000000000"/>
            </a:endParaRPr>
          </a:p>
          <a:p>
            <a:pPr marL="457200" lvl="0" indent="-330200" algn="just" rtl="0">
              <a:lnSpc>
                <a:spcPct val="150000"/>
              </a:lnSpc>
              <a:spcBef>
                <a:spcPts val="0"/>
              </a:spcBef>
              <a:spcAft>
                <a:spcPts val="0"/>
              </a:spcAft>
              <a:buClr>
                <a:srgbClr val="FFFFFF"/>
              </a:buClr>
              <a:buSzPts val="1600"/>
              <a:buFont typeface="Roboto" panose="02000000000000000000"/>
              <a:buAutoNum type="arabicPeriod"/>
            </a:pPr>
            <a:r>
              <a:rPr lang="en-GB" sz="1600">
                <a:solidFill>
                  <a:srgbClr val="FFFFFF"/>
                </a:solidFill>
                <a:latin typeface="Roboto" panose="02000000000000000000"/>
                <a:ea typeface="Roboto" panose="02000000000000000000"/>
                <a:cs typeface="Roboto" panose="02000000000000000000"/>
                <a:sym typeface="Roboto" panose="02000000000000000000"/>
              </a:rPr>
              <a:t>Data result</a:t>
            </a:r>
            <a:endParaRPr>
              <a:latin typeface="Lato" panose="020F0502020204030203"/>
              <a:ea typeface="Lato" panose="020F0502020204030203"/>
              <a:cs typeface="Lato" panose="020F0502020204030203"/>
              <a:sym typeface="Lato" panose="020F0502020204030203"/>
            </a:endParaRPr>
          </a:p>
        </p:txBody>
      </p:sp>
      <p:pic>
        <p:nvPicPr>
          <p:cNvPr id="184" name="Google Shape;184;p18"/>
          <p:cNvPicPr preferRelativeResize="0"/>
          <p:nvPr/>
        </p:nvPicPr>
        <p:blipFill>
          <a:blip r:embed="rId1"/>
          <a:stretch>
            <a:fillRect/>
          </a:stretch>
        </p:blipFill>
        <p:spPr>
          <a:xfrm>
            <a:off x="5404550" y="2089000"/>
            <a:ext cx="3739450" cy="2983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88" name="Shape 188"/>
        <p:cNvGrpSpPr/>
        <p:nvPr/>
      </p:nvGrpSpPr>
      <p:grpSpPr>
        <a:xfrm>
          <a:off x="0" y="0"/>
          <a:ext cx="0" cy="0"/>
          <a:chOff x="0" y="0"/>
          <a:chExt cx="0" cy="0"/>
        </a:xfrm>
      </p:grpSpPr>
      <p:sp>
        <p:nvSpPr>
          <p:cNvPr id="189" name="Google Shape;189;p19"/>
          <p:cNvSpPr txBox="1"/>
          <p:nvPr/>
        </p:nvSpPr>
        <p:spPr>
          <a:xfrm>
            <a:off x="1984025" y="352775"/>
            <a:ext cx="5065800" cy="726600"/>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GB" sz="2100" b="1">
                <a:solidFill>
                  <a:srgbClr val="FFFFFF"/>
                </a:solidFill>
                <a:latin typeface="Roboto" panose="02000000000000000000"/>
                <a:ea typeface="Roboto" panose="02000000000000000000"/>
                <a:cs typeface="Roboto" panose="02000000000000000000"/>
                <a:sym typeface="Roboto" panose="02000000000000000000"/>
              </a:rPr>
              <a:t>1.1 </a:t>
            </a:r>
            <a:r>
              <a:rPr lang="en-GB" sz="2100" b="1">
                <a:solidFill>
                  <a:srgbClr val="FFFFFF"/>
                </a:solidFill>
                <a:latin typeface="Roboto" panose="02000000000000000000"/>
                <a:ea typeface="Roboto" panose="02000000000000000000"/>
                <a:cs typeface="Roboto" panose="02000000000000000000"/>
                <a:sym typeface="Roboto" panose="02000000000000000000"/>
              </a:rPr>
              <a:t>Image Acquisition</a:t>
            </a:r>
            <a:endParaRPr sz="2100" b="1">
              <a:solidFill>
                <a:srgbClr val="FFFFFF"/>
              </a:solidFill>
              <a:latin typeface="Roboto" panose="02000000000000000000"/>
              <a:ea typeface="Roboto" panose="02000000000000000000"/>
              <a:cs typeface="Roboto" panose="02000000000000000000"/>
              <a:sym typeface="Roboto" panose="02000000000000000000"/>
            </a:endParaRPr>
          </a:p>
        </p:txBody>
      </p:sp>
      <p:sp>
        <p:nvSpPr>
          <p:cNvPr id="190" name="Google Shape;190;p19"/>
          <p:cNvSpPr txBox="1"/>
          <p:nvPr/>
        </p:nvSpPr>
        <p:spPr>
          <a:xfrm>
            <a:off x="344400" y="1580450"/>
            <a:ext cx="4679400" cy="14892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GB" sz="1700">
                <a:solidFill>
                  <a:srgbClr val="FFFFFF"/>
                </a:solidFill>
                <a:latin typeface="Roboto" panose="02000000000000000000"/>
                <a:ea typeface="Roboto" panose="02000000000000000000"/>
                <a:cs typeface="Roboto" panose="02000000000000000000"/>
                <a:sym typeface="Roboto" panose="02000000000000000000"/>
              </a:rPr>
              <a:t>This is the first phase in an license plate recognition system. This phase deals with acquiring an image by an acquisition method. In our proposed system we used a high resolution digital camera to acquire the input image. The input image is 1200 x 1600 pixels.</a:t>
            </a:r>
            <a:endParaRPr sz="1700">
              <a:solidFill>
                <a:srgbClr val="FFFFFF"/>
              </a:solidFill>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pic>
        <p:nvPicPr>
          <p:cNvPr id="191" name="Google Shape;191;p19"/>
          <p:cNvPicPr preferRelativeResize="0"/>
          <p:nvPr/>
        </p:nvPicPr>
        <p:blipFill>
          <a:blip r:embed="rId1"/>
          <a:stretch>
            <a:fillRect/>
          </a:stretch>
        </p:blipFill>
        <p:spPr>
          <a:xfrm>
            <a:off x="5360625" y="1545175"/>
            <a:ext cx="3479826" cy="33602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95" name="Shape 195"/>
        <p:cNvGrpSpPr/>
        <p:nvPr/>
      </p:nvGrpSpPr>
      <p:grpSpPr>
        <a:xfrm>
          <a:off x="0" y="0"/>
          <a:ext cx="0" cy="0"/>
          <a:chOff x="0" y="0"/>
          <a:chExt cx="0" cy="0"/>
        </a:xfrm>
      </p:grpSpPr>
      <p:sp>
        <p:nvSpPr>
          <p:cNvPr id="196" name="Google Shape;196;p20"/>
          <p:cNvSpPr txBox="1"/>
          <p:nvPr/>
        </p:nvSpPr>
        <p:spPr>
          <a:xfrm>
            <a:off x="2039100" y="112475"/>
            <a:ext cx="5065800" cy="627900"/>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GB" sz="2100" b="1">
                <a:solidFill>
                  <a:srgbClr val="FFFFFF"/>
                </a:solidFill>
                <a:latin typeface="Roboto" panose="02000000000000000000"/>
                <a:ea typeface="Roboto" panose="02000000000000000000"/>
                <a:cs typeface="Roboto" panose="02000000000000000000"/>
                <a:sym typeface="Roboto" panose="02000000000000000000"/>
              </a:rPr>
              <a:t>1.2 </a:t>
            </a:r>
            <a:r>
              <a:rPr lang="en-GB" sz="2100" b="1">
                <a:solidFill>
                  <a:srgbClr val="FFFFFF"/>
                </a:solidFill>
                <a:latin typeface="Roboto" panose="02000000000000000000"/>
                <a:ea typeface="Roboto" panose="02000000000000000000"/>
                <a:cs typeface="Roboto" panose="02000000000000000000"/>
                <a:sym typeface="Roboto" panose="02000000000000000000"/>
              </a:rPr>
              <a:t>Convert image into grayscale Image</a:t>
            </a:r>
            <a:endParaRPr sz="3100" b="1">
              <a:solidFill>
                <a:srgbClr val="FFFFFF"/>
              </a:solidFill>
              <a:latin typeface="Roboto" panose="02000000000000000000"/>
              <a:ea typeface="Roboto" panose="02000000000000000000"/>
              <a:cs typeface="Roboto" panose="02000000000000000000"/>
              <a:sym typeface="Roboto" panose="02000000000000000000"/>
            </a:endParaRPr>
          </a:p>
        </p:txBody>
      </p:sp>
      <p:sp>
        <p:nvSpPr>
          <p:cNvPr id="197" name="Google Shape;197;p20"/>
          <p:cNvSpPr txBox="1"/>
          <p:nvPr/>
        </p:nvSpPr>
        <p:spPr>
          <a:xfrm>
            <a:off x="104825" y="814600"/>
            <a:ext cx="4522200" cy="41643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GB" sz="1700">
                <a:solidFill>
                  <a:srgbClr val="FFFFFF"/>
                </a:solidFill>
                <a:latin typeface="Roboto" panose="02000000000000000000"/>
                <a:ea typeface="Roboto" panose="02000000000000000000"/>
                <a:cs typeface="Roboto" panose="02000000000000000000"/>
                <a:sym typeface="Roboto" panose="02000000000000000000"/>
              </a:rPr>
              <a:t>In License plate recognition system ,we do not required colored image and because coloured image is RGB form which is 3D space while grayscale image have only black and white 2D space the values ranges between 0–255 (8-bit unsigned integers) ,so it is easy to grayscale image and it solve complex operations in a shorter time.</a:t>
            </a:r>
            <a:endParaRPr sz="1700">
              <a:solidFill>
                <a:srgbClr val="FFFFFF"/>
              </a:solidFill>
              <a:latin typeface="Roboto" panose="02000000000000000000"/>
              <a:ea typeface="Roboto" panose="02000000000000000000"/>
              <a:cs typeface="Roboto" panose="02000000000000000000"/>
              <a:sym typeface="Roboto" panose="02000000000000000000"/>
            </a:endParaRPr>
          </a:p>
          <a:p>
            <a:pPr marL="0" lvl="0" indent="0" algn="just" rtl="0">
              <a:lnSpc>
                <a:spcPct val="115000"/>
              </a:lnSpc>
              <a:spcBef>
                <a:spcPts val="0"/>
              </a:spcBef>
              <a:spcAft>
                <a:spcPts val="0"/>
              </a:spcAft>
              <a:buNone/>
            </a:pPr>
            <a:r>
              <a:rPr lang="en-GB" sz="1700">
                <a:solidFill>
                  <a:srgbClr val="FFFFFF"/>
                </a:solidFill>
                <a:latin typeface="Roboto" panose="02000000000000000000"/>
                <a:ea typeface="Roboto" panose="02000000000000000000"/>
                <a:cs typeface="Roboto" panose="02000000000000000000"/>
                <a:sym typeface="Roboto" panose="02000000000000000000"/>
              </a:rPr>
              <a:t>So we convert the RGB image into grayScale image.</a:t>
            </a:r>
            <a:endParaRPr sz="1700">
              <a:solidFill>
                <a:srgbClr val="FFFFFF"/>
              </a:solidFill>
              <a:latin typeface="Roboto" panose="02000000000000000000"/>
              <a:ea typeface="Roboto" panose="02000000000000000000"/>
              <a:cs typeface="Roboto" panose="02000000000000000000"/>
              <a:sym typeface="Roboto" panose="02000000000000000000"/>
            </a:endParaRPr>
          </a:p>
        </p:txBody>
      </p:sp>
      <p:pic>
        <p:nvPicPr>
          <p:cNvPr id="198" name="Google Shape;198;p20"/>
          <p:cNvPicPr preferRelativeResize="0"/>
          <p:nvPr/>
        </p:nvPicPr>
        <p:blipFill>
          <a:blip r:embed="rId1"/>
          <a:stretch>
            <a:fillRect/>
          </a:stretch>
        </p:blipFill>
        <p:spPr>
          <a:xfrm>
            <a:off x="4859475" y="961650"/>
            <a:ext cx="4132049" cy="3220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02" name="Shape 202"/>
        <p:cNvGrpSpPr/>
        <p:nvPr/>
      </p:nvGrpSpPr>
      <p:grpSpPr>
        <a:xfrm>
          <a:off x="0" y="0"/>
          <a:ext cx="0" cy="0"/>
          <a:chOff x="0" y="0"/>
          <a:chExt cx="0" cy="0"/>
        </a:xfrm>
      </p:grpSpPr>
      <p:sp>
        <p:nvSpPr>
          <p:cNvPr id="203" name="Google Shape;203;p21"/>
          <p:cNvSpPr txBox="1"/>
          <p:nvPr/>
        </p:nvSpPr>
        <p:spPr>
          <a:xfrm>
            <a:off x="2039100" y="336900"/>
            <a:ext cx="5065800" cy="703800"/>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GB" sz="2100" b="1">
                <a:solidFill>
                  <a:srgbClr val="FFFFFF"/>
                </a:solidFill>
                <a:latin typeface="Roboto" panose="02000000000000000000"/>
                <a:ea typeface="Roboto" panose="02000000000000000000"/>
                <a:cs typeface="Roboto" panose="02000000000000000000"/>
                <a:sym typeface="Roboto" panose="02000000000000000000"/>
              </a:rPr>
              <a:t>1.3 </a:t>
            </a:r>
            <a:r>
              <a:rPr lang="en-GB" sz="2100" b="1">
                <a:solidFill>
                  <a:srgbClr val="FFFFFF"/>
                </a:solidFill>
                <a:latin typeface="Roboto" panose="02000000000000000000"/>
                <a:ea typeface="Roboto" panose="02000000000000000000"/>
                <a:cs typeface="Roboto" panose="02000000000000000000"/>
                <a:sym typeface="Roboto" panose="02000000000000000000"/>
              </a:rPr>
              <a:t>License plate extraction</a:t>
            </a:r>
            <a:endParaRPr sz="3600" b="1">
              <a:solidFill>
                <a:srgbClr val="FFFFFF"/>
              </a:solidFill>
              <a:latin typeface="Roboto" panose="02000000000000000000"/>
              <a:ea typeface="Roboto" panose="02000000000000000000"/>
              <a:cs typeface="Roboto" panose="02000000000000000000"/>
              <a:sym typeface="Roboto" panose="02000000000000000000"/>
            </a:endParaRPr>
          </a:p>
        </p:txBody>
      </p:sp>
      <p:sp>
        <p:nvSpPr>
          <p:cNvPr id="204" name="Google Shape;204;p21"/>
          <p:cNvSpPr txBox="1"/>
          <p:nvPr/>
        </p:nvSpPr>
        <p:spPr>
          <a:xfrm>
            <a:off x="104825" y="1766900"/>
            <a:ext cx="4522200" cy="32121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GB" sz="1600">
                <a:solidFill>
                  <a:srgbClr val="FFFFFF"/>
                </a:solidFill>
                <a:latin typeface="Roboto" panose="02000000000000000000"/>
                <a:ea typeface="Roboto" panose="02000000000000000000"/>
                <a:cs typeface="Roboto" panose="02000000000000000000"/>
                <a:sym typeface="Roboto" panose="02000000000000000000"/>
              </a:rPr>
              <a:t>License Plate Extraction is a key step in an ITMS system, which influences the accuracy of the system significantly. This phase extracts the region of interest, i.e., the license plate, from the acquired image. The proposed approach involves "Masking of a region with high probability of license plate and then scanning the whole masked region for license plate".</a:t>
            </a:r>
            <a:endParaRPr sz="1600">
              <a:solidFill>
                <a:srgbClr val="FFFFFF"/>
              </a:solidFill>
              <a:latin typeface="Roboto" panose="02000000000000000000"/>
              <a:ea typeface="Roboto" panose="02000000000000000000"/>
              <a:cs typeface="Roboto" panose="02000000000000000000"/>
              <a:sym typeface="Roboto" panose="02000000000000000000"/>
            </a:endParaRPr>
          </a:p>
          <a:p>
            <a:pPr marL="0" lvl="0" indent="0" algn="just" rtl="0">
              <a:lnSpc>
                <a:spcPct val="115000"/>
              </a:lnSpc>
              <a:spcBef>
                <a:spcPts val="0"/>
              </a:spcBef>
              <a:spcAft>
                <a:spcPts val="0"/>
              </a:spcAft>
              <a:buNone/>
            </a:pPr>
            <a:endParaRPr sz="1700">
              <a:solidFill>
                <a:srgbClr val="FFFFFF"/>
              </a:solidFill>
              <a:latin typeface="Roboto" panose="02000000000000000000"/>
              <a:ea typeface="Roboto" panose="02000000000000000000"/>
              <a:cs typeface="Roboto" panose="02000000000000000000"/>
              <a:sym typeface="Roboto" panose="02000000000000000000"/>
            </a:endParaRPr>
          </a:p>
        </p:txBody>
      </p:sp>
      <p:pic>
        <p:nvPicPr>
          <p:cNvPr id="205" name="Google Shape;205;p21"/>
          <p:cNvPicPr preferRelativeResize="0"/>
          <p:nvPr/>
        </p:nvPicPr>
        <p:blipFill>
          <a:blip r:embed="rId1"/>
          <a:stretch>
            <a:fillRect/>
          </a:stretch>
        </p:blipFill>
        <p:spPr>
          <a:xfrm>
            <a:off x="4731725" y="1856750"/>
            <a:ext cx="4199875" cy="2966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09" name="Shape 209"/>
        <p:cNvGrpSpPr/>
        <p:nvPr/>
      </p:nvGrpSpPr>
      <p:grpSpPr>
        <a:xfrm>
          <a:off x="0" y="0"/>
          <a:ext cx="0" cy="0"/>
          <a:chOff x="0" y="0"/>
          <a:chExt cx="0" cy="0"/>
        </a:xfrm>
      </p:grpSpPr>
      <p:sp>
        <p:nvSpPr>
          <p:cNvPr id="210" name="Google Shape;210;p22"/>
          <p:cNvSpPr txBox="1"/>
          <p:nvPr/>
        </p:nvSpPr>
        <p:spPr>
          <a:xfrm>
            <a:off x="2039100" y="112475"/>
            <a:ext cx="5065800" cy="627900"/>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GB" sz="2100" b="1">
                <a:solidFill>
                  <a:srgbClr val="FFFFFF"/>
                </a:solidFill>
                <a:latin typeface="Roboto" panose="02000000000000000000"/>
                <a:ea typeface="Roboto" panose="02000000000000000000"/>
                <a:cs typeface="Roboto" panose="02000000000000000000"/>
                <a:sym typeface="Roboto" panose="02000000000000000000"/>
              </a:rPr>
              <a:t>1.4 Preprocessing of image data</a:t>
            </a:r>
            <a:endParaRPr sz="3100" b="1">
              <a:solidFill>
                <a:srgbClr val="FFFFFF"/>
              </a:solidFill>
              <a:latin typeface="Roboto" panose="02000000000000000000"/>
              <a:ea typeface="Roboto" panose="02000000000000000000"/>
              <a:cs typeface="Roboto" panose="02000000000000000000"/>
              <a:sym typeface="Roboto" panose="02000000000000000000"/>
            </a:endParaRPr>
          </a:p>
        </p:txBody>
      </p:sp>
      <p:sp>
        <p:nvSpPr>
          <p:cNvPr id="211" name="Google Shape;211;p22"/>
          <p:cNvSpPr txBox="1"/>
          <p:nvPr/>
        </p:nvSpPr>
        <p:spPr>
          <a:xfrm>
            <a:off x="172200" y="822100"/>
            <a:ext cx="4522200" cy="41643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GB" sz="1700">
                <a:solidFill>
                  <a:srgbClr val="FFFFFF"/>
                </a:solidFill>
                <a:latin typeface="Roboto" panose="02000000000000000000"/>
                <a:ea typeface="Roboto" panose="02000000000000000000"/>
                <a:cs typeface="Roboto" panose="02000000000000000000"/>
                <a:sym typeface="Roboto" panose="02000000000000000000"/>
              </a:rPr>
              <a:t>Pre-processing is a common operation in image processing and its aim is to improve image data and suppresses unwanted distortions and enhance some image </a:t>
            </a:r>
            <a:r>
              <a:rPr lang="en-GB" sz="1700">
                <a:solidFill>
                  <a:srgbClr val="FFFFFF"/>
                </a:solidFill>
                <a:latin typeface="Roboto" panose="02000000000000000000"/>
                <a:ea typeface="Roboto" panose="02000000000000000000"/>
                <a:cs typeface="Roboto" panose="02000000000000000000"/>
                <a:sym typeface="Roboto" panose="02000000000000000000"/>
              </a:rPr>
              <a:t>feature</a:t>
            </a:r>
            <a:r>
              <a:rPr lang="en-GB" sz="1700">
                <a:solidFill>
                  <a:srgbClr val="FFFFFF"/>
                </a:solidFill>
                <a:latin typeface="Roboto" panose="02000000000000000000"/>
                <a:ea typeface="Roboto" panose="02000000000000000000"/>
                <a:cs typeface="Roboto" panose="02000000000000000000"/>
                <a:sym typeface="Roboto" panose="02000000000000000000"/>
              </a:rPr>
              <a:t>.</a:t>
            </a:r>
            <a:endParaRPr sz="1700">
              <a:solidFill>
                <a:srgbClr val="FFFFFF"/>
              </a:solidFill>
              <a:latin typeface="Roboto" panose="02000000000000000000"/>
              <a:ea typeface="Roboto" panose="02000000000000000000"/>
              <a:cs typeface="Roboto" panose="02000000000000000000"/>
              <a:sym typeface="Roboto" panose="02000000000000000000"/>
            </a:endParaRPr>
          </a:p>
          <a:p>
            <a:pPr marL="0" lvl="0" indent="0" algn="just" rtl="0">
              <a:lnSpc>
                <a:spcPct val="115000"/>
              </a:lnSpc>
              <a:spcBef>
                <a:spcPts val="0"/>
              </a:spcBef>
              <a:spcAft>
                <a:spcPts val="0"/>
              </a:spcAft>
              <a:buNone/>
            </a:pPr>
            <a:r>
              <a:rPr lang="en-GB" sz="1700">
                <a:solidFill>
                  <a:srgbClr val="FFFFFF"/>
                </a:solidFill>
                <a:latin typeface="Roboto" panose="02000000000000000000"/>
                <a:ea typeface="Roboto" panose="02000000000000000000"/>
                <a:cs typeface="Roboto" panose="02000000000000000000"/>
                <a:sym typeface="Roboto" panose="02000000000000000000"/>
              </a:rPr>
              <a:t>In pre-processing of image we are generally do following things</a:t>
            </a:r>
            <a:endParaRPr sz="1700">
              <a:solidFill>
                <a:srgbClr val="FFFFFF"/>
              </a:solidFill>
              <a:latin typeface="Roboto" panose="02000000000000000000"/>
              <a:ea typeface="Roboto" panose="02000000000000000000"/>
              <a:cs typeface="Roboto" panose="02000000000000000000"/>
              <a:sym typeface="Roboto" panose="02000000000000000000"/>
            </a:endParaRPr>
          </a:p>
          <a:p>
            <a:pPr marL="0" lvl="0" indent="0" algn="just" rtl="0">
              <a:lnSpc>
                <a:spcPct val="115000"/>
              </a:lnSpc>
              <a:spcBef>
                <a:spcPts val="0"/>
              </a:spcBef>
              <a:spcAft>
                <a:spcPts val="0"/>
              </a:spcAft>
              <a:buNone/>
            </a:pPr>
            <a:r>
              <a:rPr lang="en-GB" sz="1700">
                <a:solidFill>
                  <a:srgbClr val="FFFFFF"/>
                </a:solidFill>
                <a:latin typeface="Roboto" panose="02000000000000000000"/>
                <a:ea typeface="Roboto" panose="02000000000000000000"/>
                <a:cs typeface="Roboto" panose="02000000000000000000"/>
                <a:sym typeface="Roboto" panose="02000000000000000000"/>
              </a:rPr>
              <a:t>pixel brightness transformations</a:t>
            </a:r>
            <a:endParaRPr sz="1700">
              <a:solidFill>
                <a:srgbClr val="FFFFFF"/>
              </a:solidFill>
              <a:latin typeface="Roboto" panose="02000000000000000000"/>
              <a:ea typeface="Roboto" panose="02000000000000000000"/>
              <a:cs typeface="Roboto" panose="02000000000000000000"/>
              <a:sym typeface="Roboto" panose="02000000000000000000"/>
            </a:endParaRPr>
          </a:p>
          <a:p>
            <a:pPr marL="0" lvl="0" indent="0" algn="just" rtl="0">
              <a:lnSpc>
                <a:spcPct val="115000"/>
              </a:lnSpc>
              <a:spcBef>
                <a:spcPts val="0"/>
              </a:spcBef>
              <a:spcAft>
                <a:spcPts val="0"/>
              </a:spcAft>
              <a:buNone/>
            </a:pPr>
            <a:r>
              <a:rPr lang="en-GB" sz="1700">
                <a:solidFill>
                  <a:srgbClr val="FFFFFF"/>
                </a:solidFill>
                <a:latin typeface="Roboto" panose="02000000000000000000"/>
                <a:ea typeface="Roboto" panose="02000000000000000000"/>
                <a:cs typeface="Roboto" panose="02000000000000000000"/>
                <a:sym typeface="Roboto" panose="02000000000000000000"/>
              </a:rPr>
              <a:t>geometric transformations</a:t>
            </a:r>
            <a:endParaRPr sz="1700">
              <a:solidFill>
                <a:srgbClr val="FFFFFF"/>
              </a:solidFill>
              <a:latin typeface="Roboto" panose="02000000000000000000"/>
              <a:ea typeface="Roboto" panose="02000000000000000000"/>
              <a:cs typeface="Roboto" panose="02000000000000000000"/>
              <a:sym typeface="Roboto" panose="02000000000000000000"/>
            </a:endParaRPr>
          </a:p>
          <a:p>
            <a:pPr marL="0" lvl="0" indent="0" algn="just" rtl="0">
              <a:lnSpc>
                <a:spcPct val="115000"/>
              </a:lnSpc>
              <a:spcBef>
                <a:spcPts val="0"/>
              </a:spcBef>
              <a:spcAft>
                <a:spcPts val="0"/>
              </a:spcAft>
              <a:buNone/>
            </a:pPr>
            <a:r>
              <a:rPr lang="en-GB" sz="1700">
                <a:solidFill>
                  <a:srgbClr val="FFFFFF"/>
                </a:solidFill>
                <a:latin typeface="Roboto" panose="02000000000000000000"/>
                <a:ea typeface="Roboto" panose="02000000000000000000"/>
                <a:cs typeface="Roboto" panose="02000000000000000000"/>
                <a:sym typeface="Roboto" panose="02000000000000000000"/>
              </a:rPr>
              <a:t>enhance image feature according to requirement.</a:t>
            </a:r>
            <a:endParaRPr sz="1700">
              <a:solidFill>
                <a:srgbClr val="FFFFFF"/>
              </a:solidFill>
              <a:latin typeface="Roboto" panose="02000000000000000000"/>
              <a:ea typeface="Roboto" panose="02000000000000000000"/>
              <a:cs typeface="Roboto" panose="02000000000000000000"/>
              <a:sym typeface="Roboto" panose="02000000000000000000"/>
            </a:endParaRPr>
          </a:p>
          <a:p>
            <a:pPr marL="0" lvl="0" indent="0" algn="just" rtl="0">
              <a:lnSpc>
                <a:spcPct val="115000"/>
              </a:lnSpc>
              <a:spcBef>
                <a:spcPts val="0"/>
              </a:spcBef>
              <a:spcAft>
                <a:spcPts val="0"/>
              </a:spcAft>
              <a:buNone/>
            </a:pPr>
            <a:endParaRPr sz="1700">
              <a:solidFill>
                <a:srgbClr val="FFFFFF"/>
              </a:solidFill>
              <a:latin typeface="Roboto" panose="02000000000000000000"/>
              <a:ea typeface="Roboto" panose="02000000000000000000"/>
              <a:cs typeface="Roboto" panose="02000000000000000000"/>
              <a:sym typeface="Roboto" panose="02000000000000000000"/>
            </a:endParaRPr>
          </a:p>
        </p:txBody>
      </p:sp>
      <p:pic>
        <p:nvPicPr>
          <p:cNvPr id="212" name="Google Shape;212;p22"/>
          <p:cNvPicPr preferRelativeResize="0"/>
          <p:nvPr/>
        </p:nvPicPr>
        <p:blipFill>
          <a:blip r:embed="rId1"/>
          <a:stretch>
            <a:fillRect/>
          </a:stretch>
        </p:blipFill>
        <p:spPr>
          <a:xfrm>
            <a:off x="4846800" y="892775"/>
            <a:ext cx="4144800" cy="3194451"/>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7932</Words>
  <Application>WPS Slides</Application>
  <PresentationFormat/>
  <Paragraphs>174</Paragraphs>
  <Slides>20</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20</vt:i4>
      </vt:variant>
    </vt:vector>
  </HeadingPairs>
  <TitlesOfParts>
    <vt:vector size="33" baseType="lpstr">
      <vt:lpstr>Arial</vt:lpstr>
      <vt:lpstr>SimSun</vt:lpstr>
      <vt:lpstr>Wingdings</vt:lpstr>
      <vt:lpstr>Arial</vt:lpstr>
      <vt:lpstr>Montserrat</vt:lpstr>
      <vt:lpstr>Lato</vt:lpstr>
      <vt:lpstr>Average</vt:lpstr>
      <vt:lpstr>Calibri</vt:lpstr>
      <vt:lpstr>Roboto</vt:lpstr>
      <vt:lpstr>Microsoft YaHei</vt:lpstr>
      <vt:lpstr>Arial Unicode MS</vt:lpstr>
      <vt:lpstr>Arial Black</vt:lpstr>
      <vt:lpstr>Focus</vt:lpstr>
      <vt:lpstr>INTELLIGENT  TRAFFIC  MONITORING  SYSTEM</vt:lpstr>
      <vt:lpstr>PowerPoint 演示文稿</vt:lpstr>
      <vt:lpstr>					Project Objective</vt:lpstr>
      <vt:lpstr>Smart fine system.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TRAFFIC  MONITORING  SYSTEM</dc:title>
  <dc:creator/>
  <cp:lastModifiedBy>manish kumar</cp:lastModifiedBy>
  <cp:revision>6</cp:revision>
  <dcterms:created xsi:type="dcterms:W3CDTF">2025-05-07T11:18:00Z</dcterms:created>
  <dcterms:modified xsi:type="dcterms:W3CDTF">2025-05-07T11:29:31Z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AFA939407F0F438CADF7CC0B3EEBC4DB_13</vt:lpwstr>
  </property>
  <property fmtid="{D5CDD505-2E9C-101B-9397-08002B2CF9AE}" pid="3" name="KSOProductBuildVer">
    <vt:lpwstr>2057-12.2.0.20795</vt:lpwstr>
  </property>
</Properties>
</file>